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1" r:id="rId3"/>
    <p:sldId id="268" r:id="rId4"/>
    <p:sldId id="297" r:id="rId5"/>
    <p:sldId id="298" r:id="rId6"/>
    <p:sldId id="299" r:id="rId7"/>
    <p:sldId id="300" r:id="rId8"/>
    <p:sldId id="301" r:id="rId9"/>
    <p:sldId id="302" r:id="rId10"/>
    <p:sldId id="303" r:id="rId11"/>
    <p:sldId id="304" r:id="rId12"/>
    <p:sldId id="307" r:id="rId13"/>
    <p:sldId id="308" r:id="rId14"/>
    <p:sldId id="305" r:id="rId15"/>
    <p:sldId id="306"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snapToObjects="1">
      <p:cViewPr varScale="1">
        <p:scale>
          <a:sx n="85" d="100"/>
          <a:sy n="85" d="100"/>
        </p:scale>
        <p:origin x="136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55"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57"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56"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Mushfiqur Rahman</a:t>
            </a:r>
            <a:endParaRPr lang="en-US" dirty="0"/>
          </a:p>
        </p:txBody>
      </p:sp>
      <p:sp>
        <p:nvSpPr>
          <p:cNvPr id="4" name="Footer Placeholder 3"/>
          <p:cNvSpPr>
            <a:spLocks noGrp="1"/>
          </p:cNvSpPr>
          <p:nvPr>
            <p:ph type="ftr" sz="quarter" idx="11"/>
          </p:nvPr>
        </p:nvSpPr>
        <p:spPr/>
        <p:txBody>
          <a:bodyPr/>
          <a:lstStyle/>
          <a:p>
            <a:r>
              <a:rPr lang="en-US" smtClean="0"/>
              <a:t>CSC 2015: Data Structures</a:t>
            </a:r>
            <a:endParaRPr lang="en-US"/>
          </a:p>
        </p:txBody>
      </p:sp>
      <p:sp>
        <p:nvSpPr>
          <p:cNvPr id="5" name="Slide Number Placeholder 4"/>
          <p:cNvSpPr>
            <a:spLocks noGrp="1"/>
          </p:cNvSpPr>
          <p:nvPr>
            <p:ph type="sldNum" sz="quarter" idx="12"/>
          </p:nvPr>
        </p:nvSpPr>
        <p:spPr/>
        <p:txBody>
          <a:bodyPr/>
          <a:lstStyle/>
          <a:p>
            <a:r>
              <a:rPr lang="en-US" smtClean="0"/>
              <a:t>Stack &amp; Queue </a:t>
            </a:r>
            <a:r>
              <a:rPr lang="en-US" smtClean="0">
                <a:sym typeface="Wingdings" panose="05000000000000000000" pitchFamily="2" charset="2"/>
              </a:rPr>
              <a:t></a:t>
            </a:r>
            <a:r>
              <a:rPr lang="en-US" smtClean="0"/>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smtClean="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smtClean="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smtClean="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smtClean="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smtClean="0"/>
              <a:t>Fifth level</a:t>
            </a:r>
            <a:endParaRPr lang="en-US" dirty="0"/>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&amp; </a:t>
            </a:r>
            <a:r>
              <a:rPr lang="en-US" smtClean="0"/>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13282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4.2</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Both </a:t>
            </a:r>
            <a:r>
              <a:rPr lang="en-US" dirty="0"/>
              <a:t>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The </a:t>
            </a:r>
            <a:r>
              <a:rPr lang="en-US" dirty="0"/>
              <a:t>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So</a:t>
            </a:r>
            <a:r>
              <a:rPr lang="en-US" dirty="0"/>
              <a:t>, it is easier (complexity wise) for the processor to evaluate expressions that are in these forms</a:t>
            </a:r>
            <a:r>
              <a:rPr lang="en-US" dirty="0" smtClean="0"/>
              <a:t>.</a:t>
            </a:r>
            <a:endParaRPr lang="en-US" dirty="0"/>
          </a:p>
        </p:txBody>
      </p:sp>
    </p:spTree>
    <p:extLst>
      <p:ext uri="{BB962C8B-B14F-4D97-AF65-F5344CB8AC3E}">
        <p14:creationId xmlns:p14="http://schemas.microsoft.com/office/powerpoint/2010/main" val="526042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gridCol w="3069771"/>
                <a:gridCol w="2857500"/>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r>
              <a:rPr lang="en-US" dirty="0" smtClean="0"/>
              <a:t/>
            </a:r>
            <a:br>
              <a:rPr lang="en-US" dirty="0" smtClean="0"/>
            </a:br>
            <a:r>
              <a:rPr lang="en-US" dirty="0" smtClean="0"/>
              <a:t>and </a:t>
            </a:r>
            <a:r>
              <a:rPr lang="en-US" dirty="0"/>
              <a:t>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Check Using Stack</a:t>
            </a:r>
            <a:endParaRPr lang="en-US" dirty="0"/>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smtClean="0"/>
              <a:t>Using </a:t>
            </a:r>
            <a:r>
              <a:rPr lang="en-US" b="1" dirty="0" smtClean="0"/>
              <a:t>Stack</a:t>
            </a:r>
            <a:r>
              <a:rPr lang="en-US" dirty="0" smtClean="0"/>
              <a:t>, we can check whether an expression has its parenthesis properly placed; i.e., whether its opening and closing parentheses match with each other. For example, let’s take the expression </a:t>
            </a:r>
            <a:r>
              <a:rPr lang="en-US" b="1" dirty="0" smtClean="0">
                <a:latin typeface="Courier New" panose="02070309020205020404" pitchFamily="49" charset="0"/>
                <a:cs typeface="Courier New" panose="02070309020205020404" pitchFamily="49" charset="0"/>
              </a:rPr>
              <a:t>(x{x[]}x)</a:t>
            </a:r>
            <a:endParaRPr lang="en-US" b="1" dirty="0">
              <a:latin typeface="Courier New" panose="02070309020205020404" pitchFamily="49" charset="0"/>
              <a:cs typeface="Courier New" panose="02070309020205020404" pitchFamily="49" charset="0"/>
            </a:endParaRP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opening parenthesis,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smtClean="0">
              <a:cs typeface="Courier New" panose="02070309020205020404" pitchFamily="49" charset="0"/>
            </a:endParaRPr>
          </a:p>
          <a:p>
            <a:pPr algn="just">
              <a:lnSpc>
                <a:spcPct val="80000"/>
              </a:lnSpc>
              <a:spcBef>
                <a:spcPts val="400"/>
              </a:spcBef>
              <a:spcAft>
                <a:spcPts val="400"/>
              </a:spcAft>
            </a:pPr>
            <a:r>
              <a:rPr lang="en-US" dirty="0" smtClean="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a:t>
            </a:r>
            <a:r>
              <a:rPr lang="en-US" dirty="0"/>
              <a:t>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smtClean="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parenthesis but an opening one,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smtClean="0"/>
              <a:t>This expression is </a:t>
            </a:r>
          </a:p>
          <a:p>
            <a:pPr algn="ctr"/>
            <a:r>
              <a:rPr lang="en-US" dirty="0" smtClean="0"/>
              <a:t>“well formed”</a:t>
            </a:r>
            <a:endParaRPr lang="en-US" dirty="0"/>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Add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to the end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 );</a:t>
            </a:r>
          </a:p>
          <a:p>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next symbol from left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 then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&lt;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smtClean="0">
                <a:solidFill>
                  <a:schemeClr val="tx1"/>
                </a:solidFill>
                <a:latin typeface="Courier New" panose="02070309020205020404" pitchFamily="49" charset="0"/>
                <a:cs typeface="Courier New" panose="02070309020205020404" pitchFamily="49" charset="0"/>
              </a:rPr>
              <a:t>IsEmpty</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smtClean="0"/>
              <a:t>Converting Infix to Postfix </a:t>
            </a:r>
            <a:br>
              <a:rPr lang="en-US" dirty="0" smtClean="0"/>
            </a:br>
            <a:r>
              <a:rPr lang="en-US" dirty="0" smtClean="0"/>
              <a:t>Using Stack &amp; Queue</a:t>
            </a:r>
            <a:endParaRPr lang="en-US" dirty="0"/>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smtClean="0"/>
              <a:t>Evaluating Postfix Expression </a:t>
            </a:r>
            <a:br>
              <a:rPr lang="en-US" dirty="0" smtClean="0"/>
            </a:br>
            <a:r>
              <a:rPr lang="en-US" dirty="0" smtClean="0"/>
              <a:t>Using Stack &amp; Queue</a:t>
            </a:r>
            <a:endParaRPr lang="en-US" dirty="0"/>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smtClean="0">
                <a:solidFill>
                  <a:schemeClr val="tx1"/>
                </a:solidFill>
                <a:latin typeface="Courier New" panose="02070309020205020404" pitchFamily="49" charset="0"/>
                <a:cs typeface="Courier New" panose="02070309020205020404" pitchFamily="49" charset="0"/>
              </a:rPr>
              <a:t>Postfix </a:t>
            </a:r>
            <a:r>
              <a:rPr lang="en-US" altLang="ja-JP" sz="1200" b="1" dirty="0">
                <a:solidFill>
                  <a:schemeClr val="tx1"/>
                </a:solidFill>
                <a:latin typeface="Courier New" panose="02070309020205020404" pitchFamily="49" charset="0"/>
                <a:cs typeface="Courier New" panose="02070309020205020404" pitchFamily="49" charset="0"/>
              </a:rPr>
              <a:t>Expression: </a:t>
            </a:r>
            <a:r>
              <a:rPr lang="en-US" altLang="ja-JP" sz="1200" b="1" dirty="0" smtClean="0">
                <a:solidFill>
                  <a:schemeClr val="tx1"/>
                </a:solidFill>
                <a:latin typeface="Courier New" panose="02070309020205020404" pitchFamily="49" charset="0"/>
                <a:cs typeface="Courier New" panose="02070309020205020404" pitchFamily="49" charset="0"/>
              </a:rPr>
              <a:t>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 ); </a:t>
            </a:r>
          </a:p>
          <a:p>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 </a:t>
            </a:r>
            <a:r>
              <a:rPr lang="en-US" sz="1200" b="1" dirty="0" err="1" smtClean="0">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 != ')' )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DeQueue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OperandRight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OperandLeft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p>
          <a:p>
            <a:r>
              <a:rPr lang="en-US" sz="1200" i="1" dirty="0" smtClean="0">
                <a:solidFill>
                  <a:schemeClr val="tx1"/>
                </a:solidFill>
                <a:latin typeface="Courier New" panose="02070309020205020404" pitchFamily="49" charset="0"/>
                <a:cs typeface="Courier New" panose="02070309020205020404" pitchFamily="49" charset="0"/>
              </a:rPr>
              <a:t>Result =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Pop();</a:t>
            </a:r>
          </a:p>
          <a:p>
            <a:r>
              <a:rPr lang="en-US" sz="1200" b="1" dirty="0" err="1" smtClean="0">
                <a:solidFill>
                  <a:srgbClr val="0000FF"/>
                </a:solidFill>
                <a:latin typeface="Courier New" panose="02070309020205020404" pitchFamily="49" charset="0"/>
                <a:cs typeface="Courier New" panose="02070309020205020404" pitchFamily="49" charset="0"/>
              </a:rPr>
              <a:t>cout</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&lt;&lt; </a:t>
            </a:r>
            <a:r>
              <a:rPr lang="en-US" sz="1200" i="1" dirty="0" smtClean="0">
                <a:solidFill>
                  <a:schemeClr val="tx1"/>
                </a:solidFill>
                <a:latin typeface="Courier New" panose="02070309020205020404" pitchFamily="49" charset="0"/>
                <a:cs typeface="Courier New" panose="02070309020205020404" pitchFamily="49" charset="0"/>
              </a:rPr>
              <a:t>Result</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r>
              <a:rPr lang="en-US" dirty="0" smtClean="0">
                <a:hlinkClick r:id="rId2"/>
              </a:rPr>
              <a:t>/</a:t>
            </a:r>
            <a:endParaRPr lang="en-US" dirty="0" smtClean="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Applications of Stack &amp; Queue</a:t>
            </a:r>
          </a:p>
          <a:p>
            <a:pPr marL="342900" indent="-342900">
              <a:buFont typeface="Wingdings" pitchFamily="2" charset="2"/>
              <a:buAutoNum type="arabicPeriod"/>
            </a:pPr>
            <a:r>
              <a:rPr lang="en-US" sz="1600" dirty="0" smtClean="0">
                <a:solidFill>
                  <a:schemeClr val="tx1"/>
                </a:solidFill>
              </a:rPr>
              <a:t>Algebraic Expression</a:t>
            </a:r>
          </a:p>
          <a:p>
            <a:pPr marL="342900" indent="-342900">
              <a:buFont typeface="Wingdings" pitchFamily="2" charset="2"/>
              <a:buAutoNum type="arabicPeriod"/>
            </a:pPr>
            <a:r>
              <a:rPr lang="en-US" sz="1600" dirty="0" smtClean="0">
                <a:solidFill>
                  <a:schemeClr val="tx1"/>
                </a:solidFill>
              </a:rPr>
              <a:t>Infix, Postfix, Prefix</a:t>
            </a:r>
          </a:p>
          <a:p>
            <a:pPr marL="342900" indent="-342900">
              <a:buFont typeface="Wingdings" pitchFamily="2" charset="2"/>
              <a:buAutoNum type="arabicPeriod"/>
            </a:pPr>
            <a:r>
              <a:rPr lang="en-US" sz="1600" dirty="0" smtClean="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smtClean="0">
                <a:solidFill>
                  <a:schemeClr val="tx1"/>
                </a:solidFill>
              </a:rPr>
              <a:t>Associativity</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Infix</a:t>
            </a:r>
            <a:r>
              <a:rPr lang="fr-FR" sz="1600" dirty="0" smtClean="0">
                <a:solidFill>
                  <a:schemeClr val="tx1"/>
                </a:solidFill>
              </a:rPr>
              <a:t> Expression </a:t>
            </a:r>
            <a:r>
              <a:rPr lang="fr-FR" sz="1600" dirty="0" err="1" smtClean="0">
                <a:solidFill>
                  <a:schemeClr val="tx1"/>
                </a:solidFill>
              </a:rPr>
              <a:t>is</a:t>
            </a:r>
            <a:r>
              <a:rPr lang="fr-FR" sz="1600" dirty="0" smtClean="0">
                <a:solidFill>
                  <a:schemeClr val="tx1"/>
                </a:solidFill>
              </a:rPr>
              <a:t> Hard to </a:t>
            </a:r>
            <a:r>
              <a:rPr lang="fr-FR" sz="1600" dirty="0" err="1" smtClean="0">
                <a:solidFill>
                  <a:schemeClr val="tx1"/>
                </a:solidFill>
              </a:rPr>
              <a:t>Parse</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Examples</a:t>
            </a:r>
            <a:r>
              <a:rPr lang="fr-FR" sz="1600" dirty="0" smtClean="0">
                <a:solidFill>
                  <a:schemeClr val="tx1"/>
                </a:solidFill>
              </a:rPr>
              <a:t> of </a:t>
            </a:r>
            <a:r>
              <a:rPr lang="fr-FR" sz="1600" dirty="0" err="1" smtClean="0">
                <a:solidFill>
                  <a:schemeClr val="tx1"/>
                </a:solidFill>
              </a:rPr>
              <a:t>Infix</a:t>
            </a:r>
            <a:r>
              <a:rPr lang="fr-FR" sz="1600" dirty="0" smtClean="0">
                <a:solidFill>
                  <a:schemeClr val="tx1"/>
                </a:solidFill>
              </a:rPr>
              <a:t> to </a:t>
            </a:r>
            <a:r>
              <a:rPr lang="fr-FR" sz="1600" dirty="0" err="1" smtClean="0">
                <a:solidFill>
                  <a:schemeClr val="tx1"/>
                </a:solidFill>
              </a:rPr>
              <a:t>Postfix</a:t>
            </a:r>
            <a:r>
              <a:rPr lang="fr-FR" sz="1600" dirty="0" smtClean="0">
                <a:solidFill>
                  <a:schemeClr val="tx1"/>
                </a:solidFill>
              </a:rPr>
              <a:t> &amp; </a:t>
            </a:r>
            <a:r>
              <a:rPr lang="fr-FR" sz="1600" dirty="0" err="1" smtClean="0">
                <a:solidFill>
                  <a:schemeClr val="tx1"/>
                </a:solidFill>
              </a:rPr>
              <a:t>Prefix</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Parentheses</a:t>
            </a:r>
            <a:r>
              <a:rPr lang="fr-FR" sz="1600" dirty="0" smtClean="0">
                <a:solidFill>
                  <a:schemeClr val="tx1"/>
                </a:solidFill>
              </a:rPr>
              <a:t> Check </a:t>
            </a:r>
            <a:r>
              <a:rPr lang="fr-FR" sz="1600" dirty="0" err="1" smtClean="0">
                <a:solidFill>
                  <a:schemeClr val="tx1"/>
                </a:solidFill>
              </a:rPr>
              <a:t>Using</a:t>
            </a:r>
            <a:r>
              <a:rPr lang="fr-FR" sz="1600" dirty="0" smtClean="0">
                <a:solidFill>
                  <a:schemeClr val="tx1"/>
                </a:solidFill>
              </a:rPr>
              <a:t> </a:t>
            </a:r>
            <a:r>
              <a:rPr lang="fr-FR" sz="1600" dirty="0" err="1" smtClean="0">
                <a:solidFill>
                  <a:schemeClr val="tx1"/>
                </a:solidFill>
              </a:rPr>
              <a:t>Stack</a:t>
            </a:r>
            <a:endParaRPr lang="fr-FR" sz="1600" dirty="0" smtClean="0">
              <a:solidFill>
                <a:schemeClr val="tx1"/>
              </a:solidFill>
            </a:endParaRPr>
          </a:p>
          <a:p>
            <a:pPr marL="342900" indent="-342900">
              <a:buFont typeface="Wingdings" pitchFamily="2" charset="2"/>
              <a:buAutoNum type="arabicPeriod"/>
            </a:pPr>
            <a:r>
              <a:rPr lang="en-US" sz="1600" dirty="0" smtClean="0">
                <a:solidFill>
                  <a:schemeClr val="tx1"/>
                </a:solidFill>
              </a:rPr>
              <a:t>Converting </a:t>
            </a:r>
            <a:r>
              <a:rPr lang="en-US" sz="1600" dirty="0">
                <a:solidFill>
                  <a:schemeClr val="tx1"/>
                </a:solidFill>
              </a:rPr>
              <a:t>Postfix Expression Using Stack &amp; Queue</a:t>
            </a:r>
            <a:endParaRPr lang="fr-FR" sz="1600" dirty="0" smtClean="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smtClean="0">
                <a:solidFill>
                  <a:schemeClr val="tx1"/>
                </a:solidFill>
              </a:rPr>
              <a:t>Books</a:t>
            </a:r>
            <a:endParaRPr lang="en-US" sz="1600" dirty="0">
              <a:solidFill>
                <a:schemeClr val="tx1"/>
              </a:solidFill>
            </a:endParaRPr>
          </a:p>
          <a:p>
            <a:pPr marL="342900" indent="-342900">
              <a:buFont typeface="+mj-lt"/>
              <a:buAutoNum type="arabicPeriod" startAt="2"/>
            </a:pPr>
            <a:r>
              <a:rPr lang="en-US" sz="1600" dirty="0" smtClean="0">
                <a:solidFill>
                  <a:schemeClr val="tx1"/>
                </a:solidFill>
              </a:rPr>
              <a:t>References</a:t>
            </a: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Stack &amp; Queue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a:t>
            </a:r>
            <a:r>
              <a:rPr lang="en-US" dirty="0" smtClean="0"/>
              <a:t>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Expression </a:t>
            </a:r>
            <a:r>
              <a:rPr lang="en-US" dirty="0"/>
              <a:t>evaluation and Expression conversion</a:t>
            </a:r>
            <a:r>
              <a:rPr lang="en-US" dirty="0" smtClean="0"/>
              <a:t>.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a:t>
            </a:r>
            <a:r>
              <a:rPr lang="en-US" dirty="0" smtClean="0"/>
              <a:t>View [Stack]</a:t>
            </a:r>
            <a:endParaRPr lang="en-US" dirty="0"/>
          </a:p>
          <a:p>
            <a:pPr marL="742950" lvl="1" indent="-285750" algn="just">
              <a:buFont typeface="Wingdings" panose="05000000000000000000" pitchFamily="2" charset="2"/>
              <a:buChar char="§"/>
            </a:pPr>
            <a:r>
              <a:rPr lang="en-US" dirty="0"/>
              <a:t>You view the last transaction first</a:t>
            </a:r>
            <a:r>
              <a:rPr lang="en-US" dirty="0" smtClean="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a:t>
            </a:r>
            <a:r>
              <a:rPr lang="en-US" dirty="0" smtClean="0"/>
              <a:t>.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a:t>
            </a:r>
            <a:r>
              <a:rPr lang="en-US" dirty="0" smtClean="0"/>
              <a:t>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Keeping Track of Printing Jobs [Queue]</a:t>
            </a:r>
            <a:endParaRPr lang="en-US"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endParaRPr lang="en-US" dirty="0" smtClean="0"/>
          </a:p>
          <a:p>
            <a:pPr marL="285750" indent="-285750" algn="just">
              <a:buClr>
                <a:schemeClr val="tx1"/>
              </a:buClr>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Operand may be a variable like </a:t>
            </a:r>
            <a:r>
              <a:rPr lang="en-US"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dirty="0">
                <a:latin typeface="Courier New" panose="02070309020205020404" pitchFamily="49" charset="0"/>
                <a:cs typeface="Courier New" panose="02070309020205020404" pitchFamily="49" charset="0"/>
              </a:rPr>
              <a:t>5,4,0,9,1 </a:t>
            </a:r>
            <a:r>
              <a:rPr lang="en-US" dirty="0"/>
              <a:t>etc.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Operator is a symbol which signifies a mathematical or logical operation between the operands. Example of familiar operators include </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expression as:  </a:t>
            </a:r>
            <a:r>
              <a:rPr lang="en-US" b="1" dirty="0">
                <a:latin typeface="Courier New" panose="02070309020205020404" pitchFamily="49" charset="0"/>
                <a:cs typeface="Courier New" panose="02070309020205020404" pitchFamily="49" charset="0"/>
              </a:rPr>
              <a:t>x + y * z</a:t>
            </a:r>
            <a:r>
              <a:rPr lang="en-US" dirty="0"/>
              <a:t> </a:t>
            </a:r>
          </a:p>
        </p:txBody>
      </p:sp>
    </p:spTree>
    <p:extLst>
      <p:ext uri="{BB962C8B-B14F-4D97-AF65-F5344CB8AC3E}">
        <p14:creationId xmlns:p14="http://schemas.microsoft.com/office/powerpoint/2010/main" val="3017536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between the operands.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6*3</a:t>
            </a:r>
            <a:r>
              <a:rPr lang="en-US" dirty="0"/>
              <a:t> etc. The infix notation is the general way we write an expression</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comes after the operands, i.e. operator comes post of the operands, so the name postfix.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a:t>
            </a:r>
            <a:r>
              <a:rPr lang="en-US" dirty="0"/>
              <a:t> etc</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comes before the operands, i.e. operator comes pre of the operands, so the name prefix.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 </a:t>
            </a:r>
            <a:r>
              <a:rPr lang="en-US" dirty="0"/>
              <a:t>etc</a:t>
            </a:r>
            <a:r>
              <a:rPr lang="en-US" dirty="0" smtClean="0"/>
              <a:t>.</a:t>
            </a:r>
            <a:endParaRPr lang="en-US" dirty="0"/>
          </a:p>
        </p:txBody>
      </p:sp>
    </p:spTree>
    <p:extLst>
      <p:ext uri="{BB962C8B-B14F-4D97-AF65-F5344CB8AC3E}">
        <p14:creationId xmlns:p14="http://schemas.microsoft.com/office/powerpoint/2010/main" val="115256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endParaRPr lang="en-US" dirty="0" smtClean="0"/>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4015648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smtClean="0">
                <a:solidFill>
                  <a:srgbClr val="FF0000"/>
                </a:solidFill>
                <a:latin typeface="Courier New" panose="02070309020205020404" pitchFamily="49" charset="0"/>
                <a:cs typeface="Courier New" panose="02070309020205020404" pitchFamily="49" charset="0"/>
              </a:rPr>
              <a:t>- Wrong</a:t>
            </a:r>
            <a:endParaRPr lang="en-US" b="1" dirty="0">
              <a:solidFill>
                <a:srgbClr val="FF0000"/>
              </a:solidFill>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a:t>
            </a:r>
            <a:r>
              <a:rPr lang="en-US" dirty="0" smtClean="0">
                <a:latin typeface="Courier New" panose="02070309020205020404" pitchFamily="49" charset="0"/>
                <a:cs typeface="Courier New" panose="02070309020205020404" pitchFamily="49" charset="0"/>
              </a:rPr>
              <a:t>5*4) </a:t>
            </a:r>
            <a:r>
              <a:rPr lang="en-US" b="1" dirty="0" smtClean="0">
                <a:solidFill>
                  <a:srgbClr val="00B050"/>
                </a:solidFill>
                <a:latin typeface="Courier New" panose="02070309020205020404" pitchFamily="49" charset="0"/>
                <a:cs typeface="Courier New" panose="02070309020205020404" pitchFamily="49" charset="0"/>
              </a:rPr>
              <a:t>- Correct</a:t>
            </a:r>
            <a:endParaRPr lang="en-US" b="1" dirty="0" smtClean="0">
              <a:solidFill>
                <a:srgbClr val="00B050"/>
              </a:solidFill>
            </a:endParaRP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287672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7EB6CA0136D843BF920B8A206B614E" ma:contentTypeVersion="6" ma:contentTypeDescription="Create a new document." ma:contentTypeScope="" ma:versionID="bad01764a28f1103cc95b2ff11f2ec9c">
  <xsd:schema xmlns:xsd="http://www.w3.org/2001/XMLSchema" xmlns:xs="http://www.w3.org/2001/XMLSchema" xmlns:p="http://schemas.microsoft.com/office/2006/metadata/properties" xmlns:ns2="549c2636-2d25-4b50-83e2-e5690fecc34c" targetNamespace="http://schemas.microsoft.com/office/2006/metadata/properties" ma:root="true" ma:fieldsID="ce026cca78f40dc87763ca937f7a96f6" ns2:_="">
    <xsd:import namespace="549c2636-2d25-4b50-83e2-e5690fecc3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c2636-2d25-4b50-83e2-e5690fecc3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991B5B-EBDB-4A4F-BA61-237B9694E8B0}"/>
</file>

<file path=customXml/itemProps2.xml><?xml version="1.0" encoding="utf-8"?>
<ds:datastoreItem xmlns:ds="http://schemas.openxmlformats.org/officeDocument/2006/customXml" ds:itemID="{8D559959-8A89-47FD-8623-0FD6DDA2E760}"/>
</file>

<file path=customXml/itemProps3.xml><?xml version="1.0" encoding="utf-8"?>
<ds:datastoreItem xmlns:ds="http://schemas.openxmlformats.org/officeDocument/2006/customXml" ds:itemID="{E031FBDF-6709-4731-B89D-87F7FB3EC1B0}"/>
</file>

<file path=docProps/app.xml><?xml version="1.0" encoding="utf-8"?>
<Properties xmlns="http://schemas.openxmlformats.org/officeDocument/2006/extended-properties" xmlns:vt="http://schemas.openxmlformats.org/officeDocument/2006/docPropsVTypes">
  <Template>Spectrum.thmx</Template>
  <TotalTime>1298</TotalTime>
  <Words>1433</Words>
  <Application>Microsoft Office PowerPoint</Application>
  <PresentationFormat>On-screen Show (4:3)</PresentationFormat>
  <Paragraphs>375</Paragraphs>
  <Slides>17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ＭＳ ゴシック</vt:lpstr>
      <vt:lpstr>ＭＳ Ｐゴシック</vt:lpstr>
      <vt:lpstr>Arial</vt:lpstr>
      <vt:lpstr>Calibri</vt:lpstr>
      <vt:lpstr>Corbel</vt:lpstr>
      <vt:lpstr>Courier New</vt:lpstr>
      <vt:lpstr>Gulim</vt:lpstr>
      <vt:lpstr>Symbol</vt:lpstr>
      <vt:lpstr>Tahoma</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Converting Infix to Postfix  Using Stack &amp; Queue</vt:lpstr>
      <vt:lpstr>Evaluating Postfix Expression  Using Stack &amp; Queue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973</cp:revision>
  <dcterms:created xsi:type="dcterms:W3CDTF">2018-12-10T17:20:29Z</dcterms:created>
  <dcterms:modified xsi:type="dcterms:W3CDTF">2020-04-28T07:37:31Z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0x010100027EB6CA0136D843BF920B8A206B614E</vt:lpwstr>
  </property>
</Properties>
</file>