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70" r:id="rId6"/>
    <p:sldId id="262" r:id="rId7"/>
    <p:sldId id="263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0037-ECED-45BC-9906-0F1626802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6FE0-C967-4C52-9F42-7AC30DBF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A80E-1F45-4551-B1AA-FDCC0F8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5E1A-867D-48C9-B50B-908648A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3767-1F26-43A6-9579-4ABCC39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B5F0-F3DC-4DDA-A20F-609F4B5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7770-6FD3-46EE-84DE-F748846B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4238-6654-455A-B95B-FC1BEFE5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98BC-1B1A-421A-ADCB-1E7203BB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6A9F-C7C8-4C0A-BDD6-B927B70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97DFE-BFF6-4FC5-8D92-9FEF9071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AB767-C83A-4AB7-9204-0E953888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7BC8-6FB1-4E6F-A1EA-47E6694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69FA-AC3D-4807-9363-E346A5F1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86FB-E4A3-40DC-A44C-4432DCF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34EB-A3F3-4E13-B34B-B4CE9C96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E053-FE9F-445B-9CB4-4286324E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D5DF-22F5-492B-BD7A-A75A26E9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EA4F-0EDC-484A-890E-E8F6B968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CF72-E0CE-4339-9422-702163D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BB65-3005-448B-8CBC-41A83AA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83C4-5A80-4D7C-BB61-EB487A3C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D170-ECF0-4204-A7BB-CE9A791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F402-728B-4407-A756-BEEA274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47A9-CBB2-49F1-84AC-9B5AA1F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6BBA-D10C-4C6B-AECF-D1A4F42F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F5AF-8110-46FB-90D7-68ACED89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9D04-A961-4945-8421-FB18F8B5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A77-5B16-4E66-8F48-7FB6E6F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F5AD-53B1-4569-8D4E-EC40736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65E-DCAC-4E4C-847C-8D467C9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3F35-7147-46C1-8A0D-8D17FEB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979-030C-4D48-AEBD-656E04E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8684-E366-4BDC-8E41-91739D58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2DB5F-C82C-4E79-8EF5-E000CCE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7C395-C13B-4E39-A0B2-F1110D77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CD41-646A-4772-8B01-06632B7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46E9-BE84-4636-BEAE-1076A037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6112-FF6F-4840-93D4-98A4852F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8407D-D5D8-47F4-925F-103BD1C7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00081-F071-4B23-A662-F01EA163A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C1C4C-E5C8-48E3-A189-9BB582B0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96328-EA39-4A37-BFF7-CD51762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00DA4-784F-4DC8-9856-BC97DC8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C1E-64ED-428F-89FC-1AF3C71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6A987-73EE-45F4-BD2C-E0972D2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8414F-25A0-437D-B59D-0017146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AAC5-A674-493D-836A-515A60E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5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76F52-4B4E-4A4A-9CAD-A9434F8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3052C-B61A-47FF-BADE-66B1B940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75350-6F11-40A5-949C-C0BC6FA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5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D770-16A8-4F90-974E-B4932794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5ABF-1542-4ABE-9F47-CAE0AF22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C204B-AC61-4861-8CFC-3D6E1BAD4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C98D-3780-466A-8FF8-FCAA4B4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9E3A-8F24-4BBA-BA08-8186C5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43AC-0706-47E5-BDD2-A597C9F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4F06-32B0-4CBC-BDCE-3CF4FF0D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168C-1904-4B11-8450-25A03E4D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D165-2246-444E-971A-9E8566F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9EE8-5C0D-47A9-A1B2-41334BDE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75FD-6984-4E5F-B6B1-1CB9BAFA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8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1D49-57DB-4294-87F8-71238E42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CA3ED-9207-46D5-8F88-C34D76C0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1691-03EB-41C7-A969-9EA7410E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D887-557B-418A-92FA-173341CE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CF17-B2FE-413C-938B-68B8802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B5918-F02C-4A28-86D8-F4946CA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10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D36-9F55-48D3-9309-1A623C8A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126E8-7D27-46B8-A1CC-D026DAB3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158C-5084-4BFC-8DBB-9614533D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7346-90B2-43F9-ADBC-965DEB7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7E2F-FE62-455D-AEA5-44FB918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9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C678B-D4F0-4451-A743-E998288DF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EC24-0490-4A73-AA43-3B4F2506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8882-6D68-46B9-882C-F2ED3BF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7295-6582-40A3-8A07-463C464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01B7-7EEA-4750-B0FD-7BCEFE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5D8A-79B2-48C9-9088-0AA5741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7E35-014C-4EB3-8CC4-7B2C5210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7ED1-7E14-473E-81E5-92C2F54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021B-371F-4E37-A9A8-35A3115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A6BD-8ED4-47CE-8352-329FE2C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F87-CC20-4105-87AB-33BD90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F884-2072-4145-804E-2A00F0DC0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9C6D-2C72-4D98-834D-F09BA3F8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35B9-3FF0-4949-9F01-0848E90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B3C0-F941-4B56-AB66-2E7272C1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1868-22F1-4020-BD31-AD51CC71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BB88-FFB9-4A76-86C6-50D37A0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1801-FA5C-4B77-9E4D-88AFBD43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5A3EB-9DE9-4C9F-9D06-B0C22821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082C5-E821-40E4-895C-54EDC3647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47DC9-13FF-4FC0-835E-5ABC4410B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FF6F3-A180-40E3-95A5-60066722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E5EBE-C029-41A3-BFFF-B0674BB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73289-723C-4CB2-88CB-2F47151A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DECD-44A0-4973-983E-0D896F60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4B3FA-E309-4C51-9392-F1AEE0E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7C56C-23C5-4DDA-AB1C-7B33F683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6568-DB0F-4EFF-928F-DAA33D2E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6E56-FF53-4901-AFC2-579939AF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F185-8E5B-4F48-A3E0-8B86F8F6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26D0-C1E8-448E-99D2-BC3FC4C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DA0B-F242-45A6-AF21-F75D318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F070-2F53-4FAB-BD03-9221868E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45C6-766D-43F7-80C6-FE2A0ECC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457B-37C7-4BB0-846E-F32549EC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F2B76-3EF5-4802-BF24-B89A60AA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8ED6-CDC3-4B83-AE5C-C013230F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4348-5C5E-474F-B52C-616612AF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4CD70-FC64-4BF0-A60F-1C09C646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0C04-FFC2-4286-9398-027B9959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0AFD-2A96-4E2A-9CD9-EF31AF1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2E010-F5D8-4ED4-8C4F-BEFC2A9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27F9-558C-4493-8FA0-DA9CFEF1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D7DA7-38D8-4521-B2E6-FB9891BB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B7CAB-1389-4CB7-BFF3-F24D98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1DE7-19BD-4AA6-ADCF-8CCA06A1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D773-3AA1-4F35-82DF-1B8FDADBEC8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8DCB-7298-4544-9AF9-8229FEB01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E816-7265-4233-89A8-E80B7F6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B7C0-F9C1-4910-A6EB-692C0675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71AE-E520-49B0-B86E-CCFDAA8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12BC-4BE2-4AFC-B49E-E9DD17B0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BD18-3A7C-41AF-A839-207B596D223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76FB-9362-4882-BC54-FDA6290F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98A5-ABAE-422A-9DCF-9A181D3A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Charles's_Law_(Law_of_Volumes)" TargetMode="External"/><Relationship Id="rId2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Boyle's_La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B953B-043B-40F0-B866-3750CF66A89E}"/>
              </a:ext>
            </a:extLst>
          </p:cNvPr>
          <p:cNvSpPr/>
          <p:nvPr/>
        </p:nvSpPr>
        <p:spPr>
          <a:xfrm>
            <a:off x="4435378" y="-19053"/>
            <a:ext cx="4832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5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19: The Kinetic Theory of Gases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FBD3C-4CF3-46BA-84AF-77CD877C302C}"/>
              </a:ext>
            </a:extLst>
          </p:cNvPr>
          <p:cNvSpPr/>
          <p:nvPr/>
        </p:nvSpPr>
        <p:spPr>
          <a:xfrm>
            <a:off x="228204" y="554502"/>
            <a:ext cx="37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19-1 Avogadro’s number, N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04B13-91FE-4080-BDCA-258F7D32106A}"/>
              </a:ext>
            </a:extLst>
          </p:cNvPr>
          <p:cNvSpPr/>
          <p:nvPr/>
        </p:nvSpPr>
        <p:spPr>
          <a:xfrm>
            <a:off x="88701" y="91421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mole of a substance contains N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(Avogadro’s number) elementary units (usually atoms or molecules).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6345A-1958-4EA0-AA40-5827D7A139BB}"/>
              </a:ext>
            </a:extLst>
          </p:cNvPr>
          <p:cNvSpPr/>
          <p:nvPr/>
        </p:nvSpPr>
        <p:spPr>
          <a:xfrm>
            <a:off x="88701" y="4188092"/>
            <a:ext cx="11147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molar mass M of any substance is the mass of one mole of the substance.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62CA5-015D-4AA5-8448-EC8A66820F33}"/>
              </a:ext>
            </a:extLst>
          </p:cNvPr>
          <p:cNvSpPr/>
          <p:nvPr/>
        </p:nvSpPr>
        <p:spPr>
          <a:xfrm>
            <a:off x="529627" y="1337833"/>
            <a:ext cx="892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mole of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contains, N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 6.023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 units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0B098-195D-4AA8-8889-5CF59415E343}"/>
              </a:ext>
            </a:extLst>
          </p:cNvPr>
          <p:cNvSpPr/>
          <p:nvPr/>
        </p:nvSpPr>
        <p:spPr>
          <a:xfrm>
            <a:off x="647324" y="2449258"/>
            <a:ext cx="10588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mole of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contains, N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 6.023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860E3-A9B8-4398-B303-1D43E58E02AC}"/>
              </a:ext>
            </a:extLst>
          </p:cNvPr>
          <p:cNvSpPr/>
          <p:nvPr/>
        </p:nvSpPr>
        <p:spPr>
          <a:xfrm>
            <a:off x="370601" y="3318610"/>
            <a:ext cx="6228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mole 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contains, N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 6.023 x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FCB6B-8A8E-46D7-AADB-3C82BD8C8D8E}"/>
              </a:ext>
            </a:extLst>
          </p:cNvPr>
          <p:cNvSpPr/>
          <p:nvPr/>
        </p:nvSpPr>
        <p:spPr>
          <a:xfrm>
            <a:off x="574108" y="4573890"/>
            <a:ext cx="869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molar mass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000" baseline="-25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m is the mass of 1 atom or molecule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238A0-4A90-4F6A-9D3A-F8EF939F457A}"/>
              </a:ext>
            </a:extLst>
          </p:cNvPr>
          <p:cNvSpPr/>
          <p:nvPr/>
        </p:nvSpPr>
        <p:spPr>
          <a:xfrm>
            <a:off x="753341" y="2782349"/>
            <a:ext cx="787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mole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atoms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atoms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6DBC6-8144-4F9D-96FA-E2600708BD5F}"/>
              </a:ext>
            </a:extLst>
          </p:cNvPr>
          <p:cNvSpPr/>
          <p:nvPr/>
        </p:nvSpPr>
        <p:spPr>
          <a:xfrm>
            <a:off x="370601" y="3700239"/>
            <a:ext cx="9130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mole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contains,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molecules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2000" baseline="-25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molecules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C7E4E-1B9D-44B1-80DC-0E1FC74EFAC6}"/>
              </a:ext>
            </a:extLst>
          </p:cNvPr>
          <p:cNvSpPr/>
          <p:nvPr/>
        </p:nvSpPr>
        <p:spPr>
          <a:xfrm>
            <a:off x="529627" y="4977832"/>
            <a:ext cx="991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molar mass (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mass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20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n(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0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9F6474-2F20-4A92-8BC8-5109CCEC239F}"/>
                  </a:ext>
                </a:extLst>
              </p:cNvPr>
              <p:cNvSpPr txBox="1"/>
              <p:nvPr/>
            </p:nvSpPr>
            <p:spPr>
              <a:xfrm>
                <a:off x="2406385" y="5460258"/>
                <a:ext cx="2563967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𝑠𝑎𝑚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mNA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9F6474-2F20-4A92-8BC8-5109CCEC2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85" y="5460258"/>
                <a:ext cx="2563967" cy="522515"/>
              </a:xfrm>
              <a:prstGeom prst="rect">
                <a:avLst/>
              </a:prstGeom>
              <a:blipFill>
                <a:blip r:embed="rId2"/>
                <a:stretch>
                  <a:fillRect l="-238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972F2F-D7E5-4C71-874D-77C56A172021}"/>
                  </a:ext>
                </a:extLst>
              </p:cNvPr>
              <p:cNvSpPr txBox="1"/>
              <p:nvPr/>
            </p:nvSpPr>
            <p:spPr>
              <a:xfrm>
                <a:off x="2613704" y="6129393"/>
                <a:ext cx="1351721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𝑠𝑎𝑚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972F2F-D7E5-4C71-874D-77C56A172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04" y="6129393"/>
                <a:ext cx="1351721" cy="522515"/>
              </a:xfrm>
              <a:prstGeom prst="rect">
                <a:avLst/>
              </a:prstGeom>
              <a:blipFill>
                <a:blip r:embed="rId3"/>
                <a:stretch>
                  <a:fillRect l="-3167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BFC0E5-A063-4AEC-805F-CAE87CE2D850}"/>
              </a:ext>
            </a:extLst>
          </p:cNvPr>
          <p:cNvSpPr/>
          <p:nvPr/>
        </p:nvSpPr>
        <p:spPr>
          <a:xfrm>
            <a:off x="522444" y="1733651"/>
            <a:ext cx="11147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Amedeo Avogadro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suggested that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gases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occupy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volume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conditions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pressure.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gases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number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atoms or molecules.</a:t>
            </a:r>
          </a:p>
        </p:txBody>
      </p:sp>
    </p:spTree>
    <p:extLst>
      <p:ext uri="{BB962C8B-B14F-4D97-AF65-F5344CB8AC3E}">
        <p14:creationId xmlns:p14="http://schemas.microsoft.com/office/powerpoint/2010/main" val="22098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1E20BE-F13C-47D5-BA28-F06371569599}"/>
                  </a:ext>
                </a:extLst>
              </p:cNvPr>
              <p:cNvSpPr/>
              <p:nvPr/>
            </p:nvSpPr>
            <p:spPr>
              <a:xfrm>
                <a:off x="654437" y="1222257"/>
                <a:ext cx="10941215" cy="3840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Boyle’s Law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describes the inverse proportional relationship between pressure and volume at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temperature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a fixed amount of gas. This law came from a manipulation of the Ideal Gas Law.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p∝1/V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----------------------------------(1)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u="sng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Charles's Law</a:t>
                </a:r>
                <a:r>
                  <a:rPr lang="en-US" sz="2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describes the directly proportional relationship between the volume and temperature (in Kelvin) of a fixed amount of gas, when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pressure is held constant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V∝T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------------------------------------------(2)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combining two equations and the fact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∝ n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can write the ideal gas equation 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pV=nRT      [R in terms of mole]</a:t>
                </a:r>
              </a:p>
              <a:p>
                <a:pPr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Boltzmann constant, k = R/N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 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sz="2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R 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 = R              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Nk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[N = </a:t>
                </a:r>
                <a:r>
                  <a:rPr lang="en-US" sz="2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</a:t>
                </a:r>
                <a:r>
                  <a:rPr lang="en-US" sz="20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b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pV=</a:t>
                </a:r>
                <a:r>
                  <a:rPr lang="en-US" sz="20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NkT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[k in terms of molecule]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1E20BE-F13C-47D5-BA28-F06371569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7" y="1222257"/>
                <a:ext cx="10941215" cy="3840073"/>
              </a:xfrm>
              <a:prstGeom prst="rect">
                <a:avLst/>
              </a:prstGeom>
              <a:blipFill>
                <a:blip r:embed="rId4"/>
                <a:stretch>
                  <a:fillRect l="-557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82189-084B-4806-9604-CA0CAFBC9DD9}"/>
              </a:ext>
            </a:extLst>
          </p:cNvPr>
          <p:cNvSpPr/>
          <p:nvPr/>
        </p:nvSpPr>
        <p:spPr>
          <a:xfrm>
            <a:off x="304800" y="472231"/>
            <a:ext cx="4273223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>
              <a:lnSpc>
                <a:spcPct val="115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19-2 Ideal gases: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1433B-AB81-4021-8DD1-82E90CD1A28F}"/>
              </a:ext>
            </a:extLst>
          </p:cNvPr>
          <p:cNvSpPr/>
          <p:nvPr/>
        </p:nvSpPr>
        <p:spPr>
          <a:xfrm>
            <a:off x="620036" y="5062330"/>
            <a:ext cx="10951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It governs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macroscopic properties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We can deduce many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ideal gas in a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way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Although there is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such thing in nature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a truly ideal gas, all real gases approach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enough densities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their molecules are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enough apart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they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interact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37230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83DBF-DED1-479D-8997-8C06A87B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49" y="2655397"/>
            <a:ext cx="2247283" cy="2869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9D38D0-7C99-4B50-9859-A8C16F05E434}"/>
              </a:ext>
            </a:extLst>
          </p:cNvPr>
          <p:cNvSpPr/>
          <p:nvPr/>
        </p:nvSpPr>
        <p:spPr>
          <a:xfrm>
            <a:off x="566684" y="5873742"/>
            <a:ext cx="13345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37BDD-9220-4C34-9108-E8310653174E}"/>
              </a:ext>
            </a:extLst>
          </p:cNvPr>
          <p:cNvSpPr/>
          <p:nvPr/>
        </p:nvSpPr>
        <p:spPr>
          <a:xfrm>
            <a:off x="3067936" y="5873742"/>
            <a:ext cx="26698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2400" i="1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lang="en-US" sz="2400" i="1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sz="2400" i="1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V)</a:t>
            </a:r>
            <a:endParaRPr kumimoji="0" lang="en-US" sz="2400" b="0" i="1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345DE0-36C6-4990-99E4-9231DEA4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" y="3056753"/>
            <a:ext cx="2149196" cy="24678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691C6B-3811-44F3-9D7E-E64D1BDA5278}"/>
              </a:ext>
            </a:extLst>
          </p:cNvPr>
          <p:cNvSpPr/>
          <p:nvPr/>
        </p:nvSpPr>
        <p:spPr>
          <a:xfrm>
            <a:off x="92265" y="365356"/>
            <a:ext cx="86212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19-2 Work done by an ideal gas at constant temperature: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2138E1-0224-45DB-A6E7-CF144A18AB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87" r="100" b="-2"/>
          <a:stretch/>
        </p:blipFill>
        <p:spPr>
          <a:xfrm>
            <a:off x="7181797" y="2272487"/>
            <a:ext cx="3430200" cy="42026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964BF-90F3-4254-A7A3-650F401C311F}"/>
              </a:ext>
            </a:extLst>
          </p:cNvPr>
          <p:cNvSpPr/>
          <p:nvPr/>
        </p:nvSpPr>
        <p:spPr>
          <a:xfrm>
            <a:off x="331628" y="1014233"/>
            <a:ext cx="112955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Suppose that we allow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gas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an initial volume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a final volume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while we keep the temperature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gas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Such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process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constant temperature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is called an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isothermal expansion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(and the reverse is called an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isothermal compression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11643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0E1D4B-0F0B-4C26-AA81-34265E2F7DC6}"/>
              </a:ext>
            </a:extLst>
          </p:cNvPr>
          <p:cNvSpPr/>
          <p:nvPr/>
        </p:nvSpPr>
        <p:spPr>
          <a:xfrm>
            <a:off x="72887" y="242312"/>
            <a:ext cx="12046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expression for the work done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change in volume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9EFB8-DFAD-4718-8BA0-838D10852835}"/>
              </a:ext>
            </a:extLst>
          </p:cNvPr>
          <p:cNvSpPr/>
          <p:nvPr/>
        </p:nvSpPr>
        <p:spPr>
          <a:xfrm>
            <a:off x="273002" y="1328332"/>
            <a:ext cx="4013480" cy="933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pV = nRT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C986E6-48BF-484B-A877-6DC328F9385C}"/>
                  </a:ext>
                </a:extLst>
              </p:cNvPr>
              <p:cNvSpPr/>
              <p:nvPr/>
            </p:nvSpPr>
            <p:spPr>
              <a:xfrm>
                <a:off x="2567711" y="2119662"/>
                <a:ext cx="1348366" cy="57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n-US" sz="24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C986E6-48BF-484B-A877-6DC328F9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11" y="2119662"/>
                <a:ext cx="1348366" cy="577594"/>
              </a:xfrm>
              <a:prstGeom prst="rect">
                <a:avLst/>
              </a:prstGeom>
              <a:blipFill>
                <a:blip r:embed="rId2"/>
                <a:stretch>
                  <a:fillRect l="-6787" t="-3191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EB8CC6D-0CAE-4B08-BE1F-C1A06F472EAB}"/>
              </a:ext>
            </a:extLst>
          </p:cNvPr>
          <p:cNvSpPr/>
          <p:nvPr/>
        </p:nvSpPr>
        <p:spPr>
          <a:xfrm>
            <a:off x="4639431" y="3674498"/>
            <a:ext cx="404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[As T = constant, nRT = constant]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364DE7-1CA5-4C9C-8500-5B7BC5335867}"/>
                  </a:ext>
                </a:extLst>
              </p:cNvPr>
              <p:cNvSpPr/>
              <p:nvPr/>
            </p:nvSpPr>
            <p:spPr>
              <a:xfrm>
                <a:off x="1921566" y="2747153"/>
                <a:ext cx="2215735" cy="641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364DE7-1CA5-4C9C-8500-5B7BC533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6" y="2747153"/>
                <a:ext cx="2215735" cy="641907"/>
              </a:xfrm>
              <a:prstGeom prst="rect">
                <a:avLst/>
              </a:prstGeom>
              <a:blipFill>
                <a:blip r:embed="rId3"/>
                <a:stretch>
                  <a:fillRect l="-41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5245FF-3BA1-4D9D-82D7-780947F7D41B}"/>
                  </a:ext>
                </a:extLst>
              </p:cNvPr>
              <p:cNvSpPr/>
              <p:nvPr/>
            </p:nvSpPr>
            <p:spPr>
              <a:xfrm>
                <a:off x="2044902" y="772368"/>
                <a:ext cx="1969065" cy="641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5245FF-3BA1-4D9D-82D7-780947F7D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02" y="772368"/>
                <a:ext cx="1969065" cy="641907"/>
              </a:xfrm>
              <a:prstGeom prst="rect">
                <a:avLst/>
              </a:prstGeom>
              <a:blipFill>
                <a:blip r:embed="rId4"/>
                <a:stretch>
                  <a:fillRect l="-46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17A02-E3CE-424E-A470-9EE7D7ADB2FB}"/>
                  </a:ext>
                </a:extLst>
              </p:cNvPr>
              <p:cNvSpPr/>
              <p:nvPr/>
            </p:nvSpPr>
            <p:spPr>
              <a:xfrm>
                <a:off x="1713084" y="3552381"/>
                <a:ext cx="2256002" cy="644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17A02-E3CE-424E-A470-9EE7D7ADB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84" y="3552381"/>
                <a:ext cx="2256002" cy="644344"/>
              </a:xfrm>
              <a:prstGeom prst="rect">
                <a:avLst/>
              </a:prstGeom>
              <a:blipFill>
                <a:blip r:embed="rId5"/>
                <a:stretch>
                  <a:fillRect l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7219BC-A3FD-44CA-92E5-F7E7972E4700}"/>
                  </a:ext>
                </a:extLst>
              </p:cNvPr>
              <p:cNvSpPr/>
              <p:nvPr/>
            </p:nvSpPr>
            <p:spPr>
              <a:xfrm>
                <a:off x="1635654" y="4333506"/>
                <a:ext cx="2501647" cy="619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7219BC-A3FD-44CA-92E5-F7E7972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654" y="4333506"/>
                <a:ext cx="2501647" cy="619144"/>
              </a:xfrm>
              <a:prstGeom prst="rect">
                <a:avLst/>
              </a:prstGeom>
              <a:blipFill>
                <a:blip r:embed="rId6"/>
                <a:stretch>
                  <a:fillRect l="-3650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0FA3D4-80F2-4116-9134-367B225ED847}"/>
                  </a:ext>
                </a:extLst>
              </p:cNvPr>
              <p:cNvSpPr/>
              <p:nvPr/>
            </p:nvSpPr>
            <p:spPr>
              <a:xfrm>
                <a:off x="1582016" y="5000970"/>
                <a:ext cx="3319755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0FA3D4-80F2-4116-9134-367B225ED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16" y="5000970"/>
                <a:ext cx="3319755" cy="491288"/>
              </a:xfrm>
              <a:prstGeom prst="rect">
                <a:avLst/>
              </a:prstGeom>
              <a:blipFill>
                <a:blip r:embed="rId7"/>
                <a:stretch>
                  <a:fillRect l="-2941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25181B-2C71-4811-8348-2E86DF545570}"/>
                  </a:ext>
                </a:extLst>
              </p:cNvPr>
              <p:cNvSpPr/>
              <p:nvPr/>
            </p:nvSpPr>
            <p:spPr>
              <a:xfrm>
                <a:off x="1517327" y="5815839"/>
                <a:ext cx="2100768" cy="689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25181B-2C71-4811-8348-2E86DF545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27" y="5815839"/>
                <a:ext cx="2100768" cy="689420"/>
              </a:xfrm>
              <a:prstGeom prst="rect">
                <a:avLst/>
              </a:prstGeom>
              <a:blipFill>
                <a:blip r:embed="rId8"/>
                <a:stretch>
                  <a:fillRect l="-4638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9AB995A-ED3B-4F55-A526-3AF758898071}"/>
              </a:ext>
            </a:extLst>
          </p:cNvPr>
          <p:cNvSpPr/>
          <p:nvPr/>
        </p:nvSpPr>
        <p:spPr>
          <a:xfrm>
            <a:off x="3916077" y="6050195"/>
            <a:ext cx="438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[Isothermal process for an ideal gas]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7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B71F7-57D1-4CED-BDD7-0EF78D4F4B5C}"/>
              </a:ext>
            </a:extLst>
          </p:cNvPr>
          <p:cNvSpPr/>
          <p:nvPr/>
        </p:nvSpPr>
        <p:spPr>
          <a:xfrm>
            <a:off x="451174" y="348500"/>
            <a:ext cx="626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19-2 Work done at constant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olume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F22BD-B746-4EFE-904B-628A64B212AB}"/>
              </a:ext>
            </a:extLst>
          </p:cNvPr>
          <p:cNvSpPr/>
          <p:nvPr/>
        </p:nvSpPr>
        <p:spPr>
          <a:xfrm>
            <a:off x="561517" y="946635"/>
            <a:ext cx="974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volume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gas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then the work done is as follows: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A4F47-A931-4ADC-95D3-C2F0F59A4AD2}"/>
              </a:ext>
            </a:extLst>
          </p:cNvPr>
          <p:cNvSpPr/>
          <p:nvPr/>
        </p:nvSpPr>
        <p:spPr>
          <a:xfrm>
            <a:off x="561517" y="3428823"/>
            <a:ext cx="10798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volume changes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pressure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gas is held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then 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work done is as follows: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95C4A7-D12D-4829-ADF9-D73AB09445A8}"/>
                  </a:ext>
                </a:extLst>
              </p:cNvPr>
              <p:cNvSpPr/>
              <p:nvPr/>
            </p:nvSpPr>
            <p:spPr>
              <a:xfrm>
                <a:off x="943153" y="1498283"/>
                <a:ext cx="32117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 = p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p(V-V) = 0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95C4A7-D12D-4829-ADF9-D73AB0944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53" y="1498283"/>
                <a:ext cx="3211777" cy="461665"/>
              </a:xfrm>
              <a:prstGeom prst="rect">
                <a:avLst/>
              </a:prstGeom>
              <a:blipFill>
                <a:blip r:embed="rId2"/>
                <a:stretch>
                  <a:fillRect l="-3036" t="-11842" r="-1898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CAD8FAF-1A2C-46BC-BAF5-7F70CB35D3A4}"/>
              </a:ext>
            </a:extLst>
          </p:cNvPr>
          <p:cNvSpPr/>
          <p:nvPr/>
        </p:nvSpPr>
        <p:spPr>
          <a:xfrm>
            <a:off x="450683" y="2763386"/>
            <a:ext cx="5883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19-2 Work done at constant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ressure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CDDCFA-5AB6-4440-AC0E-32289B517291}"/>
                  </a:ext>
                </a:extLst>
              </p:cNvPr>
              <p:cNvSpPr/>
              <p:nvPr/>
            </p:nvSpPr>
            <p:spPr>
              <a:xfrm>
                <a:off x="843367" y="4387930"/>
                <a:ext cx="9851137" cy="739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nary>
                          <m:nary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 </m:t>
                                    </m:r>
                                  </m:e>
                                </m:func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CDDCFA-5AB6-4440-AC0E-32289B517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7" y="4387930"/>
                <a:ext cx="9851137" cy="739626"/>
              </a:xfrm>
              <a:prstGeom prst="rect">
                <a:avLst/>
              </a:prstGeom>
              <a:blipFill>
                <a:blip r:embed="rId3"/>
                <a:stretch>
                  <a:fillRect l="-1238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D5D914-6CAA-4F84-B8F6-2E11C71E5F47}"/>
                  </a:ext>
                </a:extLst>
              </p:cNvPr>
              <p:cNvSpPr/>
              <p:nvPr/>
            </p:nvSpPr>
            <p:spPr>
              <a:xfrm>
                <a:off x="939370" y="5255666"/>
                <a:ext cx="16096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V</m:t>
                    </m:r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D5D914-6CAA-4F84-B8F6-2E11C71E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0" y="5255666"/>
                <a:ext cx="1609671" cy="523220"/>
              </a:xfrm>
              <a:prstGeom prst="rect">
                <a:avLst/>
              </a:prstGeom>
              <a:blipFill>
                <a:blip r:embed="rId4"/>
                <a:stretch>
                  <a:fillRect l="-757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06A7C5F-95D7-4BEF-B8E0-DBB1BED054CA}"/>
              </a:ext>
            </a:extLst>
          </p:cNvPr>
          <p:cNvSpPr/>
          <p:nvPr/>
        </p:nvSpPr>
        <p:spPr>
          <a:xfrm>
            <a:off x="1008683" y="2051259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= 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8A9C71-8CB9-4837-9549-AD67AF4A1275}"/>
                  </a:ext>
                </a:extLst>
              </p:cNvPr>
              <p:cNvSpPr/>
              <p:nvPr/>
            </p:nvSpPr>
            <p:spPr>
              <a:xfrm>
                <a:off x="369393" y="376169"/>
                <a:ext cx="11822607" cy="11001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A quantity of ideal gas at 10.0 </a:t>
                </a:r>
                <a:r>
                  <a:rPr lang="en-US" sz="8000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8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and 100 kPa occupies a volume of 2.50 m</a:t>
                </a:r>
                <a:r>
                  <a:rPr lang="en-US" sz="8000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8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(a) How many moles of the gas are present? (b) If the pressure is now raised to 300 kPa and the temperature is raised to 30.0 </a:t>
                </a:r>
                <a:r>
                  <a:rPr lang="en-US" sz="8000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8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C, how much volume does the gas occupy? Assume no leaks.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9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9600" baseline="-250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------------------(1)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 ×2.5</m:t>
                        </m:r>
                        <m:r>
                          <a:rPr lang="en-US" sz="1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8.31 ×283.1</m:t>
                        </m:r>
                        <m:r>
                          <a:rPr lang="en-US" sz="128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106.24 mol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6700" marR="124460" indent="-22860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1409700" marR="124460" lvl="0" indent="-1371600">
                  <a:lnSpc>
                    <a:spcPct val="90000"/>
                  </a:lnSpc>
                  <a:spcAft>
                    <a:spcPts val="600"/>
                  </a:spcAft>
                  <a:buAutoNum type="alphaLcParenBoth" startAt="2"/>
                </a:pPr>
                <a:r>
                  <a:rPr lang="en-US" sz="9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96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96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………………….(2)</a:t>
                </a: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6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(2) / (1)</a:t>
                </a: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17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8A9C71-8CB9-4837-9549-AD67AF4A1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3" y="376169"/>
                <a:ext cx="11822607" cy="1100138"/>
              </a:xfrm>
              <a:prstGeom prst="rect">
                <a:avLst/>
              </a:prstGeom>
              <a:blipFill>
                <a:blip r:embed="rId2"/>
                <a:stretch>
                  <a:fillRect l="-413" t="-11111" b="-25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BBCBC1-7CBB-487D-BE48-87A59A813A3A}"/>
                  </a:ext>
                </a:extLst>
              </p:cNvPr>
              <p:cNvSpPr/>
              <p:nvPr/>
            </p:nvSpPr>
            <p:spPr>
              <a:xfrm>
                <a:off x="978993" y="4759229"/>
                <a:ext cx="7237622" cy="94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×2.5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×303.15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 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×283.15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BBCBC1-7CBB-487D-BE48-87A59A813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3" y="4759229"/>
                <a:ext cx="7237622" cy="942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2A5F8A9-B026-4E30-8D22-ACB802D63EC7}"/>
              </a:ext>
            </a:extLst>
          </p:cNvPr>
          <p:cNvSpPr/>
          <p:nvPr/>
        </p:nvSpPr>
        <p:spPr>
          <a:xfrm>
            <a:off x="1816202" y="5853865"/>
            <a:ext cx="4147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4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67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C6015-69D6-42A7-AE20-5CAAD246321D}"/>
              </a:ext>
            </a:extLst>
          </p:cNvPr>
          <p:cNvSpPr/>
          <p:nvPr/>
        </p:nvSpPr>
        <p:spPr>
          <a:xfrm>
            <a:off x="309217" y="253700"/>
            <a:ext cx="11785600" cy="102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Suppose 1.80 mol of an ideal gas is taken from a volume of 3.00 m</a:t>
            </a:r>
            <a:r>
              <a:rPr lang="en-US" sz="20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volume of 1.50 m</a:t>
            </a:r>
            <a:r>
              <a:rPr lang="en-US" sz="20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an isothermal compression at 30 </a:t>
            </a:r>
            <a:r>
              <a:rPr lang="en-US" sz="20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(a) How much energy is transferred as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during the compression, and (b) is the transfer </a:t>
            </a:r>
            <a:r>
              <a:rPr lang="en-US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2CEE13-1005-4F1C-AEDD-0A6E83FBAB24}"/>
                  </a:ext>
                </a:extLst>
              </p:cNvPr>
              <p:cNvSpPr/>
              <p:nvPr/>
            </p:nvSpPr>
            <p:spPr>
              <a:xfrm>
                <a:off x="1374315" y="2283933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2CEE13-1005-4F1C-AEDD-0A6E83FBA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5" y="2283933"/>
                <a:ext cx="3190419" cy="575414"/>
              </a:xfrm>
              <a:prstGeom prst="rect">
                <a:avLst/>
              </a:prstGeom>
              <a:blipFill>
                <a:blip r:embed="rId2"/>
                <a:stretch>
                  <a:fillRect l="-2863" t="-3191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6DED7D-B163-4D4D-9E64-C39F6E9124A2}"/>
                  </a:ext>
                </a:extLst>
              </p:cNvPr>
              <p:cNvSpPr/>
              <p:nvPr/>
            </p:nvSpPr>
            <p:spPr>
              <a:xfrm>
                <a:off x="1374315" y="2771137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6DED7D-B163-4D4D-9E64-C39F6E912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5" y="2771137"/>
                <a:ext cx="3190419" cy="575414"/>
              </a:xfrm>
              <a:prstGeom prst="rect">
                <a:avLst/>
              </a:prstGeom>
              <a:blipFill>
                <a:blip r:embed="rId3"/>
                <a:stretch>
                  <a:fillRect l="-3626" t="-5319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CD815C-3268-47C7-883F-8F559505AA80}"/>
                  </a:ext>
                </a:extLst>
              </p:cNvPr>
              <p:cNvSpPr/>
              <p:nvPr/>
            </p:nvSpPr>
            <p:spPr>
              <a:xfrm>
                <a:off x="1374315" y="3518498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T-T)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CD815C-3268-47C7-883F-8F559505A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15" y="3518498"/>
                <a:ext cx="3190419" cy="575414"/>
              </a:xfrm>
              <a:prstGeom prst="rect">
                <a:avLst/>
              </a:prstGeom>
              <a:blipFill>
                <a:blip r:embed="rId4"/>
                <a:stretch>
                  <a:fillRect l="-3626" t="-4211"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08A3F34-C743-4DA5-AA3B-9F8EB6462EB0}"/>
              </a:ext>
            </a:extLst>
          </p:cNvPr>
          <p:cNvSpPr/>
          <p:nvPr/>
        </p:nvSpPr>
        <p:spPr>
          <a:xfrm>
            <a:off x="5459317" y="3575372"/>
            <a:ext cx="4736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[Isothermal process, T= constant]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7EDA197-4C60-4E62-9F60-EA5F7CB3B5F8}"/>
                  </a:ext>
                </a:extLst>
              </p:cNvPr>
              <p:cNvSpPr/>
              <p:nvPr/>
            </p:nvSpPr>
            <p:spPr>
              <a:xfrm>
                <a:off x="1305856" y="4089439"/>
                <a:ext cx="3190419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l-GR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7EDA197-4C60-4E62-9F60-EA5F7CB3B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56" y="4089439"/>
                <a:ext cx="3190419" cy="575414"/>
              </a:xfrm>
              <a:prstGeom prst="rect">
                <a:avLst/>
              </a:prstGeom>
              <a:blipFill>
                <a:blip r:embed="rId5"/>
                <a:stretch>
                  <a:fillRect l="-3626" t="-4255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B40247-D7F8-4F4F-91FB-BD1EF6870E87}"/>
              </a:ext>
            </a:extLst>
          </p:cNvPr>
          <p:cNvSpPr/>
          <p:nvPr/>
        </p:nvSpPr>
        <p:spPr>
          <a:xfrm>
            <a:off x="1305856" y="4829999"/>
            <a:ext cx="21385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l-GR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26A92-ADEF-40DB-8A00-916DE043ADAB}"/>
              </a:ext>
            </a:extLst>
          </p:cNvPr>
          <p:cNvSpPr/>
          <p:nvPr/>
        </p:nvSpPr>
        <p:spPr>
          <a:xfrm>
            <a:off x="1687973" y="5424955"/>
            <a:ext cx="16328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Q - 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0DF17-AFC5-4B8A-B4BB-D339ACAA5DB1}"/>
              </a:ext>
            </a:extLst>
          </p:cNvPr>
          <p:cNvSpPr/>
          <p:nvPr/>
        </p:nvSpPr>
        <p:spPr>
          <a:xfrm>
            <a:off x="1780738" y="5992781"/>
            <a:ext cx="11887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3C7CE-0FB5-415C-B97C-D9BE5EC12EE0}"/>
              </a:ext>
            </a:extLst>
          </p:cNvPr>
          <p:cNvSpPr/>
          <p:nvPr/>
        </p:nvSpPr>
        <p:spPr>
          <a:xfrm>
            <a:off x="1238009" y="1799614"/>
            <a:ext cx="25327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l-GR" sz="2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Q - 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D0368-CC3F-4CA9-9F30-3857D5934724}"/>
              </a:ext>
            </a:extLst>
          </p:cNvPr>
          <p:cNvSpPr/>
          <p:nvPr/>
        </p:nvSpPr>
        <p:spPr>
          <a:xfrm>
            <a:off x="638846" y="1357307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3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54DEA7-F118-410A-B86B-45DA967C7F91}"/>
                  </a:ext>
                </a:extLst>
              </p:cNvPr>
              <p:cNvSpPr/>
              <p:nvPr/>
            </p:nvSpPr>
            <p:spPr>
              <a:xfrm>
                <a:off x="512417" y="368853"/>
                <a:ext cx="11167166" cy="780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nRT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"/>
                            <m:endChr m:val="("/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</m:d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800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=1.80 ×8.314 ×303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1.50</m:t>
                                </m:r>
                              </m:num>
                              <m:den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3.00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i="0">
                        <a:latin typeface="Cambria Math" panose="02040503050406030204" pitchFamily="18" charset="0"/>
                      </a:rPr>
                      <m:t>=−3140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54DEA7-F118-410A-B86B-45DA967C7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7" y="368853"/>
                <a:ext cx="11167166" cy="780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56C9F05-6EA4-4142-AEF4-BAA1186271A5}"/>
              </a:ext>
            </a:extLst>
          </p:cNvPr>
          <p:cNvSpPr/>
          <p:nvPr/>
        </p:nvSpPr>
        <p:spPr>
          <a:xfrm>
            <a:off x="610130" y="2919080"/>
            <a:ext cx="561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The heat is transferred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gas.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78BBF-BCC1-47FD-974B-354C5FDC4782}"/>
              </a:ext>
            </a:extLst>
          </p:cNvPr>
          <p:cNvSpPr/>
          <p:nvPr/>
        </p:nvSpPr>
        <p:spPr>
          <a:xfrm>
            <a:off x="1263903" y="1457069"/>
            <a:ext cx="11887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4460" lvl="0">
              <a:lnSpc>
                <a:spcPct val="90000"/>
              </a:lnSpc>
              <a:spcAft>
                <a:spcPts val="75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56E129-01FB-4D7D-B414-01EC49EC6F18}"/>
                  </a:ext>
                </a:extLst>
              </p:cNvPr>
              <p:cNvSpPr/>
              <p:nvPr/>
            </p:nvSpPr>
            <p:spPr>
              <a:xfrm>
                <a:off x="1263903" y="2085736"/>
                <a:ext cx="2249975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4460" lvl="0">
                  <a:lnSpc>
                    <a:spcPct val="90000"/>
                  </a:lnSpc>
                  <a:spcAft>
                    <a:spcPts val="750"/>
                  </a:spcAft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=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3140 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56E129-01FB-4D7D-B414-01EC49EC6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03" y="2085736"/>
                <a:ext cx="2249975" cy="480131"/>
              </a:xfrm>
              <a:prstGeom prst="rect">
                <a:avLst/>
              </a:prstGeom>
              <a:blipFill>
                <a:blip r:embed="rId3"/>
                <a:stretch>
                  <a:fillRect l="-4065" t="-7595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45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DD47FE-2463-4797-809D-874FD362BEAA}"/>
</file>

<file path=customXml/itemProps2.xml><?xml version="1.0" encoding="utf-8"?>
<ds:datastoreItem xmlns:ds="http://schemas.openxmlformats.org/officeDocument/2006/customXml" ds:itemID="{53AACAE8-BB90-4C1D-8FCC-3232A39C82CA}"/>
</file>

<file path=customXml/itemProps3.xml><?xml version="1.0" encoding="utf-8"?>
<ds:datastoreItem xmlns:ds="http://schemas.openxmlformats.org/officeDocument/2006/customXml" ds:itemID="{5D178B10-8BA1-422B-917E-70B19A122E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904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parvez</dc:creator>
  <cp:lastModifiedBy>Dr. Md. Nurul Kabir Bhuiyan</cp:lastModifiedBy>
  <cp:revision>157</cp:revision>
  <dcterms:created xsi:type="dcterms:W3CDTF">2020-06-20T07:29:33Z</dcterms:created>
  <dcterms:modified xsi:type="dcterms:W3CDTF">2021-02-16T07:23:46Z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