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7" r:id="rId3"/>
    <p:sldId id="258" r:id="rId4"/>
    <p:sldId id="259" r:id="rId5"/>
    <p:sldId id="269" r:id="rId6"/>
    <p:sldId id="272" r:id="rId7"/>
    <p:sldId id="270" r:id="rId8"/>
    <p:sldId id="276" r:id="rId9"/>
    <p:sldId id="277" r:id="rId10"/>
    <p:sldId id="262" r:id="rId11"/>
    <p:sldId id="27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63B2-DED4-4AED-B161-679609F0F1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0A55AC-7494-46C9-9CDF-99C1713BF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3F662D-7275-4CA1-B2C2-9386EAD439DC}"/>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07110A0B-DCF7-4238-A3AB-3DF108AF8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66874-7B82-42AC-8714-18DA3E901D74}"/>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28841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4A0F-E786-47B3-9BCC-25E1833805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374D71-D402-4BF3-87EA-FADE277BB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0CB28-1AD1-4BE8-85CF-10D2B826CEB5}"/>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53895AE1-FDFA-4873-A307-7A33F5860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0E74B-0C4C-4F35-B5D5-5127CFE72A0E}"/>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63415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4CDC4-97DE-4524-B89F-D1ED7E9859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819666-CD39-4B71-8D6D-117477E49B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44D8C-550E-4150-A0AC-14016B2553E8}"/>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DE304850-4741-4739-9807-3A3EA23D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7A2D9-741D-4703-BD0B-E0E63120C659}"/>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3719875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B07A-8C91-4EAD-B136-61D0D6C74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9DF15-8D68-4A62-A0E4-C0C9A3EA7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15E7B-4DCB-4BE9-86AE-50BD0DC45C7B}"/>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04B39D24-4693-492B-85DF-38C51425A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7A172-C36D-45CE-AA9A-82F3D27989CF}"/>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187141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601F-CE94-431B-AAD5-59E9F73943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E1859-87D2-4D5A-AAC7-F8C4994F7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AD158-02A5-45CD-8483-A7C810DC4126}"/>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895B8E46-39C7-4C6A-9FF7-FBAA90193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FAE80-9333-4A8B-B708-4215600CF3E2}"/>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297012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13A2B-7234-4448-B56A-E0EDA1047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136ADC-1165-432D-B3D2-E0DA94E53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FDD40-4784-4963-8D21-42AC4D100A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4D8135-9C9A-43B5-A806-E2E49EA4A11D}"/>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6" name="Footer Placeholder 5">
            <a:extLst>
              <a:ext uri="{FF2B5EF4-FFF2-40B4-BE49-F238E27FC236}">
                <a16:creationId xmlns:a16="http://schemas.microsoft.com/office/drawing/2014/main" id="{E7AD4C06-2CC1-48B2-88CF-0D5D00E32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4FAFD-C35A-4B96-9947-5D7CCB994E21}"/>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244240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86FE-0DFB-4717-A429-91A9FEF51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47704-4ABC-4131-818B-351CFA6C26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C453F-4CB3-41DC-ACCA-096234B4A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2CEF73-A8C1-466A-8182-BC366B79D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C81F7-E381-455D-BAFB-3BB5C9991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64708F-82F1-4E99-8834-A4B11512BDB6}"/>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8" name="Footer Placeholder 7">
            <a:extLst>
              <a:ext uri="{FF2B5EF4-FFF2-40B4-BE49-F238E27FC236}">
                <a16:creationId xmlns:a16="http://schemas.microsoft.com/office/drawing/2014/main" id="{DCBBAA1C-466D-4E61-B7D4-D42FD2C18A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61C90-7D01-436B-AD33-A16017712022}"/>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83800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F2DC-ADFF-4B51-A5D9-1D61500FE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DAD09B-4819-4DC0-B16C-C02E319043BA}"/>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4" name="Footer Placeholder 3">
            <a:extLst>
              <a:ext uri="{FF2B5EF4-FFF2-40B4-BE49-F238E27FC236}">
                <a16:creationId xmlns:a16="http://schemas.microsoft.com/office/drawing/2014/main" id="{096AF8A7-3523-49CC-97E9-905D6C7F00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95F991-1A09-4269-BD33-CF72F8DF1831}"/>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40248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BCE7D-F041-4BDA-858B-EEDC31798570}"/>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3" name="Footer Placeholder 2">
            <a:extLst>
              <a:ext uri="{FF2B5EF4-FFF2-40B4-BE49-F238E27FC236}">
                <a16:creationId xmlns:a16="http://schemas.microsoft.com/office/drawing/2014/main" id="{C748F05F-FA86-40D9-8B3D-3FC6F8565F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40FBC8-13AE-4B99-AB1E-9EBFF6DF19E4}"/>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161733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7391-F9ED-42C2-9CFE-6A40F89102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4F016-5CE2-4ADD-8D9C-B3D17CF7B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41D9CC-AD7C-443F-86E3-9E18446B2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E9AC8-33C1-4FDD-B60C-1F2958A149F4}"/>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6" name="Footer Placeholder 5">
            <a:extLst>
              <a:ext uri="{FF2B5EF4-FFF2-40B4-BE49-F238E27FC236}">
                <a16:creationId xmlns:a16="http://schemas.microsoft.com/office/drawing/2014/main" id="{C9FC127B-3902-44C0-934C-5482752EA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2C764-9B0D-4BEF-BF35-9CD062869CF3}"/>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195666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C6B5-449A-4923-857E-8BDC43DD4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5CB01-87A0-4F38-9BE1-D8992EF36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5EE4E-74E5-4DE6-96C3-C2ACC400E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9970-094D-4777-A26C-051E51148451}"/>
              </a:ext>
            </a:extLst>
          </p:cNvPr>
          <p:cNvSpPr>
            <a:spLocks noGrp="1"/>
          </p:cNvSpPr>
          <p:nvPr>
            <p:ph type="dt" sz="half" idx="10"/>
          </p:nvPr>
        </p:nvSpPr>
        <p:spPr/>
        <p:txBody>
          <a:bodyPr/>
          <a:lstStyle/>
          <a:p>
            <a:fld id="{508FDD54-140E-42F4-BBF8-367B8A6DBD5D}" type="datetimeFigureOut">
              <a:rPr lang="en-US" smtClean="0"/>
              <a:t>3/2/2021</a:t>
            </a:fld>
            <a:endParaRPr lang="en-US"/>
          </a:p>
        </p:txBody>
      </p:sp>
      <p:sp>
        <p:nvSpPr>
          <p:cNvPr id="6" name="Footer Placeholder 5">
            <a:extLst>
              <a:ext uri="{FF2B5EF4-FFF2-40B4-BE49-F238E27FC236}">
                <a16:creationId xmlns:a16="http://schemas.microsoft.com/office/drawing/2014/main" id="{7E2B2C20-B73D-4240-A7A0-93133182A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A61E0-8370-43E9-83A5-A152F5F6CD09}"/>
              </a:ext>
            </a:extLst>
          </p:cNvPr>
          <p:cNvSpPr>
            <a:spLocks noGrp="1"/>
          </p:cNvSpPr>
          <p:nvPr>
            <p:ph type="sldNum" sz="quarter" idx="12"/>
          </p:nvPr>
        </p:nvSpPr>
        <p:spPr/>
        <p:txBody>
          <a:bodyPr/>
          <a:lstStyle/>
          <a:p>
            <a:fld id="{3B4E0294-1848-4A1A-9408-C7D9CC1B1299}" type="slidenum">
              <a:rPr lang="en-US" smtClean="0"/>
              <a:t>‹#›</a:t>
            </a:fld>
            <a:endParaRPr lang="en-US"/>
          </a:p>
        </p:txBody>
      </p:sp>
    </p:spTree>
    <p:extLst>
      <p:ext uri="{BB962C8B-B14F-4D97-AF65-F5344CB8AC3E}">
        <p14:creationId xmlns:p14="http://schemas.microsoft.com/office/powerpoint/2010/main" val="355633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1BB2C-DB55-4E79-A7F9-85A8A5D2B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2C8299-FD46-466C-82AA-1B817B8B3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53C4F-9319-425A-A6F8-B54BA0586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FDD54-140E-42F4-BBF8-367B8A6DBD5D}" type="datetimeFigureOut">
              <a:rPr lang="en-US" smtClean="0"/>
              <a:t>3/2/2021</a:t>
            </a:fld>
            <a:endParaRPr lang="en-US"/>
          </a:p>
        </p:txBody>
      </p:sp>
      <p:sp>
        <p:nvSpPr>
          <p:cNvPr id="5" name="Footer Placeholder 4">
            <a:extLst>
              <a:ext uri="{FF2B5EF4-FFF2-40B4-BE49-F238E27FC236}">
                <a16:creationId xmlns:a16="http://schemas.microsoft.com/office/drawing/2014/main" id="{6420CC2A-4F5B-40C5-A659-A7C9104D4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887F7-7EA9-47E8-8925-59A07F55E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E0294-1848-4A1A-9408-C7D9CC1B1299}" type="slidenum">
              <a:rPr lang="en-US" smtClean="0"/>
              <a:t>‹#›</a:t>
            </a:fld>
            <a:endParaRPr lang="en-US"/>
          </a:p>
        </p:txBody>
      </p:sp>
    </p:spTree>
    <p:extLst>
      <p:ext uri="{BB962C8B-B14F-4D97-AF65-F5344CB8AC3E}">
        <p14:creationId xmlns:p14="http://schemas.microsoft.com/office/powerpoint/2010/main" val="782978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1.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30.png"/><Relationship Id="rId7" Type="http://schemas.openxmlformats.org/officeDocument/2006/relationships/image" Target="../media/image27.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26172" y="1169773"/>
                <a:ext cx="9161585" cy="400110"/>
              </a:xfrm>
              <a:prstGeom prst="rect">
                <a:avLst/>
              </a:prstGeom>
              <a:noFill/>
            </p:spPr>
            <p:txBody>
              <a:bodyPr wrap="square">
                <a:spAutoFit/>
              </a:bodyPr>
              <a:lstStyle/>
              <a:p>
                <a:r>
                  <a:rPr lang="en-US" sz="2000" b="1" dirty="0">
                    <a:solidFill>
                      <a:srgbClr val="0070C0"/>
                    </a:solidFill>
                    <a:latin typeface="Arial" panose="020B0604020202020204" pitchFamily="34" charset="0"/>
                    <a:cs typeface="Arial" panose="020B0604020202020204" pitchFamily="34" charset="0"/>
                  </a:rPr>
                  <a:t>20-1 Second Law of Thermodynamics in terms of Entropy: </a:t>
                </a:r>
                <a14:m>
                  <m:oMath xmlns:m="http://schemas.openxmlformats.org/officeDocument/2006/math">
                    <m:r>
                      <a:rPr lang="en-US" sz="2000" b="1" i="0" smtClean="0">
                        <a:solidFill>
                          <a:srgbClr val="0070C0"/>
                        </a:solidFill>
                        <a:latin typeface="Cambria Math" panose="02040503050406030204" pitchFamily="18" charset="0"/>
                        <a:ea typeface="Cambria Math" panose="02040503050406030204" pitchFamily="18" charset="0"/>
                      </a:rPr>
                      <m:t>∆</m:t>
                    </m:r>
                    <m:r>
                      <a:rPr lang="en-US" sz="2000" b="1" i="0" smtClean="0">
                        <a:solidFill>
                          <a:srgbClr val="0070C0"/>
                        </a:solidFill>
                        <a:latin typeface="Cambria Math" panose="02040503050406030204" pitchFamily="18" charset="0"/>
                        <a:ea typeface="Cambria Math" panose="02040503050406030204" pitchFamily="18" charset="0"/>
                      </a:rPr>
                      <m:t>𝐒</m:t>
                    </m:r>
                    <m:r>
                      <a:rPr lang="en-US" sz="2000" b="1" i="0" smtClean="0">
                        <a:solidFill>
                          <a:srgbClr val="0070C0"/>
                        </a:solidFill>
                        <a:latin typeface="Cambria Math" panose="02040503050406030204" pitchFamily="18" charset="0"/>
                        <a:ea typeface="Cambria Math" panose="02040503050406030204" pitchFamily="18" charset="0"/>
                      </a:rPr>
                      <m:t>≥</m:t>
                    </m:r>
                    <m:r>
                      <a:rPr lang="en-US" sz="2000" b="1" i="0" smtClean="0">
                        <a:solidFill>
                          <a:srgbClr val="0070C0"/>
                        </a:solidFill>
                        <a:latin typeface="Cambria Math" panose="02040503050406030204" pitchFamily="18" charset="0"/>
                        <a:ea typeface="Cambria Math" panose="02040503050406030204" pitchFamily="18" charset="0"/>
                      </a:rPr>
                      <m:t>𝟎</m:t>
                    </m:r>
                  </m:oMath>
                </a14:m>
                <a:endParaRPr lang="en-US" sz="2000" dirty="0">
                  <a:solidFill>
                    <a:srgbClr val="0070C0"/>
                  </a:solidFill>
                  <a:latin typeface="Arial" panose="020B0604020202020204" pitchFamily="34" charset="0"/>
                  <a:cs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26172" y="1169773"/>
                <a:ext cx="9161585" cy="400110"/>
              </a:xfrm>
              <a:prstGeom prst="rect">
                <a:avLst/>
              </a:prstGeom>
              <a:blipFill>
                <a:blip r:embed="rId2"/>
                <a:stretch>
                  <a:fillRect l="-665" t="-7576" b="-27273"/>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FCEDE157-1953-4239-BC61-AA221B9D9738}"/>
              </a:ext>
            </a:extLst>
          </p:cNvPr>
          <p:cNvSpPr/>
          <p:nvPr/>
        </p:nvSpPr>
        <p:spPr>
          <a:xfrm>
            <a:off x="226172" y="1906376"/>
            <a:ext cx="8772054" cy="1015663"/>
          </a:xfrm>
          <a:prstGeom prst="rect">
            <a:avLst/>
          </a:prstGeom>
        </p:spPr>
        <p:txBody>
          <a:bodyPr wrap="square">
            <a:spAutoFit/>
          </a:bodyPr>
          <a:lstStyle/>
          <a:p>
            <a:r>
              <a:rPr lang="en-US" sz="2000" dirty="0"/>
              <a:t> </a:t>
            </a:r>
            <a:r>
              <a:rPr lang="en-US" sz="2000" dirty="0">
                <a:solidFill>
                  <a:srgbClr val="00B0F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Let’s check the change in entropy of the </a:t>
            </a:r>
            <a:r>
              <a:rPr lang="en-US" sz="2000" dirty="0">
                <a:solidFill>
                  <a:srgbClr val="FF0000"/>
                </a:solidFill>
                <a:latin typeface="Arial" panose="020B0604020202020204" pitchFamily="34" charset="0"/>
                <a:cs typeface="Arial" panose="020B0604020202020204" pitchFamily="34" charset="0"/>
              </a:rPr>
              <a:t>enlarged system </a:t>
            </a:r>
            <a:r>
              <a:rPr lang="en-US" sz="2000" dirty="0">
                <a:latin typeface="Arial" panose="020B0604020202020204" pitchFamily="34" charset="0"/>
                <a:cs typeface="Arial" panose="020B0604020202020204" pitchFamily="34" charset="0"/>
              </a:rPr>
              <a:t>consisting of </a:t>
            </a:r>
            <a:r>
              <a:rPr lang="en-US" sz="2000" dirty="0">
                <a:solidFill>
                  <a:srgbClr val="00B050"/>
                </a:solidFill>
                <a:latin typeface="Arial" panose="020B0604020202020204" pitchFamily="34" charset="0"/>
                <a:cs typeface="Arial" panose="020B0604020202020204" pitchFamily="34" charset="0"/>
              </a:rPr>
              <a:t>gas</a:t>
            </a:r>
            <a:r>
              <a:rPr lang="en-US" sz="2000" dirty="0">
                <a:latin typeface="Arial" panose="020B0604020202020204" pitchFamily="34" charset="0"/>
                <a:cs typeface="Arial" panose="020B0604020202020204" pitchFamily="34" charset="0"/>
              </a:rPr>
              <a:t>  and </a:t>
            </a:r>
            <a:r>
              <a:rPr lang="en-US" sz="2000" dirty="0">
                <a:solidFill>
                  <a:srgbClr val="00B050"/>
                </a:solidFill>
                <a:latin typeface="Arial" panose="020B0604020202020204" pitchFamily="34" charset="0"/>
                <a:cs typeface="Arial" panose="020B0604020202020204" pitchFamily="34" charset="0"/>
              </a:rPr>
              <a:t>reservoir</a:t>
            </a:r>
            <a:r>
              <a:rPr lang="en-US" sz="2000" dirty="0">
                <a:latin typeface="Arial" panose="020B0604020202020204" pitchFamily="34" charset="0"/>
                <a:cs typeface="Arial" panose="020B0604020202020204" pitchFamily="34" charset="0"/>
              </a:rPr>
              <a:t>.  We can then </a:t>
            </a:r>
            <a:r>
              <a:rPr lang="en-US" sz="2000" dirty="0">
                <a:solidFill>
                  <a:srgbClr val="00B050"/>
                </a:solidFill>
                <a:latin typeface="Arial" panose="020B0604020202020204" pitchFamily="34" charset="0"/>
                <a:cs typeface="Arial" panose="020B0604020202020204" pitchFamily="34" charset="0"/>
              </a:rPr>
              <a:t>calculate separately the entropy changes</a:t>
            </a:r>
            <a:r>
              <a:rPr lang="en-US" sz="2000" dirty="0">
                <a:latin typeface="Arial" panose="020B0604020202020204" pitchFamily="34" charset="0"/>
                <a:cs typeface="Arial" panose="020B0604020202020204" pitchFamily="34" charset="0"/>
              </a:rPr>
              <a:t> from the following equations.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2439E-B503-45F3-B4F5-E7757F7118AF}"/>
                  </a:ext>
                </a:extLst>
              </p:cNvPr>
              <p:cNvSpPr txBox="1"/>
              <p:nvPr/>
            </p:nvSpPr>
            <p:spPr>
              <a:xfrm>
                <a:off x="963198" y="4101536"/>
                <a:ext cx="1633717" cy="691471"/>
              </a:xfrm>
              <a:prstGeom prst="rect">
                <a:avLst/>
              </a:prstGeom>
              <a:noFill/>
            </p:spPr>
            <p:txBody>
              <a:bodyPr wrap="none" lIns="0" tIns="0" rIns="0" bIns="0" rtlCol="0">
                <a:spAutoFit/>
              </a:bodyPr>
              <a:lstStyle/>
              <a:p>
                <a:pPr algn="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400" i="1" smtClean="0">
                              <a:solidFill>
                                <a:srgbClr val="0000CC"/>
                              </a:solidFill>
                              <a:latin typeface="Cambria Math" panose="02040503050406030204" pitchFamily="18" charset="0"/>
                            </a:rPr>
                          </m:ctrlPr>
                        </m:sSubPr>
                        <m:e>
                          <m:r>
                            <a:rPr lang="en-US" sz="2400" i="1" smtClean="0">
                              <a:solidFill>
                                <a:srgbClr val="0000CC"/>
                              </a:solidFill>
                              <a:latin typeface="Cambria Math" panose="02040503050406030204" pitchFamily="18" charset="0"/>
                              <a:ea typeface="Cambria Math" panose="02040503050406030204" pitchFamily="18" charset="0"/>
                            </a:rPr>
                            <m:t>∆</m:t>
                          </m:r>
                          <m:r>
                            <a:rPr lang="en-US" sz="2400" i="1" smtClean="0">
                              <a:solidFill>
                                <a:srgbClr val="0000CC"/>
                              </a:solidFill>
                              <a:latin typeface="Cambria Math" panose="02040503050406030204" pitchFamily="18" charset="0"/>
                              <a:ea typeface="Cambria Math" panose="02040503050406030204" pitchFamily="18" charset="0"/>
                            </a:rPr>
                            <m:t>𝑆</m:t>
                          </m:r>
                        </m:e>
                        <m:sub>
                          <m:r>
                            <a:rPr lang="en-US" sz="2400" i="1" smtClean="0">
                              <a:solidFill>
                                <a:srgbClr val="0000CC"/>
                              </a:solidFill>
                              <a:latin typeface="Cambria Math" panose="02040503050406030204" pitchFamily="18" charset="0"/>
                            </a:rPr>
                            <m:t>𝑔𝑎𝑠</m:t>
                          </m:r>
                        </m:sub>
                      </m:sSub>
                      <m:r>
                        <a:rPr lang="en-US" sz="2400" i="1" smtClean="0">
                          <a:solidFill>
                            <a:srgbClr val="0000CC"/>
                          </a:solidFill>
                          <a:latin typeface="Cambria Math" panose="02040503050406030204" pitchFamily="18" charset="0"/>
                        </a:rPr>
                        <m:t>=−</m:t>
                      </m:r>
                      <m:f>
                        <m:fPr>
                          <m:ctrlPr>
                            <a:rPr lang="en-US" sz="2400" i="1" smtClean="0">
                              <a:solidFill>
                                <a:srgbClr val="0000CC"/>
                              </a:solidFill>
                              <a:latin typeface="Cambria Math" panose="02040503050406030204" pitchFamily="18" charset="0"/>
                            </a:rPr>
                          </m:ctrlPr>
                        </m:fPr>
                        <m:num>
                          <m:r>
                            <a:rPr lang="en-US" sz="2400" i="1" smtClean="0">
                              <a:solidFill>
                                <a:srgbClr val="0000CC"/>
                              </a:solidFill>
                              <a:latin typeface="Cambria Math" panose="02040503050406030204" pitchFamily="18" charset="0"/>
                            </a:rPr>
                            <m:t>𝑄</m:t>
                          </m:r>
                        </m:num>
                        <m:den>
                          <m:r>
                            <a:rPr lang="en-US" sz="2400" i="1" smtClean="0">
                              <a:solidFill>
                                <a:srgbClr val="0000CC"/>
                              </a:solidFill>
                              <a:latin typeface="Cambria Math" panose="02040503050406030204" pitchFamily="18" charset="0"/>
                            </a:rPr>
                            <m:t>𝑇</m:t>
                          </m:r>
                        </m:den>
                      </m:f>
                    </m:oMath>
                  </m:oMathPara>
                </a14:m>
                <a:endParaRPr lang="en-US" sz="2400" dirty="0">
                  <a:solidFill>
                    <a:srgbClr val="000000"/>
                  </a:solidFill>
                  <a:latin typeface="Arial" charset="0"/>
                </a:endParaRPr>
              </a:p>
            </p:txBody>
          </p:sp>
        </mc:Choice>
        <mc:Fallback xmlns="">
          <p:sp>
            <p:nvSpPr>
              <p:cNvPr id="8" name="TextBox 7">
                <a:extLst>
                  <a:ext uri="{FF2B5EF4-FFF2-40B4-BE49-F238E27FC236}">
                    <a16:creationId xmlns:a16="http://schemas.microsoft.com/office/drawing/2014/main" id="{1E12439E-B503-45F3-B4F5-E7757F7118AF}"/>
                  </a:ext>
                </a:extLst>
              </p:cNvPr>
              <p:cNvSpPr txBox="1">
                <a:spLocks noRot="1" noChangeAspect="1" noMove="1" noResize="1" noEditPoints="1" noAdjustHandles="1" noChangeArrowheads="1" noChangeShapeType="1" noTextEdit="1"/>
              </p:cNvSpPr>
              <p:nvPr/>
            </p:nvSpPr>
            <p:spPr>
              <a:xfrm>
                <a:off x="963198" y="4101536"/>
                <a:ext cx="1633717" cy="6914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F87AA9-1A2A-4FEE-8DA7-A8A2C109E12E}"/>
                  </a:ext>
                </a:extLst>
              </p:cNvPr>
              <p:cNvSpPr txBox="1"/>
              <p:nvPr/>
            </p:nvSpPr>
            <p:spPr>
              <a:xfrm>
                <a:off x="919181" y="4793007"/>
                <a:ext cx="1597167" cy="691471"/>
              </a:xfrm>
              <a:prstGeom prst="rect">
                <a:avLst/>
              </a:prstGeom>
              <a:noFill/>
            </p:spPr>
            <p:txBody>
              <a:bodyPr wrap="none" lIns="0" tIns="0" rIns="0" bIns="0" rtlCol="0">
                <a:spAutoFit/>
              </a:bodyPr>
              <a:lstStyle/>
              <a:p>
                <a:pPr algn="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smtClean="0">
                              <a:solidFill>
                                <a:srgbClr val="C00000"/>
                              </a:solidFill>
                              <a:latin typeface="Cambria Math" panose="02040503050406030204" pitchFamily="18" charset="0"/>
                              <a:ea typeface="Cambria Math" panose="02040503050406030204" pitchFamily="18" charset="0"/>
                            </a:rPr>
                            <m:t>∆</m:t>
                          </m:r>
                          <m:r>
                            <a:rPr lang="en-US" sz="2400" i="1" smtClean="0">
                              <a:solidFill>
                                <a:srgbClr val="C00000"/>
                              </a:solidFill>
                              <a:latin typeface="Cambria Math" panose="02040503050406030204" pitchFamily="18" charset="0"/>
                              <a:ea typeface="Cambria Math" panose="02040503050406030204" pitchFamily="18" charset="0"/>
                            </a:rPr>
                            <m:t>𝑆</m:t>
                          </m:r>
                        </m:e>
                        <m:sub>
                          <m:r>
                            <a:rPr lang="en-US" sz="2400" i="1" smtClean="0">
                              <a:solidFill>
                                <a:srgbClr val="C00000"/>
                              </a:solidFill>
                              <a:latin typeface="Cambria Math" panose="02040503050406030204" pitchFamily="18" charset="0"/>
                            </a:rPr>
                            <m:t>𝑟𝑒𝑠</m:t>
                          </m:r>
                        </m:sub>
                      </m:sSub>
                      <m:r>
                        <a:rPr lang="en-US" sz="2400" i="1" smtClean="0">
                          <a:solidFill>
                            <a:srgbClr val="C00000"/>
                          </a:solidFill>
                          <a:latin typeface="Cambria Math" panose="02040503050406030204" pitchFamily="18" charset="0"/>
                        </a:rPr>
                        <m:t>=+</m:t>
                      </m:r>
                      <m:f>
                        <m:fPr>
                          <m:ctrlPr>
                            <a:rPr lang="en-US" sz="2400" i="1" smtClean="0">
                              <a:solidFill>
                                <a:srgbClr val="C00000"/>
                              </a:solidFill>
                              <a:latin typeface="Cambria Math" panose="02040503050406030204" pitchFamily="18" charset="0"/>
                            </a:rPr>
                          </m:ctrlPr>
                        </m:fPr>
                        <m:num>
                          <m:r>
                            <a:rPr lang="en-US" sz="2400" i="1" smtClean="0">
                              <a:solidFill>
                                <a:srgbClr val="C00000"/>
                              </a:solidFill>
                              <a:latin typeface="Cambria Math" panose="02040503050406030204" pitchFamily="18" charset="0"/>
                            </a:rPr>
                            <m:t>𝑄</m:t>
                          </m:r>
                        </m:num>
                        <m:den>
                          <m:r>
                            <a:rPr lang="en-US" sz="2400" i="1" smtClean="0">
                              <a:solidFill>
                                <a:srgbClr val="C00000"/>
                              </a:solidFill>
                              <a:latin typeface="Cambria Math" panose="02040503050406030204" pitchFamily="18" charset="0"/>
                            </a:rPr>
                            <m:t>𝑇</m:t>
                          </m:r>
                        </m:den>
                      </m:f>
                    </m:oMath>
                  </m:oMathPara>
                </a14:m>
                <a:endParaRPr lang="en-US" sz="2400" dirty="0">
                  <a:solidFill>
                    <a:srgbClr val="000000"/>
                  </a:solidFill>
                  <a:latin typeface="Arial" charset="0"/>
                </a:endParaRPr>
              </a:p>
            </p:txBody>
          </p:sp>
        </mc:Choice>
        <mc:Fallback xmlns="">
          <p:sp>
            <p:nvSpPr>
              <p:cNvPr id="9" name="TextBox 8">
                <a:extLst>
                  <a:ext uri="{FF2B5EF4-FFF2-40B4-BE49-F238E27FC236}">
                    <a16:creationId xmlns:a16="http://schemas.microsoft.com/office/drawing/2014/main" id="{90F87AA9-1A2A-4FEE-8DA7-A8A2C109E12E}"/>
                  </a:ext>
                </a:extLst>
              </p:cNvPr>
              <p:cNvSpPr txBox="1">
                <a:spLocks noRot="1" noChangeAspect="1" noMove="1" noResize="1" noEditPoints="1" noAdjustHandles="1" noChangeArrowheads="1" noChangeShapeType="1" noTextEdit="1"/>
              </p:cNvSpPr>
              <p:nvPr/>
            </p:nvSpPr>
            <p:spPr>
              <a:xfrm>
                <a:off x="919181" y="4793007"/>
                <a:ext cx="1597167" cy="6914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60B5D1E-7AA3-4F65-8C6F-947F9EBA5F6B}"/>
                  </a:ext>
                </a:extLst>
              </p:cNvPr>
              <p:cNvSpPr txBox="1"/>
              <p:nvPr/>
            </p:nvSpPr>
            <p:spPr>
              <a:xfrm>
                <a:off x="813285" y="5843901"/>
                <a:ext cx="2253803" cy="524631"/>
              </a:xfrm>
              <a:prstGeom prst="rect">
                <a:avLst/>
              </a:prstGeom>
              <a:noFill/>
            </p:spPr>
            <p:txBody>
              <a:bodyPr wrap="square" lIns="0" tIns="0" rIns="0" bIns="0" rtlCol="0">
                <a:spAutoFit/>
              </a:bodyPr>
              <a:lstStyle/>
              <a:p>
                <a:pPr algn="r" eaLnBrk="0" fontAlgn="base" hangingPunct="0">
                  <a:spcBef>
                    <a:spcPct val="0"/>
                  </a:spcBef>
                  <a:spcAft>
                    <a:spcPct val="0"/>
                  </a:spcAft>
                </a:pPr>
                <a14:m>
                  <m:oMath xmlns:m="http://schemas.openxmlformats.org/officeDocument/2006/math">
                    <m:r>
                      <a:rPr lang="en-US" sz="2400" i="1">
                        <a:solidFill>
                          <a:srgbClr val="0000CC"/>
                        </a:solidFill>
                        <a:latin typeface="Cambria Math" panose="02040503050406030204" pitchFamily="18" charset="0"/>
                        <a:ea typeface="Cambria Math" panose="02040503050406030204" pitchFamily="18" charset="0"/>
                      </a:rPr>
                      <m:t>∆</m:t>
                    </m:r>
                    <m:r>
                      <a:rPr lang="en-US" sz="2400" i="1">
                        <a:solidFill>
                          <a:srgbClr val="0000CC"/>
                        </a:solidFill>
                        <a:latin typeface="Cambria Math" panose="02040503050406030204" pitchFamily="18" charset="0"/>
                        <a:ea typeface="Cambria Math" panose="02040503050406030204" pitchFamily="18" charset="0"/>
                      </a:rPr>
                      <m:t>𝑆</m:t>
                    </m:r>
                    <m:r>
                      <a:rPr lang="en-US" sz="2400" i="1" smtClean="0">
                        <a:solidFill>
                          <a:srgbClr val="0000CC"/>
                        </a:solidFill>
                        <a:latin typeface="Cambria Math" panose="02040503050406030204" pitchFamily="18" charset="0"/>
                      </a:rPr>
                      <m:t>=−</m:t>
                    </m:r>
                    <m:f>
                      <m:fPr>
                        <m:ctrlPr>
                          <a:rPr lang="en-US" sz="2400" i="1" smtClean="0">
                            <a:solidFill>
                              <a:srgbClr val="0000CC"/>
                            </a:solidFill>
                            <a:latin typeface="Cambria Math" panose="02040503050406030204" pitchFamily="18" charset="0"/>
                          </a:rPr>
                        </m:ctrlPr>
                      </m:fPr>
                      <m:num>
                        <m:r>
                          <a:rPr lang="en-US" sz="2400" i="1" smtClean="0">
                            <a:solidFill>
                              <a:srgbClr val="0000CC"/>
                            </a:solidFill>
                            <a:latin typeface="Cambria Math" panose="02040503050406030204" pitchFamily="18" charset="0"/>
                          </a:rPr>
                          <m:t>𝑄</m:t>
                        </m:r>
                      </m:num>
                      <m:den>
                        <m:r>
                          <a:rPr lang="en-US" sz="2400" i="1" smtClean="0">
                            <a:solidFill>
                              <a:srgbClr val="0000CC"/>
                            </a:solidFill>
                            <a:latin typeface="Cambria Math" panose="02040503050406030204" pitchFamily="18" charset="0"/>
                          </a:rPr>
                          <m:t>𝑇</m:t>
                        </m:r>
                      </m:den>
                    </m:f>
                  </m:oMath>
                </a14:m>
                <a:r>
                  <a:rPr lang="en-US" sz="2400" dirty="0">
                    <a:solidFill>
                      <a:srgbClr val="000000"/>
                    </a:solidFill>
                    <a:latin typeface="Arial" charset="0"/>
                  </a:rPr>
                  <a:t> </a:t>
                </a:r>
                <a14:m>
                  <m:oMath xmlns:m="http://schemas.openxmlformats.org/officeDocument/2006/math">
                    <m:r>
                      <a:rPr lang="en-US" sz="2400" i="1">
                        <a:solidFill>
                          <a:srgbClr val="C00000"/>
                        </a:solidFill>
                        <a:latin typeface="Cambria Math" panose="02040503050406030204" pitchFamily="18" charset="0"/>
                      </a:rPr>
                      <m:t>+</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𝑄</m:t>
                        </m:r>
                      </m:num>
                      <m:den>
                        <m:r>
                          <a:rPr lang="en-US" sz="2400" i="1">
                            <a:solidFill>
                              <a:srgbClr val="C00000"/>
                            </a:solidFill>
                            <a:latin typeface="Cambria Math" panose="02040503050406030204" pitchFamily="18" charset="0"/>
                          </a:rPr>
                          <m:t>𝑇</m:t>
                        </m:r>
                      </m:den>
                    </m:f>
                    <m:r>
                      <a:rPr lang="en-US" sz="2400" i="1">
                        <a:solidFill>
                          <a:srgbClr val="C00000"/>
                        </a:solidFill>
                        <a:latin typeface="Cambria Math" panose="02040503050406030204" pitchFamily="18" charset="0"/>
                      </a:rPr>
                      <m:t> </m:t>
                    </m:r>
                  </m:oMath>
                </a14:m>
                <a:r>
                  <a:rPr lang="en-US" sz="2400" dirty="0">
                    <a:solidFill>
                      <a:srgbClr val="0070C0"/>
                    </a:solidFill>
                    <a:latin typeface="Arial" charset="0"/>
                  </a:rPr>
                  <a:t>= 0</a:t>
                </a:r>
                <a:r>
                  <a:rPr lang="en-US" sz="2400" dirty="0">
                    <a:solidFill>
                      <a:srgbClr val="000000"/>
                    </a:solidFill>
                    <a:latin typeface="Arial" charset="0"/>
                  </a:rPr>
                  <a:t>     </a:t>
                </a:r>
              </a:p>
            </p:txBody>
          </p:sp>
        </mc:Choice>
        <mc:Fallback xmlns="">
          <p:sp>
            <p:nvSpPr>
              <p:cNvPr id="10" name="TextBox 9">
                <a:extLst>
                  <a:ext uri="{FF2B5EF4-FFF2-40B4-BE49-F238E27FC236}">
                    <a16:creationId xmlns:a16="http://schemas.microsoft.com/office/drawing/2014/main" id="{360B5D1E-7AA3-4F65-8C6F-947F9EBA5F6B}"/>
                  </a:ext>
                </a:extLst>
              </p:cNvPr>
              <p:cNvSpPr txBox="1">
                <a:spLocks noRot="1" noChangeAspect="1" noMove="1" noResize="1" noEditPoints="1" noAdjustHandles="1" noChangeArrowheads="1" noChangeShapeType="1" noTextEdit="1"/>
              </p:cNvSpPr>
              <p:nvPr/>
            </p:nvSpPr>
            <p:spPr>
              <a:xfrm>
                <a:off x="813285" y="5843901"/>
                <a:ext cx="2253803" cy="524631"/>
              </a:xfrm>
              <a:prstGeom prst="rect">
                <a:avLst/>
              </a:prstGeom>
              <a:blipFill>
                <a:blip r:embed="rId5"/>
                <a:stretch>
                  <a:fillRect t="-4651" r="-8378" b="-1860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3F29708-33F8-49A0-98D8-5FC0FBC8836D}"/>
              </a:ext>
            </a:extLst>
          </p:cNvPr>
          <p:cNvPicPr>
            <a:picLocks noChangeAspect="1"/>
          </p:cNvPicPr>
          <p:nvPr/>
        </p:nvPicPr>
        <p:blipFill>
          <a:blip r:embed="rId6"/>
          <a:stretch>
            <a:fillRect/>
          </a:stretch>
        </p:blipFill>
        <p:spPr>
          <a:xfrm>
            <a:off x="9736036" y="175051"/>
            <a:ext cx="1983219" cy="650789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67301C-30C6-49E9-8B5D-2EEBF449935E}"/>
                  </a:ext>
                </a:extLst>
              </p:cNvPr>
              <p:cNvSpPr txBox="1"/>
              <p:nvPr/>
            </p:nvSpPr>
            <p:spPr>
              <a:xfrm>
                <a:off x="813284" y="3213024"/>
                <a:ext cx="5905567" cy="542777"/>
              </a:xfrm>
              <a:prstGeom prst="rect">
                <a:avLst/>
              </a:prstGeom>
              <a:noFill/>
            </p:spPr>
            <p:txBody>
              <a:bodyPr wrap="square" lIns="0" tIns="0" rIns="0" bIns="0" rtlCol="0">
                <a:spAutoFit/>
              </a:bodyPr>
              <a:lstStyle/>
              <a:p>
                <a14:m>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𝑺𝒇</m:t>
                    </m:r>
                    <m:r>
                      <a:rPr lang="en-US" sz="2400" b="1" i="1" baseline="-25000" smtClean="0">
                        <a:latin typeface="Cambria Math" panose="02040503050406030204" pitchFamily="18" charset="0"/>
                        <a:ea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𝑺𝒊</m:t>
                    </m:r>
                    <m:r>
                      <a:rPr lang="en-US" sz="2400" b="1" i="1" smtClean="0">
                        <a:latin typeface="Cambria Math" panose="02040503050406030204" pitchFamily="18" charset="0"/>
                        <a:ea typeface="Cambria Math" panose="02040503050406030204" pitchFamily="18" charset="0"/>
                      </a:rPr>
                      <m:t>=</m:t>
                    </m:r>
                    <m:nary>
                      <m:naryPr>
                        <m:ctrlPr>
                          <a:rPr lang="en-US" sz="2400" b="1" i="1" smtClean="0">
                            <a:latin typeface="Cambria Math" panose="02040503050406030204" pitchFamily="18" charset="0"/>
                            <a:ea typeface="Cambria Math" panose="02040503050406030204" pitchFamily="18" charset="0"/>
                          </a:rPr>
                        </m:ctrlPr>
                      </m:naryPr>
                      <m:sub>
                        <m:r>
                          <m:rPr>
                            <m:brk m:alnAt="23"/>
                          </m:rP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e>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𝒅𝑸</m:t>
                            </m:r>
                          </m:num>
                          <m:den>
                            <m:r>
                              <a:rPr lang="en-US" sz="2400" b="1" i="1" smtClean="0">
                                <a:latin typeface="Cambria Math" panose="02040503050406030204" pitchFamily="18" charset="0"/>
                                <a:ea typeface="Cambria Math" panose="02040503050406030204" pitchFamily="18" charset="0"/>
                              </a:rPr>
                              <m:t>𝑻</m:t>
                            </m:r>
                          </m:den>
                        </m:f>
                      </m:e>
                    </m:nary>
                  </m:oMath>
                </a14:m>
                <a:r>
                  <a:rPr lang="en-US" sz="2400" b="1" dirty="0">
                    <a:latin typeface="Calibri" panose="020F0502020204030204" pitchFamily="34" charset="0"/>
                    <a:cs typeface="Calibri" panose="020F0502020204030204" pitchFamily="34" charset="0"/>
                  </a:rPr>
                  <a:t> =</a:t>
                </a:r>
                <a:r>
                  <a:rPr lang="en-US" sz="2400" b="1" dirty="0">
                    <a:solidFill>
                      <a:prstClr val="black"/>
                    </a:solidFill>
                    <a:ea typeface="Cambria Math" panose="02040503050406030204" pitchFamily="18" charset="0"/>
                  </a:rPr>
                  <a:t> </a:t>
                </a:r>
                <a14:m>
                  <m:oMath xmlns:m="http://schemas.openxmlformats.org/officeDocument/2006/math">
                    <m:f>
                      <m:fPr>
                        <m:ctrlPr>
                          <a:rPr lang="en-US" sz="2400" b="1" i="1">
                            <a:solidFill>
                              <a:srgbClr val="FF0000"/>
                            </a:solidFill>
                            <a:latin typeface="Cambria Math" panose="02040503050406030204" pitchFamily="18" charset="0"/>
                            <a:ea typeface="Cambria Math" panose="02040503050406030204" pitchFamily="18" charset="0"/>
                          </a:rPr>
                        </m:ctrlPr>
                      </m:fPr>
                      <m:num>
                        <m:r>
                          <a:rPr lang="en-US" sz="2400" b="1" i="1" smtClean="0">
                            <a:solidFill>
                              <a:srgbClr val="FF0000"/>
                            </a:solidFill>
                            <a:latin typeface="Cambria Math" panose="02040503050406030204" pitchFamily="18" charset="0"/>
                            <a:ea typeface="Cambria Math" panose="02040503050406030204" pitchFamily="18" charset="0"/>
                          </a:rPr>
                          <m:t>𝟏</m:t>
                        </m:r>
                      </m:num>
                      <m:den>
                        <m:r>
                          <a:rPr lang="en-US" sz="2400" b="1" i="1">
                            <a:solidFill>
                              <a:srgbClr val="FF0000"/>
                            </a:solidFill>
                            <a:latin typeface="Cambria Math" panose="02040503050406030204" pitchFamily="18" charset="0"/>
                            <a:ea typeface="Cambria Math" panose="02040503050406030204" pitchFamily="18" charset="0"/>
                          </a:rPr>
                          <m:t>𝑻</m:t>
                        </m:r>
                      </m:den>
                    </m:f>
                    <m:r>
                      <a:rPr lang="en-US" sz="2400" b="1" i="1">
                        <a:solidFill>
                          <a:srgbClr val="FF0000"/>
                        </a:solidFill>
                        <a:latin typeface="Cambria Math" panose="02040503050406030204" pitchFamily="18" charset="0"/>
                        <a:ea typeface="Cambria Math" panose="02040503050406030204" pitchFamily="18" charset="0"/>
                      </a:rPr>
                      <m:t> </m:t>
                    </m:r>
                    <m:nary>
                      <m:naryPr>
                        <m:ctrlPr>
                          <a:rPr lang="en-US" sz="2400" b="1" i="1">
                            <a:solidFill>
                              <a:prstClr val="black"/>
                            </a:solidFill>
                            <a:latin typeface="Cambria Math" panose="02040503050406030204" pitchFamily="18" charset="0"/>
                            <a:ea typeface="Cambria Math" panose="02040503050406030204" pitchFamily="18" charset="0"/>
                          </a:rPr>
                        </m:ctrlPr>
                      </m:naryPr>
                      <m:sub>
                        <m:r>
                          <m:rPr>
                            <m:brk m:alnAt="23"/>
                          </m:rPr>
                          <a:rPr lang="en-US" sz="2400" b="1" i="1">
                            <a:solidFill>
                              <a:prstClr val="black"/>
                            </a:solidFill>
                            <a:latin typeface="Cambria Math" panose="02040503050406030204" pitchFamily="18" charset="0"/>
                            <a:ea typeface="Cambria Math" panose="02040503050406030204" pitchFamily="18" charset="0"/>
                          </a:rPr>
                          <m:t>𝒊</m:t>
                        </m:r>
                      </m:sub>
                      <m:sup>
                        <m:r>
                          <a:rPr lang="en-US" sz="2400" b="1" i="1">
                            <a:solidFill>
                              <a:prstClr val="black"/>
                            </a:solidFill>
                            <a:latin typeface="Cambria Math" panose="02040503050406030204" pitchFamily="18" charset="0"/>
                            <a:ea typeface="Cambria Math" panose="02040503050406030204" pitchFamily="18" charset="0"/>
                          </a:rPr>
                          <m:t>𝒇</m:t>
                        </m:r>
                      </m:sup>
                      <m:e>
                        <m:r>
                          <a:rPr lang="en-US" sz="2400" b="1" i="1" smtClean="0">
                            <a:solidFill>
                              <a:prstClr val="black"/>
                            </a:solidFill>
                            <a:latin typeface="Cambria Math" panose="02040503050406030204" pitchFamily="18" charset="0"/>
                            <a:ea typeface="Cambria Math" panose="02040503050406030204" pitchFamily="18" charset="0"/>
                          </a:rPr>
                          <m:t>𝒅𝑸</m:t>
                        </m:r>
                        <m:r>
                          <a:rPr lang="en-US" sz="2400" b="1" i="1">
                            <a:solidFill>
                              <a:srgbClr val="FF0000"/>
                            </a:solidFill>
                            <a:latin typeface="Cambria Math" panose="02040503050406030204" pitchFamily="18" charset="0"/>
                            <a:ea typeface="Cambria Math" panose="02040503050406030204" pitchFamily="18" charset="0"/>
                          </a:rPr>
                          <m:t>=</m:t>
                        </m:r>
                        <m:f>
                          <m:fPr>
                            <m:ctrlPr>
                              <a:rPr lang="en-US" sz="2400" b="1" i="1">
                                <a:solidFill>
                                  <a:srgbClr val="FF0000"/>
                                </a:solidFill>
                                <a:latin typeface="Cambria Math" panose="02040503050406030204" pitchFamily="18" charset="0"/>
                                <a:ea typeface="Cambria Math" panose="02040503050406030204" pitchFamily="18" charset="0"/>
                              </a:rPr>
                            </m:ctrlPr>
                          </m:fPr>
                          <m:num>
                            <m:r>
                              <a:rPr lang="en-US" sz="2400" b="1" i="1">
                                <a:solidFill>
                                  <a:srgbClr val="FF0000"/>
                                </a:solidFill>
                                <a:latin typeface="Cambria Math" panose="02040503050406030204" pitchFamily="18" charset="0"/>
                                <a:ea typeface="Cambria Math" panose="02040503050406030204" pitchFamily="18" charset="0"/>
                              </a:rPr>
                              <m:t>𝑸</m:t>
                            </m:r>
                          </m:num>
                          <m:den>
                            <m:r>
                              <a:rPr lang="en-US" sz="2400" b="1" i="1">
                                <a:solidFill>
                                  <a:srgbClr val="FF0000"/>
                                </a:solidFill>
                                <a:latin typeface="Cambria Math" panose="02040503050406030204" pitchFamily="18" charset="0"/>
                                <a:ea typeface="Cambria Math" panose="02040503050406030204" pitchFamily="18" charset="0"/>
                              </a:rPr>
                              <m:t>𝑻</m:t>
                            </m:r>
                          </m:den>
                        </m:f>
                      </m:e>
                    </m:nary>
                  </m:oMath>
                </a14:m>
                <a:r>
                  <a:rPr lang="en-US" sz="2400" b="1" dirty="0">
                    <a:latin typeface="Calibri" panose="020F0502020204030204" pitchFamily="34" charset="0"/>
                    <a:cs typeface="Calibri" panose="020F0502020204030204" pitchFamily="34" charset="0"/>
                  </a:rPr>
                  <a:t> </a:t>
                </a:r>
              </a:p>
            </p:txBody>
          </p:sp>
        </mc:Choice>
        <mc:Fallback xmlns="">
          <p:sp>
            <p:nvSpPr>
              <p:cNvPr id="12" name="TextBox 11">
                <a:extLst>
                  <a:ext uri="{FF2B5EF4-FFF2-40B4-BE49-F238E27FC236}">
                    <a16:creationId xmlns:a16="http://schemas.microsoft.com/office/drawing/2014/main" id="{0F67301C-30C6-49E9-8B5D-2EEBF449935E}"/>
                  </a:ext>
                </a:extLst>
              </p:cNvPr>
              <p:cNvSpPr txBox="1">
                <a:spLocks noRot="1" noChangeAspect="1" noMove="1" noResize="1" noEditPoints="1" noAdjustHandles="1" noChangeArrowheads="1" noChangeShapeType="1" noTextEdit="1"/>
              </p:cNvSpPr>
              <p:nvPr/>
            </p:nvSpPr>
            <p:spPr>
              <a:xfrm>
                <a:off x="813284" y="3213024"/>
                <a:ext cx="5905567" cy="542777"/>
              </a:xfrm>
              <a:prstGeom prst="rect">
                <a:avLst/>
              </a:prstGeom>
              <a:blipFill>
                <a:blip r:embed="rId7"/>
                <a:stretch>
                  <a:fillRect b="-20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260E937-D6F9-4C0F-B65C-BEC2A96A9EFB}"/>
                  </a:ext>
                </a:extLst>
              </p:cNvPr>
              <p:cNvSpPr/>
              <p:nvPr/>
            </p:nvSpPr>
            <p:spPr>
              <a:xfrm>
                <a:off x="7160085" y="3379215"/>
                <a:ext cx="16012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𝑐𝑜𝑛𝑠𝑡𝑎𝑛𝑡</m:t>
                      </m:r>
                    </m:oMath>
                  </m:oMathPara>
                </a14:m>
                <a:endParaRPr lang="en-US" dirty="0"/>
              </a:p>
            </p:txBody>
          </p:sp>
        </mc:Choice>
        <mc:Fallback xmlns="">
          <p:sp>
            <p:nvSpPr>
              <p:cNvPr id="5" name="Rectangle 4">
                <a:extLst>
                  <a:ext uri="{FF2B5EF4-FFF2-40B4-BE49-F238E27FC236}">
                    <a16:creationId xmlns:a16="http://schemas.microsoft.com/office/drawing/2014/main" id="{3260E937-D6F9-4C0F-B65C-BEC2A96A9EFB}"/>
                  </a:ext>
                </a:extLst>
              </p:cNvPr>
              <p:cNvSpPr>
                <a:spLocks noRot="1" noChangeAspect="1" noMove="1" noResize="1" noEditPoints="1" noAdjustHandles="1" noChangeArrowheads="1" noChangeShapeType="1" noTextEdit="1"/>
              </p:cNvSpPr>
              <p:nvPr/>
            </p:nvSpPr>
            <p:spPr>
              <a:xfrm>
                <a:off x="7160085" y="3379215"/>
                <a:ext cx="1601208" cy="369332"/>
              </a:xfrm>
              <a:prstGeom prst="rect">
                <a:avLst/>
              </a:prstGeom>
              <a:blipFill>
                <a:blip r:embed="rId8"/>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1D59D760-9585-4B2F-8F0B-7B85FC3A5F21}"/>
              </a:ext>
            </a:extLst>
          </p:cNvPr>
          <p:cNvSpPr/>
          <p:nvPr/>
        </p:nvSpPr>
        <p:spPr>
          <a:xfrm>
            <a:off x="963198" y="161799"/>
            <a:ext cx="7687535" cy="830997"/>
          </a:xfrm>
          <a:prstGeom prst="rect">
            <a:avLst/>
          </a:prstGeom>
        </p:spPr>
        <p:txBody>
          <a:bodyPr wrap="square">
            <a:spAutoFit/>
          </a:bodyPr>
          <a:lstStyle/>
          <a:p>
            <a:pPr lvl="0"/>
            <a:r>
              <a:rPr lang="en-US" sz="2400" dirty="0">
                <a:solidFill>
                  <a:srgbClr val="FF0000"/>
                </a:solidFill>
                <a:latin typeface="Arial" panose="020B0604020202020204" pitchFamily="34" charset="0"/>
                <a:cs typeface="Arial" panose="020B0604020202020204" pitchFamily="34" charset="0"/>
              </a:rPr>
              <a:t>Lecture 10</a:t>
            </a:r>
          </a:p>
          <a:p>
            <a:pPr lvl="0"/>
            <a:r>
              <a:rPr lang="en-US" sz="2400" dirty="0">
                <a:solidFill>
                  <a:srgbClr val="7030A0"/>
                </a:solidFill>
                <a:latin typeface="Arial" panose="020B0604020202020204" pitchFamily="34" charset="0"/>
                <a:cs typeface="Arial" panose="020B0604020202020204" pitchFamily="34" charset="0"/>
              </a:rPr>
              <a:t>Chapter 20: </a:t>
            </a:r>
            <a:r>
              <a:rPr lang="en-US" sz="2000" b="1" kern="0" dirty="0">
                <a:solidFill>
                  <a:srgbClr val="7030A0"/>
                </a:solidFill>
                <a:latin typeface="Arial" panose="020B0604020202020204" pitchFamily="34" charset="0"/>
                <a:cs typeface="Arial" panose="020B0604020202020204" pitchFamily="34" charset="0"/>
              </a:rPr>
              <a:t>Entropy and the second law of thermodynamics</a:t>
            </a:r>
            <a:endParaRPr lang="en-US" dirty="0">
              <a:solidFill>
                <a:srgbClr val="7030A0"/>
              </a:solidFill>
            </a:endParaRPr>
          </a:p>
        </p:txBody>
      </p:sp>
    </p:spTree>
    <p:extLst>
      <p:ext uri="{BB962C8B-B14F-4D97-AF65-F5344CB8AC3E}">
        <p14:creationId xmlns:p14="http://schemas.microsoft.com/office/powerpoint/2010/main" val="1540934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41396" y="5300176"/>
            <a:ext cx="11359165"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two vertical lines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correspond to the </a:t>
            </a: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two adiabatic processes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of the Carnot cycle. Because </a:t>
            </a: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no energy is transferred as heat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during the two processes (</a:t>
            </a: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Q = 0</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a:t>
            </a:r>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entropy of the working substance is constant</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during them.</a:t>
            </a:r>
          </a:p>
        </p:txBody>
      </p:sp>
      <p:pic>
        <p:nvPicPr>
          <p:cNvPr id="3" name="Picture 2"/>
          <p:cNvPicPr>
            <a:picLocks noChangeAspect="1"/>
          </p:cNvPicPr>
          <p:nvPr/>
        </p:nvPicPr>
        <p:blipFill>
          <a:blip r:embed="rId2"/>
          <a:stretch>
            <a:fillRect/>
          </a:stretch>
        </p:blipFill>
        <p:spPr>
          <a:xfrm>
            <a:off x="8099240" y="-1"/>
            <a:ext cx="4138345" cy="3020991"/>
          </a:xfrm>
          <a:prstGeom prst="rect">
            <a:avLst/>
          </a:prstGeom>
        </p:spPr>
      </p:pic>
      <p:sp>
        <p:nvSpPr>
          <p:cNvPr id="5" name="Rectangle 4"/>
          <p:cNvSpPr/>
          <p:nvPr/>
        </p:nvSpPr>
        <p:spPr>
          <a:xfrm>
            <a:off x="243567" y="135294"/>
            <a:ext cx="7197804" cy="461665"/>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Carnot cycle on a temperature–entropy diagram</a:t>
            </a:r>
          </a:p>
        </p:txBody>
      </p:sp>
      <mc:AlternateContent xmlns:mc="http://schemas.openxmlformats.org/markup-compatibility/2006" xmlns:a14="http://schemas.microsoft.com/office/drawing/2010/main">
        <mc:Choice Requires="a14">
          <p:sp>
            <p:nvSpPr>
              <p:cNvPr id="6" name="Rectangle 5"/>
              <p:cNvSpPr/>
              <p:nvPr/>
            </p:nvSpPr>
            <p:spPr>
              <a:xfrm>
                <a:off x="406647" y="578616"/>
                <a:ext cx="7781354" cy="120032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In the temperature–entropy </a:t>
                </a:r>
                <a14:m>
                  <m:oMath xmlns:m="http://schemas.openxmlformats.org/officeDocument/2006/math">
                    <m:r>
                      <a:rPr kumimoji="0" lang="en-US" sz="2400" b="1"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m:t>
                    </m:r>
                    <m:r>
                      <a:rPr kumimoji="0" lang="en-US" sz="2400" b="1"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𝑻</m:t>
                    </m:r>
                    <m:r>
                      <a:rPr kumimoji="0" lang="en-US" sz="2400" b="1"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m:t>
                    </m:r>
                    <m:r>
                      <a:rPr kumimoji="0" lang="en-US" sz="2400" b="1"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𝑺</m:t>
                    </m:r>
                  </m:oMath>
                </a14:m>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 diagram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the lettered points </a:t>
                </a:r>
                <a14:m>
                  <m:oMath xmlns:m="http://schemas.openxmlformats.org/officeDocument/2006/math">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𝒂</m:t>
                    </m:r>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 </m:t>
                    </m:r>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𝒃</m:t>
                    </m:r>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 </m:t>
                    </m:r>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𝒄</m:t>
                    </m:r>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 </m:t>
                    </m:r>
                  </m:oMath>
                </a14:m>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and </a:t>
                </a:r>
                <a14:m>
                  <m:oMath xmlns:m="http://schemas.openxmlformats.org/officeDocument/2006/math">
                    <m:r>
                      <a:rPr kumimoji="0" lang="en-US" sz="2400" b="1"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𝒅</m:t>
                    </m:r>
                  </m:oMath>
                </a14:m>
                <a:r>
                  <a:rPr kumimoji="0" lang="en-US" sz="2400" b="1" i="0" u="none" strike="noStrike" kern="1200" cap="none" spc="0" normalizeH="0" baseline="0" noProof="0" dirty="0">
                    <a:ln>
                      <a:noFill/>
                    </a:ln>
                    <a:solidFill>
                      <a:srgbClr val="7030A0"/>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there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correspond</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to the lettered points in the </a:t>
                </a:r>
                <a14:m>
                  <m:oMath xmlns:m="http://schemas.openxmlformats.org/officeDocument/2006/math">
                    <m:r>
                      <a:rPr kumimoji="0" lang="en-US" sz="24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𝒑</m:t>
                    </m:r>
                    <m:r>
                      <a:rPr kumimoji="0" lang="en-US" sz="24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m:t>
                    </m:r>
                    <m:r>
                      <a:rPr kumimoji="0" lang="en-US" sz="2400" b="1" i="1" u="none" strike="noStrike" kern="1200" cap="none" spc="0" normalizeH="0" baseline="0" noProof="0" dirty="0" smtClean="0">
                        <a:ln>
                          <a:noFill/>
                        </a:ln>
                        <a:solidFill>
                          <a:srgbClr val="0070C0"/>
                        </a:solidFill>
                        <a:effectLst/>
                        <a:uLnTx/>
                        <a:uFillTx/>
                        <a:latin typeface="Cambria Math" panose="02040503050406030204" pitchFamily="18" charset="0"/>
                        <a:ea typeface="+mn-ea"/>
                        <a:cs typeface="+mn-cs"/>
                      </a:rPr>
                      <m:t>𝑽</m:t>
                    </m:r>
                  </m:oMath>
                </a14:m>
                <a:r>
                  <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rPr>
                  <a:t> diagram for the Carnot cycle.</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p:cNvSpPr>
                <a:spLocks noRot="1" noChangeAspect="1" noMove="1" noResize="1" noEditPoints="1" noAdjustHandles="1" noChangeArrowheads="1" noChangeShapeType="1" noTextEdit="1"/>
              </p:cNvSpPr>
              <p:nvPr/>
            </p:nvSpPr>
            <p:spPr>
              <a:xfrm>
                <a:off x="406647" y="578616"/>
                <a:ext cx="7781354" cy="1200329"/>
              </a:xfrm>
              <a:prstGeom prst="rect">
                <a:avLst/>
              </a:prstGeom>
              <a:blipFill>
                <a:blip r:embed="rId3"/>
                <a:stretch>
                  <a:fillRect l="-1254" t="-4061" r="-1176"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04ACD0-C559-40B4-B282-54E4151EAA21}"/>
                  </a:ext>
                </a:extLst>
              </p:cNvPr>
              <p:cNvSpPr txBox="1"/>
              <p:nvPr/>
            </p:nvSpPr>
            <p:spPr>
              <a:xfrm>
                <a:off x="9451072" y="3648239"/>
                <a:ext cx="1485340" cy="57618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𝑄</m:t>
                          </m:r>
                        </m:num>
                        <m:den>
                          <m: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𝑇</m:t>
                          </m:r>
                        </m:den>
                      </m:f>
                    </m:oMath>
                  </m:oMathPara>
                </a14:m>
                <a:endParaRPr kumimoji="0" lang="en-US" sz="2000" b="1" i="0"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endParaRPr>
              </a:p>
            </p:txBody>
          </p:sp>
        </mc:Choice>
        <mc:Fallback xmlns="">
          <p:sp>
            <p:nvSpPr>
              <p:cNvPr id="7" name="TextBox 6">
                <a:extLst>
                  <a:ext uri="{FF2B5EF4-FFF2-40B4-BE49-F238E27FC236}">
                    <a16:creationId xmlns:a16="http://schemas.microsoft.com/office/drawing/2014/main" id="{6D04ACD0-C559-40B4-B282-54E4151EAA21}"/>
                  </a:ext>
                </a:extLst>
              </p:cNvPr>
              <p:cNvSpPr txBox="1">
                <a:spLocks noRot="1" noChangeAspect="1" noMove="1" noResize="1" noEditPoints="1" noAdjustHandles="1" noChangeArrowheads="1" noChangeShapeType="1" noTextEdit="1"/>
              </p:cNvSpPr>
              <p:nvPr/>
            </p:nvSpPr>
            <p:spPr>
              <a:xfrm>
                <a:off x="9451072" y="3648239"/>
                <a:ext cx="1485340" cy="5761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0B10E94-C256-42A4-B67B-9627E5359162}"/>
                  </a:ext>
                </a:extLst>
              </p:cNvPr>
              <p:cNvSpPr/>
              <p:nvPr/>
            </p:nvSpPr>
            <p:spPr>
              <a:xfrm>
                <a:off x="499741" y="3175495"/>
                <a:ext cx="11192518"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As the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working substance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(reversibly)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absorbs energy </a:t>
                </a:r>
                <a14:m>
                  <m:oMath xmlns:m="http://schemas.openxmlformats.org/officeDocument/2006/math">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𝑸</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𝑯</m:t>
                        </m:r>
                      </m:sub>
                    </m:sSub>
                  </m:oMath>
                </a14:m>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as heat at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constant temperature </a:t>
                </a:r>
                <a14:m>
                  <m:oMath xmlns:m="http://schemas.openxmlformats.org/officeDocument/2006/math">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𝑯</m:t>
                        </m:r>
                      </m:sub>
                    </m:sSub>
                  </m:oMath>
                </a14:m>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during the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expansion</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its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entropy increases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8" name="Rectangle 7">
                <a:extLst>
                  <a:ext uri="{FF2B5EF4-FFF2-40B4-BE49-F238E27FC236}">
                    <a16:creationId xmlns:a16="http://schemas.microsoft.com/office/drawing/2014/main" id="{00B10E94-C256-42A4-B67B-9627E5359162}"/>
                  </a:ext>
                </a:extLst>
              </p:cNvPr>
              <p:cNvSpPr>
                <a:spLocks noRot="1" noChangeAspect="1" noMove="1" noResize="1" noEditPoints="1" noAdjustHandles="1" noChangeArrowheads="1" noChangeShapeType="1" noTextEdit="1"/>
              </p:cNvSpPr>
              <p:nvPr/>
            </p:nvSpPr>
            <p:spPr>
              <a:xfrm>
                <a:off x="499741" y="3175495"/>
                <a:ext cx="11192518" cy="830997"/>
              </a:xfrm>
              <a:prstGeom prst="rect">
                <a:avLst/>
              </a:prstGeom>
              <a:blipFill>
                <a:blip r:embed="rId5"/>
                <a:stretch>
                  <a:fillRect l="-871" t="-5882" r="-817"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887BC37-02E6-4210-815F-BA61C36AB802}"/>
                  </a:ext>
                </a:extLst>
              </p:cNvPr>
              <p:cNvSpPr/>
              <p:nvPr/>
            </p:nvSpPr>
            <p:spPr>
              <a:xfrm>
                <a:off x="243567" y="4314675"/>
                <a:ext cx="10976743"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Similarly, during the </a:t>
                </a:r>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isothermal compression </a:t>
                </a:r>
                <a14:m>
                  <m:oMath xmlns:m="http://schemas.openxmlformats.org/officeDocument/2006/math">
                    <m:r>
                      <a:rPr kumimoji="0" lang="en-US" sz="2400" b="1"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𝒄𝒅</m:t>
                    </m:r>
                  </m:oMath>
                </a14:m>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the working substance (reversibly) </a:t>
                </a:r>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loses energy </a:t>
                </a:r>
                <a14:m>
                  <m:oMath xmlns:m="http://schemas.openxmlformats.org/officeDocument/2006/math">
                    <m:sSub>
                      <m:sSubPr>
                        <m:ctrlP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𝑸</m:t>
                        </m:r>
                      </m:e>
                      <m:sub>
                        <m: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𝑳</m:t>
                        </m:r>
                      </m:sub>
                    </m:sSub>
                  </m:oMath>
                </a14:m>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as heat at </a:t>
                </a:r>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constant temperature </a:t>
                </a:r>
                <a14:m>
                  <m:oMath xmlns:m="http://schemas.openxmlformats.org/officeDocument/2006/math">
                    <m:sSub>
                      <m:sSubPr>
                        <m:ctrlP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𝑻</m:t>
                        </m:r>
                      </m:e>
                      <m:sub>
                        <m:r>
                          <a:rPr kumimoji="0" lang="en-US" sz="2400" b="1"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𝑳</m:t>
                        </m:r>
                      </m:sub>
                    </m:sSub>
                  </m:oMath>
                </a14:m>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and its </a:t>
                </a:r>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entropy decreases</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Rectangle 8">
                <a:extLst>
                  <a:ext uri="{FF2B5EF4-FFF2-40B4-BE49-F238E27FC236}">
                    <a16:creationId xmlns:a16="http://schemas.microsoft.com/office/drawing/2014/main" id="{6887BC37-02E6-4210-815F-BA61C36AB802}"/>
                  </a:ext>
                </a:extLst>
              </p:cNvPr>
              <p:cNvSpPr>
                <a:spLocks noRot="1" noChangeAspect="1" noMove="1" noResize="1" noEditPoints="1" noAdjustHandles="1" noChangeArrowheads="1" noChangeShapeType="1" noTextEdit="1"/>
              </p:cNvSpPr>
              <p:nvPr/>
            </p:nvSpPr>
            <p:spPr>
              <a:xfrm>
                <a:off x="243567" y="4314675"/>
                <a:ext cx="10976743" cy="830997"/>
              </a:xfrm>
              <a:prstGeom prst="rect">
                <a:avLst/>
              </a:prstGeom>
              <a:blipFill>
                <a:blip r:embed="rId6"/>
                <a:stretch>
                  <a:fillRect l="-888" t="-5882" r="-83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8AA65C-4271-42AB-A726-31B76529D14D}"/>
                  </a:ext>
                </a:extLst>
              </p:cNvPr>
              <p:cNvSpPr txBox="1"/>
              <p:nvPr/>
            </p:nvSpPr>
            <p:spPr>
              <a:xfrm>
                <a:off x="10477640" y="4697166"/>
                <a:ext cx="1485340" cy="57618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𝑄</m:t>
                          </m:r>
                        </m:num>
                        <m:den>
                          <m: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𝑇</m:t>
                          </m:r>
                        </m:den>
                      </m:f>
                    </m:oMath>
                  </m:oMathPara>
                </a14:m>
                <a:endParaRPr kumimoji="0" lang="en-US" sz="20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558AA65C-4271-42AB-A726-31B76529D14D}"/>
                  </a:ext>
                </a:extLst>
              </p:cNvPr>
              <p:cNvSpPr txBox="1">
                <a:spLocks noRot="1" noChangeAspect="1" noMove="1" noResize="1" noEditPoints="1" noAdjustHandles="1" noChangeArrowheads="1" noChangeShapeType="1" noTextEdit="1"/>
              </p:cNvSpPr>
              <p:nvPr/>
            </p:nvSpPr>
            <p:spPr>
              <a:xfrm>
                <a:off x="10477640" y="4697166"/>
                <a:ext cx="1485340" cy="5761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B91D121-A9BE-43E8-A852-58DFE9322AAE}"/>
                  </a:ext>
                </a:extLst>
              </p:cNvPr>
              <p:cNvSpPr/>
              <p:nvPr/>
            </p:nvSpPr>
            <p:spPr>
              <a:xfrm>
                <a:off x="124869" y="1922033"/>
                <a:ext cx="8502296"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two horizontal lines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in Fig. correspond to the two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isothermal processes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of the cycle. Process </a:t>
                </a:r>
                <a14:m>
                  <m:oMath xmlns:m="http://schemas.openxmlformats.org/officeDocument/2006/math">
                    <m:r>
                      <a:rPr kumimoji="0" lang="en-US" sz="2400" b="1"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𝒂𝒃</m:t>
                    </m:r>
                  </m:oMath>
                </a14:m>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is the </a:t>
                </a:r>
                <a:r>
                  <a:rPr kumimoji="0" lang="en-US" sz="2400" b="1" i="0" u="none" strike="noStrike" kern="1200" cap="none" spc="0" normalizeH="0" baseline="0" noProof="0" dirty="0">
                    <a:ln>
                      <a:noFill/>
                    </a:ln>
                    <a:solidFill>
                      <a:srgbClr val="00B050"/>
                    </a:solidFill>
                    <a:effectLst/>
                    <a:uLnTx/>
                    <a:uFillTx/>
                    <a:latin typeface="Calibri" panose="020F0502020204030204"/>
                    <a:ea typeface="+mn-ea"/>
                    <a:cs typeface="+mn-cs"/>
                  </a:rPr>
                  <a:t>isothermal expansion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and process </a:t>
                </a:r>
                <a:r>
                  <a:rPr kumimoji="0" lang="en-US" sz="2400" b="1" i="0" u="none" strike="noStrike" kern="1200" cap="none" spc="0" normalizeH="0" baseline="0" noProof="0" dirty="0" err="1">
                    <a:ln>
                      <a:noFill/>
                    </a:ln>
                    <a:solidFill>
                      <a:srgbClr val="00B0F0"/>
                    </a:solidFill>
                    <a:effectLst/>
                    <a:uLnTx/>
                    <a:uFillTx/>
                    <a:latin typeface="Calibri" panose="020F0502020204030204"/>
                    <a:ea typeface="+mn-ea"/>
                    <a:cs typeface="+mn-cs"/>
                  </a:rPr>
                  <a:t>bc</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is the isothermal </a:t>
                </a:r>
                <a:r>
                  <a:rPr kumimoji="0" lang="en-US" sz="2400" b="1" i="0" u="none" strike="noStrike" kern="1200" cap="none" spc="0" normalizeH="0" baseline="0" noProof="0" dirty="0">
                    <a:ln>
                      <a:noFill/>
                    </a:ln>
                    <a:solidFill>
                      <a:srgbClr val="00B0F0"/>
                    </a:solidFill>
                    <a:effectLst/>
                    <a:uLnTx/>
                    <a:uFillTx/>
                    <a:latin typeface="Calibri" panose="020F0502020204030204"/>
                    <a:ea typeface="+mn-ea"/>
                    <a:cs typeface="+mn-cs"/>
                  </a:rPr>
                  <a:t>compression</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of the cycle.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Rectangle 10">
                <a:extLst>
                  <a:ext uri="{FF2B5EF4-FFF2-40B4-BE49-F238E27FC236}">
                    <a16:creationId xmlns:a16="http://schemas.microsoft.com/office/drawing/2014/main" id="{8B91D121-A9BE-43E8-A852-58DFE9322AAE}"/>
                  </a:ext>
                </a:extLst>
              </p:cNvPr>
              <p:cNvSpPr>
                <a:spLocks noRot="1" noChangeAspect="1" noMove="1" noResize="1" noEditPoints="1" noAdjustHandles="1" noChangeArrowheads="1" noChangeShapeType="1" noTextEdit="1"/>
              </p:cNvSpPr>
              <p:nvPr/>
            </p:nvSpPr>
            <p:spPr>
              <a:xfrm>
                <a:off x="124869" y="1922033"/>
                <a:ext cx="8502296" cy="1200329"/>
              </a:xfrm>
              <a:prstGeom prst="rect">
                <a:avLst/>
              </a:prstGeom>
              <a:blipFill>
                <a:blip r:embed="rId8"/>
                <a:stretch>
                  <a:fillRect l="-1075" t="-4061" r="-215"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AEE181-147C-47FA-84CC-C29B6ADB3BBB}"/>
                  </a:ext>
                </a:extLst>
              </p:cNvPr>
              <p:cNvSpPr txBox="1"/>
              <p:nvPr/>
            </p:nvSpPr>
            <p:spPr>
              <a:xfrm>
                <a:off x="7356570" y="6184096"/>
                <a:ext cx="1485340"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𝟎</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20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80AEE181-147C-47FA-84CC-C29B6ADB3BBB}"/>
                  </a:ext>
                </a:extLst>
              </p:cNvPr>
              <p:cNvSpPr txBox="1">
                <a:spLocks noRot="1" noChangeAspect="1" noMove="1" noResize="1" noEditPoints="1" noAdjustHandles="1" noChangeArrowheads="1" noChangeShapeType="1" noTextEdit="1"/>
              </p:cNvSpPr>
              <p:nvPr/>
            </p:nvSpPr>
            <p:spPr>
              <a:xfrm>
                <a:off x="7356570" y="6184096"/>
                <a:ext cx="1485340" cy="307777"/>
              </a:xfrm>
              <a:prstGeom prst="rect">
                <a:avLst/>
              </a:prstGeom>
              <a:blipFill>
                <a:blip r:embed="rId9"/>
                <a:stretch>
                  <a:fillRect l="-6173" b="-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F021140-AD65-4997-A51C-829291897DCC}"/>
                  </a:ext>
                </a:extLst>
              </p:cNvPr>
              <p:cNvSpPr txBox="1"/>
              <p:nvPr/>
            </p:nvSpPr>
            <p:spPr>
              <a:xfrm>
                <a:off x="8987894" y="84520"/>
                <a:ext cx="1485340" cy="58233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𝑄</m:t>
                          </m:r>
                          <m:r>
                            <a:rPr kumimoji="0" lang="en-US" sz="2000" b="0" i="1" u="none" strike="noStrike" kern="1200" cap="none" spc="0" normalizeH="0" baseline="-25000" noProof="0" smtClean="0">
                              <a:ln>
                                <a:noFill/>
                              </a:ln>
                              <a:solidFill>
                                <a:srgbClr val="00B0F0"/>
                              </a:solidFill>
                              <a:effectLst/>
                              <a:uLnTx/>
                              <a:uFillTx/>
                              <a:latin typeface="Cambria Math" panose="02040503050406030204" pitchFamily="18" charset="0"/>
                              <a:ea typeface="+mn-ea"/>
                              <a:cs typeface="+mn-cs"/>
                            </a:rPr>
                            <m:t>𝐻</m:t>
                          </m:r>
                        </m:num>
                        <m:den>
                          <m:r>
                            <a:rPr kumimoji="0" lang="en-US" sz="2000" b="0" i="1" u="none" strike="noStrike" kern="1200" cap="none" spc="0" normalizeH="0" baseline="0" noProof="0">
                              <a:ln>
                                <a:noFill/>
                              </a:ln>
                              <a:solidFill>
                                <a:srgbClr val="00B0F0"/>
                              </a:solidFill>
                              <a:effectLst/>
                              <a:uLnTx/>
                              <a:uFillTx/>
                              <a:latin typeface="Cambria Math" panose="02040503050406030204" pitchFamily="18" charset="0"/>
                              <a:ea typeface="+mn-ea"/>
                              <a:cs typeface="+mn-cs"/>
                            </a:rPr>
                            <m:t>𝑇</m:t>
                          </m:r>
                          <m:r>
                            <a:rPr kumimoji="0" lang="en-US" sz="2000" b="0" i="1"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𝐻</m:t>
                          </m:r>
                        </m:den>
                      </m:f>
                    </m:oMath>
                  </m:oMathPara>
                </a14:m>
                <a:endParaRPr kumimoji="0" lang="en-US" sz="2000" b="1" i="0" u="none" strike="noStrike" kern="1200" cap="none" spc="0" normalizeH="0" baseline="0" noProof="0" dirty="0">
                  <a:ln>
                    <a:noFill/>
                  </a:ln>
                  <a:solidFill>
                    <a:srgbClr val="00B0F0"/>
                  </a:solidFill>
                  <a:effectLst/>
                  <a:uLnTx/>
                  <a:uFillTx/>
                  <a:latin typeface="Calibri" panose="020F0502020204030204" pitchFamily="34" charset="0"/>
                  <a:ea typeface="+mn-ea"/>
                  <a:cs typeface="Calibri" panose="020F0502020204030204" pitchFamily="34" charset="0"/>
                </a:endParaRPr>
              </a:p>
            </p:txBody>
          </p:sp>
        </mc:Choice>
        <mc:Fallback>
          <p:sp>
            <p:nvSpPr>
              <p:cNvPr id="13" name="TextBox 12">
                <a:extLst>
                  <a:ext uri="{FF2B5EF4-FFF2-40B4-BE49-F238E27FC236}">
                    <a16:creationId xmlns:a16="http://schemas.microsoft.com/office/drawing/2014/main" id="{2F021140-AD65-4997-A51C-829291897DCC}"/>
                  </a:ext>
                </a:extLst>
              </p:cNvPr>
              <p:cNvSpPr txBox="1">
                <a:spLocks noRot="1" noChangeAspect="1" noMove="1" noResize="1" noEditPoints="1" noAdjustHandles="1" noChangeArrowheads="1" noChangeShapeType="1" noTextEdit="1"/>
              </p:cNvSpPr>
              <p:nvPr/>
            </p:nvSpPr>
            <p:spPr>
              <a:xfrm>
                <a:off x="8987894" y="84520"/>
                <a:ext cx="1485340" cy="58233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B78BB65-19E4-4BD9-A1E3-33559C7E50A0}"/>
                  </a:ext>
                </a:extLst>
              </p:cNvPr>
              <p:cNvSpPr txBox="1"/>
              <p:nvPr/>
            </p:nvSpPr>
            <p:spPr>
              <a:xfrm>
                <a:off x="9032165" y="2074849"/>
                <a:ext cx="1485340" cy="57618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𝑄</m:t>
                          </m:r>
                          <m:r>
                            <a:rPr kumimoji="0" lang="en-US" sz="2000" b="0" i="1" u="none" strike="noStrike" kern="1200" cap="none" spc="0" normalizeH="0" baseline="-25000" noProof="0" smtClean="0">
                              <a:ln>
                                <a:noFill/>
                              </a:ln>
                              <a:solidFill>
                                <a:srgbClr val="00B050"/>
                              </a:solidFill>
                              <a:effectLst/>
                              <a:uLnTx/>
                              <a:uFillTx/>
                              <a:latin typeface="Cambria Math" panose="02040503050406030204" pitchFamily="18" charset="0"/>
                              <a:ea typeface="+mn-ea"/>
                              <a:cs typeface="+mn-cs"/>
                            </a:rPr>
                            <m:t>𝐿</m:t>
                          </m:r>
                        </m:num>
                        <m:den>
                          <m:r>
                            <a:rPr kumimoji="0" lang="en-US" sz="20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t>𝑇</m:t>
                          </m:r>
                          <m:r>
                            <a:rPr kumimoji="0" lang="en-US" sz="20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𝐻</m:t>
                          </m:r>
                        </m:den>
                      </m:f>
                    </m:oMath>
                  </m:oMathPara>
                </a14:m>
                <a:endParaRPr kumimoji="0" lang="en-US" sz="2000" b="1" i="0" u="none" strike="noStrike" kern="1200" cap="none" spc="0" normalizeH="0" baseline="0" noProof="0" dirty="0">
                  <a:ln>
                    <a:noFill/>
                  </a:ln>
                  <a:solidFill>
                    <a:srgbClr val="00B050"/>
                  </a:solidFill>
                  <a:effectLst/>
                  <a:uLnTx/>
                  <a:uFillTx/>
                  <a:latin typeface="Calibri" panose="020F0502020204030204" pitchFamily="34" charset="0"/>
                  <a:ea typeface="+mn-ea"/>
                  <a:cs typeface="Calibri" panose="020F0502020204030204" pitchFamily="34" charset="0"/>
                </a:endParaRPr>
              </a:p>
            </p:txBody>
          </p:sp>
        </mc:Choice>
        <mc:Fallback>
          <p:sp>
            <p:nvSpPr>
              <p:cNvPr id="14" name="TextBox 13">
                <a:extLst>
                  <a:ext uri="{FF2B5EF4-FFF2-40B4-BE49-F238E27FC236}">
                    <a16:creationId xmlns:a16="http://schemas.microsoft.com/office/drawing/2014/main" id="{CB78BB65-19E4-4BD9-A1E3-33559C7E50A0}"/>
                  </a:ext>
                </a:extLst>
              </p:cNvPr>
              <p:cNvSpPr txBox="1">
                <a:spLocks noRot="1" noChangeAspect="1" noMove="1" noResize="1" noEditPoints="1" noAdjustHandles="1" noChangeArrowheads="1" noChangeShapeType="1" noTextEdit="1"/>
              </p:cNvSpPr>
              <p:nvPr/>
            </p:nvSpPr>
            <p:spPr>
              <a:xfrm>
                <a:off x="9032165" y="2074849"/>
                <a:ext cx="1485340" cy="57618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3B56A11-987B-4BF3-8C2A-E01DFFA09A87}"/>
                  </a:ext>
                </a:extLst>
              </p:cNvPr>
              <p:cNvSpPr txBox="1"/>
              <p:nvPr/>
            </p:nvSpPr>
            <p:spPr>
              <a:xfrm>
                <a:off x="10473234" y="1008104"/>
                <a:ext cx="1744555" cy="60843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𝑺</m:t>
                      </m:r>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1"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𝑺</m:t>
                      </m:r>
                      <m:r>
                        <a:rPr kumimoji="0" lang="en-US" sz="2000" b="1" i="0" u="none" strike="noStrike" kern="1200" cap="none" spc="0" normalizeH="0" baseline="-2500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𝐜</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𝐒𝐛</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𝟏𝟎</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𝟏𝟎</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𝟎</m:t>
                      </m:r>
                      <m:r>
                        <a:rPr kumimoji="0" lang="en-US" sz="2000" b="1"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oMath>
                  </m:oMathPara>
                </a14:m>
                <a:endParaRPr kumimoji="0" lang="en-US" sz="2000" b="1" i="0" u="none" strike="noStrike" kern="1200" cap="none" spc="0" normalizeH="0" baseline="0" noProof="0" dirty="0">
                  <a:ln>
                    <a:noFill/>
                  </a:ln>
                  <a:solidFill>
                    <a:srgbClr val="7030A0"/>
                  </a:solidFill>
                  <a:effectLst/>
                  <a:uLnTx/>
                  <a:uFillTx/>
                  <a:latin typeface="Calibri" panose="020F0502020204030204" pitchFamily="34" charset="0"/>
                  <a:ea typeface="+mn-ea"/>
                  <a:cs typeface="Calibri" panose="020F0502020204030204" pitchFamily="34" charset="0"/>
                </a:endParaRPr>
              </a:p>
            </p:txBody>
          </p:sp>
        </mc:Choice>
        <mc:Fallback>
          <p:sp>
            <p:nvSpPr>
              <p:cNvPr id="15" name="TextBox 14">
                <a:extLst>
                  <a:ext uri="{FF2B5EF4-FFF2-40B4-BE49-F238E27FC236}">
                    <a16:creationId xmlns:a16="http://schemas.microsoft.com/office/drawing/2014/main" id="{C3B56A11-987B-4BF3-8C2A-E01DFFA09A87}"/>
                  </a:ext>
                </a:extLst>
              </p:cNvPr>
              <p:cNvSpPr txBox="1">
                <a:spLocks noRot="1" noChangeAspect="1" noMove="1" noResize="1" noEditPoints="1" noAdjustHandles="1" noChangeArrowheads="1" noChangeShapeType="1" noTextEdit="1"/>
              </p:cNvSpPr>
              <p:nvPr/>
            </p:nvSpPr>
            <p:spPr>
              <a:xfrm>
                <a:off x="10473234" y="1008104"/>
                <a:ext cx="1744555" cy="608436"/>
              </a:xfrm>
              <a:prstGeom prst="rect">
                <a:avLst/>
              </a:prstGeom>
              <a:blipFill>
                <a:blip r:embed="rId12"/>
                <a:stretch>
                  <a:fillRect l="-4895" r="-350" b="-3000"/>
                </a:stretch>
              </a:blipFill>
            </p:spPr>
            <p:txBody>
              <a:bodyPr/>
              <a:lstStyle/>
              <a:p>
                <a:r>
                  <a:rPr lang="en-US">
                    <a:noFill/>
                  </a:rPr>
                  <a:t> </a:t>
                </a:r>
              </a:p>
            </p:txBody>
          </p:sp>
        </mc:Fallback>
      </mc:AlternateContent>
    </p:spTree>
    <p:extLst>
      <p:ext uri="{BB962C8B-B14F-4D97-AF65-F5344CB8AC3E}">
        <p14:creationId xmlns:p14="http://schemas.microsoft.com/office/powerpoint/2010/main" val="12396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94066" y="107770"/>
            <a:ext cx="11129307" cy="941796"/>
          </a:xfrm>
          <a:prstGeom prst="rect">
            <a:avLst/>
          </a:prstGeom>
        </p:spPr>
        <p:txBody>
          <a:bodyPr wrap="square">
            <a:spAutoFit/>
          </a:bodyPr>
          <a:lstStyle/>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Calibri" panose="020F0502020204030204"/>
                <a:ea typeface="Times New Roman" panose="02020603050405020304" pitchFamily="18" charset="0"/>
                <a:cs typeface="+mn-cs"/>
              </a:rPr>
              <a:t>3. A 2.50 </a:t>
            </a:r>
            <a:r>
              <a:rPr kumimoji="0" lang="en-US" sz="2400" b="1" i="0" u="none" strike="noStrike" kern="1200" cap="none" spc="0" normalizeH="0" baseline="0" noProof="0" dirty="0" err="1">
                <a:ln>
                  <a:noFill/>
                </a:ln>
                <a:solidFill>
                  <a:srgbClr val="0070C0"/>
                </a:solidFill>
                <a:effectLst/>
                <a:uLnTx/>
                <a:uFillTx/>
                <a:latin typeface="Calibri" panose="020F0502020204030204"/>
                <a:ea typeface="Times New Roman" panose="02020603050405020304" pitchFamily="18" charset="0"/>
                <a:cs typeface="+mn-cs"/>
              </a:rPr>
              <a:t>mol</a:t>
            </a:r>
            <a:r>
              <a:rPr kumimoji="0" lang="en-US" sz="2400" b="1" i="0" u="none" strike="noStrike" kern="1200" cap="none" spc="0" normalizeH="0" baseline="0" noProof="0" dirty="0">
                <a:ln>
                  <a:noFill/>
                </a:ln>
                <a:solidFill>
                  <a:srgbClr val="0070C0"/>
                </a:solidFill>
                <a:effectLst/>
                <a:uLnTx/>
                <a:uFillTx/>
                <a:latin typeface="Calibri" panose="020F0502020204030204"/>
                <a:ea typeface="Times New Roman" panose="02020603050405020304" pitchFamily="18" charset="0"/>
                <a:cs typeface="+mn-cs"/>
              </a:rPr>
              <a:t> sample of an ideal gas expands reversibly and isothermally at 360 K until its volume is doubled. What is the increase in entropy of the gas?</a:t>
            </a:r>
          </a:p>
        </p:txBody>
      </p:sp>
      <mc:AlternateContent xmlns:mc="http://schemas.openxmlformats.org/markup-compatibility/2006" xmlns:a14="http://schemas.microsoft.com/office/drawing/2010/main">
        <mc:Choice Requires="a14">
          <p:sp>
            <p:nvSpPr>
              <p:cNvPr id="4" name="Rectangle 3"/>
              <p:cNvSpPr/>
              <p:nvPr/>
            </p:nvSpPr>
            <p:spPr>
              <a:xfrm>
                <a:off x="3245808" y="5656215"/>
                <a:ext cx="4333182" cy="491160"/>
              </a:xfrm>
              <a:prstGeom prst="rect">
                <a:avLst/>
              </a:prstGeom>
            </p:spPr>
            <p:txBody>
              <a:bodyPr wrap="square">
                <a:spAutoFit/>
              </a:bodyPr>
              <a:lstStyle/>
              <a:p>
                <a:pPr marL="266700" marR="124460" lvl="0" indent="0" algn="l" defTabSz="914400" rtl="0" eaLnBrk="0" fontAlgn="base" latinLnBrk="0" hangingPunct="0">
                  <a:lnSpc>
                    <a:spcPct val="115000"/>
                  </a:lnSpc>
                  <a:spcBef>
                    <a:spcPts val="0"/>
                  </a:spcBef>
                  <a:spcAft>
                    <a:spcPts val="0"/>
                  </a:spcAft>
                  <a:buClrTx/>
                  <a:buSzTx/>
                  <a:buFontTx/>
                  <a:buNone/>
                  <a:tabLst/>
                  <a:defRPr/>
                </a:pPr>
                <a14:m>
                  <m:oMath xmlns:m="http://schemas.openxmlformats.org/officeDocument/2006/math">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oMath>
                </a14:m>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14.4 J/K    (Answer)</a:t>
                </a:r>
              </a:p>
            </p:txBody>
          </p:sp>
        </mc:Choice>
        <mc:Fallback xmlns="">
          <p:sp>
            <p:nvSpPr>
              <p:cNvPr id="4" name="Rectangle 3"/>
              <p:cNvSpPr>
                <a:spLocks noRot="1" noChangeAspect="1" noMove="1" noResize="1" noEditPoints="1" noAdjustHandles="1" noChangeArrowheads="1" noChangeShapeType="1" noTextEdit="1"/>
              </p:cNvSpPr>
              <p:nvPr/>
            </p:nvSpPr>
            <p:spPr>
              <a:xfrm>
                <a:off x="3245808" y="5656215"/>
                <a:ext cx="4333182" cy="491160"/>
              </a:xfrm>
              <a:prstGeom prst="rect">
                <a:avLst/>
              </a:prstGeom>
              <a:blipFill>
                <a:blip r:embed="rId2"/>
                <a:stretch>
                  <a:fillRect t="-3750" b="-2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202C3FC-B710-4BC0-9228-77E7BC129808}"/>
                  </a:ext>
                </a:extLst>
              </p:cNvPr>
              <p:cNvSpPr/>
              <p:nvPr/>
            </p:nvSpPr>
            <p:spPr>
              <a:xfrm>
                <a:off x="3415928" y="1049566"/>
                <a:ext cx="3728713" cy="8618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𝒏𝑹𝒍𝒏</m:t>
                      </m:r>
                      <m:f>
                        <m:f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𝒇</m:t>
                              </m:r>
                            </m:sub>
                          </m:sSub>
                        </m:num>
                        <m:den>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𝒊</m:t>
                              </m:r>
                            </m:sub>
                          </m:sSub>
                        </m:den>
                      </m:f>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𝒏</m:t>
                      </m:r>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𝑪</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𝒗</m:t>
                          </m:r>
                        </m:sub>
                      </m:s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𝒍𝒏</m:t>
                      </m:r>
                      <m:f>
                        <m:f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𝑻</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𝒇</m:t>
                              </m:r>
                            </m:sub>
                          </m:sSub>
                        </m:num>
                        <m:den>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𝑻</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𝒊</m:t>
                              </m:r>
                            </m:sub>
                          </m:sSub>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Rectangle 4">
                <a:extLst>
                  <a:ext uri="{FF2B5EF4-FFF2-40B4-BE49-F238E27FC236}">
                    <a16:creationId xmlns:a16="http://schemas.microsoft.com/office/drawing/2014/main" id="{3202C3FC-B710-4BC0-9228-77E7BC129808}"/>
                  </a:ext>
                </a:extLst>
              </p:cNvPr>
              <p:cNvSpPr>
                <a:spLocks noRot="1" noChangeAspect="1" noMove="1" noResize="1" noEditPoints="1" noAdjustHandles="1" noChangeArrowheads="1" noChangeShapeType="1" noTextEdit="1"/>
              </p:cNvSpPr>
              <p:nvPr/>
            </p:nvSpPr>
            <p:spPr>
              <a:xfrm>
                <a:off x="3415928" y="1049566"/>
                <a:ext cx="3728713" cy="861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BBF62BA-CB38-4F76-A763-BD6E013CDCCF}"/>
                  </a:ext>
                </a:extLst>
              </p:cNvPr>
              <p:cNvSpPr/>
              <p:nvPr/>
            </p:nvSpPr>
            <p:spPr>
              <a:xfrm>
                <a:off x="3548043" y="1991362"/>
                <a:ext cx="3949992" cy="8618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𝒏𝑹𝒍𝒏</m:t>
                      </m:r>
                      <m:f>
                        <m:f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𝒇</m:t>
                              </m:r>
                            </m:sub>
                          </m:sSub>
                        </m:num>
                        <m:den>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𝒊</m:t>
                              </m:r>
                            </m:sub>
                          </m:sSub>
                        </m:den>
                      </m:f>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𝒏</m:t>
                      </m:r>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𝑪</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𝒗</m:t>
                          </m:r>
                        </m:sub>
                      </m:s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𝒍𝒏</m:t>
                      </m:r>
                      <m:f>
                        <m:f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fPr>
                        <m:num>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𝟑𝟔𝟎</m:t>
                          </m:r>
                        </m:num>
                        <m:den>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𝟑𝟔𝟎</m:t>
                          </m:r>
                        </m:den>
                      </m:f>
                    </m:oMath>
                  </m:oMathPara>
                </a14:m>
                <a:endPar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6BBF62BA-CB38-4F76-A763-BD6E013CDCCF}"/>
                  </a:ext>
                </a:extLst>
              </p:cNvPr>
              <p:cNvSpPr>
                <a:spLocks noRot="1" noChangeAspect="1" noMove="1" noResize="1" noEditPoints="1" noAdjustHandles="1" noChangeArrowheads="1" noChangeShapeType="1" noTextEdit="1"/>
              </p:cNvSpPr>
              <p:nvPr/>
            </p:nvSpPr>
            <p:spPr>
              <a:xfrm>
                <a:off x="3548043" y="1991362"/>
                <a:ext cx="3949992" cy="86183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9A20681-0184-4E2E-ACE4-DBA3F2E4A667}"/>
                  </a:ext>
                </a:extLst>
              </p:cNvPr>
              <p:cNvSpPr/>
              <p:nvPr/>
            </p:nvSpPr>
            <p:spPr>
              <a:xfrm>
                <a:off x="3577926" y="2900522"/>
                <a:ext cx="3404715" cy="69358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𝒏𝑹𝒍𝒏</m:t>
                    </m:r>
                    <m:f>
                      <m:f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𝒇</m:t>
                            </m:r>
                          </m:sub>
                        </m:sSub>
                      </m:num>
                      <m:den>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𝒊</m:t>
                            </m:r>
                          </m:sub>
                        </m:sSub>
                      </m:den>
                    </m:f>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𝒏</m:t>
                    </m:r>
                    <m:sSub>
                      <m:sSubPr>
                        <m:ctrlP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𝑪</m:t>
                        </m:r>
                      </m:e>
                      <m: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𝒗</m:t>
                        </m:r>
                      </m:sub>
                    </m:sSub>
                    <m:r>
                      <a:rPr kumimoji="0" lang="en-US" sz="2400" b="1" i="1" u="none" strike="noStrike" kern="1200" cap="none" spc="0" normalizeH="0" baseline="0" noProof="0">
                        <a:ln>
                          <a:noFill/>
                        </a:ln>
                        <a:solidFill>
                          <a:srgbClr val="00B0F0"/>
                        </a:solidFill>
                        <a:effectLst/>
                        <a:uLnTx/>
                        <a:uFillTx/>
                        <a:latin typeface="Cambria Math" panose="02040503050406030204" pitchFamily="18" charset="0"/>
                        <a:ea typeface="Cambria Math" panose="02040503050406030204" pitchFamily="18" charset="0"/>
                        <a:cs typeface="+mn-cs"/>
                      </a:rPr>
                      <m:t>𝒍𝒏</m:t>
                    </m:r>
                  </m:oMath>
                </a14:m>
                <a:r>
                  <a:rPr kumimoji="0" lang="en-US" sz="18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B0F0"/>
                    </a:solidFill>
                    <a:effectLst/>
                    <a:uLnTx/>
                    <a:uFillTx/>
                    <a:latin typeface="Calibri" panose="020F0502020204030204"/>
                    <a:ea typeface="+mn-ea"/>
                    <a:cs typeface="+mn-cs"/>
                  </a:rPr>
                  <a:t>1</a:t>
                </a:r>
              </a:p>
            </p:txBody>
          </p:sp>
        </mc:Choice>
        <mc:Fallback xmlns="">
          <p:sp>
            <p:nvSpPr>
              <p:cNvPr id="7" name="Rectangle 6">
                <a:extLst>
                  <a:ext uri="{FF2B5EF4-FFF2-40B4-BE49-F238E27FC236}">
                    <a16:creationId xmlns:a16="http://schemas.microsoft.com/office/drawing/2014/main" id="{19A20681-0184-4E2E-ACE4-DBA3F2E4A667}"/>
                  </a:ext>
                </a:extLst>
              </p:cNvPr>
              <p:cNvSpPr>
                <a:spLocks noRot="1" noChangeAspect="1" noMove="1" noResize="1" noEditPoints="1" noAdjustHandles="1" noChangeArrowheads="1" noChangeShapeType="1" noTextEdit="1"/>
              </p:cNvSpPr>
              <p:nvPr/>
            </p:nvSpPr>
            <p:spPr>
              <a:xfrm>
                <a:off x="3577926" y="2900522"/>
                <a:ext cx="3404715" cy="693588"/>
              </a:xfrm>
              <a:prstGeom prst="rect">
                <a:avLst/>
              </a:prstGeom>
              <a:blipFill>
                <a:blip r:embed="rId5"/>
                <a:stretch>
                  <a:fillRect r="-1792" b="-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B1DC988-9BC8-4EF1-9B2A-74EAAF3F0955}"/>
                  </a:ext>
                </a:extLst>
              </p:cNvPr>
              <p:cNvSpPr/>
              <p:nvPr/>
            </p:nvSpPr>
            <p:spPr>
              <a:xfrm>
                <a:off x="3614142" y="3809682"/>
                <a:ext cx="2481857" cy="8618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𝒏𝑹𝑰𝒏</m:t>
                      </m:r>
                      <m:f>
                        <m:f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fPr>
                        <m:num>
                          <m:sSub>
                            <m:sSub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𝒇</m:t>
                              </m:r>
                            </m:sub>
                          </m:sSub>
                        </m:num>
                        <m:den>
                          <m:sSub>
                            <m:sSub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sSubPr>
                            <m:e>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𝑽</m:t>
                              </m:r>
                            </m:e>
                            <m:sub>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𝒊</m:t>
                              </m:r>
                            </m:sub>
                          </m:sSub>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Rectangle 7">
                <a:extLst>
                  <a:ext uri="{FF2B5EF4-FFF2-40B4-BE49-F238E27FC236}">
                    <a16:creationId xmlns:a16="http://schemas.microsoft.com/office/drawing/2014/main" id="{FB1DC988-9BC8-4EF1-9B2A-74EAAF3F0955}"/>
                  </a:ext>
                </a:extLst>
              </p:cNvPr>
              <p:cNvSpPr>
                <a:spLocks noRot="1" noChangeAspect="1" noMove="1" noResize="1" noEditPoints="1" noAdjustHandles="1" noChangeArrowheads="1" noChangeShapeType="1" noTextEdit="1"/>
              </p:cNvSpPr>
              <p:nvPr/>
            </p:nvSpPr>
            <p:spPr>
              <a:xfrm>
                <a:off x="3614142" y="3809682"/>
                <a:ext cx="2481857" cy="8618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FD384F2-EB96-4376-A924-852DBCACBBD4}"/>
                  </a:ext>
                </a:extLst>
              </p:cNvPr>
              <p:cNvSpPr/>
              <p:nvPr/>
            </p:nvSpPr>
            <p:spPr>
              <a:xfrm>
                <a:off x="3577926" y="4862984"/>
                <a:ext cx="5897378" cy="62485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oMath>
                </a14:m>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2.5×8.31×</a:t>
                </a:r>
                <a:r>
                  <a:rPr kumimoji="0" lang="en-US" sz="2400" b="1" i="0" u="none" strike="noStrike" kern="1200" cap="none" spc="0" normalizeH="0" baseline="0" noProof="0" dirty="0">
                    <a:ln>
                      <a:noFill/>
                    </a:ln>
                    <a:solidFill>
                      <a:srgbClr val="FF0000"/>
                    </a:solidFill>
                    <a:effectLst/>
                    <a:uLnTx/>
                    <a:uFillTx/>
                    <a:latin typeface="Calibri" panose="020F0502020204030204"/>
                    <a:ea typeface="Cambria Math" panose="02040503050406030204" pitchFamily="18" charset="0"/>
                    <a:cs typeface="+mn-cs"/>
                  </a:rPr>
                  <a:t> </a:t>
                </a:r>
                <a14:m>
                  <m:oMath xmlns:m="http://schemas.openxmlformats.org/officeDocument/2006/math">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𝑰𝒏</m:t>
                    </m:r>
                    <m:f>
                      <m:f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fPr>
                      <m:num>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𝟐</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𝑽</m:t>
                        </m:r>
                      </m:num>
                      <m:den>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𝑽</m:t>
                        </m:r>
                      </m:den>
                    </m:f>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mc:Choice>
        <mc:Fallback xmlns="">
          <p:sp>
            <p:nvSpPr>
              <p:cNvPr id="9" name="Rectangle 8">
                <a:extLst>
                  <a:ext uri="{FF2B5EF4-FFF2-40B4-BE49-F238E27FC236}">
                    <a16:creationId xmlns:a16="http://schemas.microsoft.com/office/drawing/2014/main" id="{6FD384F2-EB96-4376-A924-852DBCACBBD4}"/>
                  </a:ext>
                </a:extLst>
              </p:cNvPr>
              <p:cNvSpPr>
                <a:spLocks noRot="1" noChangeAspect="1" noMove="1" noResize="1" noEditPoints="1" noAdjustHandles="1" noChangeArrowheads="1" noChangeShapeType="1" noTextEdit="1"/>
              </p:cNvSpPr>
              <p:nvPr/>
            </p:nvSpPr>
            <p:spPr>
              <a:xfrm>
                <a:off x="3577926" y="4862984"/>
                <a:ext cx="5897378" cy="624851"/>
              </a:xfrm>
              <a:prstGeom prst="rect">
                <a:avLst/>
              </a:prstGeom>
              <a:blipFill>
                <a:blip r:embed="rId7"/>
                <a:stretch>
                  <a:fillRect b="-9804"/>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76053F56-079B-41C4-BD93-193BBF6EF836}"/>
              </a:ext>
            </a:extLst>
          </p:cNvPr>
          <p:cNvSpPr/>
          <p:nvPr/>
        </p:nvSpPr>
        <p:spPr>
          <a:xfrm>
            <a:off x="802094" y="1278802"/>
            <a:ext cx="1334020" cy="461665"/>
          </a:xfrm>
          <a:prstGeom prst="rect">
            <a:avLst/>
          </a:prstGeom>
        </p:spPr>
        <p:txBody>
          <a:bodyPr wrap="none">
            <a:spAutoFit/>
          </a:bodyPr>
          <a:lstStyle/>
          <a:p>
            <a:r>
              <a:rPr lang="en-US" sz="2400" b="1" dirty="0"/>
              <a:t>Solution:</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D680278-960E-4664-8D66-204A7E570F4B}"/>
                  </a:ext>
                </a:extLst>
              </p:cNvPr>
              <p:cNvSpPr/>
              <p:nvPr/>
            </p:nvSpPr>
            <p:spPr>
              <a:xfrm>
                <a:off x="6581761" y="4954648"/>
                <a:ext cx="1994457" cy="461665"/>
              </a:xfrm>
              <a:prstGeom prst="rect">
                <a:avLst/>
              </a:prstGeom>
            </p:spPr>
            <p:txBody>
              <a:bodyPr wrap="none">
                <a:spAutoFit/>
              </a:bodyPr>
              <a:lstStyle/>
              <a:p>
                <a:r>
                  <a:rPr lang="en-US" sz="2400" b="1" dirty="0">
                    <a:solidFill>
                      <a:srgbClr val="000000"/>
                    </a:solidFill>
                    <a:ea typeface="Times New Roman" panose="02020603050405020304" pitchFamily="18" charset="0"/>
                  </a:rPr>
                  <a:t>2.5×8.31×</a:t>
                </a:r>
                <a:r>
                  <a:rPr lang="en-US" sz="2400" b="1" dirty="0">
                    <a:solidFill>
                      <a:srgbClr val="FF0000"/>
                    </a:solidFill>
                    <a:ea typeface="Cambria Math" panose="02040503050406030204" pitchFamily="18" charset="0"/>
                  </a:rPr>
                  <a:t> </a:t>
                </a:r>
                <a14:m>
                  <m:oMath xmlns:m="http://schemas.openxmlformats.org/officeDocument/2006/math">
                    <m:r>
                      <a:rPr lang="en-US" sz="2400" b="1" i="1">
                        <a:solidFill>
                          <a:srgbClr val="FF0000"/>
                        </a:solidFill>
                        <a:latin typeface="Cambria Math" panose="02040503050406030204" pitchFamily="18" charset="0"/>
                        <a:ea typeface="Cambria Math" panose="02040503050406030204" pitchFamily="18" charset="0"/>
                      </a:rPr>
                      <m:t>𝑰𝒏</m:t>
                    </m:r>
                  </m:oMath>
                </a14:m>
                <a:r>
                  <a:rPr lang="en-US" dirty="0"/>
                  <a:t>2</a:t>
                </a:r>
              </a:p>
            </p:txBody>
          </p:sp>
        </mc:Choice>
        <mc:Fallback xmlns="">
          <p:sp>
            <p:nvSpPr>
              <p:cNvPr id="10" name="Rectangle 9">
                <a:extLst>
                  <a:ext uri="{FF2B5EF4-FFF2-40B4-BE49-F238E27FC236}">
                    <a16:creationId xmlns:a16="http://schemas.microsoft.com/office/drawing/2014/main" id="{1D680278-960E-4664-8D66-204A7E570F4B}"/>
                  </a:ext>
                </a:extLst>
              </p:cNvPr>
              <p:cNvSpPr>
                <a:spLocks noRot="1" noChangeAspect="1" noMove="1" noResize="1" noEditPoints="1" noAdjustHandles="1" noChangeArrowheads="1" noChangeShapeType="1" noTextEdit="1"/>
              </p:cNvSpPr>
              <p:nvPr/>
            </p:nvSpPr>
            <p:spPr>
              <a:xfrm>
                <a:off x="6581761" y="4954648"/>
                <a:ext cx="1994457" cy="461665"/>
              </a:xfrm>
              <a:prstGeom prst="rect">
                <a:avLst/>
              </a:prstGeom>
              <a:blipFill>
                <a:blip r:embed="rId8"/>
                <a:stretch>
                  <a:fillRect l="-4893" t="-11842" r="-1529" b="-28947"/>
                </a:stretch>
              </a:blipFill>
            </p:spPr>
            <p:txBody>
              <a:bodyPr/>
              <a:lstStyle/>
              <a:p>
                <a:r>
                  <a:rPr lang="en-US">
                    <a:noFill/>
                  </a:rPr>
                  <a:t> </a:t>
                </a:r>
              </a:p>
            </p:txBody>
          </p:sp>
        </mc:Fallback>
      </mc:AlternateContent>
    </p:spTree>
    <p:extLst>
      <p:ext uri="{BB962C8B-B14F-4D97-AF65-F5344CB8AC3E}">
        <p14:creationId xmlns:p14="http://schemas.microsoft.com/office/powerpoint/2010/main" val="240619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04800" y="283490"/>
                <a:ext cx="10996877" cy="5969006"/>
              </a:xfrm>
              <a:prstGeom prst="rect">
                <a:avLst/>
              </a:prstGeom>
            </p:spPr>
            <p:txBody>
              <a:bodyPr wrap="square">
                <a:spAutoFit/>
              </a:bodyPr>
              <a:lstStyle/>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Calibri" panose="020F0502020204030204"/>
                    <a:ea typeface="Times New Roman" panose="02020603050405020304" pitchFamily="18" charset="0"/>
                    <a:cs typeface="+mn-cs"/>
                  </a:rPr>
                  <a:t>4. How much energy must be transferred as heat for a reversible isothermal expansion of an ideal gas at 132 </a:t>
                </a:r>
                <a:r>
                  <a:rPr kumimoji="0" lang="en-US" sz="2400" b="1" i="0" u="none" strike="noStrike" kern="1200" cap="none" spc="0" normalizeH="0" baseline="30000" noProof="0" dirty="0">
                    <a:ln>
                      <a:noFill/>
                    </a:ln>
                    <a:solidFill>
                      <a:srgbClr val="7030A0"/>
                    </a:solidFill>
                    <a:effectLst/>
                    <a:uLnTx/>
                    <a:uFillTx/>
                    <a:latin typeface="Calibri" panose="020F0502020204030204"/>
                    <a:ea typeface="Times New Roman" panose="02020603050405020304" pitchFamily="18" charset="0"/>
                    <a:cs typeface="+mn-cs"/>
                  </a:rPr>
                  <a:t>0</a:t>
                </a:r>
                <a:r>
                  <a:rPr kumimoji="0" lang="en-US" sz="2400" b="1" i="0" u="none" strike="noStrike" kern="1200" cap="none" spc="0" normalizeH="0" baseline="0" noProof="0" dirty="0">
                    <a:ln>
                      <a:noFill/>
                    </a:ln>
                    <a:solidFill>
                      <a:srgbClr val="7030A0"/>
                    </a:solidFill>
                    <a:effectLst/>
                    <a:uLnTx/>
                    <a:uFillTx/>
                    <a:latin typeface="Calibri" panose="020F0502020204030204"/>
                    <a:ea typeface="Times New Roman" panose="02020603050405020304" pitchFamily="18" charset="0"/>
                    <a:cs typeface="+mn-cs"/>
                  </a:rPr>
                  <a:t>C if the entropy of the gas increases by 46.0 J/K?</a:t>
                </a:r>
              </a:p>
              <a:p>
                <a:pPr marL="266700" marR="124460" lvl="0" indent="0" algn="just" defTabSz="914400" rtl="0" eaLnBrk="0" fontAlgn="base" latinLnBrk="0" hangingPunct="0">
                  <a:lnSpc>
                    <a:spcPct val="115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0000"/>
                  </a:solidFill>
                  <a:effectLst/>
                  <a:uLnTx/>
                  <a:uFillTx/>
                  <a:latin typeface="Calibri" panose="020F0502020204030204"/>
                  <a:ea typeface="Times New Roman" panose="020206030504050203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endParaRPr kumimoji="0" lang="en-US" sz="2400" b="1" i="1"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m:t>
                      </m:r>
                      <m:f>
                        <m:f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fPr>
                        <m:num>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𝑸</m:t>
                          </m:r>
                        </m:num>
                        <m:den>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𝑻</m:t>
                          </m:r>
                        </m:den>
                      </m:f>
                    </m:oMath>
                  </m:oMathPara>
                </a14:m>
                <a:endPar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a:t>
                </a:r>
              </a:p>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Q = </a:t>
                </a:r>
                <a14:m>
                  <m:oMath xmlns:m="http://schemas.openxmlformats.org/officeDocument/2006/math">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𝑺</m:t>
                    </m:r>
                  </m:oMath>
                </a14:m>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×T                            [</a:t>
                </a:r>
                <a14:m>
                  <m:oMath xmlns:m="http://schemas.openxmlformats.org/officeDocument/2006/math">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𝑺</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𝟒𝟔</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𝐉</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𝐊</m:t>
                    </m:r>
                    <m:r>
                      <a:rPr kumimoji="0" lang="en-US" sz="2400" b="1"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oMath>
                </a14:m>
                <a:endPar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Q = 46x408                     [T = (132 +273) K= 408 K]</a:t>
                </a:r>
              </a:p>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a:t>
                </a:r>
              </a:p>
              <a:p>
                <a:pPr marL="266700" marR="124460" lvl="0" indent="0" algn="just" defTabSz="914400" rtl="0" eaLnBrk="0" fontAlgn="base" latinLnBrk="0" hangingPunct="0">
                  <a:lnSpc>
                    <a:spcPct val="115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rPr>
                  <a:t>                                                              Q = 1.88 ×</a:t>
                </a:r>
                <a14:m>
                  <m:oMath xmlns:m="http://schemas.openxmlformats.org/officeDocument/2006/math">
                    <m:sSup>
                      <m:sSupPr>
                        <m:ctrlP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𝟏𝟎</m:t>
                        </m:r>
                      </m:e>
                      <m:sup>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𝟔</m:t>
                        </m:r>
                      </m:sup>
                    </m:sSup>
                    <m:r>
                      <a:rPr kumimoji="0" lang="en-US"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𝐉</m:t>
                    </m:r>
                    <m:r>
                      <a:rPr kumimoji="0" lang="en-US" sz="24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d>
                      <m:dPr>
                        <m:ctrlP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4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𝐀𝐧𝐬𝐰𝐞𝐫</m:t>
                        </m:r>
                      </m:e>
                    </m:d>
                  </m:oMath>
                </a14:m>
                <a:endPar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endParaRPr>
              </a:p>
              <a:p>
                <a:pPr marL="266700" marR="124460" lvl="0" indent="0" algn="just" defTabSz="914400" rtl="0" eaLnBrk="0" fontAlgn="base" latinLnBrk="0" hangingPunct="0">
                  <a:lnSpc>
                    <a:spcPct val="115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Calibri" panose="020F0502020204030204"/>
                  <a:ea typeface="Times New Roman" panose="02020603050405020304" pitchFamily="18" charset="0"/>
                  <a:cs typeface="+mn-cs"/>
                </a:endParaRPr>
              </a:p>
            </p:txBody>
          </p:sp>
        </mc:Choice>
        <mc:Fallback xmlns="">
          <p:sp>
            <p:nvSpPr>
              <p:cNvPr id="2" name="Rectangle 1"/>
              <p:cNvSpPr>
                <a:spLocks noRot="1" noChangeAspect="1" noMove="1" noResize="1" noEditPoints="1" noAdjustHandles="1" noChangeArrowheads="1" noChangeShapeType="1" noTextEdit="1"/>
              </p:cNvSpPr>
              <p:nvPr/>
            </p:nvSpPr>
            <p:spPr>
              <a:xfrm>
                <a:off x="304800" y="283490"/>
                <a:ext cx="10996877" cy="5969006"/>
              </a:xfrm>
              <a:prstGeom prst="rect">
                <a:avLst/>
              </a:prstGeom>
              <a:blipFill>
                <a:blip r:embed="rId2"/>
                <a:stretch>
                  <a:fillRect t="-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D222F0-1F44-4998-8CD5-855FA9392AB5}"/>
                  </a:ext>
                </a:extLst>
              </p:cNvPr>
              <p:cNvSpPr txBox="1"/>
              <p:nvPr/>
            </p:nvSpPr>
            <p:spPr>
              <a:xfrm>
                <a:off x="4539073" y="1462955"/>
                <a:ext cx="3113853" cy="55502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𝑺</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ary>
                      <m:nary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𝒊</m:t>
                        </m:r>
                      </m:sub>
                      <m:sup>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𝒇</m:t>
                        </m:r>
                      </m:sup>
                      <m:e>
                        <m:f>
                          <m:fPr>
                            <m:ctrlP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𝒅𝑸</m:t>
                            </m:r>
                          </m:num>
                          <m:den>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𝑻</m:t>
                            </m:r>
                          </m:den>
                        </m:f>
                      </m:e>
                    </m:nary>
                  </m:oMath>
                </a14:m>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 </a:t>
                </a:r>
                <a14:m>
                  <m:oMath xmlns:m="http://schemas.openxmlformats.org/officeDocument/2006/math">
                    <m:f>
                      <m:fPr>
                        <m:ctrlP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ctrlPr>
                      </m:fPr>
                      <m:num>
                        <m:r>
                          <a:rPr kumimoji="0" lang="en-US" sz="2400" b="1" i="1" u="none" strike="noStrike" kern="120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cs typeface="+mn-cs"/>
                          </a:rPr>
                          <m:t>𝟏</m:t>
                        </m:r>
                      </m:num>
                      <m:den>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𝑻</m:t>
                        </m:r>
                      </m:den>
                    </m:f>
                    <m:r>
                      <a:rPr kumimoji="0" lang="en-US" sz="2400" b="1" i="1" u="none" strike="noStrike" kern="1200" cap="none" spc="0" normalizeH="0" baseline="0" noProof="0">
                        <a:ln>
                          <a:noFill/>
                        </a:ln>
                        <a:solidFill>
                          <a:srgbClr val="FF0000"/>
                        </a:solidFill>
                        <a:effectLst/>
                        <a:uLnTx/>
                        <a:uFillTx/>
                        <a:latin typeface="Cambria Math" panose="02040503050406030204" pitchFamily="18" charset="0"/>
                        <a:ea typeface="Cambria Math" panose="02040503050406030204" pitchFamily="18" charset="0"/>
                        <a:cs typeface="+mn-cs"/>
                      </a:rPr>
                      <m:t> </m:t>
                    </m:r>
                    <m:nary>
                      <m:nary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naryPr>
                      <m:sub>
                        <m:r>
                          <m:rPr>
                            <m:brk m:alnAt="23"/>
                          </m:r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𝒊</m:t>
                        </m:r>
                      </m:sub>
                      <m:sup>
                        <m: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𝒇</m:t>
                        </m:r>
                      </m:sup>
                      <m:e>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𝒅𝑸</m:t>
                        </m:r>
                      </m:e>
                    </m:nary>
                  </m:oMath>
                </a14:m>
                <a:r>
                  <a:rPr kumimoji="0" lang="en-US" sz="24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p>
            </p:txBody>
          </p:sp>
        </mc:Choice>
        <mc:Fallback xmlns="">
          <p:sp>
            <p:nvSpPr>
              <p:cNvPr id="3" name="TextBox 2">
                <a:extLst>
                  <a:ext uri="{FF2B5EF4-FFF2-40B4-BE49-F238E27FC236}">
                    <a16:creationId xmlns:a16="http://schemas.microsoft.com/office/drawing/2014/main" id="{DCD222F0-1F44-4998-8CD5-855FA9392AB5}"/>
                  </a:ext>
                </a:extLst>
              </p:cNvPr>
              <p:cNvSpPr txBox="1">
                <a:spLocks noRot="1" noChangeAspect="1" noMove="1" noResize="1" noEditPoints="1" noAdjustHandles="1" noChangeArrowheads="1" noChangeShapeType="1" noTextEdit="1"/>
              </p:cNvSpPr>
              <p:nvPr/>
            </p:nvSpPr>
            <p:spPr>
              <a:xfrm>
                <a:off x="4539073" y="1462955"/>
                <a:ext cx="3113853" cy="555024"/>
              </a:xfrm>
              <a:prstGeom prst="rect">
                <a:avLst/>
              </a:prstGeom>
              <a:blipFill>
                <a:blip r:embed="rId3"/>
                <a:stretch>
                  <a:fillRect b="-1648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821B648-E965-4844-90EE-702E6B18567E}"/>
              </a:ext>
            </a:extLst>
          </p:cNvPr>
          <p:cNvSpPr/>
          <p:nvPr/>
        </p:nvSpPr>
        <p:spPr>
          <a:xfrm>
            <a:off x="802094" y="1278802"/>
            <a:ext cx="1334020" cy="461665"/>
          </a:xfrm>
          <a:prstGeom prst="rect">
            <a:avLst/>
          </a:prstGeom>
        </p:spPr>
        <p:txBody>
          <a:bodyPr wrap="none">
            <a:spAutoFit/>
          </a:bodyPr>
          <a:lstStyle/>
          <a:p>
            <a:r>
              <a:rPr lang="en-US" sz="2400" b="1" dirty="0"/>
              <a:t>Solution:</a:t>
            </a:r>
            <a:endParaRPr lang="en-US" dirty="0"/>
          </a:p>
        </p:txBody>
      </p:sp>
    </p:spTree>
    <p:extLst>
      <p:ext uri="{BB962C8B-B14F-4D97-AF65-F5344CB8AC3E}">
        <p14:creationId xmlns:p14="http://schemas.microsoft.com/office/powerpoint/2010/main" val="200359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34900" y="474489"/>
                <a:ext cx="11220490" cy="1015663"/>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“If a process occurs in a </a:t>
                </a:r>
                <a:r>
                  <a:rPr lang="en-US" sz="2000" b="1" dirty="0">
                    <a:solidFill>
                      <a:srgbClr val="00B050"/>
                    </a:solidFill>
                    <a:latin typeface="Arial" panose="020B0604020202020204" pitchFamily="34" charset="0"/>
                    <a:cs typeface="Arial" panose="020B0604020202020204" pitchFamily="34" charset="0"/>
                  </a:rPr>
                  <a:t>closed system</a:t>
                </a:r>
                <a:r>
                  <a:rPr lang="en-US" sz="2000" b="1" dirty="0">
                    <a:latin typeface="Arial" panose="020B0604020202020204" pitchFamily="34" charset="0"/>
                    <a:cs typeface="Arial" panose="020B0604020202020204" pitchFamily="34" charset="0"/>
                  </a:rPr>
                  <a:t>, the entropy of the system </a:t>
                </a:r>
                <a:r>
                  <a:rPr lang="en-US" sz="2000" b="1" dirty="0">
                    <a:solidFill>
                      <a:srgbClr val="00B050"/>
                    </a:solidFill>
                    <a:latin typeface="Arial" panose="020B0604020202020204" pitchFamily="34" charset="0"/>
                    <a:cs typeface="Arial" panose="020B0604020202020204" pitchFamily="34" charset="0"/>
                  </a:rPr>
                  <a:t>increases for irreversible processes</a:t>
                </a:r>
                <a:r>
                  <a:rPr lang="en-US" sz="2000" b="1" dirty="0">
                    <a:solidFill>
                      <a:srgbClr val="FF0000"/>
                    </a:solidFill>
                    <a:ea typeface="Cambria Math" panose="02040503050406030204" pitchFamily="18" charset="0"/>
                  </a:rPr>
                  <a:t> </a:t>
                </a:r>
                <a14:m>
                  <m:oMath xmlns:m="http://schemas.openxmlformats.org/officeDocument/2006/math">
                    <m:r>
                      <a:rPr lang="en-US" sz="2000" b="1" i="0"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𝑺</m:t>
                    </m:r>
                    <m:r>
                      <a:rPr lang="en-US" sz="2000" b="1" i="1" smtClean="0">
                        <a:solidFill>
                          <a:srgbClr val="FF0000"/>
                        </a:solidFill>
                        <a:latin typeface="Cambria Math" panose="02040503050406030204" pitchFamily="18" charset="0"/>
                        <a:ea typeface="Cambria Math" panose="02040503050406030204" pitchFamily="18" charset="0"/>
                      </a:rPr>
                      <m:t>&gt;</m:t>
                    </m:r>
                    <m:r>
                      <a:rPr lang="en-US" sz="2000" b="1" i="1">
                        <a:solidFill>
                          <a:srgbClr val="FF0000"/>
                        </a:solidFill>
                        <a:latin typeface="Cambria Math" panose="02040503050406030204" pitchFamily="18" charset="0"/>
                        <a:ea typeface="Cambria Math" panose="02040503050406030204" pitchFamily="18" charset="0"/>
                      </a:rPr>
                      <m:t>𝟎</m:t>
                    </m:r>
                    <m:r>
                      <a:rPr lang="en-US" sz="2000" b="1" i="1" smtClean="0">
                        <a:solidFill>
                          <a:srgbClr val="FF0000"/>
                        </a:solidFill>
                        <a:latin typeface="Cambria Math" panose="02040503050406030204" pitchFamily="18" charset="0"/>
                        <a:ea typeface="Cambria Math" panose="02040503050406030204" pitchFamily="18" charset="0"/>
                      </a:rPr>
                      <m:t>)</m:t>
                    </m:r>
                  </m:oMath>
                </a14:m>
                <a:r>
                  <a:rPr lang="en-US" sz="2000" b="1" dirty="0">
                    <a:latin typeface="Arial" panose="020B0604020202020204" pitchFamily="34" charset="0"/>
                    <a:cs typeface="Arial" panose="020B0604020202020204" pitchFamily="34" charset="0"/>
                  </a:rPr>
                  <a:t> and </a:t>
                </a:r>
                <a:r>
                  <a:rPr lang="en-US" sz="2000" b="1" dirty="0">
                    <a:solidFill>
                      <a:srgbClr val="00B0F0"/>
                    </a:solidFill>
                    <a:latin typeface="Arial" panose="020B0604020202020204" pitchFamily="34" charset="0"/>
                    <a:cs typeface="Arial" panose="020B0604020202020204" pitchFamily="34" charset="0"/>
                  </a:rPr>
                  <a:t>remains constant for reversible processes</a:t>
                </a:r>
                <a14:m>
                  <m:oMath xmlns:m="http://schemas.openxmlformats.org/officeDocument/2006/math">
                    <m:r>
                      <a:rPr lang="en-US" sz="2000" b="1" i="0"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𝑺</m:t>
                    </m:r>
                    <m:r>
                      <a:rPr lang="en-US" sz="2000" b="1" i="1" smtClean="0">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𝟎</m:t>
                    </m:r>
                    <m:r>
                      <a:rPr lang="en-US" sz="2000" b="1" i="1" smtClean="0">
                        <a:solidFill>
                          <a:srgbClr val="FF0000"/>
                        </a:solidFill>
                        <a:latin typeface="Cambria Math" panose="02040503050406030204" pitchFamily="18" charset="0"/>
                        <a:ea typeface="Cambria Math" panose="02040503050406030204" pitchFamily="18" charset="0"/>
                      </a:rPr>
                      <m:t>)</m:t>
                    </m:r>
                  </m:oMath>
                </a14:m>
                <a:r>
                  <a:rPr lang="en-US" sz="2000" b="1" dirty="0">
                    <a:latin typeface="Arial" panose="020B0604020202020204" pitchFamily="34" charset="0"/>
                    <a:cs typeface="Arial" panose="020B0604020202020204" pitchFamily="34" charset="0"/>
                  </a:rPr>
                  <a:t>. It </a:t>
                </a:r>
                <a:r>
                  <a:rPr lang="en-US" sz="2000" b="1" dirty="0">
                    <a:solidFill>
                      <a:srgbClr val="00B0F0"/>
                    </a:solidFill>
                    <a:latin typeface="Arial" panose="020B0604020202020204" pitchFamily="34" charset="0"/>
                    <a:cs typeface="Arial" panose="020B0604020202020204" pitchFamily="34" charset="0"/>
                  </a:rPr>
                  <a:t>never decreases</a:t>
                </a:r>
                <a:r>
                  <a:rPr lang="en-US" sz="2000" b="1" dirty="0">
                    <a:latin typeface="Arial" panose="020B0604020202020204" pitchFamily="34" charset="0"/>
                    <a:cs typeface="Arial" panose="020B0604020202020204" pitchFamily="34" charset="0"/>
                  </a:rPr>
                  <a:t>.”</a:t>
                </a:r>
              </a:p>
            </p:txBody>
          </p:sp>
        </mc:Choice>
        <mc:Fallback xmlns="">
          <p:sp>
            <p:nvSpPr>
              <p:cNvPr id="3" name="Rectangle 2"/>
              <p:cNvSpPr>
                <a:spLocks noRot="1" noChangeAspect="1" noMove="1" noResize="1" noEditPoints="1" noAdjustHandles="1" noChangeArrowheads="1" noChangeShapeType="1" noTextEdit="1"/>
              </p:cNvSpPr>
              <p:nvPr/>
            </p:nvSpPr>
            <p:spPr>
              <a:xfrm>
                <a:off x="534900" y="474489"/>
                <a:ext cx="11220490" cy="1015663"/>
              </a:xfrm>
              <a:prstGeom prst="rect">
                <a:avLst/>
              </a:prstGeom>
              <a:blipFill>
                <a:blip r:embed="rId2"/>
                <a:stretch>
                  <a:fillRect l="-598" t="-3012" r="-543" b="-10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303299" y="1795307"/>
                <a:ext cx="2253803" cy="461665"/>
              </a:xfrm>
              <a:prstGeom prst="rect">
                <a:avLst/>
              </a:prstGeom>
              <a:noFill/>
            </p:spPr>
            <p:txBody>
              <a:bodyPr wrap="square" rtlCol="0">
                <a:spAutoFit/>
              </a:bodyPr>
              <a:lstStyle/>
              <a:p>
                <a:r>
                  <a:rPr lang="en-US" sz="2400" b="1" dirty="0"/>
                  <a:t>That is, </a:t>
                </a:r>
                <a14:m>
                  <m:oMath xmlns:m="http://schemas.openxmlformats.org/officeDocument/2006/math">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𝑺</m:t>
                    </m:r>
                    <m:r>
                      <a:rPr lang="en-US" sz="2400" b="1" i="1" smtClean="0">
                        <a:solidFill>
                          <a:srgbClr val="FF0000"/>
                        </a:solidFill>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𝟎</m:t>
                    </m:r>
                  </m:oMath>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303299" y="1795307"/>
                <a:ext cx="2253803" cy="461665"/>
              </a:xfrm>
              <a:prstGeom prst="rect">
                <a:avLst/>
              </a:prstGeom>
              <a:blipFill>
                <a:blip r:embed="rId3"/>
                <a:stretch>
                  <a:fillRect l="-4324" t="-10667" b="-30667"/>
                </a:stretch>
              </a:blipFill>
            </p:spPr>
            <p:txBody>
              <a:bodyPr/>
              <a:lstStyle/>
              <a:p>
                <a:r>
                  <a:rPr lang="en-US">
                    <a:noFill/>
                  </a:rPr>
                  <a:t> </a:t>
                </a:r>
              </a:p>
            </p:txBody>
          </p:sp>
        </mc:Fallback>
      </mc:AlternateContent>
      <p:sp>
        <p:nvSpPr>
          <p:cNvPr id="5" name="Rectangle 4"/>
          <p:cNvSpPr/>
          <p:nvPr/>
        </p:nvSpPr>
        <p:spPr>
          <a:xfrm>
            <a:off x="719862" y="2562127"/>
            <a:ext cx="10752275" cy="1323439"/>
          </a:xfrm>
          <a:prstGeom prst="rect">
            <a:avLst/>
          </a:prstGeom>
        </p:spPr>
        <p:txBody>
          <a:bodyPr wrap="square">
            <a:spAutoFit/>
          </a:bodyPr>
          <a:lstStyle/>
          <a:p>
            <a:pPr algn="just"/>
            <a:r>
              <a:rPr lang="en-US" sz="2000" b="1" dirty="0">
                <a:latin typeface="Arial" panose="020B0604020202020204" pitchFamily="34" charset="0"/>
                <a:cs typeface="Arial" panose="020B0604020202020204" pitchFamily="34" charset="0"/>
              </a:rPr>
              <a:t>In the </a:t>
            </a:r>
            <a:r>
              <a:rPr lang="en-US" sz="2000" b="1" dirty="0">
                <a:solidFill>
                  <a:srgbClr val="FF0000"/>
                </a:solidFill>
                <a:latin typeface="Arial" panose="020B0604020202020204" pitchFamily="34" charset="0"/>
                <a:cs typeface="Arial" panose="020B0604020202020204" pitchFamily="34" charset="0"/>
              </a:rPr>
              <a:t>real world almost all processes are irreversible </a:t>
            </a:r>
            <a:r>
              <a:rPr lang="en-US" sz="2000" b="1" dirty="0">
                <a:latin typeface="Arial" panose="020B0604020202020204" pitchFamily="34" charset="0"/>
                <a:cs typeface="Arial" panose="020B0604020202020204" pitchFamily="34" charset="0"/>
              </a:rPr>
              <a:t>to some extent because of friction, turbulence, and other factors, so the entropy of real closed systems undergoing real processes always increases. Processes in which the system’s entropy remains constant are always idealizations.</a:t>
            </a:r>
          </a:p>
        </p:txBody>
      </p:sp>
    </p:spTree>
    <p:extLst>
      <p:ext uri="{BB962C8B-B14F-4D97-AF65-F5344CB8AC3E}">
        <p14:creationId xmlns:p14="http://schemas.microsoft.com/office/powerpoint/2010/main" val="179457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79490" y="231245"/>
            <a:ext cx="6022033" cy="461665"/>
          </a:xfrm>
          <a:prstGeom prst="rect">
            <a:avLst/>
          </a:prstGeom>
          <a:noFill/>
        </p:spPr>
        <p:txBody>
          <a:bodyPr wrap="none">
            <a:spAutoFit/>
          </a:bodyPr>
          <a:lstStyle/>
          <a:p>
            <a:r>
              <a:rPr lang="en-US" sz="2400" b="1" dirty="0">
                <a:solidFill>
                  <a:srgbClr val="0070C0"/>
                </a:solidFill>
                <a:latin typeface="Arial" panose="020B0604020202020204" pitchFamily="34" charset="0"/>
                <a:cs typeface="Arial" panose="020B0604020202020204" pitchFamily="34" charset="0"/>
              </a:rPr>
              <a:t>20-2 Entropy in the Real World: Engines</a:t>
            </a:r>
          </a:p>
        </p:txBody>
      </p:sp>
      <p:sp>
        <p:nvSpPr>
          <p:cNvPr id="3" name="Rectangle 2"/>
          <p:cNvSpPr/>
          <p:nvPr/>
        </p:nvSpPr>
        <p:spPr>
          <a:xfrm>
            <a:off x="265317" y="1042218"/>
            <a:ext cx="11661366" cy="1200329"/>
          </a:xfrm>
          <a:prstGeom prst="rect">
            <a:avLst/>
          </a:prstGeom>
        </p:spPr>
        <p:txBody>
          <a:bodyPr wrap="square">
            <a:spAutoFit/>
          </a:bodyPr>
          <a:lstStyle/>
          <a:p>
            <a:pPr algn="just"/>
            <a:r>
              <a:rPr lang="en-US" sz="2400" dirty="0">
                <a:solidFill>
                  <a:srgbClr val="00B050"/>
                </a:solidFill>
                <a:latin typeface="Arial" panose="020B0604020202020204" pitchFamily="34" charset="0"/>
                <a:cs typeface="Arial" panose="020B0604020202020204" pitchFamily="34" charset="0"/>
              </a:rPr>
              <a:t>Heat Engine: </a:t>
            </a:r>
            <a:r>
              <a:rPr lang="en-US" sz="2400" dirty="0">
                <a:latin typeface="Arial" panose="020B0604020202020204" pitchFamily="34" charset="0"/>
                <a:cs typeface="Arial" panose="020B0604020202020204" pitchFamily="34" charset="0"/>
              </a:rPr>
              <a:t>A heat engine, or more simply, </a:t>
            </a:r>
            <a:r>
              <a:rPr lang="en-US" sz="2400" dirty="0">
                <a:solidFill>
                  <a:srgbClr val="FF0000"/>
                </a:solidFill>
                <a:latin typeface="Arial" panose="020B0604020202020204" pitchFamily="34" charset="0"/>
                <a:cs typeface="Arial" panose="020B0604020202020204" pitchFamily="34" charset="0"/>
              </a:rPr>
              <a:t>an engine</a:t>
            </a:r>
            <a:r>
              <a:rPr lang="en-US" sz="2400" dirty="0">
                <a:latin typeface="Arial" panose="020B0604020202020204" pitchFamily="34" charset="0"/>
                <a:cs typeface="Arial" panose="020B0604020202020204" pitchFamily="34" charset="0"/>
              </a:rPr>
              <a:t>, is a device that </a:t>
            </a:r>
            <a:r>
              <a:rPr lang="en-US" sz="2400" dirty="0">
                <a:solidFill>
                  <a:srgbClr val="00B050"/>
                </a:solidFill>
                <a:latin typeface="Arial" panose="020B0604020202020204" pitchFamily="34" charset="0"/>
                <a:cs typeface="Arial" panose="020B0604020202020204" pitchFamily="34" charset="0"/>
              </a:rPr>
              <a:t>extracts energy from its environment </a:t>
            </a:r>
            <a:r>
              <a:rPr lang="en-US" sz="2400" dirty="0">
                <a:latin typeface="Arial" panose="020B0604020202020204" pitchFamily="34" charset="0"/>
                <a:cs typeface="Arial" panose="020B0604020202020204" pitchFamily="34" charset="0"/>
              </a:rPr>
              <a:t>in the form of </a:t>
            </a:r>
            <a:r>
              <a:rPr lang="en-US" sz="2400" dirty="0">
                <a:solidFill>
                  <a:srgbClr val="00B050"/>
                </a:solidFill>
                <a:latin typeface="Arial" panose="020B0604020202020204" pitchFamily="34" charset="0"/>
                <a:cs typeface="Arial" panose="020B0604020202020204" pitchFamily="34" charset="0"/>
              </a:rPr>
              <a:t>heat </a:t>
            </a:r>
            <a:r>
              <a:rPr lang="en-US" sz="2400" dirty="0">
                <a:latin typeface="Arial" panose="020B0604020202020204" pitchFamily="34" charset="0"/>
                <a:cs typeface="Arial" panose="020B0604020202020204" pitchFamily="34" charset="0"/>
              </a:rPr>
              <a:t>and </a:t>
            </a:r>
            <a:r>
              <a:rPr lang="en-US" sz="2400" dirty="0">
                <a:solidFill>
                  <a:srgbClr val="00B050"/>
                </a:solidFill>
                <a:latin typeface="Arial" panose="020B0604020202020204" pitchFamily="34" charset="0"/>
                <a:cs typeface="Arial" panose="020B0604020202020204" pitchFamily="34" charset="0"/>
              </a:rPr>
              <a:t>does useful work</a:t>
            </a:r>
            <a:r>
              <a:rPr lang="en-US" sz="2400" dirty="0">
                <a:latin typeface="Arial" panose="020B0604020202020204" pitchFamily="34" charset="0"/>
                <a:cs typeface="Arial" panose="020B0604020202020204" pitchFamily="34" charset="0"/>
              </a:rPr>
              <a:t>. At the </a:t>
            </a:r>
            <a:r>
              <a:rPr lang="en-US" sz="2400" dirty="0">
                <a:solidFill>
                  <a:srgbClr val="00B050"/>
                </a:solidFill>
                <a:latin typeface="Arial" panose="020B0604020202020204" pitchFamily="34" charset="0"/>
                <a:cs typeface="Arial" panose="020B0604020202020204" pitchFamily="34" charset="0"/>
              </a:rPr>
              <a:t>heart of every engine </a:t>
            </a:r>
            <a:r>
              <a:rPr lang="en-US" sz="2400" dirty="0">
                <a:latin typeface="Arial" panose="020B0604020202020204" pitchFamily="34" charset="0"/>
                <a:cs typeface="Arial" panose="020B0604020202020204" pitchFamily="34" charset="0"/>
              </a:rPr>
              <a:t>is a </a:t>
            </a:r>
            <a:r>
              <a:rPr lang="en-US" sz="2400" dirty="0">
                <a:solidFill>
                  <a:srgbClr val="00B050"/>
                </a:solidFill>
                <a:latin typeface="Arial" panose="020B0604020202020204" pitchFamily="34" charset="0"/>
                <a:cs typeface="Arial" panose="020B0604020202020204" pitchFamily="34" charset="0"/>
              </a:rPr>
              <a:t>working substance</a:t>
            </a:r>
            <a:r>
              <a:rPr lang="en-US" sz="2400" dirty="0">
                <a:latin typeface="Arial" panose="020B0604020202020204" pitchFamily="34" charset="0"/>
                <a:cs typeface="Arial" panose="020B0604020202020204" pitchFamily="34" charset="0"/>
              </a:rPr>
              <a:t>.</a:t>
            </a:r>
          </a:p>
        </p:txBody>
      </p:sp>
      <p:sp>
        <p:nvSpPr>
          <p:cNvPr id="4" name="Rectangle 3"/>
          <p:cNvSpPr/>
          <p:nvPr/>
        </p:nvSpPr>
        <p:spPr>
          <a:xfrm>
            <a:off x="159573" y="2694943"/>
            <a:ext cx="11344609" cy="2308324"/>
          </a:xfrm>
          <a:prstGeom prst="rect">
            <a:avLst/>
          </a:prstGeom>
        </p:spPr>
        <p:txBody>
          <a:bodyPr wrap="square">
            <a:spAutoFit/>
          </a:bodyPr>
          <a:lstStyle/>
          <a:p>
            <a:pPr algn="just"/>
            <a:r>
              <a:rPr lang="en-US" sz="2400" dirty="0">
                <a:solidFill>
                  <a:srgbClr val="FF0000"/>
                </a:solidFill>
                <a:latin typeface="Arial" panose="020B0604020202020204" pitchFamily="34" charset="0"/>
                <a:cs typeface="Arial" panose="020B0604020202020204" pitchFamily="34" charset="0"/>
              </a:rPr>
              <a:t>Carnot Engine</a:t>
            </a:r>
            <a:r>
              <a:rPr lang="en-US" sz="2400" dirty="0">
                <a:latin typeface="Arial" panose="020B0604020202020204" pitchFamily="34" charset="0"/>
                <a:cs typeface="Arial" panose="020B0604020202020204" pitchFamily="34" charset="0"/>
              </a:rPr>
              <a:t>: Although </a:t>
            </a:r>
            <a:r>
              <a:rPr lang="en-US" sz="2400" dirty="0">
                <a:solidFill>
                  <a:srgbClr val="FF0000"/>
                </a:solidFill>
                <a:latin typeface="Arial" panose="020B0604020202020204" pitchFamily="34" charset="0"/>
                <a:cs typeface="Arial" panose="020B0604020202020204" pitchFamily="34" charset="0"/>
              </a:rPr>
              <a:t>an ideal gas </a:t>
            </a:r>
            <a:r>
              <a:rPr lang="en-US" sz="2400" dirty="0">
                <a:solidFill>
                  <a:srgbClr val="00B050"/>
                </a:solidFill>
                <a:latin typeface="Arial" panose="020B0604020202020204" pitchFamily="34" charset="0"/>
                <a:cs typeface="Arial" panose="020B0604020202020204" pitchFamily="34" charset="0"/>
              </a:rPr>
              <a:t>does not exist</a:t>
            </a:r>
            <a:r>
              <a:rPr lang="en-US" sz="2400" dirty="0">
                <a:latin typeface="Arial" panose="020B0604020202020204" pitchFamily="34" charset="0"/>
                <a:cs typeface="Arial" panose="020B0604020202020204" pitchFamily="34" charset="0"/>
              </a:rPr>
              <a:t>, any </a:t>
            </a:r>
            <a:r>
              <a:rPr lang="en-US" sz="2400" dirty="0">
                <a:solidFill>
                  <a:srgbClr val="00B050"/>
                </a:solidFill>
                <a:latin typeface="Arial" panose="020B0604020202020204" pitchFamily="34" charset="0"/>
                <a:cs typeface="Arial" panose="020B0604020202020204" pitchFamily="34" charset="0"/>
              </a:rPr>
              <a:t>real gas </a:t>
            </a:r>
            <a:r>
              <a:rPr lang="en-US" sz="2400" dirty="0">
                <a:latin typeface="Arial" panose="020B0604020202020204" pitchFamily="34" charset="0"/>
                <a:cs typeface="Arial" panose="020B0604020202020204" pitchFamily="34" charset="0"/>
              </a:rPr>
              <a:t>approaches ideal behavior if its </a:t>
            </a:r>
            <a:r>
              <a:rPr lang="en-US" sz="2400" dirty="0">
                <a:solidFill>
                  <a:srgbClr val="00B050"/>
                </a:solidFill>
                <a:latin typeface="Arial" panose="020B0604020202020204" pitchFamily="34" charset="0"/>
                <a:cs typeface="Arial" panose="020B0604020202020204" pitchFamily="34" charset="0"/>
              </a:rPr>
              <a:t>density is low enough</a:t>
            </a:r>
            <a:r>
              <a:rPr lang="en-US" sz="2400" dirty="0">
                <a:latin typeface="Arial" panose="020B0604020202020204" pitchFamily="34" charset="0"/>
                <a:cs typeface="Arial" panose="020B0604020202020204" pitchFamily="34" charset="0"/>
              </a:rPr>
              <a:t>. Similarly, we can </a:t>
            </a:r>
            <a:r>
              <a:rPr lang="en-US" sz="2400" dirty="0">
                <a:solidFill>
                  <a:srgbClr val="00B050"/>
                </a:solidFill>
                <a:latin typeface="Arial" panose="020B0604020202020204" pitchFamily="34" charset="0"/>
                <a:cs typeface="Arial" panose="020B0604020202020204" pitchFamily="34" charset="0"/>
              </a:rPr>
              <a:t>study real engines </a:t>
            </a:r>
            <a:r>
              <a:rPr lang="en-US" sz="2400" dirty="0">
                <a:latin typeface="Arial" panose="020B0604020202020204" pitchFamily="34" charset="0"/>
                <a:cs typeface="Arial" panose="020B0604020202020204" pitchFamily="34" charset="0"/>
              </a:rPr>
              <a:t>by analyzing the behavior of an </a:t>
            </a:r>
            <a:r>
              <a:rPr lang="en-US" sz="2400" dirty="0">
                <a:solidFill>
                  <a:srgbClr val="00B050"/>
                </a:solidFill>
                <a:latin typeface="Arial" panose="020B0604020202020204" pitchFamily="34" charset="0"/>
                <a:cs typeface="Arial" panose="020B0604020202020204" pitchFamily="34" charset="0"/>
              </a:rPr>
              <a:t>ideal engine</a:t>
            </a:r>
            <a:r>
              <a:rPr lang="en-US" sz="2400" dirty="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“An </a:t>
            </a:r>
            <a:r>
              <a:rPr lang="en-US" sz="2400" dirty="0">
                <a:solidFill>
                  <a:srgbClr val="FF0000"/>
                </a:solidFill>
                <a:latin typeface="Arial" panose="020B0604020202020204" pitchFamily="34" charset="0"/>
                <a:cs typeface="Arial" panose="020B0604020202020204" pitchFamily="34" charset="0"/>
              </a:rPr>
              <a:t>ideal engine </a:t>
            </a:r>
            <a:r>
              <a:rPr lang="en-US" sz="2400" dirty="0">
                <a:latin typeface="Arial" panose="020B0604020202020204" pitchFamily="34" charset="0"/>
                <a:cs typeface="Arial" panose="020B0604020202020204" pitchFamily="34" charset="0"/>
              </a:rPr>
              <a:t>where all processes are </a:t>
            </a:r>
            <a:r>
              <a:rPr lang="en-US" sz="2400" dirty="0">
                <a:solidFill>
                  <a:srgbClr val="FF0000"/>
                </a:solidFill>
                <a:latin typeface="Arial" panose="020B0604020202020204" pitchFamily="34" charset="0"/>
                <a:cs typeface="Arial" panose="020B0604020202020204" pitchFamily="34" charset="0"/>
              </a:rPr>
              <a:t>reversible</a:t>
            </a:r>
            <a:r>
              <a:rPr lang="en-US" sz="2400" dirty="0">
                <a:latin typeface="Arial" panose="020B0604020202020204" pitchFamily="34" charset="0"/>
                <a:cs typeface="Arial" panose="020B0604020202020204" pitchFamily="34" charset="0"/>
              </a:rPr>
              <a:t> and </a:t>
            </a:r>
            <a:r>
              <a:rPr lang="en-US" sz="2400" dirty="0">
                <a:solidFill>
                  <a:srgbClr val="FF0000"/>
                </a:solidFill>
                <a:latin typeface="Arial" panose="020B0604020202020204" pitchFamily="34" charset="0"/>
                <a:cs typeface="Arial" panose="020B0604020202020204" pitchFamily="34" charset="0"/>
              </a:rPr>
              <a:t>no wasteful energy transfers occur </a:t>
            </a:r>
            <a:r>
              <a:rPr lang="en-US" sz="2400" dirty="0">
                <a:latin typeface="Arial" panose="020B0604020202020204" pitchFamily="34" charset="0"/>
                <a:cs typeface="Arial" panose="020B0604020202020204" pitchFamily="34" charset="0"/>
              </a:rPr>
              <a:t>due to, say, friction and turbulence”.</a:t>
            </a:r>
          </a:p>
        </p:txBody>
      </p:sp>
    </p:spTree>
    <p:extLst>
      <p:ext uri="{BB962C8B-B14F-4D97-AF65-F5344CB8AC3E}">
        <p14:creationId xmlns:p14="http://schemas.microsoft.com/office/powerpoint/2010/main" val="101503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54688" y="56138"/>
            <a:ext cx="6524408" cy="461665"/>
          </a:xfrm>
          <a:prstGeom prst="rect">
            <a:avLst/>
          </a:prstGeom>
          <a:noFill/>
        </p:spPr>
        <p:txBody>
          <a:bodyPr wrap="square" rtlCol="0">
            <a:spAutoFit/>
          </a:bodyPr>
          <a:lstStyle/>
          <a:p>
            <a:r>
              <a:rPr lang="en-US" sz="2400" b="1" dirty="0">
                <a:solidFill>
                  <a:srgbClr val="0070C0"/>
                </a:solidFill>
                <a:latin typeface="Arial" panose="020B0604020202020204" pitchFamily="34" charset="0"/>
                <a:cs typeface="Arial" panose="020B0604020202020204" pitchFamily="34" charset="0"/>
              </a:rPr>
              <a:t>Schematic diagram of a Carnot Engine:</a:t>
            </a:r>
          </a:p>
        </p:txBody>
      </p:sp>
      <p:sp>
        <p:nvSpPr>
          <p:cNvPr id="4" name="Rectangle 3">
            <a:extLst>
              <a:ext uri="{FF2B5EF4-FFF2-40B4-BE49-F238E27FC236}">
                <a16:creationId xmlns:a16="http://schemas.microsoft.com/office/drawing/2014/main" id="{FC3C7094-0E56-463C-A63C-D0283C23623F}"/>
              </a:ext>
            </a:extLst>
          </p:cNvPr>
          <p:cNvSpPr/>
          <p:nvPr/>
        </p:nvSpPr>
        <p:spPr>
          <a:xfrm>
            <a:off x="307133" y="566678"/>
            <a:ext cx="7900022" cy="2246769"/>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We shall focus on a particular ideal engine called a Carnot engine after the French scientist and engineer N. L. </a:t>
            </a:r>
            <a:r>
              <a:rPr lang="en-US" sz="2000" dirty="0" err="1">
                <a:latin typeface="Arial" panose="020B0604020202020204" pitchFamily="34" charset="0"/>
                <a:cs typeface="Arial" panose="020B0604020202020204" pitchFamily="34" charset="0"/>
              </a:rPr>
              <a:t>Sadi</a:t>
            </a:r>
            <a:r>
              <a:rPr lang="en-US" sz="2000" dirty="0">
                <a:latin typeface="Arial" panose="020B0604020202020204" pitchFamily="34" charset="0"/>
                <a:cs typeface="Arial" panose="020B0604020202020204" pitchFamily="34" charset="0"/>
              </a:rPr>
              <a:t> Ca</a:t>
            </a:r>
            <a:r>
              <a:rPr lang="en-US" sz="2000" dirty="0">
                <a:solidFill>
                  <a:srgbClr val="00B050"/>
                </a:solidFill>
                <a:latin typeface="Arial" panose="020B0604020202020204" pitchFamily="34" charset="0"/>
                <a:cs typeface="Arial" panose="020B0604020202020204" pitchFamily="34" charset="0"/>
              </a:rPr>
              <a:t>r</a:t>
            </a:r>
            <a:r>
              <a:rPr lang="en-US" sz="2000" dirty="0">
                <a:latin typeface="Arial" panose="020B0604020202020204" pitchFamily="34" charset="0"/>
                <a:cs typeface="Arial" panose="020B0604020202020204" pitchFamily="34" charset="0"/>
              </a:rPr>
              <a:t>no</a:t>
            </a:r>
            <a:r>
              <a:rPr lang="en-US" sz="2000" dirty="0">
                <a:solidFill>
                  <a:srgbClr val="FF0000"/>
                </a:solidFill>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(pronounced “</a:t>
            </a:r>
            <a:r>
              <a:rPr lang="en-US" sz="2000" dirty="0" err="1">
                <a:latin typeface="Arial" panose="020B0604020202020204" pitchFamily="34" charset="0"/>
                <a:cs typeface="Arial" panose="020B0604020202020204" pitchFamily="34" charset="0"/>
              </a:rPr>
              <a:t>ca</a:t>
            </a:r>
            <a:r>
              <a:rPr lang="en-US" sz="2000" dirty="0" err="1">
                <a:solidFill>
                  <a:srgbClr val="00B050"/>
                </a:solidFill>
                <a:latin typeface="Arial" panose="020B0604020202020204" pitchFamily="34" charset="0"/>
                <a:cs typeface="Arial" panose="020B0604020202020204" pitchFamily="34" charset="0"/>
              </a:rPr>
              <a:t>h</a:t>
            </a:r>
            <a:r>
              <a:rPr lang="en-US" sz="2000" dirty="0">
                <a:latin typeface="Arial" panose="020B0604020202020204" pitchFamily="34" charset="0"/>
                <a:cs typeface="Arial" panose="020B0604020202020204" pitchFamily="34" charset="0"/>
              </a:rPr>
              <a:t>-no”),who first proposed the engine’s concept in 1824.This ideal engine turns out to be the best (in principle) at using energy as heat to do useful work. Surprisingly, </a:t>
            </a:r>
            <a:r>
              <a:rPr lang="en-US" sz="2000" dirty="0">
                <a:solidFill>
                  <a:srgbClr val="00B050"/>
                </a:solidFill>
                <a:latin typeface="Arial" panose="020B0604020202020204" pitchFamily="34" charset="0"/>
                <a:cs typeface="Arial" panose="020B0604020202020204" pitchFamily="34" charset="0"/>
              </a:rPr>
              <a:t>Carnot </a:t>
            </a:r>
            <a:r>
              <a:rPr lang="en-US" sz="2000" dirty="0">
                <a:latin typeface="Arial" panose="020B0604020202020204" pitchFamily="34" charset="0"/>
                <a:cs typeface="Arial" panose="020B0604020202020204" pitchFamily="34" charset="0"/>
              </a:rPr>
              <a:t>was able to analyze the </a:t>
            </a:r>
            <a:r>
              <a:rPr lang="en-US" sz="2000" dirty="0">
                <a:solidFill>
                  <a:srgbClr val="00B050"/>
                </a:solidFill>
                <a:latin typeface="Arial" panose="020B0604020202020204" pitchFamily="34" charset="0"/>
                <a:cs typeface="Arial" panose="020B0604020202020204" pitchFamily="34" charset="0"/>
              </a:rPr>
              <a:t>performance of this engine </a:t>
            </a:r>
            <a:r>
              <a:rPr lang="en-US" sz="2000" dirty="0">
                <a:latin typeface="Arial" panose="020B0604020202020204" pitchFamily="34" charset="0"/>
                <a:cs typeface="Arial" panose="020B0604020202020204" pitchFamily="34" charset="0"/>
              </a:rPr>
              <a:t>before the </a:t>
            </a:r>
            <a:r>
              <a:rPr lang="en-US" sz="2000" dirty="0">
                <a:solidFill>
                  <a:srgbClr val="FF0000"/>
                </a:solidFill>
                <a:latin typeface="Arial" panose="020B0604020202020204" pitchFamily="34" charset="0"/>
                <a:cs typeface="Arial" panose="020B0604020202020204" pitchFamily="34" charset="0"/>
              </a:rPr>
              <a:t>first law of thermodynamics</a:t>
            </a:r>
            <a:r>
              <a:rPr lang="en-US" sz="2000" dirty="0">
                <a:latin typeface="Arial" panose="020B0604020202020204" pitchFamily="34" charset="0"/>
                <a:cs typeface="Arial" panose="020B0604020202020204" pitchFamily="34" charset="0"/>
              </a:rPr>
              <a:t> and the </a:t>
            </a:r>
            <a:r>
              <a:rPr lang="en-US" sz="2000" dirty="0">
                <a:solidFill>
                  <a:srgbClr val="FF0000"/>
                </a:solidFill>
                <a:latin typeface="Arial" panose="020B0604020202020204" pitchFamily="34" charset="0"/>
                <a:cs typeface="Arial" panose="020B0604020202020204" pitchFamily="34" charset="0"/>
              </a:rPr>
              <a:t>concept of entropy </a:t>
            </a:r>
            <a:r>
              <a:rPr lang="en-US" sz="2000" dirty="0">
                <a:latin typeface="Arial" panose="020B0604020202020204" pitchFamily="34" charset="0"/>
                <a:cs typeface="Arial" panose="020B0604020202020204" pitchFamily="34" charset="0"/>
              </a:rPr>
              <a:t>had been discovered. </a:t>
            </a:r>
          </a:p>
        </p:txBody>
      </p:sp>
      <p:pic>
        <p:nvPicPr>
          <p:cNvPr id="7" name="Picture 6">
            <a:extLst>
              <a:ext uri="{FF2B5EF4-FFF2-40B4-BE49-F238E27FC236}">
                <a16:creationId xmlns:a16="http://schemas.microsoft.com/office/drawing/2014/main" id="{6A8FCAD6-1FF5-4581-966B-8294CB14D06D}"/>
              </a:ext>
            </a:extLst>
          </p:cNvPr>
          <p:cNvPicPr>
            <a:picLocks noChangeAspect="1"/>
          </p:cNvPicPr>
          <p:nvPr/>
        </p:nvPicPr>
        <p:blipFill>
          <a:blip r:embed="rId2"/>
          <a:stretch>
            <a:fillRect/>
          </a:stretch>
        </p:blipFill>
        <p:spPr>
          <a:xfrm>
            <a:off x="8207155" y="31382"/>
            <a:ext cx="3896139" cy="3397618"/>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3C01803-61BB-4F6E-8ED9-BCF18245134D}"/>
                  </a:ext>
                </a:extLst>
              </p:cNvPr>
              <p:cNvSpPr/>
              <p:nvPr/>
            </p:nvSpPr>
            <p:spPr>
              <a:xfrm>
                <a:off x="307133" y="2813447"/>
                <a:ext cx="11328276" cy="3785652"/>
              </a:xfrm>
              <a:prstGeom prst="rect">
                <a:avLst/>
              </a:prstGeom>
            </p:spPr>
            <p:txBody>
              <a:bodyPr wrap="square">
                <a:spAutoFit/>
              </a:bodyPr>
              <a:lstStyle/>
              <a:p>
                <a:pPr lvl="0"/>
                <a14:m>
                  <m:oMath xmlns:m="http://schemas.openxmlformats.org/officeDocument/2006/math">
                    <m:r>
                      <a:rPr lang="en-US" sz="2000" b="1" dirty="0">
                        <a:solidFill>
                          <a:srgbClr val="0070C0"/>
                        </a:solidFill>
                        <a:latin typeface="Cambria Math" panose="02040503050406030204" pitchFamily="18" charset="0"/>
                      </a:rPr>
                      <m:t>𝐩𝐕</m:t>
                    </m:r>
                  </m:oMath>
                </a14:m>
                <a:r>
                  <a:rPr lang="en-US" sz="2000" b="1" dirty="0">
                    <a:solidFill>
                      <a:srgbClr val="0070C0"/>
                    </a:solidFill>
                    <a:latin typeface="Arial" panose="020B0604020202020204" pitchFamily="34" charset="0"/>
                    <a:cs typeface="Arial" panose="020B0604020202020204" pitchFamily="34" charset="0"/>
                  </a:rPr>
                  <a:t> plot of the Carnot cycle:</a:t>
                </a:r>
              </a:p>
              <a:p>
                <a:pPr lvl="0"/>
                <a:endParaRPr lang="en-US" sz="2000" dirty="0">
                  <a:solidFill>
                    <a:srgbClr val="0070C0"/>
                  </a:solidFill>
                  <a:latin typeface="Arial" panose="020B0604020202020204" pitchFamily="34" charset="0"/>
                  <a:cs typeface="Arial" panose="020B0604020202020204" pitchFamily="34" charset="0"/>
                </a:endParaRPr>
              </a:p>
              <a:p>
                <a:pPr lvl="0" algn="just"/>
                <a:r>
                  <a:rPr lang="en-US" sz="2000" dirty="0">
                    <a:solidFill>
                      <a:prstClr val="black"/>
                    </a:solidFill>
                    <a:latin typeface="Arial" panose="020B0604020202020204" pitchFamily="34" charset="0"/>
                    <a:cs typeface="Arial" panose="020B0604020202020204" pitchFamily="34" charset="0"/>
                  </a:rPr>
                  <a:t>If we place the cylinder in contact with the high temperature reservoir at </a:t>
                </a:r>
                <a:r>
                  <a:rPr lang="en-US" sz="2000" dirty="0">
                    <a:solidFill>
                      <a:srgbClr val="FF0000"/>
                    </a:solidFill>
                    <a:latin typeface="Arial" panose="020B0604020202020204" pitchFamily="34" charset="0"/>
                    <a:cs typeface="Arial" panose="020B0604020202020204" pitchFamily="34" charset="0"/>
                  </a:rPr>
                  <a:t>temperature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𝑇</m:t>
                        </m:r>
                      </m:e>
                      <m:sub>
                        <m:r>
                          <a:rPr lang="en-US" sz="2000" b="0" i="1">
                            <a:solidFill>
                              <a:srgbClr val="FF0000"/>
                            </a:solidFill>
                            <a:latin typeface="Cambria Math" panose="02040503050406030204" pitchFamily="18" charset="0"/>
                          </a:rPr>
                          <m:t>𝐻</m:t>
                        </m:r>
                      </m:sub>
                    </m:sSub>
                  </m:oMath>
                </a14:m>
                <a:r>
                  <a:rPr lang="en-US" sz="2000" dirty="0">
                    <a:solidFill>
                      <a:srgbClr val="FF0000"/>
                    </a:solidFill>
                    <a:latin typeface="Arial" panose="020B0604020202020204" pitchFamily="34" charset="0"/>
                    <a:cs typeface="Arial" panose="020B0604020202020204" pitchFamily="34" charset="0"/>
                  </a:rPr>
                  <a:t>, heat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𝑄</m:t>
                        </m:r>
                      </m:e>
                      <m:sub>
                        <m:r>
                          <a:rPr lang="en-US" sz="2000" b="0" i="1">
                            <a:solidFill>
                              <a:srgbClr val="FF0000"/>
                            </a:solidFill>
                            <a:latin typeface="Cambria Math" panose="02040503050406030204" pitchFamily="18" charset="0"/>
                          </a:rPr>
                          <m:t>𝐻</m:t>
                        </m:r>
                      </m:sub>
                    </m:sSub>
                  </m:oMath>
                </a14:m>
                <a:r>
                  <a:rPr lang="en-US" sz="2000" dirty="0">
                    <a:solidFill>
                      <a:prstClr val="black"/>
                    </a:solidFill>
                    <a:latin typeface="Arial" panose="020B0604020202020204" pitchFamily="34" charset="0"/>
                    <a:cs typeface="Arial" panose="020B0604020202020204" pitchFamily="34" charset="0"/>
                  </a:rPr>
                  <a:t> is transferred to the working substance from this reservoir as the gas undergoes an isothermal expansion from </a:t>
                </a:r>
                <a:r>
                  <a:rPr lang="en-US" sz="2000" dirty="0">
                    <a:solidFill>
                      <a:srgbClr val="FF0000"/>
                    </a:solidFill>
                    <a:latin typeface="Arial" panose="020B0604020202020204" pitchFamily="34" charset="0"/>
                    <a:cs typeface="Arial" panose="020B0604020202020204" pitchFamily="34" charset="0"/>
                  </a:rPr>
                  <a:t>volume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𝑉</m:t>
                        </m:r>
                      </m:e>
                      <m:sub>
                        <m:r>
                          <a:rPr lang="en-US" sz="2000" b="0" i="1">
                            <a:solidFill>
                              <a:srgbClr val="FF0000"/>
                            </a:solidFill>
                            <a:latin typeface="Cambria Math" panose="02040503050406030204" pitchFamily="18" charset="0"/>
                          </a:rPr>
                          <m:t>𝑎</m:t>
                        </m:r>
                      </m:sub>
                    </m:sSub>
                  </m:oMath>
                </a14:m>
                <a:r>
                  <a:rPr lang="en-US" sz="2000" dirty="0">
                    <a:solidFill>
                      <a:srgbClr val="FF0000"/>
                    </a:solidFill>
                    <a:latin typeface="Arial" panose="020B0604020202020204" pitchFamily="34" charset="0"/>
                    <a:cs typeface="Arial" panose="020B0604020202020204" pitchFamily="34" charset="0"/>
                  </a:rPr>
                  <a:t> to volume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b="0" i="1">
                            <a:solidFill>
                              <a:srgbClr val="FF0000"/>
                            </a:solidFill>
                            <a:latin typeface="Cambria Math" panose="02040503050406030204" pitchFamily="18" charset="0"/>
                          </a:rPr>
                          <m:t>𝑉</m:t>
                        </m:r>
                      </m:e>
                      <m:sub>
                        <m:r>
                          <a:rPr lang="en-US" sz="2000" b="0" i="1">
                            <a:solidFill>
                              <a:srgbClr val="FF0000"/>
                            </a:solidFill>
                            <a:latin typeface="Cambria Math" panose="02040503050406030204" pitchFamily="18" charset="0"/>
                          </a:rPr>
                          <m:t>𝑏</m:t>
                        </m:r>
                      </m:sub>
                    </m:sSub>
                  </m:oMath>
                </a14:m>
                <a:r>
                  <a:rPr lang="en-US" sz="2000" dirty="0">
                    <a:solidFill>
                      <a:prstClr val="black"/>
                    </a:solidFill>
                    <a:latin typeface="Arial" panose="020B0604020202020204" pitchFamily="34" charset="0"/>
                    <a:cs typeface="Arial" panose="020B0604020202020204" pitchFamily="34" charset="0"/>
                  </a:rPr>
                  <a:t>. </a:t>
                </a:r>
              </a:p>
              <a:p>
                <a:pPr lvl="0" algn="just"/>
                <a:endParaRPr lang="en-US" sz="2000" dirty="0">
                  <a:solidFill>
                    <a:prstClr val="black"/>
                  </a:solidFill>
                  <a:latin typeface="Arial" panose="020B0604020202020204" pitchFamily="34" charset="0"/>
                  <a:cs typeface="Arial" panose="020B0604020202020204" pitchFamily="34" charset="0"/>
                </a:endParaRPr>
              </a:p>
              <a:p>
                <a:pPr lvl="0" algn="just"/>
                <a:r>
                  <a:rPr lang="en-US" sz="2000" dirty="0">
                    <a:solidFill>
                      <a:prstClr val="black"/>
                    </a:solidFill>
                    <a:latin typeface="Arial" panose="020B0604020202020204" pitchFamily="34" charset="0"/>
                    <a:cs typeface="Arial" panose="020B0604020202020204" pitchFamily="34" charset="0"/>
                  </a:rPr>
                  <a:t>Similarly, with the working substance in contact with the low-temperature reservoir at </a:t>
                </a:r>
                <a:r>
                  <a:rPr lang="en-US" sz="2000" dirty="0">
                    <a:solidFill>
                      <a:srgbClr val="00B050"/>
                    </a:solidFill>
                    <a:latin typeface="Arial" panose="020B0604020202020204" pitchFamily="34" charset="0"/>
                    <a:cs typeface="Arial" panose="020B0604020202020204" pitchFamily="34" charset="0"/>
                  </a:rPr>
                  <a:t>temperature </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b="0" i="1">
                            <a:solidFill>
                              <a:srgbClr val="00B050"/>
                            </a:solidFill>
                            <a:latin typeface="Cambria Math" panose="02040503050406030204" pitchFamily="18" charset="0"/>
                          </a:rPr>
                          <m:t>𝑇</m:t>
                        </m:r>
                      </m:e>
                      <m:sub>
                        <m:r>
                          <a:rPr lang="en-US" sz="2000" b="0" i="1">
                            <a:solidFill>
                              <a:srgbClr val="00B050"/>
                            </a:solidFill>
                            <a:latin typeface="Cambria Math" panose="02040503050406030204" pitchFamily="18" charset="0"/>
                          </a:rPr>
                          <m:t>𝐿</m:t>
                        </m:r>
                      </m:sub>
                    </m:sSub>
                  </m:oMath>
                </a14:m>
                <a:r>
                  <a:rPr lang="en-US" sz="2000" dirty="0">
                    <a:solidFill>
                      <a:srgbClr val="00B050"/>
                    </a:solidFill>
                    <a:latin typeface="Arial" panose="020B0604020202020204" pitchFamily="34" charset="0"/>
                    <a:cs typeface="Arial" panose="020B0604020202020204" pitchFamily="34" charset="0"/>
                  </a:rPr>
                  <a:t>, heat </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b="0" i="1">
                            <a:solidFill>
                              <a:srgbClr val="00B050"/>
                            </a:solidFill>
                            <a:latin typeface="Cambria Math" panose="02040503050406030204" pitchFamily="18" charset="0"/>
                          </a:rPr>
                          <m:t>𝑄</m:t>
                        </m:r>
                      </m:e>
                      <m:sub>
                        <m:r>
                          <a:rPr lang="en-US" sz="2000" b="0" i="1">
                            <a:solidFill>
                              <a:srgbClr val="00B050"/>
                            </a:solidFill>
                            <a:latin typeface="Cambria Math" panose="02040503050406030204" pitchFamily="18" charset="0"/>
                          </a:rPr>
                          <m:t>𝐿</m:t>
                        </m:r>
                      </m:sub>
                    </m:sSub>
                  </m:oMath>
                </a14:m>
                <a:r>
                  <a:rPr lang="en-US" sz="2000" dirty="0">
                    <a:solidFill>
                      <a:prstClr val="black"/>
                    </a:solidFill>
                    <a:latin typeface="Arial" panose="020B0604020202020204" pitchFamily="34" charset="0"/>
                    <a:cs typeface="Arial" panose="020B0604020202020204" pitchFamily="34" charset="0"/>
                  </a:rPr>
                  <a:t> is transferred from the working substance to the low-temperature reservoir as the gas undergoes an isothermal compression from </a:t>
                </a:r>
                <a:r>
                  <a:rPr lang="en-US" sz="2000" dirty="0">
                    <a:solidFill>
                      <a:srgbClr val="00B050"/>
                    </a:solidFill>
                    <a:latin typeface="Arial" panose="020B0604020202020204" pitchFamily="34" charset="0"/>
                    <a:cs typeface="Arial" panose="020B0604020202020204" pitchFamily="34" charset="0"/>
                  </a:rPr>
                  <a:t>volume</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b="0" i="1">
                            <a:solidFill>
                              <a:srgbClr val="00B050"/>
                            </a:solidFill>
                            <a:latin typeface="Cambria Math" panose="02040503050406030204" pitchFamily="18" charset="0"/>
                          </a:rPr>
                          <m:t> </m:t>
                        </m:r>
                        <m:r>
                          <a:rPr lang="en-US" sz="2000" b="0" i="1">
                            <a:solidFill>
                              <a:srgbClr val="00B050"/>
                            </a:solidFill>
                            <a:latin typeface="Cambria Math" panose="02040503050406030204" pitchFamily="18" charset="0"/>
                          </a:rPr>
                          <m:t>𝑉</m:t>
                        </m:r>
                      </m:e>
                      <m:sub>
                        <m:r>
                          <a:rPr lang="en-US" sz="2000" b="0" i="1">
                            <a:solidFill>
                              <a:srgbClr val="00B050"/>
                            </a:solidFill>
                            <a:latin typeface="Cambria Math" panose="02040503050406030204" pitchFamily="18" charset="0"/>
                          </a:rPr>
                          <m:t>𝑐</m:t>
                        </m:r>
                      </m:sub>
                    </m:sSub>
                  </m:oMath>
                </a14:m>
                <a:r>
                  <a:rPr lang="en-US" sz="2000" dirty="0">
                    <a:solidFill>
                      <a:srgbClr val="00B050"/>
                    </a:solidFill>
                    <a:latin typeface="Arial" panose="020B0604020202020204" pitchFamily="34" charset="0"/>
                    <a:cs typeface="Arial" panose="020B0604020202020204" pitchFamily="34" charset="0"/>
                  </a:rPr>
                  <a:t> to volume </a:t>
                </a:r>
                <a14:m>
                  <m:oMath xmlns:m="http://schemas.openxmlformats.org/officeDocument/2006/math">
                    <m:sSub>
                      <m:sSubPr>
                        <m:ctrlPr>
                          <a:rPr lang="en-US" sz="2000" i="1">
                            <a:solidFill>
                              <a:srgbClr val="00B050"/>
                            </a:solidFill>
                            <a:latin typeface="Cambria Math" panose="02040503050406030204" pitchFamily="18" charset="0"/>
                          </a:rPr>
                        </m:ctrlPr>
                      </m:sSubPr>
                      <m:e>
                        <m:r>
                          <a:rPr lang="en-US" sz="2000" b="0" i="1">
                            <a:solidFill>
                              <a:srgbClr val="00B050"/>
                            </a:solidFill>
                            <a:latin typeface="Cambria Math" panose="02040503050406030204" pitchFamily="18" charset="0"/>
                          </a:rPr>
                          <m:t>𝑉</m:t>
                        </m:r>
                      </m:e>
                      <m:sub>
                        <m:r>
                          <a:rPr lang="en-US" sz="2000" b="0" i="1">
                            <a:solidFill>
                              <a:srgbClr val="00B050"/>
                            </a:solidFill>
                            <a:latin typeface="Cambria Math" panose="02040503050406030204" pitchFamily="18" charset="0"/>
                          </a:rPr>
                          <m:t>𝑑</m:t>
                        </m:r>
                      </m:sub>
                    </m:sSub>
                  </m:oMath>
                </a14:m>
                <a:r>
                  <a:rPr lang="en-US" sz="2000" dirty="0">
                    <a:solidFill>
                      <a:prstClr val="black"/>
                    </a:solidFill>
                    <a:latin typeface="Arial" panose="020B0604020202020204" pitchFamily="34" charset="0"/>
                    <a:cs typeface="Arial" panose="020B0604020202020204" pitchFamily="34" charset="0"/>
                  </a:rPr>
                  <a:t> . </a:t>
                </a:r>
              </a:p>
              <a:p>
                <a:pPr lvl="0" algn="just"/>
                <a:endParaRPr lang="en-US" sz="2000" dirty="0">
                  <a:solidFill>
                    <a:prstClr val="black"/>
                  </a:solidFill>
                  <a:latin typeface="Arial" panose="020B0604020202020204" pitchFamily="34" charset="0"/>
                  <a:cs typeface="Arial" panose="020B0604020202020204" pitchFamily="34" charset="0"/>
                </a:endParaRPr>
              </a:p>
              <a:p>
                <a:pPr lvl="0" algn="just"/>
                <a:r>
                  <a:rPr lang="en-US" sz="2000" dirty="0">
                    <a:solidFill>
                      <a:prstClr val="black"/>
                    </a:solidFill>
                    <a:latin typeface="Arial" panose="020B0604020202020204" pitchFamily="34" charset="0"/>
                    <a:cs typeface="Arial" panose="020B0604020202020204" pitchFamily="34" charset="0"/>
                  </a:rPr>
                  <a:t>Thus the </a:t>
                </a:r>
                <a:r>
                  <a:rPr lang="en-US" sz="2000" dirty="0">
                    <a:solidFill>
                      <a:srgbClr val="00B0F0"/>
                    </a:solidFill>
                    <a:latin typeface="Arial" panose="020B0604020202020204" pitchFamily="34" charset="0"/>
                    <a:cs typeface="Arial" panose="020B0604020202020204" pitchFamily="34" charset="0"/>
                  </a:rPr>
                  <a:t>heat transfers to or from the working substance </a:t>
                </a:r>
                <a:r>
                  <a:rPr lang="en-US" sz="2000" dirty="0">
                    <a:solidFill>
                      <a:prstClr val="black"/>
                    </a:solidFill>
                    <a:latin typeface="Arial" panose="020B0604020202020204" pitchFamily="34" charset="0"/>
                    <a:cs typeface="Arial" panose="020B0604020202020204" pitchFamily="34" charset="0"/>
                  </a:rPr>
                  <a:t>only during the </a:t>
                </a:r>
                <a:r>
                  <a:rPr lang="en-US" sz="2000" dirty="0">
                    <a:solidFill>
                      <a:srgbClr val="00B0F0"/>
                    </a:solidFill>
                    <a:latin typeface="Arial" panose="020B0604020202020204" pitchFamily="34" charset="0"/>
                    <a:cs typeface="Arial" panose="020B0604020202020204" pitchFamily="34" charset="0"/>
                  </a:rPr>
                  <a:t>isothermal processes </a:t>
                </a:r>
                <a14:m>
                  <m:oMath xmlns:m="http://schemas.openxmlformats.org/officeDocument/2006/math">
                    <m:r>
                      <a:rPr lang="en-US" sz="2000" b="0" i="1" dirty="0">
                        <a:solidFill>
                          <a:srgbClr val="00B0F0"/>
                        </a:solidFill>
                        <a:latin typeface="Cambria Math" panose="02040503050406030204" pitchFamily="18" charset="0"/>
                      </a:rPr>
                      <m:t>𝑎𝑏</m:t>
                    </m:r>
                  </m:oMath>
                </a14:m>
                <a:r>
                  <a:rPr lang="en-US" sz="2000" dirty="0">
                    <a:solidFill>
                      <a:srgbClr val="00B0F0"/>
                    </a:solidFill>
                    <a:latin typeface="Arial" panose="020B0604020202020204" pitchFamily="34" charset="0"/>
                    <a:cs typeface="Arial" panose="020B0604020202020204" pitchFamily="34" charset="0"/>
                  </a:rPr>
                  <a:t> and </a:t>
                </a:r>
                <a14:m>
                  <m:oMath xmlns:m="http://schemas.openxmlformats.org/officeDocument/2006/math">
                    <m:r>
                      <a:rPr lang="en-US" sz="2000" b="0" i="1" dirty="0">
                        <a:solidFill>
                          <a:srgbClr val="00B0F0"/>
                        </a:solidFill>
                        <a:latin typeface="Cambria Math" panose="02040503050406030204" pitchFamily="18" charset="0"/>
                      </a:rPr>
                      <m:t>𝑐𝑑</m:t>
                    </m:r>
                  </m:oMath>
                </a14:m>
                <a:r>
                  <a:rPr lang="en-US" sz="2000" dirty="0">
                    <a:solidFill>
                      <a:srgbClr val="00B0F0"/>
                    </a:solidFill>
                    <a:latin typeface="Arial" panose="020B0604020202020204" pitchFamily="34" charset="0"/>
                    <a:cs typeface="Arial" panose="020B0604020202020204" pitchFamily="34" charset="0"/>
                  </a:rPr>
                  <a:t>.</a:t>
                </a:r>
                <a:endParaRPr lang="en-US" sz="2000" dirty="0">
                  <a:solidFill>
                    <a:prstClr val="black"/>
                  </a:solidFill>
                  <a:latin typeface="Arial" panose="020B0604020202020204" pitchFamily="34" charset="0"/>
                  <a:cs typeface="Arial" panose="020B0604020202020204" pitchFamily="34" charset="0"/>
                </a:endParaRPr>
              </a:p>
            </p:txBody>
          </p:sp>
        </mc:Choice>
        <mc:Fallback xmlns="">
          <p:sp>
            <p:nvSpPr>
              <p:cNvPr id="2" name="Rectangle 1">
                <a:extLst>
                  <a:ext uri="{FF2B5EF4-FFF2-40B4-BE49-F238E27FC236}">
                    <a16:creationId xmlns:a16="http://schemas.microsoft.com/office/drawing/2014/main" id="{D3C01803-61BB-4F6E-8ED9-BCF18245134D}"/>
                  </a:ext>
                </a:extLst>
              </p:cNvPr>
              <p:cNvSpPr>
                <a:spLocks noRot="1" noChangeAspect="1" noMove="1" noResize="1" noEditPoints="1" noAdjustHandles="1" noChangeArrowheads="1" noChangeShapeType="1" noTextEdit="1"/>
              </p:cNvSpPr>
              <p:nvPr/>
            </p:nvSpPr>
            <p:spPr>
              <a:xfrm>
                <a:off x="307133" y="2813447"/>
                <a:ext cx="11328276" cy="3785652"/>
              </a:xfrm>
              <a:prstGeom prst="rect">
                <a:avLst/>
              </a:prstGeom>
              <a:blipFill>
                <a:blip r:embed="rId3"/>
                <a:stretch>
                  <a:fillRect l="-538" t="-805" r="-538" b="-2093"/>
                </a:stretch>
              </a:blipFill>
            </p:spPr>
            <p:txBody>
              <a:bodyPr/>
              <a:lstStyle/>
              <a:p>
                <a:r>
                  <a:rPr lang="en-US">
                    <a:noFill/>
                  </a:rPr>
                  <a:t> </a:t>
                </a:r>
              </a:p>
            </p:txBody>
          </p:sp>
        </mc:Fallback>
      </mc:AlternateContent>
    </p:spTree>
    <p:extLst>
      <p:ext uri="{BB962C8B-B14F-4D97-AF65-F5344CB8AC3E}">
        <p14:creationId xmlns:p14="http://schemas.microsoft.com/office/powerpoint/2010/main" val="326738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5910B29-476F-4409-89E0-56CFB753D710}"/>
              </a:ext>
            </a:extLst>
          </p:cNvPr>
          <p:cNvSpPr/>
          <p:nvPr/>
        </p:nvSpPr>
        <p:spPr>
          <a:xfrm>
            <a:off x="204957" y="136410"/>
            <a:ext cx="7686711" cy="461665"/>
          </a:xfrm>
          <a:prstGeom prst="rect">
            <a:avLst/>
          </a:prstGeom>
        </p:spPr>
        <p:txBody>
          <a:bodyPr wrap="square">
            <a:spAutoFit/>
          </a:bodyPr>
          <a:lstStyle/>
          <a:p>
            <a:r>
              <a:rPr lang="en-US" sz="2400" dirty="0">
                <a:solidFill>
                  <a:srgbClr val="FF0000"/>
                </a:solidFill>
                <a:latin typeface="Arial" panose="020B0604020202020204" pitchFamily="34" charset="0"/>
                <a:cs typeface="Arial" panose="020B0604020202020204" pitchFamily="34" charset="0"/>
              </a:rPr>
              <a:t>Isothermal expansion </a:t>
            </a:r>
            <a:r>
              <a:rPr lang="en-US" sz="2400" dirty="0">
                <a:solidFill>
                  <a:srgbClr val="7030A0"/>
                </a:solidFill>
                <a:latin typeface="Arial" panose="020B0604020202020204" pitchFamily="34" charset="0"/>
                <a:cs typeface="Arial" panose="020B0604020202020204" pitchFamily="34" charset="0"/>
              </a:rPr>
              <a:t>at constant T</a:t>
            </a:r>
            <a:r>
              <a:rPr lang="en-US" sz="2400" baseline="-25000" dirty="0">
                <a:solidFill>
                  <a:srgbClr val="7030A0"/>
                </a:solidFill>
                <a:latin typeface="Arial" panose="020B0604020202020204" pitchFamily="34" charset="0"/>
                <a:cs typeface="Arial" panose="020B0604020202020204" pitchFamily="34" charset="0"/>
              </a:rPr>
              <a:t>H</a:t>
            </a:r>
            <a:r>
              <a:rPr lang="en-US" sz="2400" dirty="0">
                <a:solidFill>
                  <a:srgbClr val="7030A0"/>
                </a:solidFill>
                <a:latin typeface="Arial" panose="020B0604020202020204" pitchFamily="34" charset="0"/>
                <a:cs typeface="Arial" panose="020B0604020202020204" pitchFamily="34" charset="0"/>
              </a:rPr>
              <a:t> from a to b states:</a:t>
            </a:r>
          </a:p>
        </p:txBody>
      </p:sp>
      <p:grpSp>
        <p:nvGrpSpPr>
          <p:cNvPr id="64" name="Group 63">
            <a:extLst>
              <a:ext uri="{FF2B5EF4-FFF2-40B4-BE49-F238E27FC236}">
                <a16:creationId xmlns:a16="http://schemas.microsoft.com/office/drawing/2014/main" id="{0F66871D-4407-401F-8C87-08D753ECD34F}"/>
              </a:ext>
            </a:extLst>
          </p:cNvPr>
          <p:cNvGrpSpPr/>
          <p:nvPr/>
        </p:nvGrpSpPr>
        <p:grpSpPr>
          <a:xfrm>
            <a:off x="6732952" y="811625"/>
            <a:ext cx="5454664" cy="5720921"/>
            <a:chOff x="6737336" y="454590"/>
            <a:chExt cx="5454664" cy="5720921"/>
          </a:xfrm>
        </p:grpSpPr>
        <p:grpSp>
          <p:nvGrpSpPr>
            <p:cNvPr id="52" name="Group 51">
              <a:extLst>
                <a:ext uri="{FF2B5EF4-FFF2-40B4-BE49-F238E27FC236}">
                  <a16:creationId xmlns:a16="http://schemas.microsoft.com/office/drawing/2014/main" id="{5E9BE044-F336-4943-ABEE-9BDB5E98CE79}"/>
                </a:ext>
              </a:extLst>
            </p:cNvPr>
            <p:cNvGrpSpPr/>
            <p:nvPr/>
          </p:nvGrpSpPr>
          <p:grpSpPr>
            <a:xfrm>
              <a:off x="7022494" y="454590"/>
              <a:ext cx="5169506" cy="5720921"/>
              <a:chOff x="7022494" y="454590"/>
              <a:chExt cx="5169506" cy="5720921"/>
            </a:xfrm>
          </p:grpSpPr>
          <p:grpSp>
            <p:nvGrpSpPr>
              <p:cNvPr id="46" name="Group 45">
                <a:extLst>
                  <a:ext uri="{FF2B5EF4-FFF2-40B4-BE49-F238E27FC236}">
                    <a16:creationId xmlns:a16="http://schemas.microsoft.com/office/drawing/2014/main" id="{94F852EF-3536-4906-81BE-A00016247B44}"/>
                  </a:ext>
                </a:extLst>
              </p:cNvPr>
              <p:cNvGrpSpPr/>
              <p:nvPr/>
            </p:nvGrpSpPr>
            <p:grpSpPr>
              <a:xfrm>
                <a:off x="7022494" y="454590"/>
                <a:ext cx="5169506" cy="5720921"/>
                <a:chOff x="3126355" y="560608"/>
                <a:chExt cx="5169506" cy="5720921"/>
              </a:xfrm>
            </p:grpSpPr>
            <p:pic>
              <p:nvPicPr>
                <p:cNvPr id="3" name="Picture 2">
                  <a:extLst>
                    <a:ext uri="{FF2B5EF4-FFF2-40B4-BE49-F238E27FC236}">
                      <a16:creationId xmlns:a16="http://schemas.microsoft.com/office/drawing/2014/main" id="{CAECD723-F360-4B9A-9548-EB2212047E83}"/>
                    </a:ext>
                  </a:extLst>
                </p:cNvPr>
                <p:cNvPicPr>
                  <a:picLocks noChangeAspect="1"/>
                </p:cNvPicPr>
                <p:nvPr/>
              </p:nvPicPr>
              <p:blipFill>
                <a:blip r:embed="rId2"/>
                <a:stretch>
                  <a:fillRect/>
                </a:stretch>
              </p:blipFill>
              <p:spPr>
                <a:xfrm>
                  <a:off x="3126355" y="560608"/>
                  <a:ext cx="5169506" cy="5720921"/>
                </a:xfrm>
                <a:prstGeom prst="rect">
                  <a:avLst/>
                </a:prstGeom>
              </p:spPr>
            </p:pic>
            <p:cxnSp>
              <p:nvCxnSpPr>
                <p:cNvPr id="6" name="Straight Connector 5">
                  <a:extLst>
                    <a:ext uri="{FF2B5EF4-FFF2-40B4-BE49-F238E27FC236}">
                      <a16:creationId xmlns:a16="http://schemas.microsoft.com/office/drawing/2014/main" id="{A12619B0-5BC7-453C-999C-7B58C3E33E69}"/>
                    </a:ext>
                  </a:extLst>
                </p:cNvPr>
                <p:cNvCxnSpPr>
                  <a:cxnSpLocks/>
                </p:cNvCxnSpPr>
                <p:nvPr/>
              </p:nvCxnSpPr>
              <p:spPr>
                <a:xfrm>
                  <a:off x="4412974" y="1258957"/>
                  <a:ext cx="0" cy="3631095"/>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FA33C8-752A-4E17-AB07-81016192A93C}"/>
                    </a:ext>
                  </a:extLst>
                </p:cNvPr>
                <p:cNvCxnSpPr>
                  <a:cxnSpLocks/>
                </p:cNvCxnSpPr>
                <p:nvPr/>
              </p:nvCxnSpPr>
              <p:spPr>
                <a:xfrm>
                  <a:off x="5747060" y="3310494"/>
                  <a:ext cx="0" cy="1579558"/>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200768-65D7-4CB7-A008-94DCA3D0FC2E}"/>
                    </a:ext>
                  </a:extLst>
                </p:cNvPr>
                <p:cNvCxnSpPr>
                  <a:cxnSpLocks/>
                </p:cNvCxnSpPr>
                <p:nvPr/>
              </p:nvCxnSpPr>
              <p:spPr>
                <a:xfrm flipH="1">
                  <a:off x="4412974" y="2937700"/>
                  <a:ext cx="886264" cy="745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DEE6E5-86B3-43A6-8BA0-7ECCDCFBD03A}"/>
                    </a:ext>
                  </a:extLst>
                </p:cNvPr>
                <p:cNvCxnSpPr>
                  <a:cxnSpLocks/>
                </p:cNvCxnSpPr>
                <p:nvPr/>
              </p:nvCxnSpPr>
              <p:spPr>
                <a:xfrm flipH="1">
                  <a:off x="4412976" y="3074504"/>
                  <a:ext cx="1073424" cy="9815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C19FA4D-7861-48F8-9E08-CD32ED427A93}"/>
                    </a:ext>
                  </a:extLst>
                </p:cNvPr>
                <p:cNvCxnSpPr>
                  <a:cxnSpLocks/>
                </p:cNvCxnSpPr>
                <p:nvPr/>
              </p:nvCxnSpPr>
              <p:spPr>
                <a:xfrm flipH="1">
                  <a:off x="4412974" y="3341050"/>
                  <a:ext cx="1334086" cy="117467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BFA03-3FFA-4E93-AA59-7C7D00CE545D}"/>
                    </a:ext>
                  </a:extLst>
                </p:cNvPr>
                <p:cNvCxnSpPr>
                  <a:cxnSpLocks/>
                </p:cNvCxnSpPr>
                <p:nvPr/>
              </p:nvCxnSpPr>
              <p:spPr>
                <a:xfrm flipH="1">
                  <a:off x="4412972" y="2207390"/>
                  <a:ext cx="403478" cy="3610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115CB-16C4-466B-81E7-F6FBED86FF07}"/>
                    </a:ext>
                  </a:extLst>
                </p:cNvPr>
                <p:cNvCxnSpPr>
                  <a:cxnSpLocks/>
                </p:cNvCxnSpPr>
                <p:nvPr/>
              </p:nvCxnSpPr>
              <p:spPr>
                <a:xfrm flipH="1">
                  <a:off x="4412972" y="2637183"/>
                  <a:ext cx="650889" cy="56321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92A6B8-583C-4866-A8AB-802E41E50381}"/>
                    </a:ext>
                  </a:extLst>
                </p:cNvPr>
                <p:cNvCxnSpPr>
                  <a:cxnSpLocks/>
                </p:cNvCxnSpPr>
                <p:nvPr/>
              </p:nvCxnSpPr>
              <p:spPr>
                <a:xfrm flipH="1">
                  <a:off x="4395086" y="3820092"/>
                  <a:ext cx="1316022" cy="10684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6D0967-9B5E-4A8A-BBED-15F8DD47AFB1}"/>
                    </a:ext>
                  </a:extLst>
                </p:cNvPr>
                <p:cNvCxnSpPr>
                  <a:cxnSpLocks/>
                </p:cNvCxnSpPr>
                <p:nvPr/>
              </p:nvCxnSpPr>
              <p:spPr>
                <a:xfrm flipH="1">
                  <a:off x="4918425" y="4192886"/>
                  <a:ext cx="810572" cy="6956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610813-60DB-4DBC-8E76-5F89BC2CDA99}"/>
                    </a:ext>
                  </a:extLst>
                </p:cNvPr>
                <p:cNvCxnSpPr>
                  <a:cxnSpLocks/>
                </p:cNvCxnSpPr>
                <p:nvPr/>
              </p:nvCxnSpPr>
              <p:spPr>
                <a:xfrm flipH="1">
                  <a:off x="5400006" y="4525680"/>
                  <a:ext cx="375884" cy="3528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21428F-C415-4FC1-895C-07534ED303E8}"/>
                    </a:ext>
                  </a:extLst>
                </p:cNvPr>
                <p:cNvCxnSpPr>
                  <a:cxnSpLocks/>
                </p:cNvCxnSpPr>
                <p:nvPr/>
              </p:nvCxnSpPr>
              <p:spPr>
                <a:xfrm flipH="1">
                  <a:off x="4390801" y="1964255"/>
                  <a:ext cx="289760" cy="138811"/>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0271D5D8-9AB3-4729-B861-C2A63BEDE848}"/>
                  </a:ext>
                </a:extLst>
              </p:cNvPr>
              <p:cNvSpPr/>
              <p:nvPr/>
            </p:nvSpPr>
            <p:spPr>
              <a:xfrm>
                <a:off x="8143420" y="5095452"/>
                <a:ext cx="480837" cy="461665"/>
              </a:xfrm>
              <a:prstGeom prst="rect">
                <a:avLst/>
              </a:prstGeom>
            </p:spPr>
            <p:txBody>
              <a:bodyPr wrap="non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a</a:t>
                </a:r>
                <a:endParaRPr lang="en-US" sz="2400" baseline="-25000" dirty="0"/>
              </a:p>
            </p:txBody>
          </p:sp>
          <p:sp>
            <p:nvSpPr>
              <p:cNvPr id="51" name="Rectangle 50">
                <a:extLst>
                  <a:ext uri="{FF2B5EF4-FFF2-40B4-BE49-F238E27FC236}">
                    <a16:creationId xmlns:a16="http://schemas.microsoft.com/office/drawing/2014/main" id="{0F246C28-B5BB-4436-940E-CF57DB1EC0AD}"/>
                  </a:ext>
                </a:extLst>
              </p:cNvPr>
              <p:cNvSpPr/>
              <p:nvPr/>
            </p:nvSpPr>
            <p:spPr>
              <a:xfrm>
                <a:off x="9484087" y="5095452"/>
                <a:ext cx="503664" cy="461665"/>
              </a:xfrm>
              <a:prstGeom prst="rect">
                <a:avLst/>
              </a:prstGeom>
            </p:spPr>
            <p:txBody>
              <a:bodyPr wrap="non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b</a:t>
                </a:r>
                <a:endParaRPr lang="en-US" sz="2400" baseline="-25000" dirty="0"/>
              </a:p>
            </p:txBody>
          </p:sp>
        </p:grpSp>
        <p:sp>
          <p:nvSpPr>
            <p:cNvPr id="55" name="Rectangle 54">
              <a:extLst>
                <a:ext uri="{FF2B5EF4-FFF2-40B4-BE49-F238E27FC236}">
                  <a16:creationId xmlns:a16="http://schemas.microsoft.com/office/drawing/2014/main" id="{CD5CD321-C773-4FF9-AD25-4C467511219F}"/>
                </a:ext>
              </a:extLst>
            </p:cNvPr>
            <p:cNvSpPr/>
            <p:nvPr/>
          </p:nvSpPr>
          <p:spPr>
            <a:xfrm>
              <a:off x="6875191" y="922106"/>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a</a:t>
              </a:r>
              <a:endParaRPr lang="en-US" sz="2400" baseline="-25000" dirty="0"/>
            </a:p>
          </p:txBody>
        </p:sp>
        <p:sp>
          <p:nvSpPr>
            <p:cNvPr id="56" name="Rectangle 55">
              <a:extLst>
                <a:ext uri="{FF2B5EF4-FFF2-40B4-BE49-F238E27FC236}">
                  <a16:creationId xmlns:a16="http://schemas.microsoft.com/office/drawing/2014/main" id="{1FC0B252-64DF-4619-8B96-2A545C29F4C7}"/>
                </a:ext>
              </a:extLst>
            </p:cNvPr>
            <p:cNvSpPr/>
            <p:nvPr/>
          </p:nvSpPr>
          <p:spPr>
            <a:xfrm>
              <a:off x="6737336" y="3004199"/>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b</a:t>
              </a:r>
              <a:endParaRPr lang="en-US" sz="2400" baseline="-25000" dirty="0"/>
            </a:p>
          </p:txBody>
        </p:sp>
        <p:cxnSp>
          <p:nvCxnSpPr>
            <p:cNvPr id="57" name="Straight Connector 56">
              <a:extLst>
                <a:ext uri="{FF2B5EF4-FFF2-40B4-BE49-F238E27FC236}">
                  <a16:creationId xmlns:a16="http://schemas.microsoft.com/office/drawing/2014/main" id="{1042DFB0-E294-4BF7-93CC-234CEC069E41}"/>
                </a:ext>
              </a:extLst>
            </p:cNvPr>
            <p:cNvCxnSpPr>
              <a:cxnSpLocks/>
            </p:cNvCxnSpPr>
            <p:nvPr/>
          </p:nvCxnSpPr>
          <p:spPr>
            <a:xfrm flipH="1">
              <a:off x="7474226" y="3198167"/>
              <a:ext cx="2160469" cy="36865"/>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48A319B-2670-44AB-9321-7DC00B0A4979}"/>
                </a:ext>
              </a:extLst>
            </p:cNvPr>
            <p:cNvCxnSpPr>
              <a:cxnSpLocks/>
            </p:cNvCxnSpPr>
            <p:nvPr/>
          </p:nvCxnSpPr>
          <p:spPr>
            <a:xfrm flipH="1">
              <a:off x="7474226" y="1152939"/>
              <a:ext cx="834885" cy="0"/>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0043DAB8-D2E5-4C3F-9CEE-161C17BEA012}"/>
              </a:ext>
            </a:extLst>
          </p:cNvPr>
          <p:cNvSpPr/>
          <p:nvPr/>
        </p:nvSpPr>
        <p:spPr>
          <a:xfrm>
            <a:off x="476489" y="1123264"/>
            <a:ext cx="5211919"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Pressure decreases from P</a:t>
            </a:r>
            <a:r>
              <a:rPr lang="en-US" sz="2400" baseline="-25000" dirty="0">
                <a:solidFill>
                  <a:srgbClr val="7030A0"/>
                </a:solidFill>
                <a:latin typeface="Arial" panose="020B0604020202020204" pitchFamily="34" charset="0"/>
                <a:cs typeface="Arial" panose="020B0604020202020204" pitchFamily="34" charset="0"/>
              </a:rPr>
              <a:t>a</a:t>
            </a:r>
            <a:r>
              <a:rPr lang="en-US" sz="2400" dirty="0">
                <a:solidFill>
                  <a:srgbClr val="7030A0"/>
                </a:solidFill>
                <a:latin typeface="Arial" panose="020B0604020202020204" pitchFamily="34" charset="0"/>
                <a:cs typeface="Arial" panose="020B0604020202020204" pitchFamily="34" charset="0"/>
              </a:rPr>
              <a:t> to P</a:t>
            </a:r>
            <a:r>
              <a:rPr lang="en-US" sz="2400" baseline="-25000" dirty="0">
                <a:solidFill>
                  <a:srgbClr val="7030A0"/>
                </a:solidFill>
                <a:latin typeface="Arial" panose="020B0604020202020204" pitchFamily="34" charset="0"/>
                <a:cs typeface="Arial" panose="020B0604020202020204" pitchFamily="34" charset="0"/>
              </a:rPr>
              <a:t>b </a:t>
            </a:r>
            <a:endParaRPr lang="en-US" dirty="0">
              <a:solidFill>
                <a:srgbClr val="7030A0"/>
              </a:solidFill>
            </a:endParaRPr>
          </a:p>
        </p:txBody>
      </p:sp>
      <p:sp>
        <p:nvSpPr>
          <p:cNvPr id="66" name="Rectangle 65">
            <a:extLst>
              <a:ext uri="{FF2B5EF4-FFF2-40B4-BE49-F238E27FC236}">
                <a16:creationId xmlns:a16="http://schemas.microsoft.com/office/drawing/2014/main" id="{6E046449-8B93-4EE9-920F-ADED4B89F91B}"/>
              </a:ext>
            </a:extLst>
          </p:cNvPr>
          <p:cNvSpPr/>
          <p:nvPr/>
        </p:nvSpPr>
        <p:spPr>
          <a:xfrm>
            <a:off x="476490" y="1667288"/>
            <a:ext cx="4616007"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Volume increases from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a</a:t>
            </a:r>
            <a:r>
              <a:rPr lang="en-US" sz="2400" dirty="0">
                <a:solidFill>
                  <a:srgbClr val="7030A0"/>
                </a:solidFill>
                <a:latin typeface="Arial" panose="020B0604020202020204" pitchFamily="34" charset="0"/>
                <a:cs typeface="Arial" panose="020B0604020202020204" pitchFamily="34" charset="0"/>
              </a:rPr>
              <a:t> to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b</a:t>
            </a:r>
            <a:r>
              <a:rPr lang="en-US" sz="2400" dirty="0">
                <a:solidFill>
                  <a:srgbClr val="7030A0"/>
                </a:solidFill>
                <a:latin typeface="Arial" panose="020B0604020202020204" pitchFamily="34" charset="0"/>
                <a:cs typeface="Arial" panose="020B0604020202020204" pitchFamily="34" charset="0"/>
              </a:rPr>
              <a:t> </a:t>
            </a:r>
            <a:endParaRPr lang="en-US" dirty="0">
              <a:solidFill>
                <a:srgbClr val="7030A0"/>
              </a:solidFill>
            </a:endParaRPr>
          </a:p>
        </p:txBody>
      </p:sp>
      <p:sp>
        <p:nvSpPr>
          <p:cNvPr id="67" name="Rectangle 66">
            <a:extLst>
              <a:ext uri="{FF2B5EF4-FFF2-40B4-BE49-F238E27FC236}">
                <a16:creationId xmlns:a16="http://schemas.microsoft.com/office/drawing/2014/main" id="{CF443277-4CCB-441F-AD14-AC566E5CFB38}"/>
              </a:ext>
            </a:extLst>
          </p:cNvPr>
          <p:cNvSpPr/>
          <p:nvPr/>
        </p:nvSpPr>
        <p:spPr>
          <a:xfrm>
            <a:off x="476490" y="598075"/>
            <a:ext cx="6630341"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Heat Q</a:t>
            </a:r>
            <a:r>
              <a:rPr lang="en-US" sz="2400" baseline="-25000" dirty="0">
                <a:solidFill>
                  <a:srgbClr val="7030A0"/>
                </a:solidFill>
                <a:latin typeface="Arial" panose="020B0604020202020204" pitchFamily="34" charset="0"/>
                <a:cs typeface="Arial" panose="020B0604020202020204" pitchFamily="34" charset="0"/>
              </a:rPr>
              <a:t>H</a:t>
            </a:r>
            <a:r>
              <a:rPr lang="en-US" sz="2400" dirty="0">
                <a:solidFill>
                  <a:srgbClr val="7030A0"/>
                </a:solidFill>
                <a:latin typeface="Arial" panose="020B0604020202020204" pitchFamily="34" charset="0"/>
                <a:cs typeface="Arial" panose="020B0604020202020204" pitchFamily="34" charset="0"/>
              </a:rPr>
              <a:t> is absorbed by the working substance.</a:t>
            </a:r>
            <a:endParaRPr lang="en-US" dirty="0"/>
          </a:p>
        </p:txBody>
      </p: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38A07F37-B366-44F9-8A2B-38A9B5F8B93D}"/>
                  </a:ext>
                </a:extLst>
              </p:cNvPr>
              <p:cNvSpPr/>
              <p:nvPr/>
            </p:nvSpPr>
            <p:spPr>
              <a:xfrm>
                <a:off x="517877" y="2362858"/>
                <a:ext cx="5146962" cy="669992"/>
              </a:xfrm>
              <a:prstGeom prst="rect">
                <a:avLst/>
              </a:prstGeom>
            </p:spPr>
            <p:txBody>
              <a:bodyPr wrap="square">
                <a:spAutoFit/>
              </a:bodyPr>
              <a:lstStyle/>
              <a:p>
                <a:r>
                  <a:rPr lang="en-US" sz="2400" dirty="0">
                    <a:solidFill>
                      <a:srgbClr val="7030A0"/>
                    </a:solidFill>
                  </a:rPr>
                  <a:t>W </a:t>
                </a:r>
                <a14:m>
                  <m:oMath xmlns:m="http://schemas.openxmlformats.org/officeDocument/2006/math">
                    <m:r>
                      <a:rPr lang="en-US" sz="2400" i="0" smtClean="0">
                        <a:solidFill>
                          <a:srgbClr val="7030A0"/>
                        </a:solidFill>
                        <a:latin typeface="Cambria Math" panose="02040503050406030204" pitchFamily="18" charset="0"/>
                      </a:rPr>
                      <m:t>=</m:t>
                    </m:r>
                    <m:r>
                      <m:rPr>
                        <m:sty m:val="p"/>
                      </m:rPr>
                      <a:rPr lang="en-US" sz="2400" b="0" i="0" smtClean="0">
                        <a:solidFill>
                          <a:srgbClr val="7030A0"/>
                        </a:solidFill>
                        <a:latin typeface="Cambria Math" panose="02040503050406030204" pitchFamily="18" charset="0"/>
                      </a:rPr>
                      <m:t>nR</m:t>
                    </m:r>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T</m:t>
                        </m:r>
                      </m:e>
                      <m:sub>
                        <m:r>
                          <m:rPr>
                            <m:sty m:val="p"/>
                          </m:rPr>
                          <a:rPr lang="en-US" sz="2400" b="0" i="0" smtClean="0">
                            <a:solidFill>
                              <a:srgbClr val="7030A0"/>
                            </a:solidFill>
                            <a:latin typeface="Cambria Math" panose="02040503050406030204" pitchFamily="18" charset="0"/>
                          </a:rPr>
                          <m:t>H</m:t>
                        </m:r>
                      </m:sub>
                    </m:sSub>
                    <m:func>
                      <m:funcPr>
                        <m:ctrlPr>
                          <a:rPr lang="en-US" sz="2400" b="0" i="1" smtClean="0">
                            <a:solidFill>
                              <a:srgbClr val="7030A0"/>
                            </a:solidFill>
                            <a:latin typeface="Cambria Math" panose="02040503050406030204" pitchFamily="18" charset="0"/>
                          </a:rPr>
                        </m:ctrlPr>
                      </m:funcPr>
                      <m:fName>
                        <m:r>
                          <m:rPr>
                            <m:sty m:val="p"/>
                          </m:rPr>
                          <a:rPr lang="en-US" sz="2400" b="0" i="0" smtClean="0">
                            <a:solidFill>
                              <a:srgbClr val="7030A0"/>
                            </a:solidFill>
                            <a:latin typeface="Cambria Math" panose="02040503050406030204" pitchFamily="18" charset="0"/>
                          </a:rPr>
                          <m:t>ln</m:t>
                        </m:r>
                      </m:fName>
                      <m:e>
                        <m:f>
                          <m:fPr>
                            <m:ctrlPr>
                              <a:rPr lang="en-US" sz="2400" b="0" i="1" smtClean="0">
                                <a:solidFill>
                                  <a:srgbClr val="7030A0"/>
                                </a:solidFill>
                                <a:latin typeface="Cambria Math" panose="02040503050406030204" pitchFamily="18" charset="0"/>
                              </a:rPr>
                            </m:ctrlPr>
                          </m:fPr>
                          <m:num>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b</m:t>
                                </m:r>
                              </m:sub>
                            </m:sSub>
                          </m:num>
                          <m:den>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a</m:t>
                                </m:r>
                              </m:sub>
                            </m:sSub>
                          </m:den>
                        </m:f>
                        <m:r>
                          <a:rPr lang="en-US" sz="2400" b="0" i="0" smtClean="0">
                            <a:solidFill>
                              <a:srgbClr val="7030A0"/>
                            </a:solidFill>
                            <a:latin typeface="Cambria Math" panose="02040503050406030204" pitchFamily="18" charset="0"/>
                          </a:rPr>
                          <m:t>                [</m:t>
                        </m:r>
                        <m:r>
                          <m:rPr>
                            <m:sty m:val="p"/>
                          </m:rPr>
                          <a:rPr lang="en-US" sz="2400" b="0" i="0" smtClean="0">
                            <a:solidFill>
                              <a:srgbClr val="7030A0"/>
                            </a:solidFill>
                            <a:latin typeface="Cambria Math" panose="02040503050406030204" pitchFamily="18" charset="0"/>
                          </a:rPr>
                          <m:t>positive</m:t>
                        </m:r>
                        <m:r>
                          <a:rPr lang="en-US" sz="2400" b="0" i="0" smtClean="0">
                            <a:solidFill>
                              <a:srgbClr val="7030A0"/>
                            </a:solidFill>
                            <a:latin typeface="Cambria Math" panose="02040503050406030204" pitchFamily="18" charset="0"/>
                          </a:rPr>
                          <m:t>] </m:t>
                        </m:r>
                      </m:e>
                    </m:func>
                  </m:oMath>
                </a14:m>
                <a:endParaRPr lang="en-US" sz="2400" dirty="0">
                  <a:solidFill>
                    <a:srgbClr val="7030A0"/>
                  </a:solidFill>
                </a:endParaRPr>
              </a:p>
            </p:txBody>
          </p:sp>
        </mc:Choice>
        <mc:Fallback xmlns="">
          <p:sp>
            <p:nvSpPr>
              <p:cNvPr id="68" name="Rectangle 67">
                <a:extLst>
                  <a:ext uri="{FF2B5EF4-FFF2-40B4-BE49-F238E27FC236}">
                    <a16:creationId xmlns:a16="http://schemas.microsoft.com/office/drawing/2014/main" id="{38A07F37-B366-44F9-8A2B-38A9B5F8B93D}"/>
                  </a:ext>
                </a:extLst>
              </p:cNvPr>
              <p:cNvSpPr>
                <a:spLocks noRot="1" noChangeAspect="1" noMove="1" noResize="1" noEditPoints="1" noAdjustHandles="1" noChangeArrowheads="1" noChangeShapeType="1" noTextEdit="1"/>
              </p:cNvSpPr>
              <p:nvPr/>
            </p:nvSpPr>
            <p:spPr>
              <a:xfrm>
                <a:off x="517877" y="2362858"/>
                <a:ext cx="5146962" cy="669992"/>
              </a:xfrm>
              <a:prstGeom prst="rect">
                <a:avLst/>
              </a:prstGeom>
              <a:blipFill>
                <a:blip r:embed="rId3"/>
                <a:stretch>
                  <a:fillRect l="-1896" b="-1818"/>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5F468E7E-C9AE-476C-9032-D0B192792321}"/>
              </a:ext>
            </a:extLst>
          </p:cNvPr>
          <p:cNvSpPr/>
          <p:nvPr/>
        </p:nvSpPr>
        <p:spPr>
          <a:xfrm>
            <a:off x="396162" y="3381794"/>
            <a:ext cx="6096000" cy="1938992"/>
          </a:xfrm>
          <a:prstGeom prst="rect">
            <a:avLst/>
          </a:prstGeom>
        </p:spPr>
        <p:txBody>
          <a:bodyPr>
            <a:spAutoFit/>
          </a:bodyPr>
          <a:lstStyle/>
          <a:p>
            <a:pPr lvl="0" algn="just"/>
            <a:r>
              <a:rPr lang="en-US" sz="2400" b="1" dirty="0">
                <a:solidFill>
                  <a:srgbClr val="00B050"/>
                </a:solidFill>
              </a:rPr>
              <a:t>During the processes ab and </a:t>
            </a:r>
            <a:r>
              <a:rPr lang="en-US" sz="2400" b="1" dirty="0" err="1">
                <a:solidFill>
                  <a:srgbClr val="00B050"/>
                </a:solidFill>
              </a:rPr>
              <a:t>bc</a:t>
            </a:r>
            <a:r>
              <a:rPr lang="en-US" sz="2400" b="1" dirty="0">
                <a:solidFill>
                  <a:prstClr val="black"/>
                </a:solidFill>
              </a:rPr>
              <a:t>, the </a:t>
            </a:r>
            <a:r>
              <a:rPr lang="en-US" sz="2400" b="1" dirty="0">
                <a:solidFill>
                  <a:srgbClr val="00B050"/>
                </a:solidFill>
              </a:rPr>
              <a:t>working substance </a:t>
            </a:r>
            <a:r>
              <a:rPr lang="en-US" sz="2400" b="1" dirty="0">
                <a:solidFill>
                  <a:prstClr val="black"/>
                </a:solidFill>
              </a:rPr>
              <a:t>is </a:t>
            </a:r>
            <a:r>
              <a:rPr lang="en-US" sz="2400" b="1" dirty="0">
                <a:solidFill>
                  <a:srgbClr val="00B050"/>
                </a:solidFill>
              </a:rPr>
              <a:t>expanding</a:t>
            </a:r>
            <a:r>
              <a:rPr lang="en-US" sz="2400" b="1" dirty="0">
                <a:solidFill>
                  <a:prstClr val="black"/>
                </a:solidFill>
              </a:rPr>
              <a:t> and thus doing </a:t>
            </a:r>
            <a:r>
              <a:rPr lang="en-US" sz="2400" b="1" dirty="0">
                <a:solidFill>
                  <a:srgbClr val="00B050"/>
                </a:solidFill>
              </a:rPr>
              <a:t>positive work </a:t>
            </a:r>
            <a:r>
              <a:rPr lang="en-US" sz="2400" b="1" dirty="0">
                <a:solidFill>
                  <a:prstClr val="black"/>
                </a:solidFill>
              </a:rPr>
              <a:t>as it raises the weighted piston. This </a:t>
            </a:r>
            <a:r>
              <a:rPr lang="en-US" sz="2400" b="1" dirty="0">
                <a:solidFill>
                  <a:srgbClr val="00B050"/>
                </a:solidFill>
              </a:rPr>
              <a:t>work</a:t>
            </a:r>
            <a:r>
              <a:rPr lang="en-US" sz="2400" b="1" dirty="0">
                <a:solidFill>
                  <a:prstClr val="black"/>
                </a:solidFill>
              </a:rPr>
              <a:t> is represented by the </a:t>
            </a:r>
            <a:r>
              <a:rPr lang="en-US" sz="2400" b="1" dirty="0">
                <a:solidFill>
                  <a:srgbClr val="00B050"/>
                </a:solidFill>
              </a:rPr>
              <a:t>area under curve </a:t>
            </a:r>
            <a:r>
              <a:rPr lang="en-US" sz="2400" b="1" dirty="0" err="1">
                <a:solidFill>
                  <a:srgbClr val="00B050"/>
                </a:solidFill>
              </a:rPr>
              <a:t>abc</a:t>
            </a:r>
            <a:r>
              <a:rPr lang="en-US" sz="2400" b="1" dirty="0">
                <a:solidFill>
                  <a:srgbClr val="00B050"/>
                </a:solidFill>
              </a:rPr>
              <a:t>.</a:t>
            </a:r>
            <a:endParaRPr lang="en-US" sz="2400" b="1" dirty="0">
              <a:solidFill>
                <a:prstClr val="black"/>
              </a:solidFill>
            </a:endParaRPr>
          </a:p>
        </p:txBody>
      </p:sp>
    </p:spTree>
    <p:extLst>
      <p:ext uri="{BB962C8B-B14F-4D97-AF65-F5344CB8AC3E}">
        <p14:creationId xmlns:p14="http://schemas.microsoft.com/office/powerpoint/2010/main" val="204409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D88238D-0F55-4228-A680-65F2E6F10D35}"/>
              </a:ext>
            </a:extLst>
          </p:cNvPr>
          <p:cNvSpPr/>
          <p:nvPr/>
        </p:nvSpPr>
        <p:spPr>
          <a:xfrm>
            <a:off x="204957" y="136410"/>
            <a:ext cx="5612747" cy="461665"/>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Adiabatic expansion </a:t>
            </a:r>
            <a:r>
              <a:rPr lang="en-US" sz="2400" dirty="0">
                <a:solidFill>
                  <a:srgbClr val="7030A0"/>
                </a:solidFill>
                <a:latin typeface="Arial" panose="020B0604020202020204" pitchFamily="34" charset="0"/>
                <a:cs typeface="Arial" panose="020B0604020202020204" pitchFamily="34" charset="0"/>
              </a:rPr>
              <a:t>from b to c states:</a:t>
            </a:r>
          </a:p>
        </p:txBody>
      </p:sp>
      <p:sp>
        <p:nvSpPr>
          <p:cNvPr id="31" name="Rectangle 30">
            <a:extLst>
              <a:ext uri="{FF2B5EF4-FFF2-40B4-BE49-F238E27FC236}">
                <a16:creationId xmlns:a16="http://schemas.microsoft.com/office/drawing/2014/main" id="{1F812CB5-F628-4A18-9F71-CCA12221C90B}"/>
              </a:ext>
            </a:extLst>
          </p:cNvPr>
          <p:cNvSpPr/>
          <p:nvPr/>
        </p:nvSpPr>
        <p:spPr>
          <a:xfrm>
            <a:off x="476490" y="598075"/>
            <a:ext cx="2236510"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Heat Q is zero.</a:t>
            </a:r>
            <a:endParaRPr lang="en-US" dirty="0"/>
          </a:p>
        </p:txBody>
      </p:sp>
      <p:sp>
        <p:nvSpPr>
          <p:cNvPr id="32" name="Rectangle 31">
            <a:extLst>
              <a:ext uri="{FF2B5EF4-FFF2-40B4-BE49-F238E27FC236}">
                <a16:creationId xmlns:a16="http://schemas.microsoft.com/office/drawing/2014/main" id="{DEC60271-0DA9-41A1-BC30-98662F061BBF}"/>
              </a:ext>
            </a:extLst>
          </p:cNvPr>
          <p:cNvSpPr/>
          <p:nvPr/>
        </p:nvSpPr>
        <p:spPr>
          <a:xfrm>
            <a:off x="476489" y="1123264"/>
            <a:ext cx="5211919"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Pressure decreases from P</a:t>
            </a:r>
            <a:r>
              <a:rPr lang="en-US" sz="2400" baseline="-25000" dirty="0">
                <a:solidFill>
                  <a:srgbClr val="7030A0"/>
                </a:solidFill>
                <a:latin typeface="Arial" panose="020B0604020202020204" pitchFamily="34" charset="0"/>
                <a:cs typeface="Arial" panose="020B0604020202020204" pitchFamily="34" charset="0"/>
              </a:rPr>
              <a:t>b</a:t>
            </a:r>
            <a:r>
              <a:rPr lang="en-US" sz="2400" dirty="0">
                <a:solidFill>
                  <a:srgbClr val="7030A0"/>
                </a:solidFill>
                <a:latin typeface="Arial" panose="020B0604020202020204" pitchFamily="34" charset="0"/>
                <a:cs typeface="Arial" panose="020B0604020202020204" pitchFamily="34" charset="0"/>
              </a:rPr>
              <a:t> to P</a:t>
            </a:r>
            <a:r>
              <a:rPr lang="en-US" sz="2400" baseline="-25000" dirty="0">
                <a:solidFill>
                  <a:srgbClr val="7030A0"/>
                </a:solidFill>
                <a:latin typeface="Arial" panose="020B0604020202020204" pitchFamily="34" charset="0"/>
                <a:cs typeface="Arial" panose="020B0604020202020204" pitchFamily="34" charset="0"/>
              </a:rPr>
              <a:t>c </a:t>
            </a:r>
            <a:endParaRPr lang="en-US" dirty="0">
              <a:solidFill>
                <a:srgbClr val="7030A0"/>
              </a:solidFill>
            </a:endParaRPr>
          </a:p>
        </p:txBody>
      </p:sp>
      <p:sp>
        <p:nvSpPr>
          <p:cNvPr id="33" name="Rectangle 32">
            <a:extLst>
              <a:ext uri="{FF2B5EF4-FFF2-40B4-BE49-F238E27FC236}">
                <a16:creationId xmlns:a16="http://schemas.microsoft.com/office/drawing/2014/main" id="{8D709195-A65F-469A-BAE9-08D08F74126C}"/>
              </a:ext>
            </a:extLst>
          </p:cNvPr>
          <p:cNvSpPr/>
          <p:nvPr/>
        </p:nvSpPr>
        <p:spPr>
          <a:xfrm>
            <a:off x="476490" y="1667288"/>
            <a:ext cx="4540667"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Volume increases from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b</a:t>
            </a:r>
            <a:r>
              <a:rPr lang="en-US" sz="2400" dirty="0">
                <a:solidFill>
                  <a:srgbClr val="7030A0"/>
                </a:solidFill>
                <a:latin typeface="Arial" panose="020B0604020202020204" pitchFamily="34" charset="0"/>
                <a:cs typeface="Arial" panose="020B0604020202020204" pitchFamily="34" charset="0"/>
              </a:rPr>
              <a:t> to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c</a:t>
            </a:r>
            <a:r>
              <a:rPr lang="en-US" sz="2400" dirty="0">
                <a:solidFill>
                  <a:srgbClr val="7030A0"/>
                </a:solidFill>
                <a:latin typeface="Arial" panose="020B0604020202020204" pitchFamily="34" charset="0"/>
                <a:cs typeface="Arial" panose="020B0604020202020204" pitchFamily="34" charset="0"/>
              </a:rPr>
              <a:t> </a:t>
            </a:r>
            <a:endParaRPr lang="en-US" dirty="0">
              <a:solidFill>
                <a:srgbClr val="7030A0"/>
              </a:solidFill>
            </a:endParaRP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57F1DEF5-76A1-4DC1-BDC1-F9B052BFFDDE}"/>
                  </a:ext>
                </a:extLst>
              </p:cNvPr>
              <p:cNvSpPr/>
              <p:nvPr/>
            </p:nvSpPr>
            <p:spPr>
              <a:xfrm>
                <a:off x="446578" y="2576843"/>
                <a:ext cx="5649422" cy="763799"/>
              </a:xfrm>
              <a:prstGeom prst="rect">
                <a:avLst/>
              </a:prstGeom>
            </p:spPr>
            <p:txBody>
              <a:bodyPr wrap="square">
                <a:spAutoFit/>
              </a:bodyPr>
              <a:lstStyle/>
              <a:p>
                <a14:m>
                  <m:oMath xmlns:m="http://schemas.openxmlformats.org/officeDocument/2006/math">
                    <m:r>
                      <m:rPr>
                        <m:nor/>
                      </m:rPr>
                      <a:rPr lang="en-US" sz="2800" dirty="0" smtClean="0">
                        <a:solidFill>
                          <a:srgbClr val="7030A0"/>
                        </a:solidFill>
                      </a:rPr>
                      <m:t>W</m:t>
                    </m:r>
                    <m:r>
                      <a:rPr lang="en-US" sz="2800" i="0">
                        <a:solidFill>
                          <a:srgbClr val="7030A0"/>
                        </a:solidFill>
                        <a:latin typeface="Cambria Math" panose="02040503050406030204" pitchFamily="18" charset="0"/>
                      </a:rPr>
                      <m:t>=</m:t>
                    </m:r>
                    <m:f>
                      <m:fPr>
                        <m:ctrlPr>
                          <a:rPr lang="en-US" sz="2800" i="1">
                            <a:solidFill>
                              <a:srgbClr val="7030A0"/>
                            </a:solidFill>
                            <a:latin typeface="Cambria Math" panose="02040503050406030204" pitchFamily="18" charset="0"/>
                          </a:rPr>
                        </m:ctrlPr>
                      </m:fPr>
                      <m:num>
                        <m:sSub>
                          <m:sSubPr>
                            <m:ctrlPr>
                              <a:rPr lang="en-US" sz="2800" i="1">
                                <a:solidFill>
                                  <a:srgbClr val="7030A0"/>
                                </a:solidFill>
                                <a:latin typeface="Cambria Math" panose="02040503050406030204" pitchFamily="18" charset="0"/>
                              </a:rPr>
                            </m:ctrlPr>
                          </m:sSubPr>
                          <m:e>
                            <m:r>
                              <m:rPr>
                                <m:sty m:val="p"/>
                              </m:rPr>
                              <a:rPr lang="en-US" sz="2800" i="0">
                                <a:solidFill>
                                  <a:srgbClr val="7030A0"/>
                                </a:solidFill>
                                <a:latin typeface="Cambria Math" panose="02040503050406030204" pitchFamily="18" charset="0"/>
                              </a:rPr>
                              <m:t>P</m:t>
                            </m:r>
                          </m:e>
                          <m:sub>
                            <m:r>
                              <m:rPr>
                                <m:sty m:val="p"/>
                              </m:rPr>
                              <a:rPr lang="en-US" sz="2800" b="0" i="0" smtClean="0">
                                <a:solidFill>
                                  <a:srgbClr val="7030A0"/>
                                </a:solidFill>
                                <a:latin typeface="Cambria Math" panose="02040503050406030204" pitchFamily="18" charset="0"/>
                              </a:rPr>
                              <m:t>b</m:t>
                            </m:r>
                          </m:sub>
                        </m:sSub>
                        <m:sSub>
                          <m:sSubPr>
                            <m:ctrlPr>
                              <a:rPr lang="en-US" sz="2800" i="1">
                                <a:solidFill>
                                  <a:srgbClr val="7030A0"/>
                                </a:solidFill>
                                <a:latin typeface="Cambria Math" panose="02040503050406030204" pitchFamily="18" charset="0"/>
                              </a:rPr>
                            </m:ctrlPr>
                          </m:sSubPr>
                          <m:e>
                            <m:r>
                              <m:rPr>
                                <m:sty m:val="p"/>
                              </m:rPr>
                              <a:rPr lang="en-US" sz="2800" i="0">
                                <a:solidFill>
                                  <a:srgbClr val="7030A0"/>
                                </a:solidFill>
                                <a:latin typeface="Cambria Math" panose="02040503050406030204" pitchFamily="18" charset="0"/>
                              </a:rPr>
                              <m:t>V</m:t>
                            </m:r>
                          </m:e>
                          <m:sub>
                            <m:r>
                              <m:rPr>
                                <m:sty m:val="p"/>
                              </m:rPr>
                              <a:rPr lang="en-US" sz="2800" b="0" i="0" smtClean="0">
                                <a:solidFill>
                                  <a:srgbClr val="7030A0"/>
                                </a:solidFill>
                                <a:latin typeface="Cambria Math" panose="02040503050406030204" pitchFamily="18" charset="0"/>
                              </a:rPr>
                              <m:t>b</m:t>
                            </m:r>
                          </m:sub>
                        </m:sSub>
                        <m:r>
                          <a:rPr lang="en-US" sz="2800" i="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m:rPr>
                                <m:sty m:val="p"/>
                              </m:rPr>
                              <a:rPr lang="en-US" sz="2800" i="0">
                                <a:solidFill>
                                  <a:srgbClr val="7030A0"/>
                                </a:solidFill>
                                <a:latin typeface="Cambria Math" panose="02040503050406030204" pitchFamily="18" charset="0"/>
                              </a:rPr>
                              <m:t>P</m:t>
                            </m:r>
                          </m:e>
                          <m:sub>
                            <m:r>
                              <m:rPr>
                                <m:sty m:val="p"/>
                              </m:rPr>
                              <a:rPr lang="en-US" sz="2800" b="0" i="0" smtClean="0">
                                <a:solidFill>
                                  <a:srgbClr val="7030A0"/>
                                </a:solidFill>
                                <a:latin typeface="Cambria Math" panose="02040503050406030204" pitchFamily="18" charset="0"/>
                              </a:rPr>
                              <m:t>c</m:t>
                            </m:r>
                          </m:sub>
                        </m:sSub>
                        <m:sSub>
                          <m:sSubPr>
                            <m:ctrlPr>
                              <a:rPr lang="en-US" sz="2800" i="1" smtClean="0">
                                <a:solidFill>
                                  <a:srgbClr val="7030A0"/>
                                </a:solidFill>
                                <a:latin typeface="Cambria Math" panose="02040503050406030204" pitchFamily="18" charset="0"/>
                              </a:rPr>
                            </m:ctrlPr>
                          </m:sSubPr>
                          <m:e>
                            <m:r>
                              <m:rPr>
                                <m:sty m:val="p"/>
                              </m:rPr>
                              <a:rPr lang="en-US" sz="2800" i="0">
                                <a:solidFill>
                                  <a:srgbClr val="7030A0"/>
                                </a:solidFill>
                                <a:latin typeface="Cambria Math" panose="02040503050406030204" pitchFamily="18" charset="0"/>
                              </a:rPr>
                              <m:t>V</m:t>
                            </m:r>
                          </m:e>
                          <m:sub>
                            <m:r>
                              <m:rPr>
                                <m:sty m:val="p"/>
                              </m:rPr>
                              <a:rPr lang="en-US" sz="2800" b="0" i="0" smtClean="0">
                                <a:solidFill>
                                  <a:srgbClr val="7030A0"/>
                                </a:solidFill>
                                <a:latin typeface="Cambria Math" panose="02040503050406030204" pitchFamily="18" charset="0"/>
                              </a:rPr>
                              <m:t>c</m:t>
                            </m:r>
                            <m:r>
                              <a:rPr lang="en-US" sz="2800" i="0">
                                <a:solidFill>
                                  <a:srgbClr val="7030A0"/>
                                </a:solidFill>
                                <a:latin typeface="Cambria Math" panose="02040503050406030204" pitchFamily="18" charset="0"/>
                              </a:rPr>
                              <m:t> </m:t>
                            </m:r>
                          </m:sub>
                        </m:sSub>
                      </m:num>
                      <m:den>
                        <m:r>
                          <m:rPr>
                            <m:sty m:val="p"/>
                          </m:rPr>
                          <a:rPr lang="en-US" sz="2800" i="0">
                            <a:solidFill>
                              <a:srgbClr val="7030A0"/>
                            </a:solidFill>
                            <a:latin typeface="Cambria Math" panose="02040503050406030204" pitchFamily="18" charset="0"/>
                          </a:rPr>
                          <m:t>γ</m:t>
                        </m:r>
                        <m:r>
                          <a:rPr lang="en-US" sz="2800" i="0">
                            <a:solidFill>
                              <a:srgbClr val="7030A0"/>
                            </a:solidFill>
                            <a:latin typeface="Cambria Math" panose="02040503050406030204" pitchFamily="18" charset="0"/>
                          </a:rPr>
                          <m:t>−1</m:t>
                        </m:r>
                      </m:den>
                    </m:f>
                  </m:oMath>
                </a14:m>
                <a:r>
                  <a:rPr lang="en-US" sz="2800" dirty="0"/>
                  <a:t>                     [positive] </a:t>
                </a:r>
              </a:p>
            </p:txBody>
          </p:sp>
        </mc:Choice>
        <mc:Fallback xmlns="">
          <p:sp>
            <p:nvSpPr>
              <p:cNvPr id="34" name="Rectangle 33">
                <a:extLst>
                  <a:ext uri="{FF2B5EF4-FFF2-40B4-BE49-F238E27FC236}">
                    <a16:creationId xmlns:a16="http://schemas.microsoft.com/office/drawing/2014/main" id="{57F1DEF5-76A1-4DC1-BDC1-F9B052BFFDDE}"/>
                  </a:ext>
                </a:extLst>
              </p:cNvPr>
              <p:cNvSpPr>
                <a:spLocks noRot="1" noChangeAspect="1" noMove="1" noResize="1" noEditPoints="1" noAdjustHandles="1" noChangeArrowheads="1" noChangeShapeType="1" noTextEdit="1"/>
              </p:cNvSpPr>
              <p:nvPr/>
            </p:nvSpPr>
            <p:spPr>
              <a:xfrm>
                <a:off x="446578" y="2576843"/>
                <a:ext cx="5649422" cy="763799"/>
              </a:xfrm>
              <a:prstGeom prst="rect">
                <a:avLst/>
              </a:prstGeom>
              <a:blipFill>
                <a:blip r:embed="rId2"/>
                <a:stretch>
                  <a:fillRect r="-863" b="-400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1E15C5E-68D1-4B6C-845B-235224A230F5}"/>
              </a:ext>
            </a:extLst>
          </p:cNvPr>
          <p:cNvGrpSpPr/>
          <p:nvPr/>
        </p:nvGrpSpPr>
        <p:grpSpPr>
          <a:xfrm>
            <a:off x="6661449" y="568538"/>
            <a:ext cx="5325594" cy="5720921"/>
            <a:chOff x="6661449" y="568538"/>
            <a:chExt cx="5325594" cy="5720921"/>
          </a:xfrm>
        </p:grpSpPr>
        <p:grpSp>
          <p:nvGrpSpPr>
            <p:cNvPr id="27" name="Group 26">
              <a:extLst>
                <a:ext uri="{FF2B5EF4-FFF2-40B4-BE49-F238E27FC236}">
                  <a16:creationId xmlns:a16="http://schemas.microsoft.com/office/drawing/2014/main" id="{320E384A-61BB-424D-AE4B-D977A647511B}"/>
                </a:ext>
              </a:extLst>
            </p:cNvPr>
            <p:cNvGrpSpPr/>
            <p:nvPr/>
          </p:nvGrpSpPr>
          <p:grpSpPr>
            <a:xfrm>
              <a:off x="6817537" y="568538"/>
              <a:ext cx="5169506" cy="5720921"/>
              <a:chOff x="3126355" y="560608"/>
              <a:chExt cx="5169506" cy="5720921"/>
            </a:xfrm>
          </p:grpSpPr>
          <p:pic>
            <p:nvPicPr>
              <p:cNvPr id="3" name="Picture 2">
                <a:extLst>
                  <a:ext uri="{FF2B5EF4-FFF2-40B4-BE49-F238E27FC236}">
                    <a16:creationId xmlns:a16="http://schemas.microsoft.com/office/drawing/2014/main" id="{CAECD723-F360-4B9A-9548-EB2212047E83}"/>
                  </a:ext>
                </a:extLst>
              </p:cNvPr>
              <p:cNvPicPr>
                <a:picLocks noChangeAspect="1"/>
              </p:cNvPicPr>
              <p:nvPr/>
            </p:nvPicPr>
            <p:blipFill>
              <a:blip r:embed="rId3"/>
              <a:stretch>
                <a:fillRect/>
              </a:stretch>
            </p:blipFill>
            <p:spPr>
              <a:xfrm>
                <a:off x="3126355" y="560608"/>
                <a:ext cx="5169506" cy="5720921"/>
              </a:xfrm>
              <a:prstGeom prst="rect">
                <a:avLst/>
              </a:prstGeom>
            </p:spPr>
          </p:pic>
          <p:cxnSp>
            <p:nvCxnSpPr>
              <p:cNvPr id="6" name="Straight Connector 5">
                <a:extLst>
                  <a:ext uri="{FF2B5EF4-FFF2-40B4-BE49-F238E27FC236}">
                    <a16:creationId xmlns:a16="http://schemas.microsoft.com/office/drawing/2014/main" id="{A12619B0-5BC7-453C-999C-7B58C3E33E69}"/>
                  </a:ext>
                </a:extLst>
              </p:cNvPr>
              <p:cNvCxnSpPr>
                <a:cxnSpLocks/>
              </p:cNvCxnSpPr>
              <p:nvPr/>
            </p:nvCxnSpPr>
            <p:spPr>
              <a:xfrm>
                <a:off x="7553739" y="4684706"/>
                <a:ext cx="0" cy="203817"/>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4FA33C8-752A-4E17-AB07-81016192A93C}"/>
                  </a:ext>
                </a:extLst>
              </p:cNvPr>
              <p:cNvCxnSpPr>
                <a:cxnSpLocks/>
              </p:cNvCxnSpPr>
              <p:nvPr/>
            </p:nvCxnSpPr>
            <p:spPr>
              <a:xfrm>
                <a:off x="5747060" y="3310494"/>
                <a:ext cx="0" cy="1579558"/>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200768-65D7-4CB7-A008-94DCA3D0FC2E}"/>
                  </a:ext>
                </a:extLst>
              </p:cNvPr>
              <p:cNvCxnSpPr>
                <a:cxnSpLocks/>
              </p:cNvCxnSpPr>
              <p:nvPr/>
            </p:nvCxnSpPr>
            <p:spPr>
              <a:xfrm flipH="1">
                <a:off x="6307911" y="4356877"/>
                <a:ext cx="565902" cy="50427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DEE6E5-86B3-43A6-8BA0-7ECCDCFBD03A}"/>
                  </a:ext>
                </a:extLst>
              </p:cNvPr>
              <p:cNvCxnSpPr>
                <a:cxnSpLocks/>
              </p:cNvCxnSpPr>
              <p:nvPr/>
            </p:nvCxnSpPr>
            <p:spPr>
              <a:xfrm flipH="1">
                <a:off x="7276594" y="4660930"/>
                <a:ext cx="276104" cy="2275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BFA03-3FFA-4E93-AA59-7C7D00CE545D}"/>
                  </a:ext>
                </a:extLst>
              </p:cNvPr>
              <p:cNvCxnSpPr>
                <a:cxnSpLocks/>
              </p:cNvCxnSpPr>
              <p:nvPr/>
            </p:nvCxnSpPr>
            <p:spPr>
              <a:xfrm flipH="1">
                <a:off x="5764948" y="3734741"/>
                <a:ext cx="403479" cy="3610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115CB-16C4-466B-81E7-F6FBED86FF07}"/>
                  </a:ext>
                </a:extLst>
              </p:cNvPr>
              <p:cNvCxnSpPr>
                <a:cxnSpLocks/>
              </p:cNvCxnSpPr>
              <p:nvPr/>
            </p:nvCxnSpPr>
            <p:spPr>
              <a:xfrm flipH="1">
                <a:off x="5747060" y="3982191"/>
                <a:ext cx="625368" cy="5230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6D0967-9B5E-4A8A-BBED-15F8DD47AFB1}"/>
                  </a:ext>
                </a:extLst>
              </p:cNvPr>
              <p:cNvCxnSpPr>
                <a:cxnSpLocks/>
              </p:cNvCxnSpPr>
              <p:nvPr/>
            </p:nvCxnSpPr>
            <p:spPr>
              <a:xfrm flipH="1">
                <a:off x="5778431" y="4173976"/>
                <a:ext cx="810573" cy="6956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610813-60DB-4DBC-8E76-5F89BC2CDA99}"/>
                  </a:ext>
                </a:extLst>
              </p:cNvPr>
              <p:cNvCxnSpPr>
                <a:cxnSpLocks/>
              </p:cNvCxnSpPr>
              <p:nvPr/>
            </p:nvCxnSpPr>
            <p:spPr>
              <a:xfrm flipH="1">
                <a:off x="6845736" y="4508260"/>
                <a:ext cx="375884" cy="35289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821428F-C415-4FC1-895C-07534ED303E8}"/>
                  </a:ext>
                </a:extLst>
              </p:cNvPr>
              <p:cNvCxnSpPr>
                <a:cxnSpLocks/>
              </p:cNvCxnSpPr>
              <p:nvPr/>
            </p:nvCxnSpPr>
            <p:spPr>
              <a:xfrm flipH="1">
                <a:off x="5778431" y="3558752"/>
                <a:ext cx="160810" cy="157079"/>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C96C84D6-4A7C-4543-9016-3B545BBE981E}"/>
                </a:ext>
              </a:extLst>
            </p:cNvPr>
            <p:cNvSpPr/>
            <p:nvPr/>
          </p:nvSpPr>
          <p:spPr>
            <a:xfrm>
              <a:off x="6670388" y="4513178"/>
              <a:ext cx="492443"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c</a:t>
              </a:r>
              <a:endParaRPr lang="en-US" sz="2400" baseline="-25000" dirty="0"/>
            </a:p>
          </p:txBody>
        </p:sp>
        <p:sp>
          <p:nvSpPr>
            <p:cNvPr id="25" name="Rectangle 24">
              <a:extLst>
                <a:ext uri="{FF2B5EF4-FFF2-40B4-BE49-F238E27FC236}">
                  <a16:creationId xmlns:a16="http://schemas.microsoft.com/office/drawing/2014/main" id="{3F1E15AB-EB2F-48F4-8D10-03EC8260F91D}"/>
                </a:ext>
              </a:extLst>
            </p:cNvPr>
            <p:cNvSpPr/>
            <p:nvPr/>
          </p:nvSpPr>
          <p:spPr>
            <a:xfrm>
              <a:off x="6661449" y="3258206"/>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b</a:t>
              </a:r>
              <a:endParaRPr lang="en-US" sz="2400" baseline="-25000" dirty="0"/>
            </a:p>
          </p:txBody>
        </p:sp>
        <p:sp>
          <p:nvSpPr>
            <p:cNvPr id="26" name="Rectangle 25">
              <a:extLst>
                <a:ext uri="{FF2B5EF4-FFF2-40B4-BE49-F238E27FC236}">
                  <a16:creationId xmlns:a16="http://schemas.microsoft.com/office/drawing/2014/main" id="{C8A7DB1E-FF41-45E3-B94A-39669CD59135}"/>
                </a:ext>
              </a:extLst>
            </p:cNvPr>
            <p:cNvSpPr/>
            <p:nvPr/>
          </p:nvSpPr>
          <p:spPr>
            <a:xfrm>
              <a:off x="10997658" y="4920229"/>
              <a:ext cx="492443" cy="461665"/>
            </a:xfrm>
            <a:prstGeom prst="rect">
              <a:avLst/>
            </a:prstGeom>
          </p:spPr>
          <p:txBody>
            <a:bodyPr wrap="non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c</a:t>
              </a:r>
              <a:endParaRPr lang="en-US" sz="2400" baseline="-25000" dirty="0"/>
            </a:p>
          </p:txBody>
        </p:sp>
        <p:sp>
          <p:nvSpPr>
            <p:cNvPr id="35" name="Rectangle 34">
              <a:extLst>
                <a:ext uri="{FF2B5EF4-FFF2-40B4-BE49-F238E27FC236}">
                  <a16:creationId xmlns:a16="http://schemas.microsoft.com/office/drawing/2014/main" id="{A91C5082-5B2F-48F9-96BF-E8F8B05E6A6A}"/>
                </a:ext>
              </a:extLst>
            </p:cNvPr>
            <p:cNvSpPr/>
            <p:nvPr/>
          </p:nvSpPr>
          <p:spPr>
            <a:xfrm>
              <a:off x="9255704" y="5286895"/>
              <a:ext cx="503664" cy="461665"/>
            </a:xfrm>
            <a:prstGeom prst="rect">
              <a:avLst/>
            </a:prstGeom>
          </p:spPr>
          <p:txBody>
            <a:bodyPr wrap="non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b</a:t>
              </a:r>
              <a:endParaRPr lang="en-US" sz="2400" baseline="-25000" dirty="0"/>
            </a:p>
          </p:txBody>
        </p:sp>
        <p:cxnSp>
          <p:nvCxnSpPr>
            <p:cNvPr id="36" name="Straight Connector 35">
              <a:extLst>
                <a:ext uri="{FF2B5EF4-FFF2-40B4-BE49-F238E27FC236}">
                  <a16:creationId xmlns:a16="http://schemas.microsoft.com/office/drawing/2014/main" id="{1A4F23FE-6F69-47C2-B417-2B45967392DB}"/>
                </a:ext>
              </a:extLst>
            </p:cNvPr>
            <p:cNvCxnSpPr>
              <a:cxnSpLocks/>
            </p:cNvCxnSpPr>
            <p:nvPr/>
          </p:nvCxnSpPr>
          <p:spPr>
            <a:xfrm flipH="1">
              <a:off x="7276739" y="4694204"/>
              <a:ext cx="3946084" cy="23776"/>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81B3E1-EBE3-4A67-A02F-84DF2B4ADDF5}"/>
                </a:ext>
              </a:extLst>
            </p:cNvPr>
            <p:cNvCxnSpPr>
              <a:cxnSpLocks/>
            </p:cNvCxnSpPr>
            <p:nvPr/>
          </p:nvCxnSpPr>
          <p:spPr>
            <a:xfrm flipH="1">
              <a:off x="7297795" y="3316893"/>
              <a:ext cx="2160469" cy="36865"/>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257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8D777A3-DA02-40DD-AFBC-27B7786350EE}"/>
              </a:ext>
            </a:extLst>
          </p:cNvPr>
          <p:cNvSpPr/>
          <p:nvPr/>
        </p:nvSpPr>
        <p:spPr>
          <a:xfrm>
            <a:off x="204957" y="136410"/>
            <a:ext cx="8794190" cy="461665"/>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Isothermal compression </a:t>
            </a:r>
            <a:r>
              <a:rPr lang="en-US" sz="2400" dirty="0">
                <a:solidFill>
                  <a:srgbClr val="7030A0"/>
                </a:solidFill>
                <a:latin typeface="Arial" panose="020B0604020202020204" pitchFamily="34" charset="0"/>
                <a:cs typeface="Arial" panose="020B0604020202020204" pitchFamily="34" charset="0"/>
              </a:rPr>
              <a:t>at constant T</a:t>
            </a:r>
            <a:r>
              <a:rPr lang="en-US" sz="2400" baseline="-25000" dirty="0">
                <a:solidFill>
                  <a:srgbClr val="7030A0"/>
                </a:solidFill>
                <a:latin typeface="Arial" panose="020B0604020202020204" pitchFamily="34" charset="0"/>
                <a:cs typeface="Arial" panose="020B0604020202020204" pitchFamily="34" charset="0"/>
              </a:rPr>
              <a:t>L</a:t>
            </a:r>
            <a:r>
              <a:rPr lang="en-US" sz="2400" dirty="0">
                <a:solidFill>
                  <a:srgbClr val="7030A0"/>
                </a:solidFill>
                <a:latin typeface="Arial" panose="020B0604020202020204" pitchFamily="34" charset="0"/>
                <a:cs typeface="Arial" panose="020B0604020202020204" pitchFamily="34" charset="0"/>
              </a:rPr>
              <a:t> from c to d states:</a:t>
            </a:r>
          </a:p>
        </p:txBody>
      </p:sp>
      <p:sp>
        <p:nvSpPr>
          <p:cNvPr id="37" name="Rectangle 36">
            <a:extLst>
              <a:ext uri="{FF2B5EF4-FFF2-40B4-BE49-F238E27FC236}">
                <a16:creationId xmlns:a16="http://schemas.microsoft.com/office/drawing/2014/main" id="{9C15F7C8-1221-436D-8382-9188F79E66E0}"/>
              </a:ext>
            </a:extLst>
          </p:cNvPr>
          <p:cNvSpPr/>
          <p:nvPr/>
        </p:nvSpPr>
        <p:spPr>
          <a:xfrm>
            <a:off x="476490" y="598075"/>
            <a:ext cx="2926186"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Heat Q</a:t>
            </a:r>
            <a:r>
              <a:rPr lang="en-US" sz="2400" baseline="-25000" dirty="0">
                <a:solidFill>
                  <a:srgbClr val="7030A0"/>
                </a:solidFill>
                <a:latin typeface="Arial" panose="020B0604020202020204" pitchFamily="34" charset="0"/>
                <a:cs typeface="Arial" panose="020B0604020202020204" pitchFamily="34" charset="0"/>
              </a:rPr>
              <a:t>L</a:t>
            </a:r>
            <a:r>
              <a:rPr lang="en-US" sz="2400" dirty="0">
                <a:solidFill>
                  <a:srgbClr val="7030A0"/>
                </a:solidFill>
                <a:latin typeface="Arial" panose="020B0604020202020204" pitchFamily="34" charset="0"/>
                <a:cs typeface="Arial" panose="020B0604020202020204" pitchFamily="34" charset="0"/>
              </a:rPr>
              <a:t> is released.</a:t>
            </a:r>
            <a:endParaRPr lang="en-US" dirty="0"/>
          </a:p>
        </p:txBody>
      </p:sp>
      <p:sp>
        <p:nvSpPr>
          <p:cNvPr id="38" name="Rectangle 37">
            <a:extLst>
              <a:ext uri="{FF2B5EF4-FFF2-40B4-BE49-F238E27FC236}">
                <a16:creationId xmlns:a16="http://schemas.microsoft.com/office/drawing/2014/main" id="{874D3E81-D8EE-4CA6-971C-3DBC4F86DA7A}"/>
              </a:ext>
            </a:extLst>
          </p:cNvPr>
          <p:cNvSpPr/>
          <p:nvPr/>
        </p:nvSpPr>
        <p:spPr>
          <a:xfrm>
            <a:off x="476489" y="1123264"/>
            <a:ext cx="5211919"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Pressure increases from P</a:t>
            </a:r>
            <a:r>
              <a:rPr lang="en-US" sz="2400" baseline="-25000" dirty="0">
                <a:solidFill>
                  <a:srgbClr val="7030A0"/>
                </a:solidFill>
                <a:latin typeface="Arial" panose="020B0604020202020204" pitchFamily="34" charset="0"/>
                <a:cs typeface="Arial" panose="020B0604020202020204" pitchFamily="34" charset="0"/>
              </a:rPr>
              <a:t>c</a:t>
            </a:r>
            <a:r>
              <a:rPr lang="en-US" sz="2400" dirty="0">
                <a:solidFill>
                  <a:srgbClr val="7030A0"/>
                </a:solidFill>
                <a:latin typeface="Arial" panose="020B0604020202020204" pitchFamily="34" charset="0"/>
                <a:cs typeface="Arial" panose="020B0604020202020204" pitchFamily="34" charset="0"/>
              </a:rPr>
              <a:t> to P</a:t>
            </a:r>
            <a:r>
              <a:rPr lang="en-US" sz="2400" baseline="-25000" dirty="0">
                <a:solidFill>
                  <a:srgbClr val="7030A0"/>
                </a:solidFill>
                <a:latin typeface="Arial" panose="020B0604020202020204" pitchFamily="34" charset="0"/>
                <a:cs typeface="Arial" panose="020B0604020202020204" pitchFamily="34" charset="0"/>
              </a:rPr>
              <a:t>d </a:t>
            </a:r>
            <a:endParaRPr lang="en-US" dirty="0">
              <a:solidFill>
                <a:srgbClr val="7030A0"/>
              </a:solidFill>
            </a:endParaRPr>
          </a:p>
        </p:txBody>
      </p:sp>
      <p:sp>
        <p:nvSpPr>
          <p:cNvPr id="39" name="Rectangle 38">
            <a:extLst>
              <a:ext uri="{FF2B5EF4-FFF2-40B4-BE49-F238E27FC236}">
                <a16:creationId xmlns:a16="http://schemas.microsoft.com/office/drawing/2014/main" id="{E427C85C-E893-4E23-9185-50ED60877938}"/>
              </a:ext>
            </a:extLst>
          </p:cNvPr>
          <p:cNvSpPr/>
          <p:nvPr/>
        </p:nvSpPr>
        <p:spPr>
          <a:xfrm>
            <a:off x="476490" y="1667288"/>
            <a:ext cx="4631653"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Volume decreases from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c</a:t>
            </a:r>
            <a:r>
              <a:rPr lang="en-US" sz="2400" dirty="0">
                <a:solidFill>
                  <a:srgbClr val="7030A0"/>
                </a:solidFill>
                <a:latin typeface="Arial" panose="020B0604020202020204" pitchFamily="34" charset="0"/>
                <a:cs typeface="Arial" panose="020B0604020202020204" pitchFamily="34" charset="0"/>
              </a:rPr>
              <a:t> to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d</a:t>
            </a:r>
            <a:r>
              <a:rPr lang="en-US" sz="2400" dirty="0">
                <a:solidFill>
                  <a:srgbClr val="7030A0"/>
                </a:solidFill>
                <a:latin typeface="Arial" panose="020B0604020202020204" pitchFamily="34" charset="0"/>
                <a:cs typeface="Arial" panose="020B0604020202020204" pitchFamily="34" charset="0"/>
              </a:rPr>
              <a:t> </a:t>
            </a:r>
            <a:endParaRPr lang="en-US" dirty="0">
              <a:solidFill>
                <a:srgbClr val="7030A0"/>
              </a:solidFill>
            </a:endParaRPr>
          </a:p>
        </p:txBody>
      </p:sp>
      <p:grpSp>
        <p:nvGrpSpPr>
          <p:cNvPr id="15" name="Group 14">
            <a:extLst>
              <a:ext uri="{FF2B5EF4-FFF2-40B4-BE49-F238E27FC236}">
                <a16:creationId xmlns:a16="http://schemas.microsoft.com/office/drawing/2014/main" id="{1EC2A4FD-6D45-4A1D-9E1D-B8C5D21E9D52}"/>
              </a:ext>
            </a:extLst>
          </p:cNvPr>
          <p:cNvGrpSpPr/>
          <p:nvPr/>
        </p:nvGrpSpPr>
        <p:grpSpPr>
          <a:xfrm>
            <a:off x="5782209" y="757999"/>
            <a:ext cx="6268493" cy="5567271"/>
            <a:chOff x="5782209" y="757999"/>
            <a:chExt cx="6268493" cy="5567271"/>
          </a:xfrm>
        </p:grpSpPr>
        <p:grpSp>
          <p:nvGrpSpPr>
            <p:cNvPr id="35" name="Group 34">
              <a:extLst>
                <a:ext uri="{FF2B5EF4-FFF2-40B4-BE49-F238E27FC236}">
                  <a16:creationId xmlns:a16="http://schemas.microsoft.com/office/drawing/2014/main" id="{CCB9581D-EF87-4855-B429-B92767536822}"/>
                </a:ext>
              </a:extLst>
            </p:cNvPr>
            <p:cNvGrpSpPr/>
            <p:nvPr/>
          </p:nvGrpSpPr>
          <p:grpSpPr>
            <a:xfrm>
              <a:off x="5782209" y="757999"/>
              <a:ext cx="6268493" cy="5567271"/>
              <a:chOff x="5923507" y="645364"/>
              <a:chExt cx="6268493" cy="5567271"/>
            </a:xfrm>
          </p:grpSpPr>
          <p:pic>
            <p:nvPicPr>
              <p:cNvPr id="2" name="Picture 1">
                <a:extLst>
                  <a:ext uri="{FF2B5EF4-FFF2-40B4-BE49-F238E27FC236}">
                    <a16:creationId xmlns:a16="http://schemas.microsoft.com/office/drawing/2014/main" id="{E787C661-B83F-44A0-8561-91ADAA75F07A}"/>
                  </a:ext>
                </a:extLst>
              </p:cNvPr>
              <p:cNvPicPr>
                <a:picLocks noChangeAspect="1"/>
              </p:cNvPicPr>
              <p:nvPr/>
            </p:nvPicPr>
            <p:blipFill>
              <a:blip r:embed="rId2"/>
              <a:stretch>
                <a:fillRect/>
              </a:stretch>
            </p:blipFill>
            <p:spPr>
              <a:xfrm>
                <a:off x="5923507" y="645364"/>
                <a:ext cx="6268493" cy="5567271"/>
              </a:xfrm>
              <a:prstGeom prst="rect">
                <a:avLst/>
              </a:prstGeom>
            </p:spPr>
          </p:pic>
          <p:cxnSp>
            <p:nvCxnSpPr>
              <p:cNvPr id="4" name="Straight Connector 3">
                <a:extLst>
                  <a:ext uri="{FF2B5EF4-FFF2-40B4-BE49-F238E27FC236}">
                    <a16:creationId xmlns:a16="http://schemas.microsoft.com/office/drawing/2014/main" id="{623DE0D3-703D-48EE-A49E-4381EA9652B5}"/>
                  </a:ext>
                </a:extLst>
              </p:cNvPr>
              <p:cNvCxnSpPr>
                <a:cxnSpLocks/>
              </p:cNvCxnSpPr>
              <p:nvPr/>
            </p:nvCxnSpPr>
            <p:spPr>
              <a:xfrm flipH="1">
                <a:off x="9008932" y="4172854"/>
                <a:ext cx="486038" cy="564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EE702B-6986-4E0D-B70E-950C1C27A0D4}"/>
                  </a:ext>
                </a:extLst>
              </p:cNvPr>
              <p:cNvCxnSpPr>
                <a:cxnSpLocks/>
              </p:cNvCxnSpPr>
              <p:nvPr/>
            </p:nvCxnSpPr>
            <p:spPr>
              <a:xfrm flipH="1">
                <a:off x="8999147" y="4070379"/>
                <a:ext cx="263872" cy="3044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9A60DD-0FF3-4B55-BEDE-CC8E99F4FFFE}"/>
                  </a:ext>
                </a:extLst>
              </p:cNvPr>
              <p:cNvCxnSpPr>
                <a:cxnSpLocks/>
              </p:cNvCxnSpPr>
              <p:nvPr/>
            </p:nvCxnSpPr>
            <p:spPr>
              <a:xfrm flipH="1">
                <a:off x="10454161" y="4455329"/>
                <a:ext cx="251694" cy="31624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ADD825-DD64-4E61-A1AF-AE48A48013A2}"/>
                  </a:ext>
                </a:extLst>
              </p:cNvPr>
              <p:cNvCxnSpPr>
                <a:cxnSpLocks/>
              </p:cNvCxnSpPr>
              <p:nvPr/>
            </p:nvCxnSpPr>
            <p:spPr>
              <a:xfrm flipH="1">
                <a:off x="10929305" y="4551408"/>
                <a:ext cx="139606" cy="2650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21E426E-EA8A-4FDC-8C40-77A617AF87E8}"/>
                  </a:ext>
                </a:extLst>
              </p:cNvPr>
              <p:cNvCxnSpPr>
                <a:cxnSpLocks/>
              </p:cNvCxnSpPr>
              <p:nvPr/>
            </p:nvCxnSpPr>
            <p:spPr>
              <a:xfrm flipH="1">
                <a:off x="9437432" y="4316028"/>
                <a:ext cx="417330" cy="4791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8037FD-C745-4508-9AD5-85FA9BED06E0}"/>
                  </a:ext>
                </a:extLst>
              </p:cNvPr>
              <p:cNvCxnSpPr>
                <a:cxnSpLocks/>
              </p:cNvCxnSpPr>
              <p:nvPr/>
            </p:nvCxnSpPr>
            <p:spPr>
              <a:xfrm flipH="1">
                <a:off x="9987339" y="4402014"/>
                <a:ext cx="304801" cy="41443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710D84-5CF9-48FC-B189-91C93001B43C}"/>
                  </a:ext>
                </a:extLst>
              </p:cNvPr>
              <p:cNvCxnSpPr>
                <a:cxnSpLocks/>
              </p:cNvCxnSpPr>
              <p:nvPr/>
            </p:nvCxnSpPr>
            <p:spPr>
              <a:xfrm>
                <a:off x="9008931" y="3960360"/>
                <a:ext cx="0" cy="828874"/>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BE542A-D2E1-47CC-9487-5287185BD4C6}"/>
                  </a:ext>
                </a:extLst>
              </p:cNvPr>
              <p:cNvCxnSpPr>
                <a:cxnSpLocks/>
              </p:cNvCxnSpPr>
              <p:nvPr/>
            </p:nvCxnSpPr>
            <p:spPr>
              <a:xfrm>
                <a:off x="11347939" y="4585252"/>
                <a:ext cx="0" cy="203982"/>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2D0D8BA1-5A8F-4F5B-BA8B-7D0E4C51084A}"/>
                </a:ext>
              </a:extLst>
            </p:cNvPr>
            <p:cNvCxnSpPr>
              <a:cxnSpLocks/>
            </p:cNvCxnSpPr>
            <p:nvPr/>
          </p:nvCxnSpPr>
          <p:spPr>
            <a:xfrm flipH="1">
              <a:off x="7044589" y="4677167"/>
              <a:ext cx="4228657" cy="1931"/>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D849B6-3102-4303-B7F4-336ABA1F1C88}"/>
                </a:ext>
              </a:extLst>
            </p:cNvPr>
            <p:cNvCxnSpPr>
              <a:cxnSpLocks/>
            </p:cNvCxnSpPr>
            <p:nvPr/>
          </p:nvCxnSpPr>
          <p:spPr>
            <a:xfrm flipH="1">
              <a:off x="6977984" y="4032038"/>
              <a:ext cx="1879866" cy="40957"/>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90153EB-1267-49A1-AD26-4CAA61EC0B82}"/>
                </a:ext>
              </a:extLst>
            </p:cNvPr>
            <p:cNvSpPr/>
            <p:nvPr/>
          </p:nvSpPr>
          <p:spPr>
            <a:xfrm>
              <a:off x="6424700" y="4422794"/>
              <a:ext cx="492443"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c</a:t>
              </a:r>
              <a:endParaRPr lang="en-US" sz="2400" baseline="-25000" dirty="0"/>
            </a:p>
          </p:txBody>
        </p:sp>
        <p:sp>
          <p:nvSpPr>
            <p:cNvPr id="20" name="Rectangle 19">
              <a:extLst>
                <a:ext uri="{FF2B5EF4-FFF2-40B4-BE49-F238E27FC236}">
                  <a16:creationId xmlns:a16="http://schemas.microsoft.com/office/drawing/2014/main" id="{CD7E1A01-0A86-4CB5-9AD7-4A71DBCC4449}"/>
                </a:ext>
              </a:extLst>
            </p:cNvPr>
            <p:cNvSpPr/>
            <p:nvPr/>
          </p:nvSpPr>
          <p:spPr>
            <a:xfrm>
              <a:off x="6427420" y="3821683"/>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d</a:t>
              </a:r>
              <a:endParaRPr lang="en-US" sz="2400" baseline="-25000" dirty="0"/>
            </a:p>
          </p:txBody>
        </p:sp>
        <p:sp>
          <p:nvSpPr>
            <p:cNvPr id="21" name="Rectangle 20">
              <a:extLst>
                <a:ext uri="{FF2B5EF4-FFF2-40B4-BE49-F238E27FC236}">
                  <a16:creationId xmlns:a16="http://schemas.microsoft.com/office/drawing/2014/main" id="{F185A285-6B49-4CB5-8038-E514BE64A6BD}"/>
                </a:ext>
              </a:extLst>
            </p:cNvPr>
            <p:cNvSpPr/>
            <p:nvPr/>
          </p:nvSpPr>
          <p:spPr>
            <a:xfrm>
              <a:off x="8675276" y="5228059"/>
              <a:ext cx="620095" cy="461665"/>
            </a:xfrm>
            <a:prstGeom prst="rect">
              <a:avLst/>
            </a:prstGeom>
          </p:spPr>
          <p:txBody>
            <a:bodyPr wrap="squar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d</a:t>
              </a:r>
              <a:endParaRPr lang="en-US" sz="2400" baseline="-25000" dirty="0"/>
            </a:p>
          </p:txBody>
        </p:sp>
        <p:sp>
          <p:nvSpPr>
            <p:cNvPr id="22" name="Rectangle 21">
              <a:extLst>
                <a:ext uri="{FF2B5EF4-FFF2-40B4-BE49-F238E27FC236}">
                  <a16:creationId xmlns:a16="http://schemas.microsoft.com/office/drawing/2014/main" id="{F9E58BFA-3768-4D7B-9800-FE5B1F1BBFFD}"/>
                </a:ext>
              </a:extLst>
            </p:cNvPr>
            <p:cNvSpPr/>
            <p:nvPr/>
          </p:nvSpPr>
          <p:spPr>
            <a:xfrm>
              <a:off x="11021414" y="4812233"/>
              <a:ext cx="503664" cy="461665"/>
            </a:xfrm>
            <a:prstGeom prst="rect">
              <a:avLst/>
            </a:prstGeom>
          </p:spPr>
          <p:txBody>
            <a:bodyPr wrap="squar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c</a:t>
              </a:r>
              <a:endParaRPr lang="en-US" sz="2400" baseline="-25000" dirty="0"/>
            </a:p>
          </p:txBody>
        </p:sp>
      </p:gr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FDDB9BD-58D3-4E88-BC57-9067F8D84127}"/>
                  </a:ext>
                </a:extLst>
              </p:cNvPr>
              <p:cNvSpPr/>
              <p:nvPr/>
            </p:nvSpPr>
            <p:spPr>
              <a:xfrm>
                <a:off x="517877" y="2362858"/>
                <a:ext cx="5146962" cy="682623"/>
              </a:xfrm>
              <a:prstGeom prst="rect">
                <a:avLst/>
              </a:prstGeom>
            </p:spPr>
            <p:txBody>
              <a:bodyPr wrap="square">
                <a:spAutoFit/>
              </a:bodyPr>
              <a:lstStyle/>
              <a:p>
                <a:r>
                  <a:rPr lang="en-US" sz="2400" dirty="0">
                    <a:solidFill>
                      <a:srgbClr val="7030A0"/>
                    </a:solidFill>
                  </a:rPr>
                  <a:t>W </a:t>
                </a:r>
                <a14:m>
                  <m:oMath xmlns:m="http://schemas.openxmlformats.org/officeDocument/2006/math">
                    <m:r>
                      <a:rPr lang="en-US" sz="2400" i="0" smtClean="0">
                        <a:solidFill>
                          <a:srgbClr val="7030A0"/>
                        </a:solidFill>
                        <a:latin typeface="Cambria Math" panose="02040503050406030204" pitchFamily="18" charset="0"/>
                      </a:rPr>
                      <m:t>=</m:t>
                    </m:r>
                    <m:r>
                      <m:rPr>
                        <m:sty m:val="p"/>
                      </m:rPr>
                      <a:rPr lang="en-US" sz="2400" b="0" i="0" smtClean="0">
                        <a:solidFill>
                          <a:srgbClr val="7030A0"/>
                        </a:solidFill>
                        <a:latin typeface="Cambria Math" panose="02040503050406030204" pitchFamily="18" charset="0"/>
                      </a:rPr>
                      <m:t>nR</m:t>
                    </m:r>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T</m:t>
                        </m:r>
                      </m:e>
                      <m:sub>
                        <m:r>
                          <m:rPr>
                            <m:sty m:val="p"/>
                          </m:rPr>
                          <a:rPr lang="en-US" sz="2400" b="0" i="0" smtClean="0">
                            <a:solidFill>
                              <a:srgbClr val="7030A0"/>
                            </a:solidFill>
                            <a:latin typeface="Cambria Math" panose="02040503050406030204" pitchFamily="18" charset="0"/>
                          </a:rPr>
                          <m:t>L</m:t>
                        </m:r>
                      </m:sub>
                    </m:sSub>
                    <m:func>
                      <m:funcPr>
                        <m:ctrlPr>
                          <a:rPr lang="en-US" sz="2400" b="0" i="1" smtClean="0">
                            <a:solidFill>
                              <a:srgbClr val="7030A0"/>
                            </a:solidFill>
                            <a:latin typeface="Cambria Math" panose="02040503050406030204" pitchFamily="18" charset="0"/>
                          </a:rPr>
                        </m:ctrlPr>
                      </m:funcPr>
                      <m:fName>
                        <m:r>
                          <m:rPr>
                            <m:sty m:val="p"/>
                          </m:rPr>
                          <a:rPr lang="en-US" sz="2400" b="0" i="0" smtClean="0">
                            <a:solidFill>
                              <a:srgbClr val="7030A0"/>
                            </a:solidFill>
                            <a:latin typeface="Cambria Math" panose="02040503050406030204" pitchFamily="18" charset="0"/>
                          </a:rPr>
                          <m:t>ln</m:t>
                        </m:r>
                      </m:fName>
                      <m:e>
                        <m:f>
                          <m:fPr>
                            <m:ctrlPr>
                              <a:rPr lang="en-US" sz="2400" b="0" i="1" smtClean="0">
                                <a:solidFill>
                                  <a:srgbClr val="7030A0"/>
                                </a:solidFill>
                                <a:latin typeface="Cambria Math" panose="02040503050406030204" pitchFamily="18" charset="0"/>
                              </a:rPr>
                            </m:ctrlPr>
                          </m:fPr>
                          <m:num>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d</m:t>
                                </m:r>
                              </m:sub>
                            </m:sSub>
                          </m:num>
                          <m:den>
                            <m:sSub>
                              <m:sSubPr>
                                <m:ctrlPr>
                                  <a:rPr lang="en-US" sz="2400" b="0" i="1" smtClean="0">
                                    <a:solidFill>
                                      <a:srgbClr val="7030A0"/>
                                    </a:solidFill>
                                    <a:latin typeface="Cambria Math" panose="02040503050406030204" pitchFamily="18" charset="0"/>
                                  </a:rPr>
                                </m:ctrlPr>
                              </m:sSubPr>
                              <m:e>
                                <m:r>
                                  <m:rPr>
                                    <m:sty m:val="p"/>
                                  </m:rPr>
                                  <a:rPr lang="en-US" sz="2400" b="0" i="0" smtClean="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c</m:t>
                                </m:r>
                              </m:sub>
                            </m:sSub>
                          </m:den>
                        </m:f>
                        <m:r>
                          <a:rPr lang="en-US" sz="2400" b="0" i="0" smtClean="0">
                            <a:solidFill>
                              <a:srgbClr val="7030A0"/>
                            </a:solidFill>
                            <a:latin typeface="Cambria Math" panose="02040503050406030204" pitchFamily="18" charset="0"/>
                          </a:rPr>
                          <m:t>                [</m:t>
                        </m:r>
                        <m:r>
                          <m:rPr>
                            <m:sty m:val="p"/>
                          </m:rPr>
                          <a:rPr lang="en-US" sz="2400" b="0" i="0" smtClean="0">
                            <a:solidFill>
                              <a:srgbClr val="7030A0"/>
                            </a:solidFill>
                            <a:latin typeface="Cambria Math" panose="02040503050406030204" pitchFamily="18" charset="0"/>
                          </a:rPr>
                          <m:t>negative</m:t>
                        </m:r>
                        <m:r>
                          <a:rPr lang="en-US" sz="2400" b="0" i="0" smtClean="0">
                            <a:solidFill>
                              <a:srgbClr val="7030A0"/>
                            </a:solidFill>
                            <a:latin typeface="Cambria Math" panose="02040503050406030204" pitchFamily="18" charset="0"/>
                          </a:rPr>
                          <m:t>] </m:t>
                        </m:r>
                      </m:e>
                    </m:func>
                  </m:oMath>
                </a14:m>
                <a:endParaRPr lang="en-US" sz="2400" dirty="0">
                  <a:solidFill>
                    <a:srgbClr val="7030A0"/>
                  </a:solidFill>
                </a:endParaRPr>
              </a:p>
            </p:txBody>
          </p:sp>
        </mc:Choice>
        <mc:Fallback xmlns="">
          <p:sp>
            <p:nvSpPr>
              <p:cNvPr id="28" name="Rectangle 27">
                <a:extLst>
                  <a:ext uri="{FF2B5EF4-FFF2-40B4-BE49-F238E27FC236}">
                    <a16:creationId xmlns:a16="http://schemas.microsoft.com/office/drawing/2014/main" id="{FFDDB9BD-58D3-4E88-BC57-9067F8D84127}"/>
                  </a:ext>
                </a:extLst>
              </p:cNvPr>
              <p:cNvSpPr>
                <a:spLocks noRot="1" noChangeAspect="1" noMove="1" noResize="1" noEditPoints="1" noAdjustHandles="1" noChangeArrowheads="1" noChangeShapeType="1" noTextEdit="1"/>
              </p:cNvSpPr>
              <p:nvPr/>
            </p:nvSpPr>
            <p:spPr>
              <a:xfrm>
                <a:off x="517877" y="2362858"/>
                <a:ext cx="5146962" cy="682623"/>
              </a:xfrm>
              <a:prstGeom prst="rect">
                <a:avLst/>
              </a:prstGeom>
              <a:blipFill>
                <a:blip r:embed="rId3"/>
                <a:stretch>
                  <a:fillRect l="-1896"/>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2F776AB-F5D8-40A6-A71F-072050FE30C9}"/>
              </a:ext>
            </a:extLst>
          </p:cNvPr>
          <p:cNvSpPr/>
          <p:nvPr/>
        </p:nvSpPr>
        <p:spPr>
          <a:xfrm>
            <a:off x="166679" y="3205405"/>
            <a:ext cx="6096000" cy="1938992"/>
          </a:xfrm>
          <a:prstGeom prst="rect">
            <a:avLst/>
          </a:prstGeom>
        </p:spPr>
        <p:txBody>
          <a:bodyPr>
            <a:spAutoFit/>
          </a:bodyPr>
          <a:lstStyle/>
          <a:p>
            <a:pPr lvl="0" algn="just"/>
            <a:r>
              <a:rPr lang="en-US" sz="2400" b="1" dirty="0">
                <a:solidFill>
                  <a:srgbClr val="7030A0"/>
                </a:solidFill>
              </a:rPr>
              <a:t>During the processes cd and da</a:t>
            </a:r>
            <a:r>
              <a:rPr lang="en-US" sz="2400" b="1" dirty="0">
                <a:solidFill>
                  <a:prstClr val="black"/>
                </a:solidFill>
              </a:rPr>
              <a:t>, the working substance is being </a:t>
            </a:r>
            <a:r>
              <a:rPr lang="en-US" sz="2400" b="1" dirty="0">
                <a:solidFill>
                  <a:srgbClr val="7030A0"/>
                </a:solidFill>
              </a:rPr>
              <a:t>compressed</a:t>
            </a:r>
            <a:r>
              <a:rPr lang="en-US" sz="2400" b="1" dirty="0">
                <a:solidFill>
                  <a:prstClr val="black"/>
                </a:solidFill>
              </a:rPr>
              <a:t>, which means that it is doing </a:t>
            </a:r>
            <a:r>
              <a:rPr lang="en-US" sz="2400" b="1" dirty="0">
                <a:solidFill>
                  <a:srgbClr val="7030A0"/>
                </a:solidFill>
              </a:rPr>
              <a:t>negative work </a:t>
            </a:r>
            <a:r>
              <a:rPr lang="en-US" sz="2400" b="1" dirty="0">
                <a:solidFill>
                  <a:prstClr val="black"/>
                </a:solidFill>
              </a:rPr>
              <a:t>on its environment. This work is represented by the </a:t>
            </a:r>
            <a:r>
              <a:rPr lang="en-US" sz="2400" b="1" dirty="0">
                <a:solidFill>
                  <a:srgbClr val="7030A0"/>
                </a:solidFill>
              </a:rPr>
              <a:t>area under curve </a:t>
            </a:r>
            <a:r>
              <a:rPr lang="en-US" sz="2400" b="1" dirty="0" err="1">
                <a:solidFill>
                  <a:srgbClr val="7030A0"/>
                </a:solidFill>
              </a:rPr>
              <a:t>cda</a:t>
            </a:r>
            <a:r>
              <a:rPr lang="en-US" sz="2400" b="1" dirty="0">
                <a:solidFill>
                  <a:srgbClr val="7030A0"/>
                </a:solidFill>
              </a:rPr>
              <a:t>.</a:t>
            </a:r>
            <a:endParaRPr lang="en-US" sz="2400" b="1" dirty="0">
              <a:solidFill>
                <a:prstClr val="black"/>
              </a:solidFill>
            </a:endParaRPr>
          </a:p>
        </p:txBody>
      </p:sp>
    </p:spTree>
    <p:extLst>
      <p:ext uri="{BB962C8B-B14F-4D97-AF65-F5344CB8AC3E}">
        <p14:creationId xmlns:p14="http://schemas.microsoft.com/office/powerpoint/2010/main" val="267314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7F8A28F-E126-468E-AE7A-34A284C92931}"/>
              </a:ext>
            </a:extLst>
          </p:cNvPr>
          <p:cNvGrpSpPr/>
          <p:nvPr/>
        </p:nvGrpSpPr>
        <p:grpSpPr>
          <a:xfrm>
            <a:off x="5777733" y="682228"/>
            <a:ext cx="6268493" cy="5567271"/>
            <a:chOff x="5777733" y="682228"/>
            <a:chExt cx="6268493" cy="5567271"/>
          </a:xfrm>
        </p:grpSpPr>
        <p:grpSp>
          <p:nvGrpSpPr>
            <p:cNvPr id="47" name="Group 46">
              <a:extLst>
                <a:ext uri="{FF2B5EF4-FFF2-40B4-BE49-F238E27FC236}">
                  <a16:creationId xmlns:a16="http://schemas.microsoft.com/office/drawing/2014/main" id="{2133B544-FC70-48ED-979C-9A6B9EF0D004}"/>
                </a:ext>
              </a:extLst>
            </p:cNvPr>
            <p:cNvGrpSpPr/>
            <p:nvPr/>
          </p:nvGrpSpPr>
          <p:grpSpPr>
            <a:xfrm>
              <a:off x="5777733" y="682228"/>
              <a:ext cx="6268493" cy="5567271"/>
              <a:chOff x="5923507" y="645364"/>
              <a:chExt cx="6268493" cy="5567271"/>
            </a:xfrm>
          </p:grpSpPr>
          <p:pic>
            <p:nvPicPr>
              <p:cNvPr id="2" name="Picture 1">
                <a:extLst>
                  <a:ext uri="{FF2B5EF4-FFF2-40B4-BE49-F238E27FC236}">
                    <a16:creationId xmlns:a16="http://schemas.microsoft.com/office/drawing/2014/main" id="{E787C661-B83F-44A0-8561-91ADAA75F07A}"/>
                  </a:ext>
                </a:extLst>
              </p:cNvPr>
              <p:cNvPicPr>
                <a:picLocks noChangeAspect="1"/>
              </p:cNvPicPr>
              <p:nvPr/>
            </p:nvPicPr>
            <p:blipFill>
              <a:blip r:embed="rId2"/>
              <a:stretch>
                <a:fillRect/>
              </a:stretch>
            </p:blipFill>
            <p:spPr>
              <a:xfrm>
                <a:off x="5923507" y="645364"/>
                <a:ext cx="6268493" cy="5567271"/>
              </a:xfrm>
              <a:prstGeom prst="rect">
                <a:avLst/>
              </a:prstGeom>
            </p:spPr>
          </p:pic>
          <p:cxnSp>
            <p:nvCxnSpPr>
              <p:cNvPr id="5" name="Straight Connector 4">
                <a:extLst>
                  <a:ext uri="{FF2B5EF4-FFF2-40B4-BE49-F238E27FC236}">
                    <a16:creationId xmlns:a16="http://schemas.microsoft.com/office/drawing/2014/main" id="{09EE702B-6986-4E0D-B70E-950C1C27A0D4}"/>
                  </a:ext>
                </a:extLst>
              </p:cNvPr>
              <p:cNvCxnSpPr>
                <a:cxnSpLocks/>
              </p:cNvCxnSpPr>
              <p:nvPr/>
            </p:nvCxnSpPr>
            <p:spPr>
              <a:xfrm flipH="1">
                <a:off x="8508199" y="4340460"/>
                <a:ext cx="487145" cy="4769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79A60DD-0FF3-4B55-BEDE-CC8E99F4FFFE}"/>
                  </a:ext>
                </a:extLst>
              </p:cNvPr>
              <p:cNvCxnSpPr>
                <a:cxnSpLocks/>
              </p:cNvCxnSpPr>
              <p:nvPr/>
            </p:nvCxnSpPr>
            <p:spPr>
              <a:xfrm flipH="1">
                <a:off x="8116116" y="3274664"/>
                <a:ext cx="448418" cy="4853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ADD825-DD64-4E61-A1AF-AE48A48013A2}"/>
                  </a:ext>
                </a:extLst>
              </p:cNvPr>
              <p:cNvCxnSpPr>
                <a:cxnSpLocks/>
              </p:cNvCxnSpPr>
              <p:nvPr/>
            </p:nvCxnSpPr>
            <p:spPr>
              <a:xfrm flipH="1">
                <a:off x="8084794" y="1852551"/>
                <a:ext cx="55837" cy="8123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21E426E-EA8A-4FDC-8C40-77A617AF87E8}"/>
                  </a:ext>
                </a:extLst>
              </p:cNvPr>
              <p:cNvCxnSpPr>
                <a:cxnSpLocks/>
              </p:cNvCxnSpPr>
              <p:nvPr/>
            </p:nvCxnSpPr>
            <p:spPr>
              <a:xfrm flipH="1">
                <a:off x="8111986" y="2623014"/>
                <a:ext cx="160318" cy="19268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8037FD-C745-4508-9AD5-85FA9BED06E0}"/>
                  </a:ext>
                </a:extLst>
              </p:cNvPr>
              <p:cNvCxnSpPr>
                <a:cxnSpLocks/>
              </p:cNvCxnSpPr>
              <p:nvPr/>
            </p:nvCxnSpPr>
            <p:spPr>
              <a:xfrm flipH="1">
                <a:off x="8111986" y="2122368"/>
                <a:ext cx="72869" cy="13752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710D84-5CF9-48FC-B189-91C93001B43C}"/>
                  </a:ext>
                </a:extLst>
              </p:cNvPr>
              <p:cNvCxnSpPr>
                <a:cxnSpLocks/>
              </p:cNvCxnSpPr>
              <p:nvPr/>
            </p:nvCxnSpPr>
            <p:spPr>
              <a:xfrm>
                <a:off x="9008931" y="3960360"/>
                <a:ext cx="0" cy="828874"/>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BE542A-D2E1-47CC-9487-5287185BD4C6}"/>
                  </a:ext>
                </a:extLst>
              </p:cNvPr>
              <p:cNvCxnSpPr>
                <a:cxnSpLocks/>
              </p:cNvCxnSpPr>
              <p:nvPr/>
            </p:nvCxnSpPr>
            <p:spPr>
              <a:xfrm>
                <a:off x="8049637" y="991416"/>
                <a:ext cx="132959" cy="3826006"/>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5F3A57-44D2-462E-BC68-981A91441E9E}"/>
                  </a:ext>
                </a:extLst>
              </p:cNvPr>
              <p:cNvCxnSpPr>
                <a:cxnSpLocks/>
              </p:cNvCxnSpPr>
              <p:nvPr/>
            </p:nvCxnSpPr>
            <p:spPr>
              <a:xfrm flipH="1">
                <a:off x="8093563" y="2904419"/>
                <a:ext cx="324959" cy="3089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2917561-84E9-4388-A28B-AEC75EFDB9FF}"/>
                  </a:ext>
                </a:extLst>
              </p:cNvPr>
              <p:cNvCxnSpPr>
                <a:cxnSpLocks/>
              </p:cNvCxnSpPr>
              <p:nvPr/>
            </p:nvCxnSpPr>
            <p:spPr>
              <a:xfrm flipH="1">
                <a:off x="8139865" y="3909204"/>
                <a:ext cx="857441" cy="90821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FF8B1AD-067D-4064-8B44-F6595634E87E}"/>
                  </a:ext>
                </a:extLst>
              </p:cNvPr>
              <p:cNvCxnSpPr>
                <a:cxnSpLocks/>
              </p:cNvCxnSpPr>
              <p:nvPr/>
            </p:nvCxnSpPr>
            <p:spPr>
              <a:xfrm flipH="1">
                <a:off x="8167186" y="3597015"/>
                <a:ext cx="584585" cy="645575"/>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CC1A1797-4054-4031-BD54-5FDD56C9899A}"/>
                </a:ext>
              </a:extLst>
            </p:cNvPr>
            <p:cNvCxnSpPr>
              <a:cxnSpLocks/>
            </p:cNvCxnSpPr>
            <p:nvPr/>
          </p:nvCxnSpPr>
          <p:spPr>
            <a:xfrm flipH="1">
              <a:off x="7056783" y="1041532"/>
              <a:ext cx="834885" cy="0"/>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591E5ED-D257-4943-A71B-BACDE315221D}"/>
                </a:ext>
              </a:extLst>
            </p:cNvPr>
            <p:cNvCxnSpPr>
              <a:cxnSpLocks/>
            </p:cNvCxnSpPr>
            <p:nvPr/>
          </p:nvCxnSpPr>
          <p:spPr>
            <a:xfrm flipH="1">
              <a:off x="7056783" y="3956319"/>
              <a:ext cx="1789906" cy="347"/>
            </a:xfrm>
            <a:prstGeom prst="line">
              <a:avLst/>
            </a:prstGeom>
            <a:ln w="25400">
              <a:solidFill>
                <a:srgbClr val="7030A0"/>
              </a:solidFill>
              <a:prstDash val="lg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DB3E5F8-26EE-499A-B6FA-A822368DC18A}"/>
                </a:ext>
              </a:extLst>
            </p:cNvPr>
            <p:cNvSpPr/>
            <p:nvPr/>
          </p:nvSpPr>
          <p:spPr>
            <a:xfrm>
              <a:off x="6487608" y="797447"/>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a</a:t>
              </a:r>
              <a:endParaRPr lang="en-US" sz="2400" baseline="-25000" dirty="0"/>
            </a:p>
          </p:txBody>
        </p:sp>
        <p:sp>
          <p:nvSpPr>
            <p:cNvPr id="20" name="Rectangle 19">
              <a:extLst>
                <a:ext uri="{FF2B5EF4-FFF2-40B4-BE49-F238E27FC236}">
                  <a16:creationId xmlns:a16="http://schemas.microsoft.com/office/drawing/2014/main" id="{97E8061F-5FDC-410C-8CA1-0301B7728F1A}"/>
                </a:ext>
              </a:extLst>
            </p:cNvPr>
            <p:cNvSpPr/>
            <p:nvPr/>
          </p:nvSpPr>
          <p:spPr>
            <a:xfrm>
              <a:off x="6494345" y="3715235"/>
              <a:ext cx="503664" cy="461665"/>
            </a:xfrm>
            <a:prstGeom prst="rect">
              <a:avLst/>
            </a:prstGeom>
          </p:spPr>
          <p:txBody>
            <a:bodyPr wrap="none">
              <a:spAutoFit/>
            </a:bodyPr>
            <a:lstStyle/>
            <a:p>
              <a:r>
                <a:rPr lang="en-US" sz="2400" dirty="0">
                  <a:solidFill>
                    <a:srgbClr val="FF0000"/>
                  </a:solidFill>
                  <a:latin typeface="Arial" panose="020B0604020202020204" pitchFamily="34" charset="0"/>
                  <a:cs typeface="Arial" panose="020B0604020202020204" pitchFamily="34" charset="0"/>
                </a:rPr>
                <a:t>P</a:t>
              </a:r>
              <a:r>
                <a:rPr lang="en-US" sz="2400" baseline="-25000" dirty="0">
                  <a:solidFill>
                    <a:srgbClr val="FF0000"/>
                  </a:solidFill>
                  <a:latin typeface="Arial" panose="020B0604020202020204" pitchFamily="34" charset="0"/>
                  <a:cs typeface="Arial" panose="020B0604020202020204" pitchFamily="34" charset="0"/>
                </a:rPr>
                <a:t>d</a:t>
              </a:r>
              <a:endParaRPr lang="en-US" sz="2400" baseline="-25000" dirty="0"/>
            </a:p>
          </p:txBody>
        </p:sp>
        <p:sp>
          <p:nvSpPr>
            <p:cNvPr id="21" name="Rectangle 20">
              <a:extLst>
                <a:ext uri="{FF2B5EF4-FFF2-40B4-BE49-F238E27FC236}">
                  <a16:creationId xmlns:a16="http://schemas.microsoft.com/office/drawing/2014/main" id="{C648E9CB-66DD-4234-A5C9-9272F7131C10}"/>
                </a:ext>
              </a:extLst>
            </p:cNvPr>
            <p:cNvSpPr/>
            <p:nvPr/>
          </p:nvSpPr>
          <p:spPr>
            <a:xfrm>
              <a:off x="7762227" y="4976492"/>
              <a:ext cx="480837" cy="461665"/>
            </a:xfrm>
            <a:prstGeom prst="rect">
              <a:avLst/>
            </a:prstGeom>
          </p:spPr>
          <p:txBody>
            <a:bodyPr wrap="squar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a</a:t>
              </a:r>
              <a:endParaRPr lang="en-US" sz="2400" baseline="-25000" dirty="0"/>
            </a:p>
          </p:txBody>
        </p:sp>
        <p:sp>
          <p:nvSpPr>
            <p:cNvPr id="22" name="Rectangle 21">
              <a:extLst>
                <a:ext uri="{FF2B5EF4-FFF2-40B4-BE49-F238E27FC236}">
                  <a16:creationId xmlns:a16="http://schemas.microsoft.com/office/drawing/2014/main" id="{C5B0AB61-482E-4F80-B982-795BA342CA48}"/>
                </a:ext>
              </a:extLst>
            </p:cNvPr>
            <p:cNvSpPr/>
            <p:nvPr/>
          </p:nvSpPr>
          <p:spPr>
            <a:xfrm>
              <a:off x="8611325" y="5133366"/>
              <a:ext cx="503664" cy="461665"/>
            </a:xfrm>
            <a:prstGeom prst="rect">
              <a:avLst/>
            </a:prstGeom>
          </p:spPr>
          <p:txBody>
            <a:bodyPr wrap="none">
              <a:spAutoFit/>
            </a:bodyPr>
            <a:lstStyle/>
            <a:p>
              <a:r>
                <a:rPr lang="en-US" sz="2400" dirty="0" err="1">
                  <a:solidFill>
                    <a:srgbClr val="FF0000"/>
                  </a:solidFill>
                  <a:latin typeface="Arial" panose="020B0604020202020204" pitchFamily="34" charset="0"/>
                  <a:cs typeface="Arial" panose="020B0604020202020204" pitchFamily="34" charset="0"/>
                </a:rPr>
                <a:t>V</a:t>
              </a:r>
              <a:r>
                <a:rPr lang="en-US" sz="2400" baseline="-25000" dirty="0" err="1">
                  <a:solidFill>
                    <a:srgbClr val="FF0000"/>
                  </a:solidFill>
                  <a:latin typeface="Arial" panose="020B0604020202020204" pitchFamily="34" charset="0"/>
                  <a:cs typeface="Arial" panose="020B0604020202020204" pitchFamily="34" charset="0"/>
                </a:rPr>
                <a:t>d</a:t>
              </a:r>
              <a:endParaRPr lang="en-US" sz="2400" baseline="-25000" dirty="0"/>
            </a:p>
          </p:txBody>
        </p:sp>
      </p:grpSp>
      <p:sp>
        <p:nvSpPr>
          <p:cNvPr id="23" name="Rectangle 22">
            <a:extLst>
              <a:ext uri="{FF2B5EF4-FFF2-40B4-BE49-F238E27FC236}">
                <a16:creationId xmlns:a16="http://schemas.microsoft.com/office/drawing/2014/main" id="{17C50C56-49E7-4BD1-9F98-947A06685395}"/>
              </a:ext>
            </a:extLst>
          </p:cNvPr>
          <p:cNvSpPr/>
          <p:nvPr/>
        </p:nvSpPr>
        <p:spPr>
          <a:xfrm>
            <a:off x="204957" y="136410"/>
            <a:ext cx="6786315" cy="461665"/>
          </a:xfrm>
          <a:prstGeom prst="rect">
            <a:avLst/>
          </a:prstGeom>
        </p:spPr>
        <p:txBody>
          <a:bodyPr wrap="square">
            <a:spAutoFit/>
          </a:bodyPr>
          <a:lstStyle/>
          <a:p>
            <a:r>
              <a:rPr lang="en-US" sz="2400" dirty="0">
                <a:solidFill>
                  <a:srgbClr val="0070C0"/>
                </a:solidFill>
                <a:latin typeface="Arial" panose="020B0604020202020204" pitchFamily="34" charset="0"/>
                <a:cs typeface="Arial" panose="020B0604020202020204" pitchFamily="34" charset="0"/>
              </a:rPr>
              <a:t>Adiabatic compression </a:t>
            </a:r>
            <a:r>
              <a:rPr lang="en-US" sz="2400" dirty="0">
                <a:solidFill>
                  <a:srgbClr val="7030A0"/>
                </a:solidFill>
                <a:latin typeface="Arial" panose="020B0604020202020204" pitchFamily="34" charset="0"/>
                <a:cs typeface="Arial" panose="020B0604020202020204" pitchFamily="34" charset="0"/>
              </a:rPr>
              <a:t>from d to a states:</a:t>
            </a:r>
          </a:p>
        </p:txBody>
      </p:sp>
      <p:sp>
        <p:nvSpPr>
          <p:cNvPr id="24" name="Rectangle 23">
            <a:extLst>
              <a:ext uri="{FF2B5EF4-FFF2-40B4-BE49-F238E27FC236}">
                <a16:creationId xmlns:a16="http://schemas.microsoft.com/office/drawing/2014/main" id="{99AFFE07-C859-48B6-BE1B-E1ABD9D92B90}"/>
              </a:ext>
            </a:extLst>
          </p:cNvPr>
          <p:cNvSpPr/>
          <p:nvPr/>
        </p:nvSpPr>
        <p:spPr>
          <a:xfrm>
            <a:off x="476490" y="598075"/>
            <a:ext cx="2236510"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Heat Q is zero.</a:t>
            </a:r>
            <a:endParaRPr lang="en-US" dirty="0"/>
          </a:p>
        </p:txBody>
      </p:sp>
      <p:sp>
        <p:nvSpPr>
          <p:cNvPr id="25" name="Rectangle 24">
            <a:extLst>
              <a:ext uri="{FF2B5EF4-FFF2-40B4-BE49-F238E27FC236}">
                <a16:creationId xmlns:a16="http://schemas.microsoft.com/office/drawing/2014/main" id="{BEFFC1BB-F298-4C0C-BEC9-3A36DA241CAB}"/>
              </a:ext>
            </a:extLst>
          </p:cNvPr>
          <p:cNvSpPr/>
          <p:nvPr/>
        </p:nvSpPr>
        <p:spPr>
          <a:xfrm>
            <a:off x="476489" y="1123264"/>
            <a:ext cx="5211919"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Pressure increases from P</a:t>
            </a:r>
            <a:r>
              <a:rPr lang="en-US" sz="2400" baseline="-25000" dirty="0">
                <a:solidFill>
                  <a:srgbClr val="7030A0"/>
                </a:solidFill>
                <a:latin typeface="Arial" panose="020B0604020202020204" pitchFamily="34" charset="0"/>
                <a:cs typeface="Arial" panose="020B0604020202020204" pitchFamily="34" charset="0"/>
              </a:rPr>
              <a:t>d</a:t>
            </a:r>
            <a:r>
              <a:rPr lang="en-US" sz="2400" dirty="0">
                <a:solidFill>
                  <a:srgbClr val="7030A0"/>
                </a:solidFill>
                <a:latin typeface="Arial" panose="020B0604020202020204" pitchFamily="34" charset="0"/>
                <a:cs typeface="Arial" panose="020B0604020202020204" pitchFamily="34" charset="0"/>
              </a:rPr>
              <a:t> to P</a:t>
            </a:r>
            <a:r>
              <a:rPr lang="en-US" sz="2400" baseline="-25000" dirty="0">
                <a:solidFill>
                  <a:srgbClr val="7030A0"/>
                </a:solidFill>
                <a:latin typeface="Arial" panose="020B0604020202020204" pitchFamily="34" charset="0"/>
                <a:cs typeface="Arial" panose="020B0604020202020204" pitchFamily="34" charset="0"/>
              </a:rPr>
              <a:t>a </a:t>
            </a:r>
            <a:endParaRPr lang="en-US" dirty="0">
              <a:solidFill>
                <a:srgbClr val="7030A0"/>
              </a:solidFill>
            </a:endParaRPr>
          </a:p>
        </p:txBody>
      </p:sp>
      <p:sp>
        <p:nvSpPr>
          <p:cNvPr id="26" name="Rectangle 25">
            <a:extLst>
              <a:ext uri="{FF2B5EF4-FFF2-40B4-BE49-F238E27FC236}">
                <a16:creationId xmlns:a16="http://schemas.microsoft.com/office/drawing/2014/main" id="{3B2534DD-7174-4CC6-ABB9-9F661A8BF807}"/>
              </a:ext>
            </a:extLst>
          </p:cNvPr>
          <p:cNvSpPr/>
          <p:nvPr/>
        </p:nvSpPr>
        <p:spPr>
          <a:xfrm>
            <a:off x="476490" y="1667288"/>
            <a:ext cx="4728217"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Volume  decreases from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d</a:t>
            </a:r>
            <a:r>
              <a:rPr lang="en-US" sz="2400" dirty="0">
                <a:solidFill>
                  <a:srgbClr val="7030A0"/>
                </a:solidFill>
                <a:latin typeface="Arial" panose="020B0604020202020204" pitchFamily="34" charset="0"/>
                <a:cs typeface="Arial" panose="020B0604020202020204" pitchFamily="34" charset="0"/>
              </a:rPr>
              <a:t> to </a:t>
            </a:r>
            <a:r>
              <a:rPr lang="en-US" sz="2400" dirty="0" err="1">
                <a:solidFill>
                  <a:srgbClr val="7030A0"/>
                </a:solidFill>
                <a:latin typeface="Arial" panose="020B0604020202020204" pitchFamily="34" charset="0"/>
                <a:cs typeface="Arial" panose="020B0604020202020204" pitchFamily="34" charset="0"/>
              </a:rPr>
              <a:t>V</a:t>
            </a:r>
            <a:r>
              <a:rPr lang="en-US" sz="2400" baseline="-25000" dirty="0" err="1">
                <a:solidFill>
                  <a:srgbClr val="7030A0"/>
                </a:solidFill>
                <a:latin typeface="Arial" panose="020B0604020202020204" pitchFamily="34" charset="0"/>
                <a:cs typeface="Arial" panose="020B0604020202020204" pitchFamily="34" charset="0"/>
              </a:rPr>
              <a:t>a</a:t>
            </a:r>
            <a:r>
              <a:rPr lang="en-US" sz="2400" dirty="0">
                <a:solidFill>
                  <a:srgbClr val="7030A0"/>
                </a:solidFill>
                <a:latin typeface="Arial" panose="020B0604020202020204" pitchFamily="34" charset="0"/>
                <a:cs typeface="Arial" panose="020B0604020202020204" pitchFamily="34" charset="0"/>
              </a:rPr>
              <a:t> </a:t>
            </a:r>
            <a:endParaRPr lang="en-US" dirty="0">
              <a:solidFill>
                <a:srgbClr val="7030A0"/>
              </a:solidFill>
            </a:endParaRP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94EDD49F-8593-4759-B595-1429C16C0A0D}"/>
                  </a:ext>
                </a:extLst>
              </p:cNvPr>
              <p:cNvSpPr/>
              <p:nvPr/>
            </p:nvSpPr>
            <p:spPr>
              <a:xfrm>
                <a:off x="446577" y="2576843"/>
                <a:ext cx="4728217" cy="667940"/>
              </a:xfrm>
              <a:prstGeom prst="rect">
                <a:avLst/>
              </a:prstGeom>
            </p:spPr>
            <p:txBody>
              <a:bodyPr wrap="square">
                <a:spAutoFit/>
              </a:bodyPr>
              <a:lstStyle/>
              <a:p>
                <a14:m>
                  <m:oMath xmlns:m="http://schemas.openxmlformats.org/officeDocument/2006/math">
                    <m:r>
                      <m:rPr>
                        <m:nor/>
                      </m:rPr>
                      <a:rPr lang="en-US" sz="2400" dirty="0" smtClean="0">
                        <a:solidFill>
                          <a:srgbClr val="7030A0"/>
                        </a:solidFill>
                      </a:rPr>
                      <m:t>W</m:t>
                    </m:r>
                    <m:r>
                      <a:rPr lang="en-US" sz="2400" i="0">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sSub>
                          <m:sSubPr>
                            <m:ctrlPr>
                              <a:rPr lang="en-US" sz="2400" i="1">
                                <a:solidFill>
                                  <a:srgbClr val="7030A0"/>
                                </a:solidFill>
                                <a:latin typeface="Cambria Math" panose="02040503050406030204" pitchFamily="18" charset="0"/>
                              </a:rPr>
                            </m:ctrlPr>
                          </m:sSubPr>
                          <m:e>
                            <m:r>
                              <m:rPr>
                                <m:sty m:val="p"/>
                              </m:rPr>
                              <a:rPr lang="en-US" sz="2400" i="0">
                                <a:solidFill>
                                  <a:srgbClr val="7030A0"/>
                                </a:solidFill>
                                <a:latin typeface="Cambria Math" panose="02040503050406030204" pitchFamily="18" charset="0"/>
                              </a:rPr>
                              <m:t>P</m:t>
                            </m:r>
                          </m:e>
                          <m:sub>
                            <m:r>
                              <m:rPr>
                                <m:sty m:val="p"/>
                              </m:rPr>
                              <a:rPr lang="en-US" sz="2400" b="0" i="0" smtClean="0">
                                <a:solidFill>
                                  <a:srgbClr val="7030A0"/>
                                </a:solidFill>
                                <a:latin typeface="Cambria Math" panose="02040503050406030204" pitchFamily="18" charset="0"/>
                              </a:rPr>
                              <m:t>d</m:t>
                            </m:r>
                          </m:sub>
                        </m:sSub>
                        <m:sSub>
                          <m:sSubPr>
                            <m:ctrlPr>
                              <a:rPr lang="en-US" sz="2400" i="1">
                                <a:solidFill>
                                  <a:srgbClr val="7030A0"/>
                                </a:solidFill>
                                <a:latin typeface="Cambria Math" panose="02040503050406030204" pitchFamily="18" charset="0"/>
                              </a:rPr>
                            </m:ctrlPr>
                          </m:sSubPr>
                          <m:e>
                            <m:r>
                              <m:rPr>
                                <m:sty m:val="p"/>
                              </m:rPr>
                              <a:rPr lang="en-US" sz="2400" i="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d</m:t>
                            </m:r>
                          </m:sub>
                        </m:sSub>
                        <m:r>
                          <a:rPr lang="en-US" sz="2400" i="0">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m:rPr>
                                <m:sty m:val="p"/>
                              </m:rPr>
                              <a:rPr lang="en-US" sz="2400" i="0">
                                <a:solidFill>
                                  <a:srgbClr val="7030A0"/>
                                </a:solidFill>
                                <a:latin typeface="Cambria Math" panose="02040503050406030204" pitchFamily="18" charset="0"/>
                              </a:rPr>
                              <m:t>P</m:t>
                            </m:r>
                          </m:e>
                          <m:sub>
                            <m:r>
                              <m:rPr>
                                <m:sty m:val="p"/>
                              </m:rPr>
                              <a:rPr lang="en-US" sz="2400" b="0" i="0" smtClean="0">
                                <a:solidFill>
                                  <a:srgbClr val="7030A0"/>
                                </a:solidFill>
                                <a:latin typeface="Cambria Math" panose="02040503050406030204" pitchFamily="18" charset="0"/>
                              </a:rPr>
                              <m:t>a</m:t>
                            </m:r>
                          </m:sub>
                        </m:sSub>
                        <m:sSub>
                          <m:sSubPr>
                            <m:ctrlPr>
                              <a:rPr lang="en-US" sz="2400" i="1" smtClean="0">
                                <a:solidFill>
                                  <a:srgbClr val="7030A0"/>
                                </a:solidFill>
                                <a:latin typeface="Cambria Math" panose="02040503050406030204" pitchFamily="18" charset="0"/>
                              </a:rPr>
                            </m:ctrlPr>
                          </m:sSubPr>
                          <m:e>
                            <m:r>
                              <m:rPr>
                                <m:sty m:val="p"/>
                              </m:rPr>
                              <a:rPr lang="en-US" sz="2400" i="0">
                                <a:solidFill>
                                  <a:srgbClr val="7030A0"/>
                                </a:solidFill>
                                <a:latin typeface="Cambria Math" panose="02040503050406030204" pitchFamily="18" charset="0"/>
                              </a:rPr>
                              <m:t>V</m:t>
                            </m:r>
                          </m:e>
                          <m:sub>
                            <m:r>
                              <m:rPr>
                                <m:sty m:val="p"/>
                              </m:rPr>
                              <a:rPr lang="en-US" sz="2400" b="0" i="0" smtClean="0">
                                <a:solidFill>
                                  <a:srgbClr val="7030A0"/>
                                </a:solidFill>
                                <a:latin typeface="Cambria Math" panose="02040503050406030204" pitchFamily="18" charset="0"/>
                              </a:rPr>
                              <m:t>a</m:t>
                            </m:r>
                            <m:r>
                              <a:rPr lang="en-US" sz="2400" i="0">
                                <a:solidFill>
                                  <a:srgbClr val="7030A0"/>
                                </a:solidFill>
                                <a:latin typeface="Cambria Math" panose="02040503050406030204" pitchFamily="18" charset="0"/>
                              </a:rPr>
                              <m:t> </m:t>
                            </m:r>
                          </m:sub>
                        </m:sSub>
                      </m:num>
                      <m:den>
                        <m:r>
                          <m:rPr>
                            <m:sty m:val="p"/>
                          </m:rPr>
                          <a:rPr lang="en-US" sz="2400" i="0">
                            <a:solidFill>
                              <a:srgbClr val="7030A0"/>
                            </a:solidFill>
                            <a:latin typeface="Cambria Math" panose="02040503050406030204" pitchFamily="18" charset="0"/>
                          </a:rPr>
                          <m:t>γ</m:t>
                        </m:r>
                        <m:r>
                          <a:rPr lang="en-US" sz="2400" i="0">
                            <a:solidFill>
                              <a:srgbClr val="7030A0"/>
                            </a:solidFill>
                            <a:latin typeface="Cambria Math" panose="02040503050406030204" pitchFamily="18" charset="0"/>
                          </a:rPr>
                          <m:t>−1</m:t>
                        </m:r>
                      </m:den>
                    </m:f>
                  </m:oMath>
                </a14:m>
                <a:r>
                  <a:rPr lang="en-US" sz="2400" dirty="0">
                    <a:solidFill>
                      <a:srgbClr val="7030A0"/>
                    </a:solidFill>
                  </a:rPr>
                  <a:t>            [negative]</a:t>
                </a:r>
              </a:p>
            </p:txBody>
          </p:sp>
        </mc:Choice>
        <mc:Fallback xmlns="">
          <p:sp>
            <p:nvSpPr>
              <p:cNvPr id="27" name="Rectangle 26">
                <a:extLst>
                  <a:ext uri="{FF2B5EF4-FFF2-40B4-BE49-F238E27FC236}">
                    <a16:creationId xmlns:a16="http://schemas.microsoft.com/office/drawing/2014/main" id="{94EDD49F-8593-4759-B595-1429C16C0A0D}"/>
                  </a:ext>
                </a:extLst>
              </p:cNvPr>
              <p:cNvSpPr>
                <a:spLocks noRot="1" noChangeAspect="1" noMove="1" noResize="1" noEditPoints="1" noAdjustHandles="1" noChangeArrowheads="1" noChangeShapeType="1" noTextEdit="1"/>
              </p:cNvSpPr>
              <p:nvPr/>
            </p:nvSpPr>
            <p:spPr>
              <a:xfrm>
                <a:off x="446577" y="2576843"/>
                <a:ext cx="4728217" cy="667940"/>
              </a:xfrm>
              <a:prstGeom prst="rect">
                <a:avLst/>
              </a:prstGeom>
              <a:blipFill>
                <a:blip r:embed="rId3"/>
                <a:stretch>
                  <a:fillRect b="-2752"/>
                </a:stretch>
              </a:blipFill>
            </p:spPr>
            <p:txBody>
              <a:bodyPr/>
              <a:lstStyle/>
              <a:p>
                <a:r>
                  <a:rPr lang="en-US">
                    <a:noFill/>
                  </a:rPr>
                  <a:t> </a:t>
                </a:r>
              </a:p>
            </p:txBody>
          </p:sp>
        </mc:Fallback>
      </mc:AlternateContent>
    </p:spTree>
    <p:extLst>
      <p:ext uri="{BB962C8B-B14F-4D97-AF65-F5344CB8AC3E}">
        <p14:creationId xmlns:p14="http://schemas.microsoft.com/office/powerpoint/2010/main" val="337087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CD723-F360-4B9A-9548-EB2212047E83}"/>
              </a:ext>
            </a:extLst>
          </p:cNvPr>
          <p:cNvPicPr>
            <a:picLocks noChangeAspect="1"/>
          </p:cNvPicPr>
          <p:nvPr/>
        </p:nvPicPr>
        <p:blipFill>
          <a:blip r:embed="rId2"/>
          <a:stretch>
            <a:fillRect/>
          </a:stretch>
        </p:blipFill>
        <p:spPr>
          <a:xfrm>
            <a:off x="7022494" y="454590"/>
            <a:ext cx="5169506" cy="5720921"/>
          </a:xfrm>
          <a:prstGeom prst="rect">
            <a:avLst/>
          </a:prstGeom>
        </p:spPr>
      </p:pic>
      <p:cxnSp>
        <p:nvCxnSpPr>
          <p:cNvPr id="7" name="Straight Connector 6">
            <a:extLst>
              <a:ext uri="{FF2B5EF4-FFF2-40B4-BE49-F238E27FC236}">
                <a16:creationId xmlns:a16="http://schemas.microsoft.com/office/drawing/2014/main" id="{F4FA33C8-752A-4E17-AB07-81016192A93C}"/>
              </a:ext>
            </a:extLst>
          </p:cNvPr>
          <p:cNvCxnSpPr>
            <a:cxnSpLocks/>
          </p:cNvCxnSpPr>
          <p:nvPr/>
        </p:nvCxnSpPr>
        <p:spPr>
          <a:xfrm>
            <a:off x="9643199" y="3204476"/>
            <a:ext cx="0" cy="1579558"/>
          </a:xfrm>
          <a:prstGeom prst="line">
            <a:avLst/>
          </a:prstGeom>
          <a:ln w="25400">
            <a:prstDash val="lg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EAA9F2-64D3-4168-A55E-CE143FB99C4D}"/>
              </a:ext>
            </a:extLst>
          </p:cNvPr>
          <p:cNvSpPr txBox="1"/>
          <p:nvPr/>
        </p:nvSpPr>
        <p:spPr>
          <a:xfrm>
            <a:off x="212034" y="223757"/>
            <a:ext cx="1981633" cy="461665"/>
          </a:xfrm>
          <a:prstGeom prst="rect">
            <a:avLst/>
          </a:prstGeom>
          <a:noFill/>
        </p:spPr>
        <p:txBody>
          <a:bodyPr wrap="none" rtlCol="0">
            <a:spAutoFit/>
          </a:bodyPr>
          <a:lstStyle/>
          <a:p>
            <a:r>
              <a:rPr lang="en-US" sz="2400" dirty="0">
                <a:solidFill>
                  <a:srgbClr val="7030A0"/>
                </a:solidFill>
                <a:latin typeface="Arial" panose="020B0604020202020204" pitchFamily="34" charset="0"/>
                <a:cs typeface="Arial" panose="020B0604020202020204" pitchFamily="34" charset="0"/>
              </a:rPr>
              <a:t>Carnot cycle:</a:t>
            </a:r>
          </a:p>
        </p:txBody>
      </p:sp>
      <p:sp>
        <p:nvSpPr>
          <p:cNvPr id="4" name="Rectangle 3">
            <a:extLst>
              <a:ext uri="{FF2B5EF4-FFF2-40B4-BE49-F238E27FC236}">
                <a16:creationId xmlns:a16="http://schemas.microsoft.com/office/drawing/2014/main" id="{D5F998DA-6DF8-4937-B35D-B11092EA91ED}"/>
              </a:ext>
            </a:extLst>
          </p:cNvPr>
          <p:cNvSpPr/>
          <p:nvPr/>
        </p:nvSpPr>
        <p:spPr>
          <a:xfrm>
            <a:off x="304799" y="958550"/>
            <a:ext cx="6493566"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W = </a:t>
            </a:r>
            <a:r>
              <a:rPr lang="en-US" sz="2400" dirty="0" err="1">
                <a:solidFill>
                  <a:srgbClr val="7030A0"/>
                </a:solidFill>
                <a:latin typeface="Arial" panose="020B0604020202020204" pitchFamily="34" charset="0"/>
                <a:cs typeface="Arial" panose="020B0604020202020204" pitchFamily="34" charset="0"/>
              </a:rPr>
              <a:t>abcda</a:t>
            </a:r>
            <a:r>
              <a:rPr lang="en-US" sz="2400" dirty="0">
                <a:solidFill>
                  <a:srgbClr val="7030A0"/>
                </a:solidFill>
                <a:latin typeface="Arial" panose="020B0604020202020204" pitchFamily="34" charset="0"/>
                <a:cs typeface="Arial" panose="020B0604020202020204" pitchFamily="34" charset="0"/>
              </a:rPr>
              <a:t> area inside the curve        [positive]</a:t>
            </a:r>
            <a:endParaRPr lang="en-US" dirty="0">
              <a:solidFill>
                <a:srgbClr val="7030A0"/>
              </a:solidFill>
            </a:endParaRPr>
          </a:p>
        </p:txBody>
      </p:sp>
      <p:sp>
        <p:nvSpPr>
          <p:cNvPr id="5" name="Rectangle 4">
            <a:extLst>
              <a:ext uri="{FF2B5EF4-FFF2-40B4-BE49-F238E27FC236}">
                <a16:creationId xmlns:a16="http://schemas.microsoft.com/office/drawing/2014/main" id="{51381FEE-0ABB-45DB-9FF9-31B1AB99430A}"/>
              </a:ext>
            </a:extLst>
          </p:cNvPr>
          <p:cNvSpPr/>
          <p:nvPr/>
        </p:nvSpPr>
        <p:spPr>
          <a:xfrm>
            <a:off x="304799" y="2789944"/>
            <a:ext cx="6096000" cy="1569660"/>
          </a:xfrm>
          <a:prstGeom prst="rect">
            <a:avLst/>
          </a:prstGeom>
        </p:spPr>
        <p:txBody>
          <a:bodyPr>
            <a:spAutoFit/>
          </a:bodyPr>
          <a:lstStyle/>
          <a:p>
            <a:pPr lvl="0" algn="just"/>
            <a:r>
              <a:rPr lang="en-US" sz="2400" b="1" dirty="0">
                <a:solidFill>
                  <a:prstClr val="black"/>
                </a:solidFill>
              </a:rPr>
              <a:t>The </a:t>
            </a:r>
            <a:r>
              <a:rPr lang="en-US" sz="2400" b="1" dirty="0">
                <a:solidFill>
                  <a:srgbClr val="FF0000"/>
                </a:solidFill>
              </a:rPr>
              <a:t>net work per cycle </a:t>
            </a:r>
            <a:r>
              <a:rPr lang="en-US" sz="2400" b="1" dirty="0">
                <a:solidFill>
                  <a:prstClr val="black"/>
                </a:solidFill>
              </a:rPr>
              <a:t>is the </a:t>
            </a:r>
            <a:r>
              <a:rPr lang="en-US" sz="2400" b="1" dirty="0">
                <a:solidFill>
                  <a:srgbClr val="FF0000"/>
                </a:solidFill>
              </a:rPr>
              <a:t>difference between these two areas</a:t>
            </a:r>
            <a:r>
              <a:rPr lang="en-US" sz="2400" b="1" dirty="0">
                <a:solidFill>
                  <a:prstClr val="black"/>
                </a:solidFill>
              </a:rPr>
              <a:t> and is a </a:t>
            </a:r>
            <a:r>
              <a:rPr lang="en-US" sz="2400" b="1" dirty="0">
                <a:solidFill>
                  <a:srgbClr val="FF0000"/>
                </a:solidFill>
              </a:rPr>
              <a:t>positive</a:t>
            </a:r>
            <a:r>
              <a:rPr lang="en-US" sz="2400" b="1" dirty="0">
                <a:solidFill>
                  <a:prstClr val="black"/>
                </a:solidFill>
              </a:rPr>
              <a:t> quantity equal to the </a:t>
            </a:r>
            <a:r>
              <a:rPr lang="en-US" sz="2400" b="1" dirty="0">
                <a:solidFill>
                  <a:srgbClr val="FF0000"/>
                </a:solidFill>
              </a:rPr>
              <a:t>area enclosed by cycle </a:t>
            </a:r>
            <a:r>
              <a:rPr lang="en-US" sz="2400" b="1" dirty="0" err="1">
                <a:solidFill>
                  <a:srgbClr val="FF0000"/>
                </a:solidFill>
              </a:rPr>
              <a:t>abcda</a:t>
            </a:r>
            <a:r>
              <a:rPr lang="en-US" sz="2400" b="1" dirty="0">
                <a:solidFill>
                  <a:srgbClr val="FF0000"/>
                </a:solidFill>
              </a:rPr>
              <a:t> </a:t>
            </a:r>
            <a:r>
              <a:rPr lang="en-US" sz="2400" b="1" dirty="0">
                <a:solidFill>
                  <a:srgbClr val="FFFF00"/>
                </a:solidFill>
              </a:rPr>
              <a:t>(yellow area)</a:t>
            </a:r>
            <a:r>
              <a:rPr lang="en-US" sz="2400" b="1" dirty="0">
                <a:solidFill>
                  <a:srgbClr val="FF0000"/>
                </a:solidFill>
              </a:rPr>
              <a:t>. </a:t>
            </a:r>
          </a:p>
        </p:txBody>
      </p:sp>
    </p:spTree>
    <p:extLst>
      <p:ext uri="{BB962C8B-B14F-4D97-AF65-F5344CB8AC3E}">
        <p14:creationId xmlns:p14="http://schemas.microsoft.com/office/powerpoint/2010/main" val="3298500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0F812F-B048-4C67-B6B4-358883E515E2}"/>
</file>

<file path=customXml/itemProps2.xml><?xml version="1.0" encoding="utf-8"?>
<ds:datastoreItem xmlns:ds="http://schemas.openxmlformats.org/officeDocument/2006/customXml" ds:itemID="{1FE56D1C-C336-4E38-856A-BDABCF4343A4}"/>
</file>

<file path=customXml/itemProps3.xml><?xml version="1.0" encoding="utf-8"?>
<ds:datastoreItem xmlns:ds="http://schemas.openxmlformats.org/officeDocument/2006/customXml" ds:itemID="{A98D009B-6E58-48A1-8187-E9FF5516F1B0}"/>
</file>

<file path=docProps/app.xml><?xml version="1.0" encoding="utf-8"?>
<Properties xmlns="http://schemas.openxmlformats.org/officeDocument/2006/extended-properties" xmlns:vt="http://schemas.openxmlformats.org/officeDocument/2006/docPropsVTypes">
  <Template/>
  <TotalTime>1410</TotalTime>
  <Words>1157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Lubna</dc:creator>
  <cp:lastModifiedBy>Dr. Md. Nurul Kabir Bhuiyan</cp:lastModifiedBy>
  <cp:revision>150</cp:revision>
  <dcterms:created xsi:type="dcterms:W3CDTF">2020-06-25T04:39:58Z</dcterms:created>
  <dcterms:modified xsi:type="dcterms:W3CDTF">2021-03-02T07:39:12Z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