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320" r:id="rId5"/>
    <p:sldId id="307" r:id="rId6"/>
    <p:sldId id="310" r:id="rId7"/>
    <p:sldId id="312" r:id="rId8"/>
    <p:sldId id="311" r:id="rId9"/>
    <p:sldId id="309" r:id="rId10"/>
    <p:sldId id="289" r:id="rId11"/>
    <p:sldId id="284" r:id="rId12"/>
    <p:sldId id="313" r:id="rId13"/>
    <p:sldId id="314" r:id="rId14"/>
    <p:sldId id="283" r:id="rId15"/>
    <p:sldId id="315" r:id="rId16"/>
    <p:sldId id="316" r:id="rId17"/>
    <p:sldId id="317" r:id="rId18"/>
    <p:sldId id="318" r:id="rId19"/>
    <p:sldId id="271" r:id="rId20"/>
    <p:sldId id="291" r:id="rId21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58C5A-563A-4555-BB02-90723318B6B1}" v="4" dt="2020-11-04T13:51:54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31"/>
    <p:restoredTop sz="90978"/>
  </p:normalViewPr>
  <p:slideViewPr>
    <p:cSldViewPr snapToGrid="0" snapToObjects="1">
      <p:cViewPr varScale="1">
        <p:scale>
          <a:sx n="78" d="100"/>
          <a:sy n="78" d="100"/>
        </p:scale>
        <p:origin x="2107" y="62"/>
      </p:cViewPr>
      <p:guideLst/>
    </p:cSldViewPr>
  </p:slideViewPr>
  <p:outlineViewPr>
    <p:cViewPr>
      <p:scale>
        <a:sx n="33" d="100"/>
        <a:sy n="33" d="100"/>
      </p:scale>
      <p:origin x="0" y="-5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ZIA AKHTER BUSHRA" userId="S::19-39943-1@student.aiub.edu::fe93bb0c-8edc-4e26-8237-2476b92af3c9" providerId="AD" clId="Web-{58558C5A-563A-4555-BB02-90723318B6B1}"/>
    <pc:docChg chg="modSld">
      <pc:chgData name="NAZIA AKHTER BUSHRA" userId="S::19-39943-1@student.aiub.edu::fe93bb0c-8edc-4e26-8237-2476b92af3c9" providerId="AD" clId="Web-{58558C5A-563A-4555-BB02-90723318B6B1}" dt="2020-11-04T13:51:54.060" v="3" actId="20577"/>
      <pc:docMkLst>
        <pc:docMk/>
      </pc:docMkLst>
      <pc:sldChg chg="modSp">
        <pc:chgData name="NAZIA AKHTER BUSHRA" userId="S::19-39943-1@student.aiub.edu::fe93bb0c-8edc-4e26-8237-2476b92af3c9" providerId="AD" clId="Web-{58558C5A-563A-4555-BB02-90723318B6B1}" dt="2020-11-04T13:51:54.060" v="2" actId="20577"/>
        <pc:sldMkLst>
          <pc:docMk/>
          <pc:sldMk cId="712354971" sldId="320"/>
        </pc:sldMkLst>
        <pc:spChg chg="mod">
          <ac:chgData name="NAZIA AKHTER BUSHRA" userId="S::19-39943-1@student.aiub.edu::fe93bb0c-8edc-4e26-8237-2476b92af3c9" providerId="AD" clId="Web-{58558C5A-563A-4555-BB02-90723318B6B1}" dt="2020-11-04T13:51:54.060" v="2" actId="20577"/>
          <ac:spMkLst>
            <pc:docMk/>
            <pc:sldMk cId="712354971" sldId="320"/>
            <ac:spMk id="11" creationId="{F2F7147F-3C77-1945-918A-8D54F34BA43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05:41:19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57,'-8'0,"1"0,0 1,-1 0,1 1,0-1,-1 1,1 1,-7 3,12-6,0 1,0 0,0 0,0 1,0-1,1 0,-1 1,0-1,1 1,-1-1,1 1,-1-1,1 1,0 0,0 0,0 0,0 0,0 0,0 0,1 0,-1 0,0 0,1 0,0 1,0-1,-1 0,1 0,0 0,1 0,-1 1,1 2,-1-3,1 0,-1-1,1 1,0 0,0-1,-1 1,1-1,0 1,0-1,0 1,0-1,1 0,-1 0,0 1,1-1,-1 0,0 0,1 0,0 0,-1-1,1 1,-1 0,1-1,0 1,-1-1,1 1,0-1,0 0,-1 0,1 0,0 0,2 0,0 0,-1-1,0 1,1-1,-1 0,0 0,0 0,0-1,0 1,0 0,0-1,0 0,0 0,0 0,-1 0,1 0,2-4,-1 1,-1 0,0 0,0 0,0 0,-1 0,0-1,0 1,0-1,-1 0,1 1,-1-1,0-8,-1 12,0-1,0 1,-1 0,1-1,0 1,-1 0,0-1,1 1,-1 0,0 0,0-1,0 1,0 0,-1 0,1 0,-1 0,1 1,-1-1,0 0,1 1,-1-1,0 1,0-1,0 1,0 0,0 0,-1 0,1 0,0 0,0 0,-1 1,-2-1,1 0,0 1,-1-1,1 1,0 0,0 0,0 1,-1-1,1 1,0 0,-7 3,9-4,1 1,-1-1,1 1,-1 0,1 0,0-1,-1 1,1 0,0 0,0 1,-1-1,1 0,0 0,0 0,0 1,0-1,1 1,-1-1,0 1,1-1,-1 1,1-1,-1 1,1-1,0 1,-1 0,1-1,0 1,0-1,1 4,-1-3,1 0,0 0,-1-1,1 1,0 0,0-1,0 1,0-1,1 1,-1-1,0 1,1-1,-1 0,1 0,-1 1,1-1,0 0,3 1,1 2,-6-4,0 0,0 0,0 0,0 0,0 0,-1 0,1 0,0 0,0 0,0 0,0 0,0 0,0 0,0 0,-1 0,1 0,0 0,0 0,0 0,0 0,0 0,0 0,0 0,0 0,-1 0,1 0,0 0,0 0,0 0,0 0,0 0,0 0,0 1,0-1,0 0,0 0,0 0,0 0,0 0,-1 0,1 0,0 0,0 0,0 1,0-1,0 0,0 0,0 0,0 0,0 0,0 0,0 0,0 1,0-1,0 0,0 0,0 0,1 0,-1 0,0 0,0 0,0 0,0 1,0-1,0 0,0 0,0 0,0 0,-14 1,7-1,24-1,27 2,25 0,-64-2,-1 1,1-1,0 0,0 0,-1 0,1 0,-1-1,1 0,-1 0,8-5,1-4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05:41:21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1,'4'0,"7"0,6 0,5 0,3 0,1 0,3 0,-1 0,1 0,-6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27T05:41:24.0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0,'0'5,"0"6,0 5,0 6,0 3,0 2,0 1,0 0,0 1,0-1,0 0,0 0,0 0,0-1,0 0,0 1,0-1,0-4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5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86704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1492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58829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2756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13333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59574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50966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0040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78770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4497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69693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DA8EC4-D239-7342-8656-FEC63AD4F3F0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19.wdp"/><Relationship Id="rId7" Type="http://schemas.microsoft.com/office/2007/relationships/hdphoto" Target="../media/hdphoto2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20.wdp"/><Relationship Id="rId4" Type="http://schemas.openxmlformats.org/officeDocument/2006/relationships/image" Target="../media/image24.png"/><Relationship Id="rId9" Type="http://schemas.microsoft.com/office/2007/relationships/hdphoto" Target="../media/hdphoto2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microsoft.com/office/2007/relationships/hdphoto" Target="../media/hdphoto23.wdp"/><Relationship Id="rId7" Type="http://schemas.microsoft.com/office/2007/relationships/hdphoto" Target="../media/hdphoto2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microsoft.com/office/2007/relationships/hdphoto" Target="../media/hdphoto27.wdp"/><Relationship Id="rId5" Type="http://schemas.microsoft.com/office/2007/relationships/hdphoto" Target="../media/hdphoto24.wdp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microsoft.com/office/2007/relationships/hdphoto" Target="../media/hdphoto26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8.wdp"/><Relationship Id="rId7" Type="http://schemas.microsoft.com/office/2007/relationships/hdphoto" Target="../media/hdphoto30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29.wdp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1.wdp"/><Relationship Id="rId7" Type="http://schemas.microsoft.com/office/2007/relationships/hdphoto" Target="../media/hdphoto33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microsoft.com/office/2007/relationships/hdphoto" Target="../media/hdphoto32.wdp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microsoft.com/office/2007/relationships/hdphoto" Target="../media/hdphoto34.wdp"/><Relationship Id="rId7" Type="http://schemas.microsoft.com/office/2007/relationships/hdphoto" Target="../media/hdphoto36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microsoft.com/office/2007/relationships/hdphoto" Target="../media/hdphoto38.wdp"/><Relationship Id="rId5" Type="http://schemas.microsoft.com/office/2007/relationships/hdphoto" Target="../media/hdphoto35.wdp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microsoft.com/office/2007/relationships/hdphoto" Target="../media/hdphoto37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microsoft.com/office/2007/relationships/hdphoto" Target="../media/hdphoto39.wdp"/><Relationship Id="rId7" Type="http://schemas.microsoft.com/office/2007/relationships/hdphoto" Target="../media/hdphoto41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microsoft.com/office/2007/relationships/hdphoto" Target="../media/hdphoto43.wdp"/><Relationship Id="rId5" Type="http://schemas.microsoft.com/office/2007/relationships/hdphoto" Target="../media/hdphoto40.wdp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microsoft.com/office/2007/relationships/hdphoto" Target="../media/hdphoto42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4.wdp"/><Relationship Id="rId7" Type="http://schemas.microsoft.com/office/2007/relationships/hdphoto" Target="../media/hdphoto46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microsoft.com/office/2007/relationships/hdphoto" Target="../media/hdphoto45.wdp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12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microsoft.com/office/2007/relationships/hdphoto" Target="../media/hdphoto8.wdp"/><Relationship Id="rId15" Type="http://schemas.openxmlformats.org/officeDocument/2006/relationships/image" Target="../media/image15.png"/><Relationship Id="rId10" Type="http://schemas.openxmlformats.org/officeDocument/2006/relationships/customXml" Target="../ink/ink1.xml"/><Relationship Id="rId4" Type="http://schemas.openxmlformats.org/officeDocument/2006/relationships/image" Target="../media/image9.png"/><Relationship Id="rId9" Type="http://schemas.microsoft.com/office/2007/relationships/hdphoto" Target="../media/hdphoto10.wdp"/><Relationship Id="rId1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2.wdp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microsoft.com/office/2007/relationships/hdphoto" Target="../media/hdphoto11.wdp"/><Relationship Id="rId3" Type="http://schemas.microsoft.com/office/2007/relationships/hdphoto" Target="../media/hdphoto14.wdp"/><Relationship Id="rId7" Type="http://schemas.microsoft.com/office/2007/relationships/hdphoto" Target="../media/hdphoto16.wdp"/><Relationship Id="rId12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microsoft.com/office/2007/relationships/hdphoto" Target="../media/hdphoto18.wdp"/><Relationship Id="rId5" Type="http://schemas.microsoft.com/office/2007/relationships/hdphoto" Target="../media/hdphoto15.wdp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microsoft.com/office/2007/relationships/hdphoto" Target="../media/hdphoto1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4" y="5420525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</a:t>
            </a:r>
            <a:endParaRPr kumimoji="0" lang="en-US" altLang="en-US" sz="1050" dirty="0">
              <a:solidFill>
                <a:schemeClr val="accent1">
                  <a:lumMod val="75000"/>
                </a:schemeClr>
              </a:solidFill>
              <a:latin typeface="TimesNewRomanPS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>
                <a:solidFill>
                  <a:srgbClr val="0000FF"/>
                </a:solidFill>
                <a:latin typeface="Times New Roman"/>
                <a:cs typeface="Times New Roman"/>
              </a:rPr>
              <a:t>Mid Term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>
                <a:solidFill>
                  <a:srgbClr val="0000FF"/>
                </a:solidFill>
                <a:latin typeface="Times New Roman"/>
                <a:cs typeface="Times New Roman"/>
              </a:rPr>
              <a:t>Lecture - 06</a:t>
            </a:r>
          </a:p>
        </p:txBody>
      </p:sp>
    </p:spTree>
    <p:extLst>
      <p:ext uri="{BB962C8B-B14F-4D97-AF65-F5344CB8AC3E}">
        <p14:creationId xmlns:p14="http://schemas.microsoft.com/office/powerpoint/2010/main" val="712354971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876" y="985983"/>
            <a:ext cx="7265898" cy="8877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797" y="1974065"/>
            <a:ext cx="3470028" cy="2600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2142" y="4984223"/>
            <a:ext cx="3694144" cy="5413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1999" y="1974065"/>
            <a:ext cx="3818927" cy="260032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F710C83-EFE1-2147-B345-DF252177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449" y="194905"/>
            <a:ext cx="4547101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latin typeface="Cambria" panose="02040503050406030204" pitchFamily="18" charset="0"/>
              </a:rPr>
              <a:t>1</a:t>
            </a:r>
            <a:r>
              <a:rPr lang="en-US" sz="2400" b="1" baseline="30000" dirty="0">
                <a:latin typeface="Cambria" panose="02040503050406030204" pitchFamily="18" charset="0"/>
              </a:rPr>
              <a:t>st</a:t>
            </a:r>
            <a:r>
              <a:rPr lang="en-US" sz="2400" b="1" dirty="0">
                <a:latin typeface="Cambria" panose="02040503050406030204" pitchFamily="18" charset="0"/>
              </a:rPr>
              <a:t> CONDITION: V</a:t>
            </a:r>
            <a:r>
              <a:rPr lang="en-US" sz="2400" b="1" baseline="-25000" dirty="0">
                <a:latin typeface="Cambria" panose="02040503050406030204" pitchFamily="18" charset="0"/>
              </a:rPr>
              <a:t>i</a:t>
            </a:r>
            <a:r>
              <a:rPr lang="en-US" sz="2400" b="1" dirty="0">
                <a:latin typeface="Cambria" panose="02040503050406030204" pitchFamily="18" charset="0"/>
              </a:rPr>
              <a:t> AND R FIXED</a:t>
            </a:r>
          </a:p>
        </p:txBody>
      </p:sp>
    </p:spTree>
    <p:extLst>
      <p:ext uri="{BB962C8B-B14F-4D97-AF65-F5344CB8AC3E}">
        <p14:creationId xmlns:p14="http://schemas.microsoft.com/office/powerpoint/2010/main" val="325126107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230" y="977184"/>
            <a:ext cx="7269632" cy="409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3806" y="1832420"/>
            <a:ext cx="2618185" cy="25814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841" y="1674111"/>
            <a:ext cx="4573512" cy="15050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018" y="3678831"/>
            <a:ext cx="5236543" cy="8219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018" y="5184764"/>
            <a:ext cx="7087895" cy="28615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8D64A39-9D08-744D-9279-347DFFA0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449" y="194905"/>
            <a:ext cx="4547101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latin typeface="Cambria" panose="02040503050406030204" pitchFamily="18" charset="0"/>
              </a:rPr>
              <a:t>1</a:t>
            </a:r>
            <a:r>
              <a:rPr lang="en-US" sz="2400" b="1" baseline="30000" dirty="0">
                <a:latin typeface="Cambria" panose="02040503050406030204" pitchFamily="18" charset="0"/>
              </a:rPr>
              <a:t>st</a:t>
            </a:r>
            <a:r>
              <a:rPr lang="en-US" sz="2400" b="1" dirty="0">
                <a:latin typeface="Cambria" panose="02040503050406030204" pitchFamily="18" charset="0"/>
              </a:rPr>
              <a:t> CONDITION: V</a:t>
            </a:r>
            <a:r>
              <a:rPr lang="en-US" sz="2400" b="1" baseline="-25000" dirty="0">
                <a:latin typeface="Cambria" panose="02040503050406030204" pitchFamily="18" charset="0"/>
              </a:rPr>
              <a:t>i</a:t>
            </a:r>
            <a:r>
              <a:rPr lang="en-US" sz="2400" b="1" dirty="0">
                <a:latin typeface="Cambria" panose="02040503050406030204" pitchFamily="18" charset="0"/>
              </a:rPr>
              <a:t> AND R FIXED</a:t>
            </a:r>
          </a:p>
        </p:txBody>
      </p:sp>
    </p:spTree>
    <p:extLst>
      <p:ext uri="{BB962C8B-B14F-4D97-AF65-F5344CB8AC3E}">
        <p14:creationId xmlns:p14="http://schemas.microsoft.com/office/powerpoint/2010/main" val="134677383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626" y="4225327"/>
            <a:ext cx="5353212" cy="943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9335" y="920002"/>
            <a:ext cx="3852430" cy="28107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626" y="920002"/>
            <a:ext cx="3361060" cy="273086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8C551A9-1021-B346-B077-C631E8E6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449" y="194905"/>
            <a:ext cx="4547101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latin typeface="Cambria" panose="02040503050406030204" pitchFamily="18" charset="0"/>
              </a:rPr>
              <a:t>1</a:t>
            </a:r>
            <a:r>
              <a:rPr lang="en-US" sz="2400" b="1" baseline="30000" dirty="0">
                <a:latin typeface="Cambria" panose="02040503050406030204" pitchFamily="18" charset="0"/>
              </a:rPr>
              <a:t>st</a:t>
            </a:r>
            <a:r>
              <a:rPr lang="en-US" sz="2400" b="1" dirty="0">
                <a:latin typeface="Cambria" panose="02040503050406030204" pitchFamily="18" charset="0"/>
              </a:rPr>
              <a:t> CONDITION: V</a:t>
            </a:r>
            <a:r>
              <a:rPr lang="en-US" sz="2400" b="1" baseline="-25000" dirty="0">
                <a:latin typeface="Cambria" panose="02040503050406030204" pitchFamily="18" charset="0"/>
              </a:rPr>
              <a:t>i</a:t>
            </a:r>
            <a:r>
              <a:rPr lang="en-US" sz="2400" b="1" dirty="0">
                <a:latin typeface="Cambria" panose="02040503050406030204" pitchFamily="18" charset="0"/>
              </a:rPr>
              <a:t> AND R FIXED</a:t>
            </a:r>
          </a:p>
        </p:txBody>
      </p:sp>
    </p:spTree>
    <p:extLst>
      <p:ext uri="{BB962C8B-B14F-4D97-AF65-F5344CB8AC3E}">
        <p14:creationId xmlns:p14="http://schemas.microsoft.com/office/powerpoint/2010/main" val="365922626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3668" y="877937"/>
            <a:ext cx="7615451" cy="5025152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offset voltage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a specific range of resistor values (and therefore load current) which will ensure that the Zener diode is in the on state.</a:t>
            </a:r>
          </a:p>
          <a:p>
            <a:pPr algn="just">
              <a:spcAft>
                <a:spcPts val="6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Too small R</a:t>
            </a:r>
            <a:r>
              <a:rPr lang="en-US" altLang="en-US" sz="18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 V</a:t>
            </a:r>
            <a:r>
              <a:rPr lang="en-US" altLang="en-US" sz="18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 &lt; </a:t>
            </a:r>
            <a:r>
              <a:rPr lang="en-US" altLang="en-US" sz="18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en-US" sz="18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z</a:t>
            </a:r>
            <a:r>
              <a:rPr lang="en-US" altLang="en-US" sz="18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 Zener diode will be in the off state.</a:t>
            </a:r>
          </a:p>
          <a:p>
            <a:pPr algn="just">
              <a:spcAft>
                <a:spcPts val="600"/>
              </a:spcAft>
            </a:pPr>
            <a:endParaRPr lang="en-US" altLang="en-US" sz="1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spcAft>
                <a:spcPts val="600"/>
              </a:spcAft>
            </a:pP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To determine the min R</a:t>
            </a:r>
            <a:r>
              <a:rPr lang="en-US" altLang="en-US" sz="18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 that will turn the Zener diode on :</a:t>
            </a:r>
          </a:p>
          <a:p>
            <a:pPr algn="just">
              <a:spcAft>
                <a:spcPts val="600"/>
              </a:spcAft>
            </a:pPr>
            <a:endParaRPr lang="en-US" altLang="en-US" sz="1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spcAft>
                <a:spcPts val="600"/>
              </a:spcAft>
            </a:pPr>
            <a:endParaRPr lang="en-US" altLang="en-US" sz="1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spcAft>
                <a:spcPts val="600"/>
              </a:spcAft>
            </a:pP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Any load resistance value greater than the R</a:t>
            </a:r>
            <a:r>
              <a:rPr lang="en-US" altLang="en-US" sz="18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 min will ensure that the Zener diode is in the on state and the diode can be replaced by its </a:t>
            </a:r>
            <a:r>
              <a:rPr lang="en-US" altLang="en-US" sz="18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en-US" sz="1800" baseline="-25000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z</a:t>
            </a: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 source equivalent.</a:t>
            </a:r>
          </a:p>
          <a:p>
            <a:pPr algn="just">
              <a:spcAft>
                <a:spcPts val="600"/>
              </a:spcAft>
            </a:pPr>
            <a:r>
              <a:rPr lang="en-US" altLang="en-US" sz="18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The max I</a:t>
            </a:r>
            <a:r>
              <a:rPr lang="en-US" altLang="en-US" sz="18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L</a:t>
            </a:r>
          </a:p>
          <a:p>
            <a:pPr algn="just">
              <a:spcAft>
                <a:spcPts val="600"/>
              </a:spcAft>
            </a:pPr>
            <a:endParaRPr lang="en-US" altLang="en-US" sz="1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spcAft>
                <a:spcPts val="600"/>
              </a:spcAft>
            </a:pPr>
            <a:endParaRPr lang="en-US" altLang="en-US" sz="1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spcAft>
                <a:spcPts val="600"/>
              </a:spcAft>
            </a:pPr>
            <a:endParaRPr lang="en-US" altLang="en-US" sz="18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spcAft>
                <a:spcPts val="6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0335" y="3488748"/>
            <a:ext cx="1871013" cy="5953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5769" y="3429000"/>
            <a:ext cx="1646795" cy="7148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2019" y="5163909"/>
            <a:ext cx="1982177" cy="74690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7F959CF-F20B-0E46-8A43-0997F1A72CC2}"/>
              </a:ext>
            </a:extLst>
          </p:cNvPr>
          <p:cNvSpPr txBox="1">
            <a:spLocks/>
          </p:cNvSpPr>
          <p:nvPr/>
        </p:nvSpPr>
        <p:spPr bwMode="auto">
          <a:xfrm>
            <a:off x="1554338" y="202605"/>
            <a:ext cx="6035323" cy="421270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 dirty="0">
                <a:latin typeface="Cambria" panose="02040503050406030204" pitchFamily="18" charset="0"/>
              </a:rPr>
              <a:t>2</a:t>
            </a:r>
            <a:r>
              <a:rPr lang="en-US" sz="2400" b="1" baseline="30000" dirty="0">
                <a:latin typeface="Cambria" panose="02040503050406030204" pitchFamily="18" charset="0"/>
              </a:rPr>
              <a:t>nd</a:t>
            </a:r>
            <a:r>
              <a:rPr lang="en-US" sz="2400" b="1" dirty="0">
                <a:latin typeface="Cambria" panose="02040503050406030204" pitchFamily="18" charset="0"/>
              </a:rPr>
              <a:t> CONDITION: FIXED V</a:t>
            </a:r>
            <a:r>
              <a:rPr lang="en-US" sz="2400" b="1" baseline="-25000" dirty="0">
                <a:latin typeface="Cambria" panose="02040503050406030204" pitchFamily="18" charset="0"/>
              </a:rPr>
              <a:t>i</a:t>
            </a:r>
            <a:r>
              <a:rPr lang="en-US" sz="2400" b="1" dirty="0">
                <a:latin typeface="Cambria" panose="02040503050406030204" pitchFamily="18" charset="0"/>
              </a:rPr>
              <a:t>, VARIABLE R</a:t>
            </a:r>
            <a:r>
              <a:rPr lang="en-US" sz="2400" b="1" baseline="-25000" dirty="0">
                <a:latin typeface="Cambria" panose="02040503050406030204" pitchFamily="18" charset="0"/>
              </a:rPr>
              <a:t>L</a:t>
            </a:r>
            <a:endParaRPr lang="en-US" sz="2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0943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28147" y="993684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diode is in the on state, the voltage across R remains fixed at: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limited to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provided on the data sheet, it does affect the range of R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therefore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load resistance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Example 2.27.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3075" y="1490398"/>
            <a:ext cx="1827703" cy="547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3141" y="1400451"/>
            <a:ext cx="1016036" cy="7406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1540" y="1490397"/>
            <a:ext cx="1524419" cy="4869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0332" y="2799860"/>
            <a:ext cx="2036236" cy="5399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91795" y="3518145"/>
            <a:ext cx="1394764" cy="740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E697262-B6EF-394A-8F28-4182624D490A}"/>
              </a:ext>
            </a:extLst>
          </p:cNvPr>
          <p:cNvSpPr txBox="1">
            <a:spLocks/>
          </p:cNvSpPr>
          <p:nvPr/>
        </p:nvSpPr>
        <p:spPr bwMode="auto">
          <a:xfrm>
            <a:off x="1554338" y="202605"/>
            <a:ext cx="6035323" cy="421270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 dirty="0">
                <a:latin typeface="Cambria" panose="02040503050406030204" pitchFamily="18" charset="0"/>
              </a:rPr>
              <a:t>2</a:t>
            </a:r>
            <a:r>
              <a:rPr lang="en-US" sz="2400" b="1" baseline="30000" dirty="0">
                <a:latin typeface="Cambria" panose="02040503050406030204" pitchFamily="18" charset="0"/>
              </a:rPr>
              <a:t>nd</a:t>
            </a:r>
            <a:r>
              <a:rPr lang="en-US" sz="2400" b="1" dirty="0">
                <a:latin typeface="Cambria" panose="02040503050406030204" pitchFamily="18" charset="0"/>
              </a:rPr>
              <a:t> CONDITION: FIXED V</a:t>
            </a:r>
            <a:r>
              <a:rPr lang="en-US" sz="2400" b="1" baseline="-25000" dirty="0">
                <a:latin typeface="Cambria" panose="02040503050406030204" pitchFamily="18" charset="0"/>
              </a:rPr>
              <a:t>i</a:t>
            </a:r>
            <a:r>
              <a:rPr lang="en-US" sz="2400" b="1" dirty="0">
                <a:latin typeface="Cambria" panose="02040503050406030204" pitchFamily="18" charset="0"/>
              </a:rPr>
              <a:t>, VARIABLE R</a:t>
            </a:r>
            <a:r>
              <a:rPr lang="en-US" sz="2400" b="1" baseline="-25000" dirty="0">
                <a:latin typeface="Cambria" panose="02040503050406030204" pitchFamily="18" charset="0"/>
              </a:rPr>
              <a:t>L</a:t>
            </a:r>
            <a:endParaRPr lang="en-US" sz="2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1004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6736" y="1022221"/>
            <a:ext cx="7615451" cy="4695673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fixed values of R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voltage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sufficiently large to turn the Zener diode on. The min turn-on voltage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min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 value of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limited by the max Zener current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fixed at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max value of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max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by: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5378" y="2517455"/>
            <a:ext cx="2022676" cy="6455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4461" y="1667741"/>
            <a:ext cx="1717314" cy="6734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08717" y="3067570"/>
            <a:ext cx="1941347" cy="4880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8201" y="4473622"/>
            <a:ext cx="1919853" cy="3692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2404" y="5083953"/>
            <a:ext cx="2025650" cy="45233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E68F6B4-2796-6948-AED1-BEBA6B38D1EC}"/>
              </a:ext>
            </a:extLst>
          </p:cNvPr>
          <p:cNvSpPr txBox="1">
            <a:spLocks/>
          </p:cNvSpPr>
          <p:nvPr/>
        </p:nvSpPr>
        <p:spPr bwMode="auto">
          <a:xfrm>
            <a:off x="1554338" y="202605"/>
            <a:ext cx="6035323" cy="421270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 dirty="0">
                <a:latin typeface="Cambria" panose="02040503050406030204" pitchFamily="18" charset="0"/>
              </a:rPr>
              <a:t>3</a:t>
            </a:r>
            <a:r>
              <a:rPr lang="en-US" sz="2400" b="1" baseline="30000" dirty="0">
                <a:latin typeface="Cambria" panose="02040503050406030204" pitchFamily="18" charset="0"/>
              </a:rPr>
              <a:t>rd</a:t>
            </a:r>
            <a:r>
              <a:rPr lang="en-US" sz="2400" b="1" dirty="0">
                <a:latin typeface="Cambria" panose="02040503050406030204" pitchFamily="18" charset="0"/>
              </a:rPr>
              <a:t> CONDITION: FIXED R</a:t>
            </a:r>
            <a:r>
              <a:rPr lang="en-US" sz="2400" b="1" baseline="-25000" dirty="0">
                <a:latin typeface="Cambria" panose="02040503050406030204" pitchFamily="18" charset="0"/>
              </a:rPr>
              <a:t>L</a:t>
            </a:r>
            <a:r>
              <a:rPr lang="en-US" sz="2400" b="1" dirty="0">
                <a:latin typeface="Cambria" panose="02040503050406030204" pitchFamily="18" charset="0"/>
              </a:rPr>
              <a:t>, VARIABLE V</a:t>
            </a:r>
            <a:r>
              <a:rPr lang="en-US" sz="2400" b="1" baseline="-25000" dirty="0">
                <a:latin typeface="Cambria" panose="02040503050406030204" pitchFamily="18" charset="0"/>
              </a:rPr>
              <a:t>i</a:t>
            </a:r>
            <a:endParaRPr lang="en-US" sz="2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30996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411" y="1103934"/>
            <a:ext cx="7589175" cy="4889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117" y="1899365"/>
            <a:ext cx="4940842" cy="2877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7948" y="1899365"/>
            <a:ext cx="3213960" cy="215351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D0273DD-A4BB-9B41-B6D5-E7CEFBF6B146}"/>
              </a:ext>
            </a:extLst>
          </p:cNvPr>
          <p:cNvSpPr txBox="1">
            <a:spLocks/>
          </p:cNvSpPr>
          <p:nvPr/>
        </p:nvSpPr>
        <p:spPr bwMode="auto">
          <a:xfrm>
            <a:off x="1554338" y="202605"/>
            <a:ext cx="6035323" cy="421270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 dirty="0">
                <a:latin typeface="Cambria" panose="02040503050406030204" pitchFamily="18" charset="0"/>
              </a:rPr>
              <a:t>3</a:t>
            </a:r>
            <a:r>
              <a:rPr lang="en-US" sz="2400" b="1" baseline="30000" dirty="0">
                <a:latin typeface="Cambria" panose="02040503050406030204" pitchFamily="18" charset="0"/>
              </a:rPr>
              <a:t>rd</a:t>
            </a:r>
            <a:r>
              <a:rPr lang="en-US" sz="2400" b="1" dirty="0">
                <a:latin typeface="Cambria" panose="02040503050406030204" pitchFamily="18" charset="0"/>
              </a:rPr>
              <a:t> CONDITION: FIXED R</a:t>
            </a:r>
            <a:r>
              <a:rPr lang="en-US" sz="2400" b="1" baseline="-25000" dirty="0">
                <a:latin typeface="Cambria" panose="02040503050406030204" pitchFamily="18" charset="0"/>
              </a:rPr>
              <a:t>L</a:t>
            </a:r>
            <a:r>
              <a:rPr lang="en-US" sz="2400" b="1" dirty="0">
                <a:latin typeface="Cambria" panose="02040503050406030204" pitchFamily="18" charset="0"/>
              </a:rPr>
              <a:t>, VARIABLE V</a:t>
            </a:r>
            <a:r>
              <a:rPr lang="en-US" sz="2400" b="1" baseline="-25000" dirty="0">
                <a:latin typeface="Cambria" panose="02040503050406030204" pitchFamily="18" charset="0"/>
              </a:rPr>
              <a:t>i</a:t>
            </a:r>
            <a:endParaRPr lang="en-US" sz="2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182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15B08C8-F409-B94E-8C51-08B3B06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5522536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447" y="209663"/>
            <a:ext cx="2537105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latin typeface="Cambria" panose="02040503050406030204" pitchFamily="18" charset="0"/>
              </a:rPr>
              <a:t>ZENER REGION 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5450" y="915761"/>
            <a:ext cx="6255994" cy="4883155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1800" b="1" i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is reverse biased and the voltage is increased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point will be reached when </a:t>
            </a:r>
            <a:r>
              <a:rPr lang="en-US" sz="1800" b="1" i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diode enters reverse breakdown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current will flow with a very rapid rate.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direction of this current will be opposite to that of the positive voltage region.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reverse bias potential that results in </a:t>
            </a:r>
            <a:r>
              <a:rPr lang="en-US" sz="1800" b="1" i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dramatic change in characteristics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the </a:t>
            </a:r>
            <a:r>
              <a:rPr lang="en-US" sz="1800" b="1" i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Zener Potential /Voltage and is given by the symbol </a:t>
            </a:r>
            <a:r>
              <a:rPr lang="en-US" sz="1800" b="1" i="1" dirty="0" err="1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b="1" i="1" baseline="-25000" dirty="0" err="1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b="1" i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reverse or Avalanche breakdown</a:t>
            </a:r>
            <a:r>
              <a:rPr lang="en-US" sz="1800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often termed </a:t>
            </a:r>
            <a:r>
              <a:rPr lang="en-US" sz="1800" b="1" i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Zener Breakdown (at very low levels).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8042" y="1770289"/>
            <a:ext cx="2400508" cy="22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7207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31459" y="958960"/>
            <a:ext cx="6290432" cy="4084911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zener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diode operates in reverse bias.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Zener Voltages: 1.8V to 200V.	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1891" y="1700213"/>
            <a:ext cx="1572905" cy="36030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A07078D-C80A-CC48-9C9D-B916FE9F8C7F}"/>
              </a:ext>
            </a:extLst>
          </p:cNvPr>
          <p:cNvSpPr txBox="1">
            <a:spLocks/>
          </p:cNvSpPr>
          <p:nvPr/>
        </p:nvSpPr>
        <p:spPr bwMode="auto">
          <a:xfrm>
            <a:off x="3173794" y="186514"/>
            <a:ext cx="2796411" cy="421270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 dirty="0">
                <a:latin typeface="Cambria" panose="02040503050406030204" pitchFamily="18" charset="0"/>
              </a:rPr>
              <a:t>ZENER DIODE </a:t>
            </a:r>
          </a:p>
        </p:txBody>
      </p:sp>
    </p:spTree>
    <p:extLst>
      <p:ext uri="{BB962C8B-B14F-4D97-AF65-F5344CB8AC3E}">
        <p14:creationId xmlns:p14="http://schemas.microsoft.com/office/powerpoint/2010/main" val="240122598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37425" y="866361"/>
            <a:ext cx="7669147" cy="21662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state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by a voltage </a:t>
            </a: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</a:t>
            </a:r>
            <a:r>
              <a:rPr lang="en-US" sz="1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b="1" i="1" u="sng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greater than 0V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Zener equivalent is the open circuit.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0944" y="3291143"/>
            <a:ext cx="2087299" cy="20027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A80DDE2-3D2D-3144-A279-3FE0E7992F81}"/>
              </a:ext>
            </a:extLst>
          </p:cNvPr>
          <p:cNvSpPr txBox="1">
            <a:spLocks/>
          </p:cNvSpPr>
          <p:nvPr/>
        </p:nvSpPr>
        <p:spPr bwMode="auto">
          <a:xfrm>
            <a:off x="3173794" y="186514"/>
            <a:ext cx="2796411" cy="421270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 dirty="0">
                <a:latin typeface="Cambria" panose="02040503050406030204" pitchFamily="18" charset="0"/>
              </a:rPr>
              <a:t>ZENER DIODE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06B0E2-B76B-264B-8811-408E6AAE6D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3493" y="3291143"/>
            <a:ext cx="1851300" cy="20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8687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0661" y="848638"/>
            <a:ext cx="7619881" cy="4892405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Zener diode is a heavily doped diode which, as a result of doping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very narrow depletion region.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allows the diode to be operated in the reverse biased region of the characteristic curve without damaging the PN junction.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its higher temperature and current capability, </a:t>
            </a:r>
            <a:r>
              <a:rPr lang="en-US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silicon is usually preferred in manufacture of Zener Diodes.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Zener Diodes provide a stable reference voltage for use in power supplies, voltmeter &amp; other instruments, voltage regulators.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965FC8-04C7-924F-8C60-ED6653D2D108}"/>
              </a:ext>
            </a:extLst>
          </p:cNvPr>
          <p:cNvSpPr txBox="1">
            <a:spLocks/>
          </p:cNvSpPr>
          <p:nvPr/>
        </p:nvSpPr>
        <p:spPr bwMode="auto">
          <a:xfrm>
            <a:off x="3173794" y="186514"/>
            <a:ext cx="2796411" cy="421270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 dirty="0">
                <a:latin typeface="Cambria" panose="02040503050406030204" pitchFamily="18" charset="0"/>
              </a:rPr>
              <a:t>ZENER DIODE </a:t>
            </a:r>
          </a:p>
        </p:txBody>
      </p:sp>
    </p:spTree>
    <p:extLst>
      <p:ext uri="{BB962C8B-B14F-4D97-AF65-F5344CB8AC3E}">
        <p14:creationId xmlns:p14="http://schemas.microsoft.com/office/powerpoint/2010/main" val="15013643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5977" y="950960"/>
            <a:ext cx="7874630" cy="1267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1723" y="2676513"/>
            <a:ext cx="4727742" cy="22496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06E435B-FBBF-F64E-AE6E-52F4986BA84E}"/>
              </a:ext>
            </a:extLst>
          </p:cNvPr>
          <p:cNvSpPr txBox="1">
            <a:spLocks/>
          </p:cNvSpPr>
          <p:nvPr/>
        </p:nvSpPr>
        <p:spPr bwMode="auto">
          <a:xfrm>
            <a:off x="2434534" y="245923"/>
            <a:ext cx="4274931" cy="421270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 dirty="0">
                <a:latin typeface="Cambria" panose="02040503050406030204" pitchFamily="18" charset="0"/>
              </a:rPr>
              <a:t>ZENER DIODE EXAMPLE </a:t>
            </a:r>
          </a:p>
        </p:txBody>
      </p:sp>
    </p:spTree>
    <p:extLst>
      <p:ext uri="{BB962C8B-B14F-4D97-AF65-F5344CB8AC3E}">
        <p14:creationId xmlns:p14="http://schemas.microsoft.com/office/powerpoint/2010/main" val="150760432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781" y="1265402"/>
            <a:ext cx="2875505" cy="19429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3618" y="3335943"/>
            <a:ext cx="2875505" cy="20251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9451" y="1815618"/>
            <a:ext cx="3022199" cy="2785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9420" y="5314268"/>
            <a:ext cx="4986948" cy="41238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A273611-A710-154B-9B3A-7EC790C66983}"/>
              </a:ext>
            </a:extLst>
          </p:cNvPr>
          <p:cNvSpPr txBox="1">
            <a:spLocks/>
          </p:cNvSpPr>
          <p:nvPr/>
        </p:nvSpPr>
        <p:spPr bwMode="auto">
          <a:xfrm>
            <a:off x="2434534" y="245923"/>
            <a:ext cx="4274931" cy="421270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 dirty="0">
                <a:latin typeface="Cambria" panose="02040503050406030204" pitchFamily="18" charset="0"/>
              </a:rPr>
              <a:t>ZENER DIODE EXAMPLE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02E8C4-D52B-48F9-86BC-359AFADD9FFB}"/>
              </a:ext>
            </a:extLst>
          </p:cNvPr>
          <p:cNvGrpSpPr/>
          <p:nvPr/>
        </p:nvGrpSpPr>
        <p:grpSpPr>
          <a:xfrm>
            <a:off x="1316919" y="3745061"/>
            <a:ext cx="254880" cy="59400"/>
            <a:chOff x="1316919" y="3745061"/>
            <a:chExt cx="254880" cy="5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ED33CCF-5E60-4067-B02C-C5A045DD3C14}"/>
                    </a:ext>
                  </a:extLst>
                </p14:cNvPr>
                <p14:cNvContentPartPr/>
                <p14:nvPr/>
              </p14:nvContentPartPr>
              <p14:xfrm>
                <a:off x="1495479" y="3745061"/>
                <a:ext cx="76320" cy="59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ED33CCF-5E60-4067-B02C-C5A045DD3C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86479" y="3736061"/>
                  <a:ext cx="939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013DFBD-6385-411A-8FAD-E083C7963E4D}"/>
                    </a:ext>
                  </a:extLst>
                </p14:cNvPr>
                <p14:cNvContentPartPr/>
                <p14:nvPr/>
              </p14:nvContentPartPr>
              <p14:xfrm>
                <a:off x="1316919" y="3755501"/>
                <a:ext cx="777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013DFBD-6385-411A-8FAD-E083C7963E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08279" y="3746861"/>
                  <a:ext cx="954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E4541F-29D9-42CA-836B-97AEE19D9405}"/>
                  </a:ext>
                </a:extLst>
              </p14:cNvPr>
              <p14:cNvContentPartPr/>
              <p14:nvPr/>
            </p14:nvContentPartPr>
            <p14:xfrm>
              <a:off x="1523559" y="4473341"/>
              <a:ext cx="360" cy="156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E4541F-29D9-42CA-836B-97AEE19D940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4919" y="4464341"/>
                <a:ext cx="18000" cy="1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896238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8449" y="194905"/>
            <a:ext cx="4547101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latin typeface="Cambria" panose="02040503050406030204" pitchFamily="18" charset="0"/>
              </a:rPr>
              <a:t>1</a:t>
            </a:r>
            <a:r>
              <a:rPr lang="en-US" sz="2400" b="1" baseline="30000" dirty="0">
                <a:latin typeface="Cambria" panose="02040503050406030204" pitchFamily="18" charset="0"/>
              </a:rPr>
              <a:t>st</a:t>
            </a:r>
            <a:r>
              <a:rPr lang="en-US" sz="2400" b="1" dirty="0">
                <a:latin typeface="Cambria" panose="02040503050406030204" pitchFamily="18" charset="0"/>
              </a:rPr>
              <a:t> CONDITION: V</a:t>
            </a:r>
            <a:r>
              <a:rPr lang="en-US" sz="2400" b="1" baseline="-25000" dirty="0">
                <a:latin typeface="Cambria" panose="02040503050406030204" pitchFamily="18" charset="0"/>
              </a:rPr>
              <a:t>i</a:t>
            </a:r>
            <a:r>
              <a:rPr lang="en-US" sz="2400" b="1" dirty="0">
                <a:latin typeface="Cambria" panose="02040503050406030204" pitchFamily="18" charset="0"/>
              </a:rPr>
              <a:t> AND R FIXED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50436" y="1051558"/>
            <a:ext cx="5240741" cy="4666336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of Zener diode regulator networks appears in Fig. 2.112 . The applied dc voltage is fixed, as is the load resistor. The analysis can fundamentally be broken down into two steps.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Determine the state of the Zener diode by removing it from the network and calculating the voltage across the resulting open circuit.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V ≥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Zener diode is on, and the appropriate equivalent model can be substituted.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V &lt;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diode is off, and the open-circuit equivalence is substituted.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8660" y="1376176"/>
            <a:ext cx="2532785" cy="2181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7224" y="3293743"/>
            <a:ext cx="1654775" cy="6654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8660" y="3626449"/>
            <a:ext cx="2532785" cy="229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0973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2877" y="1027822"/>
            <a:ext cx="6137738" cy="4084911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Substitute the appropriate equivalent circuit and solve for the desired unknowns.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network of Fig. 2.112 , the “on” state will result in the equivalent network of Fig.2.114 . Since voltages across parallel elements must be the same, we find that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dissipated by the Zener diode is determined by 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must be less than the P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specified for the device.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100" y="2794074"/>
            <a:ext cx="1129796" cy="498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725" y="3230861"/>
            <a:ext cx="2612877" cy="2306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5074" y="2805936"/>
            <a:ext cx="1426750" cy="4549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3002" y="2794005"/>
            <a:ext cx="3385659" cy="5658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5276" y="3965957"/>
            <a:ext cx="1346314" cy="54064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E1E0889-1A36-EE46-8CE6-F6485378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449" y="194905"/>
            <a:ext cx="4547101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latin typeface="Cambria" panose="02040503050406030204" pitchFamily="18" charset="0"/>
              </a:rPr>
              <a:t>1</a:t>
            </a:r>
            <a:r>
              <a:rPr lang="en-US" sz="2400" b="1" baseline="30000" dirty="0">
                <a:latin typeface="Cambria" panose="02040503050406030204" pitchFamily="18" charset="0"/>
              </a:rPr>
              <a:t>st</a:t>
            </a:r>
            <a:r>
              <a:rPr lang="en-US" sz="2400" b="1" dirty="0">
                <a:latin typeface="Cambria" panose="02040503050406030204" pitchFamily="18" charset="0"/>
              </a:rPr>
              <a:t> CONDITION: V</a:t>
            </a:r>
            <a:r>
              <a:rPr lang="en-US" sz="2400" b="1" baseline="-25000" dirty="0">
                <a:latin typeface="Cambria" panose="02040503050406030204" pitchFamily="18" charset="0"/>
              </a:rPr>
              <a:t>i</a:t>
            </a:r>
            <a:r>
              <a:rPr lang="en-US" sz="2400" b="1" dirty="0">
                <a:latin typeface="Cambria" panose="02040503050406030204" pitchFamily="18" charset="0"/>
              </a:rPr>
              <a:t> AND R FIXED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43354A-0D7D-8F4F-95F7-F4CAF3B9A284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4973" y="786842"/>
            <a:ext cx="2532785" cy="21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559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3" grpId="0" animBg="1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7D1EB4-5958-413F-95D9-805303EBD6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A4794D-8DD0-4F53-9C8E-8DD63A3DBC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759a66-45ac-4dcc-97a7-1d1447a6f8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0F6B7A-4426-461D-B7D5-33C5285C577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769</TotalTime>
  <Words>720</Words>
  <Application>Microsoft Office PowerPoint</Application>
  <PresentationFormat>On-screen Show (4:3)</PresentationFormat>
  <Paragraphs>77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AIUB</vt:lpstr>
      <vt:lpstr>PowerPoint Presentation</vt:lpstr>
      <vt:lpstr>ZENER REGION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1st CONDITION: Vi AND R FIXED</vt:lpstr>
      <vt:lpstr>1st CONDITION: Vi AND R FIXED</vt:lpstr>
      <vt:lpstr>1st CONDITION: Vi AND R FIXED</vt:lpstr>
      <vt:lpstr>1st CONDITION: Vi AND R FIXED</vt:lpstr>
      <vt:lpstr>1st CONDITION: Vi AND R FIXED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Tasnuva Tasneem</cp:lastModifiedBy>
  <cp:revision>120</cp:revision>
  <dcterms:created xsi:type="dcterms:W3CDTF">2018-09-21T15:35:45Z</dcterms:created>
  <dcterms:modified xsi:type="dcterms:W3CDTF">2020-11-04T13:51:54Z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