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0" r:id="rId4"/>
    <p:sldId id="266" r:id="rId5"/>
    <p:sldId id="258" r:id="rId6"/>
    <p:sldId id="291" r:id="rId7"/>
    <p:sldId id="292" r:id="rId8"/>
    <p:sldId id="293" r:id="rId9"/>
    <p:sldId id="294" r:id="rId10"/>
    <p:sldId id="295" r:id="rId11"/>
    <p:sldId id="299" r:id="rId12"/>
    <p:sldId id="302" r:id="rId13"/>
    <p:sldId id="301" r:id="rId14"/>
    <p:sldId id="300" r:id="rId15"/>
    <p:sldId id="303" r:id="rId16"/>
    <p:sldId id="296" r:id="rId17"/>
    <p:sldId id="304" r:id="rId18"/>
    <p:sldId id="305" r:id="rId19"/>
    <p:sldId id="297" r:id="rId20"/>
    <p:sldId id="306" r:id="rId21"/>
    <p:sldId id="298" r:id="rId22"/>
    <p:sldId id="307" r:id="rId23"/>
    <p:sldId id="308" r:id="rId24"/>
    <p:sldId id="309" r:id="rId25"/>
    <p:sldId id="310" r:id="rId26"/>
    <p:sldId id="267" r:id="rId27"/>
    <p:sldId id="311" r:id="rId28"/>
    <p:sldId id="312" r:id="rId29"/>
    <p:sldId id="313" r:id="rId30"/>
    <p:sldId id="314" r:id="rId31"/>
    <p:sldId id="315" r:id="rId32"/>
    <p:sldId id="316" r:id="rId33"/>
    <p:sldId id="327" r:id="rId34"/>
    <p:sldId id="26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discrete.openmathbooks.org/dmoi3/sec_planar.html" TargetMode="External"/><Relationship Id="rId2" Type="http://schemas.openxmlformats.org/officeDocument/2006/relationships/hyperlink" Target="https://www.cs.sfu.ca/~ggbaker/zju/math/planar.html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Planar Graphs &amp; 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Graph </a:t>
            </a:r>
            <a:r>
              <a:rPr lang="en-US" dirty="0"/>
              <a:t>Coloring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074338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 (cont.)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="" xmlns:a16="http://schemas.microsoft.com/office/drawing/2014/main" id="{7FD5925B-D46F-4B9A-B28D-312763A02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19200"/>
            <a:ext cx="8839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four edges {v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{v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{v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{v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form a closed curve that splits the plane into two regions,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200" b="1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200" b="1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,as shown in Figure 7(a).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="" xmlns:a16="http://schemas.microsoft.com/office/drawing/2014/main" id="{10761230-DEF7-4407-8EEF-703708F09E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42672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7" name="Line 6">
            <a:extLst>
              <a:ext uri="{FF2B5EF4-FFF2-40B4-BE49-F238E27FC236}">
                <a16:creationId xmlns="" xmlns:a16="http://schemas.microsoft.com/office/drawing/2014/main" id="{068CA7AB-3929-4365-9F4B-315BC52E3D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7763" y="4327525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8" name="Line 10">
            <a:extLst>
              <a:ext uri="{FF2B5EF4-FFF2-40B4-BE49-F238E27FC236}">
                <a16:creationId xmlns="" xmlns:a16="http://schemas.microsoft.com/office/drawing/2014/main" id="{68763306-CA50-45ED-9D23-F14B66EF5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9" name="Line 11">
            <a:extLst>
              <a:ext uri="{FF2B5EF4-FFF2-40B4-BE49-F238E27FC236}">
                <a16:creationId xmlns="" xmlns:a16="http://schemas.microsoft.com/office/drawing/2014/main" id="{2DDC1DEB-C0A7-4759-9C1A-189DF0D4C2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3000" y="6096000"/>
            <a:ext cx="16764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0" name="Line 13">
            <a:extLst>
              <a:ext uri="{FF2B5EF4-FFF2-40B4-BE49-F238E27FC236}">
                <a16:creationId xmlns="" xmlns:a16="http://schemas.microsoft.com/office/drawing/2014/main" id="{5173A26D-76F8-4D45-9399-F166E4DEBB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7763" y="4327525"/>
            <a:ext cx="1671637" cy="15875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1" name="Oval 15">
            <a:extLst>
              <a:ext uri="{FF2B5EF4-FFF2-40B4-BE49-F238E27FC236}">
                <a16:creationId xmlns="" xmlns:a16="http://schemas.microsoft.com/office/drawing/2014/main" id="{6F645340-99D4-4A40-8CE3-64EAD8A44F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3200" y="4267200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2" name="Oval 17">
            <a:extLst>
              <a:ext uri="{FF2B5EF4-FFF2-40B4-BE49-F238E27FC236}">
                <a16:creationId xmlns="" xmlns:a16="http://schemas.microsoft.com/office/drawing/2014/main" id="{F398F363-3A63-45E2-B3DD-83E74B54B6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60071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3" name="Oval 18">
            <a:extLst>
              <a:ext uri="{FF2B5EF4-FFF2-40B4-BE49-F238E27FC236}">
                <a16:creationId xmlns="" xmlns:a16="http://schemas.microsoft.com/office/drawing/2014/main" id="{E19FE77D-65E1-48BF-8B7B-D57AE20F1B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3200" y="6019800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4" name="Text Box 20">
            <a:extLst>
              <a:ext uri="{FF2B5EF4-FFF2-40B4-BE49-F238E27FC236}">
                <a16:creationId xmlns="" xmlns:a16="http://schemas.microsoft.com/office/drawing/2014/main" id="{48719483-812F-42C0-AC1F-6278A687E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43278"/>
            <a:ext cx="8305800" cy="27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        v</a:t>
            </a:r>
            <a:r>
              <a:rPr lang="en-US" sz="20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     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sz="20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			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</a:t>
            </a:r>
            <a:r>
              <a:rPr lang="en-US" sz="2400" b="1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sz="2400" b="1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</a:t>
            </a:r>
            <a:r>
              <a:rPr lang="en-US" sz="2400" b="1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sz="2400" b="1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 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                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  <a:cs typeface="Arial" charset="0"/>
              </a:rPr>
              <a:t>Figure 7 (a)</a:t>
            </a:r>
            <a:endParaRPr lang="en-US" sz="2800" b="1" baseline="-250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sz="20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     v</a:t>
            </a:r>
            <a:r>
              <a:rPr lang="en-US" sz="20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</a:t>
            </a: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049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 (cont.)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="" xmlns:a16="http://schemas.microsoft.com/office/drawing/2014/main" id="{3D959F7E-7972-49F1-B2FA-C79B07BB8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16" y="1752600"/>
            <a:ext cx="8610600" cy="163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Next, we note that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must be in either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v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the edges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and {v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separate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into two sub-regions,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">
            <a:extLst>
              <a:ext uri="{FF2B5EF4-FFF2-40B4-BE49-F238E27FC236}">
                <a16:creationId xmlns="" xmlns:a16="http://schemas.microsoft.com/office/drawing/2014/main" id="{63D36E84-354D-4C80-A6DA-48D45A4397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42672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8" name="Line 5">
            <a:extLst>
              <a:ext uri="{FF2B5EF4-FFF2-40B4-BE49-F238E27FC236}">
                <a16:creationId xmlns="" xmlns:a16="http://schemas.microsoft.com/office/drawing/2014/main" id="{3B7E513A-E46F-4ACA-9882-33135EE89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7763" y="4327525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9" name="Line 6">
            <a:extLst>
              <a:ext uri="{FF2B5EF4-FFF2-40B4-BE49-F238E27FC236}">
                <a16:creationId xmlns="" xmlns:a16="http://schemas.microsoft.com/office/drawing/2014/main" id="{BA4DC285-2282-4A0D-BA7A-8489C70D8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0" name="Line 7">
            <a:extLst>
              <a:ext uri="{FF2B5EF4-FFF2-40B4-BE49-F238E27FC236}">
                <a16:creationId xmlns="" xmlns:a16="http://schemas.microsoft.com/office/drawing/2014/main" id="{3653E0F0-D469-4583-B023-60C2264E48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3000" y="6096000"/>
            <a:ext cx="16764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1" name="Line 8">
            <a:extLst>
              <a:ext uri="{FF2B5EF4-FFF2-40B4-BE49-F238E27FC236}">
                <a16:creationId xmlns="" xmlns:a16="http://schemas.microsoft.com/office/drawing/2014/main" id="{9B541A90-2C10-4FB0-90F1-7243CA5047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7763" y="4327525"/>
            <a:ext cx="1671637" cy="15875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2" name="Oval 9">
            <a:extLst>
              <a:ext uri="{FF2B5EF4-FFF2-40B4-BE49-F238E27FC236}">
                <a16:creationId xmlns="" xmlns:a16="http://schemas.microsoft.com/office/drawing/2014/main" id="{EECE0FF2-8F05-455F-A351-91A38ADBDE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3200" y="4267200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3" name="Oval 10">
            <a:extLst>
              <a:ext uri="{FF2B5EF4-FFF2-40B4-BE49-F238E27FC236}">
                <a16:creationId xmlns="" xmlns:a16="http://schemas.microsoft.com/office/drawing/2014/main" id="{9BA98B08-B06E-4CC8-AE92-F088D326FE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60071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4" name="Oval 11">
            <a:extLst>
              <a:ext uri="{FF2B5EF4-FFF2-40B4-BE49-F238E27FC236}">
                <a16:creationId xmlns="" xmlns:a16="http://schemas.microsoft.com/office/drawing/2014/main" id="{C712B6DD-8178-4FA4-B76D-36B121BFFD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3200" y="6019800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5" name="Text Box 12">
            <a:extLst>
              <a:ext uri="{FF2B5EF4-FFF2-40B4-BE49-F238E27FC236}">
                <a16:creationId xmlns="" xmlns:a16="http://schemas.microsoft.com/office/drawing/2014/main" id="{30444AEE-0DA6-41E7-B33C-B00BE4F58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86200"/>
            <a:ext cx="83058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			    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				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</a:t>
            </a:r>
            <a:r>
              <a:rPr lang="en-US" sz="2400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</a:t>
            </a:r>
            <a:r>
              <a:rPr lang="en-US" sz="2400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→		     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				      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22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	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		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56" name="Oval 13">
            <a:extLst>
              <a:ext uri="{FF2B5EF4-FFF2-40B4-BE49-F238E27FC236}">
                <a16:creationId xmlns="" xmlns:a16="http://schemas.microsoft.com/office/drawing/2014/main" id="{7CD8641C-D725-4993-B803-16978B3CB7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9238" y="42830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7" name="Line 14">
            <a:extLst>
              <a:ext uri="{FF2B5EF4-FFF2-40B4-BE49-F238E27FC236}">
                <a16:creationId xmlns="" xmlns:a16="http://schemas.microsoft.com/office/drawing/2014/main" id="{73C1C66F-0CDB-46AA-9FB7-89A5798C1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343400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8" name="Line 15">
            <a:extLst>
              <a:ext uri="{FF2B5EF4-FFF2-40B4-BE49-F238E27FC236}">
                <a16:creationId xmlns="" xmlns:a16="http://schemas.microsoft.com/office/drawing/2014/main" id="{77188AB1-3575-4332-929B-A9F591AAF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1838" y="4359275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9" name="Line 16">
            <a:extLst>
              <a:ext uri="{FF2B5EF4-FFF2-40B4-BE49-F238E27FC236}">
                <a16:creationId xmlns="" xmlns:a16="http://schemas.microsoft.com/office/drawing/2014/main" id="{3B11AB7D-B8AD-4870-A1BC-6851724475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05438" y="6111875"/>
            <a:ext cx="16764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0" name="Line 17">
            <a:extLst>
              <a:ext uri="{FF2B5EF4-FFF2-40B4-BE49-F238E27FC236}">
                <a16:creationId xmlns="" xmlns:a16="http://schemas.microsoft.com/office/drawing/2014/main" id="{8591ED35-0D2A-4002-A4D7-8CF50709DB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0200" y="4343400"/>
            <a:ext cx="1671638" cy="15875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1" name="Oval 18">
            <a:extLst>
              <a:ext uri="{FF2B5EF4-FFF2-40B4-BE49-F238E27FC236}">
                <a16:creationId xmlns="" xmlns:a16="http://schemas.microsoft.com/office/drawing/2014/main" id="{9115D656-2D38-4E0B-99D6-CFF6161428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05638" y="42830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2" name="Oval 19">
            <a:extLst>
              <a:ext uri="{FF2B5EF4-FFF2-40B4-BE49-F238E27FC236}">
                <a16:creationId xmlns="" xmlns:a16="http://schemas.microsoft.com/office/drawing/2014/main" id="{3CC2C2E5-0130-4ACB-864A-1FC7D5F7F6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9238" y="60229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3" name="Oval 20">
            <a:extLst>
              <a:ext uri="{FF2B5EF4-FFF2-40B4-BE49-F238E27FC236}">
                <a16:creationId xmlns="" xmlns:a16="http://schemas.microsoft.com/office/drawing/2014/main" id="{1BED3F31-7F1E-4A0A-A20D-E737466550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05638" y="60356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4" name="Oval 21">
            <a:extLst>
              <a:ext uri="{FF2B5EF4-FFF2-40B4-BE49-F238E27FC236}">
                <a16:creationId xmlns="" xmlns:a16="http://schemas.microsoft.com/office/drawing/2014/main" id="{FF20D3FF-2A30-443B-869C-26F177915B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2200" y="51054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5" name="Line 22">
            <a:extLst>
              <a:ext uri="{FF2B5EF4-FFF2-40B4-BE49-F238E27FC236}">
                <a16:creationId xmlns="" xmlns:a16="http://schemas.microsoft.com/office/drawing/2014/main" id="{0E303515-60F7-4E52-AA31-F2F5A24711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343400"/>
            <a:ext cx="1676400" cy="17526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64AC51C0-6DCE-48C5-98C0-925999868AA4}"/>
              </a:ext>
            </a:extLst>
          </p:cNvPr>
          <p:cNvSpPr/>
          <p:nvPr/>
        </p:nvSpPr>
        <p:spPr>
          <a:xfrm>
            <a:off x="7467600" y="4964668"/>
            <a:ext cx="521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endParaRPr lang="en-US" sz="24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92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 (cont.)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="" xmlns:a16="http://schemas.microsoft.com/office/drawing/2014/main" id="{F56D99D8-F7EB-465C-BD2F-DF19E7887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29350"/>
            <a:ext cx="8610600" cy="2633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Now there is no way to place vertex v</a:t>
            </a:r>
            <a:r>
              <a:rPr kumimoji="0" lang="en-US" sz="36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without forcing a crossing: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{v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must cross an edge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{v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must cross an edge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{v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must cross an edge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 Box 12">
            <a:extLst>
              <a:ext uri="{FF2B5EF4-FFF2-40B4-BE49-F238E27FC236}">
                <a16:creationId xmlns="" xmlns:a16="http://schemas.microsoft.com/office/drawing/2014/main" id="{22E47F3F-98B6-4136-BBD7-1769537BB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62400"/>
            <a:ext cx="38100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 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     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  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22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9" name="Oval 13">
            <a:extLst>
              <a:ext uri="{FF2B5EF4-FFF2-40B4-BE49-F238E27FC236}">
                <a16:creationId xmlns="" xmlns:a16="http://schemas.microsoft.com/office/drawing/2014/main" id="{E5C7C2EC-DC90-4279-B00F-B0641F8637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43592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0" name="Line 14">
            <a:extLst>
              <a:ext uri="{FF2B5EF4-FFF2-40B4-BE49-F238E27FC236}">
                <a16:creationId xmlns="" xmlns:a16="http://schemas.microsoft.com/office/drawing/2014/main" id="{F0DF29FB-4E05-4E0A-B993-55D1C8DD8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419600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1" name="Line 15">
            <a:extLst>
              <a:ext uri="{FF2B5EF4-FFF2-40B4-BE49-F238E27FC236}">
                <a16:creationId xmlns="" xmlns:a16="http://schemas.microsoft.com/office/drawing/2014/main" id="{3A43F023-4F92-4B69-9D0D-B79BE4E75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0838" y="4435475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2" name="Line 16">
            <a:extLst>
              <a:ext uri="{FF2B5EF4-FFF2-40B4-BE49-F238E27FC236}">
                <a16:creationId xmlns="" xmlns:a16="http://schemas.microsoft.com/office/drawing/2014/main" id="{9CB34644-ED81-4C0A-93E5-9F19A25057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4438" y="6188075"/>
            <a:ext cx="16764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3" name="Line 17">
            <a:extLst>
              <a:ext uri="{FF2B5EF4-FFF2-40B4-BE49-F238E27FC236}">
                <a16:creationId xmlns="" xmlns:a16="http://schemas.microsoft.com/office/drawing/2014/main" id="{B81F042A-3768-44F1-AD19-5616F80F43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4419600"/>
            <a:ext cx="1671638" cy="15875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4" name="Oval 18">
            <a:extLst>
              <a:ext uri="{FF2B5EF4-FFF2-40B4-BE49-F238E27FC236}">
                <a16:creationId xmlns="" xmlns:a16="http://schemas.microsoft.com/office/drawing/2014/main" id="{075CBD63-7761-422E-AD65-13E59446A8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43592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5" name="Oval 19">
            <a:extLst>
              <a:ext uri="{FF2B5EF4-FFF2-40B4-BE49-F238E27FC236}">
                <a16:creationId xmlns="" xmlns:a16="http://schemas.microsoft.com/office/drawing/2014/main" id="{9373D03B-FB8B-4C60-BDF8-C718688E1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60991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6" name="Oval 20">
            <a:extLst>
              <a:ext uri="{FF2B5EF4-FFF2-40B4-BE49-F238E27FC236}">
                <a16:creationId xmlns="" xmlns:a16="http://schemas.microsoft.com/office/drawing/2014/main" id="{5A887E80-A221-4163-82A3-1EC6CE8F3C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61118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7" name="Oval 21">
            <a:extLst>
              <a:ext uri="{FF2B5EF4-FFF2-40B4-BE49-F238E27FC236}">
                <a16:creationId xmlns="" xmlns:a16="http://schemas.microsoft.com/office/drawing/2014/main" id="{CEA98A2D-ABA8-4E39-8FD4-E310E7E08B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1200" y="51816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8" name="Line 22">
            <a:extLst>
              <a:ext uri="{FF2B5EF4-FFF2-40B4-BE49-F238E27FC236}">
                <a16:creationId xmlns="" xmlns:a16="http://schemas.microsoft.com/office/drawing/2014/main" id="{00E19C37-DEA9-408D-890A-37F8656D1A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4419600"/>
            <a:ext cx="1676400" cy="17526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915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 (cont.)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="" xmlns:a16="http://schemas.microsoft.com/office/drawing/2014/main" id="{23D4DD88-F9FE-454F-BC68-FD6F6C053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21450"/>
            <a:ext cx="8610600" cy="1807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v</a:t>
            </a:r>
            <a:r>
              <a:rPr kumimoji="0" lang="en-US" sz="35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R</a:t>
            </a:r>
            <a:r>
              <a:rPr kumimoji="0" lang="en-US" sz="35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the edges</a:t>
            </a: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{v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and {v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separate </a:t>
            </a: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into two sub-regions,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R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35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 Box 4">
            <a:extLst>
              <a:ext uri="{FF2B5EF4-FFF2-40B4-BE49-F238E27FC236}">
                <a16:creationId xmlns="" xmlns:a16="http://schemas.microsoft.com/office/drawing/2014/main" id="{20B32074-5859-460D-8AC3-4F25B897B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657600"/>
            <a:ext cx="46482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			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	         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12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</a:t>
            </a: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0" name="Oval 5">
            <a:extLst>
              <a:ext uri="{FF2B5EF4-FFF2-40B4-BE49-F238E27FC236}">
                <a16:creationId xmlns="" xmlns:a16="http://schemas.microsoft.com/office/drawing/2014/main" id="{47EFE4FF-AC18-4AEC-B2C6-FF0B00D774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40544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1" name="Line 6">
            <a:extLst>
              <a:ext uri="{FF2B5EF4-FFF2-40B4-BE49-F238E27FC236}">
                <a16:creationId xmlns="" xmlns:a16="http://schemas.microsoft.com/office/drawing/2014/main" id="{41142D8A-253D-49F5-8A07-FC466E6F8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114800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2" name="Line 7">
            <a:extLst>
              <a:ext uri="{FF2B5EF4-FFF2-40B4-BE49-F238E27FC236}">
                <a16:creationId xmlns="" xmlns:a16="http://schemas.microsoft.com/office/drawing/2014/main" id="{7F368E4E-10DA-4DC0-97FF-4BAD86C7DE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0838" y="4130675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3" name="Line 8">
            <a:extLst>
              <a:ext uri="{FF2B5EF4-FFF2-40B4-BE49-F238E27FC236}">
                <a16:creationId xmlns="" xmlns:a16="http://schemas.microsoft.com/office/drawing/2014/main" id="{B03C3F27-577B-42B5-93F8-F7B341488F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4438" y="5883275"/>
            <a:ext cx="16764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4" name="Line 9">
            <a:extLst>
              <a:ext uri="{FF2B5EF4-FFF2-40B4-BE49-F238E27FC236}">
                <a16:creationId xmlns="" xmlns:a16="http://schemas.microsoft.com/office/drawing/2014/main" id="{37395BCB-27FB-4EE1-B3E4-D620A3370E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4114800"/>
            <a:ext cx="1671638" cy="15875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5" name="Oval 10">
            <a:extLst>
              <a:ext uri="{FF2B5EF4-FFF2-40B4-BE49-F238E27FC236}">
                <a16:creationId xmlns="" xmlns:a16="http://schemas.microsoft.com/office/drawing/2014/main" id="{F55BC1C9-A1F4-4476-BB5B-2910096371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40544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6" name="Oval 11">
            <a:extLst>
              <a:ext uri="{FF2B5EF4-FFF2-40B4-BE49-F238E27FC236}">
                <a16:creationId xmlns="" xmlns:a16="http://schemas.microsoft.com/office/drawing/2014/main" id="{B7966FC2-06A4-4B9B-95EA-DDDE63F6B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57943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="" xmlns:a16="http://schemas.microsoft.com/office/drawing/2014/main" id="{D7F4F397-D516-4B5B-9B5E-543AB32DF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58070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8" name="Oval 13">
            <a:extLst>
              <a:ext uri="{FF2B5EF4-FFF2-40B4-BE49-F238E27FC236}">
                <a16:creationId xmlns="" xmlns:a16="http://schemas.microsoft.com/office/drawing/2014/main" id="{274B1FEB-08B6-4BD6-B0DA-6D2EDC44FC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8600" y="49530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9" name="Line 15">
            <a:extLst>
              <a:ext uri="{FF2B5EF4-FFF2-40B4-BE49-F238E27FC236}">
                <a16:creationId xmlns="" xmlns:a16="http://schemas.microsoft.com/office/drawing/2014/main" id="{81EB127F-9EB4-4182-A107-E18EEB157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114800"/>
            <a:ext cx="1219200" cy="914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30" name="AutoShape 18">
            <a:extLst>
              <a:ext uri="{FF2B5EF4-FFF2-40B4-BE49-F238E27FC236}">
                <a16:creationId xmlns="" xmlns:a16="http://schemas.microsoft.com/office/drawing/2014/main" id="{0A1D4D1A-2B11-4D3A-AC55-196ECDF3C9A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48694" y="4075906"/>
            <a:ext cx="841375" cy="2900363"/>
          </a:xfrm>
          <a:prstGeom prst="curvedConnector3">
            <a:avLst>
              <a:gd name="adj1" fmla="val 125662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="" xmlns:p14="http://schemas.microsoft.com/office/powerpoint/2010/main" val="145632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 (cont.)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="" xmlns:a16="http://schemas.microsoft.com/office/drawing/2014/main" id="{82BC8C0B-18B0-4C10-B56D-688E60A75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24576"/>
            <a:ext cx="8610600" cy="273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Now there is no way to place vertex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without forcing a crossing: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{v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must cross an edge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{v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must cross an edge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{v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must cross an edge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 Box 4">
            <a:extLst>
              <a:ext uri="{FF2B5EF4-FFF2-40B4-BE49-F238E27FC236}">
                <a16:creationId xmlns="" xmlns:a16="http://schemas.microsoft.com/office/drawing/2014/main" id="{690F1A63-BDB5-4E79-AD02-972DA66D6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657600"/>
            <a:ext cx="46482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			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	         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12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</a:t>
            </a: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0" name="Oval 5">
            <a:extLst>
              <a:ext uri="{FF2B5EF4-FFF2-40B4-BE49-F238E27FC236}">
                <a16:creationId xmlns="" xmlns:a16="http://schemas.microsoft.com/office/drawing/2014/main" id="{0C4EC5EC-714E-4875-814C-8E74837023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40544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1" name="Line 6">
            <a:extLst>
              <a:ext uri="{FF2B5EF4-FFF2-40B4-BE49-F238E27FC236}">
                <a16:creationId xmlns="" xmlns:a16="http://schemas.microsoft.com/office/drawing/2014/main" id="{6586A44C-4CD5-4490-8FD3-5E33221AE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114800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2" name="Line 7">
            <a:extLst>
              <a:ext uri="{FF2B5EF4-FFF2-40B4-BE49-F238E27FC236}">
                <a16:creationId xmlns="" xmlns:a16="http://schemas.microsoft.com/office/drawing/2014/main" id="{96CEFF40-09FB-47B6-A041-523050748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0838" y="4130675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3" name="Line 8">
            <a:extLst>
              <a:ext uri="{FF2B5EF4-FFF2-40B4-BE49-F238E27FC236}">
                <a16:creationId xmlns="" xmlns:a16="http://schemas.microsoft.com/office/drawing/2014/main" id="{024B39F3-2639-4D74-9C6E-0EEBA619D7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4438" y="5883275"/>
            <a:ext cx="16764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4" name="Line 9">
            <a:extLst>
              <a:ext uri="{FF2B5EF4-FFF2-40B4-BE49-F238E27FC236}">
                <a16:creationId xmlns="" xmlns:a16="http://schemas.microsoft.com/office/drawing/2014/main" id="{BD42C07A-C45B-4A0A-807F-B81C01A891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4114800"/>
            <a:ext cx="1671638" cy="15875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5" name="Oval 10">
            <a:extLst>
              <a:ext uri="{FF2B5EF4-FFF2-40B4-BE49-F238E27FC236}">
                <a16:creationId xmlns="" xmlns:a16="http://schemas.microsoft.com/office/drawing/2014/main" id="{67CCF807-A22E-420E-948B-7B74AE2830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40544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6" name="Oval 11">
            <a:extLst>
              <a:ext uri="{FF2B5EF4-FFF2-40B4-BE49-F238E27FC236}">
                <a16:creationId xmlns="" xmlns:a16="http://schemas.microsoft.com/office/drawing/2014/main" id="{79E160F2-F447-4B32-B9B3-A732BB3CA3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57943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="" xmlns:a16="http://schemas.microsoft.com/office/drawing/2014/main" id="{DC49CA26-ED87-4EE0-9A81-1D64A2EB26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58070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8" name="Oval 13">
            <a:extLst>
              <a:ext uri="{FF2B5EF4-FFF2-40B4-BE49-F238E27FC236}">
                <a16:creationId xmlns="" xmlns:a16="http://schemas.microsoft.com/office/drawing/2014/main" id="{5D5CD342-1579-47CF-8267-133B89FE3B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8600" y="49530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9" name="Line 14">
            <a:extLst>
              <a:ext uri="{FF2B5EF4-FFF2-40B4-BE49-F238E27FC236}">
                <a16:creationId xmlns="" xmlns:a16="http://schemas.microsoft.com/office/drawing/2014/main" id="{3B448E82-03C0-473D-A972-94CB2B415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114800"/>
            <a:ext cx="1219200" cy="914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30" name="AutoShape 15">
            <a:extLst>
              <a:ext uri="{FF2B5EF4-FFF2-40B4-BE49-F238E27FC236}">
                <a16:creationId xmlns="" xmlns:a16="http://schemas.microsoft.com/office/drawing/2014/main" id="{FBE0D546-0621-4C50-8098-BED63348BCC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43931" y="3999706"/>
            <a:ext cx="841375" cy="2900363"/>
          </a:xfrm>
          <a:prstGeom prst="curvedConnector3">
            <a:avLst>
              <a:gd name="adj1" fmla="val 125662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="" xmlns:p14="http://schemas.microsoft.com/office/powerpoint/2010/main" val="356435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 (cont.)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9" name="Rectangle 3">
            <a:extLst>
              <a:ext uri="{FF2B5EF4-FFF2-40B4-BE49-F238E27FC236}">
                <a16:creationId xmlns="" xmlns:a16="http://schemas.microsoft.com/office/drawing/2014/main" id="{C467B8B4-CC99-4BBD-BB20-3DD82EB3C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Consequently, the graph K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must be nonplanar.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See an easier solution by Corollary 3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later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p:sp>
        <p:nvSpPr>
          <p:cNvPr id="50" name="Text Box 4">
            <a:extLst>
              <a:ext uri="{FF2B5EF4-FFF2-40B4-BE49-F238E27FC236}">
                <a16:creationId xmlns="" xmlns:a16="http://schemas.microsoft.com/office/drawing/2014/main" id="{09C52822-3B6B-4CC6-A8DB-B85EE6983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495800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sz="3200" b="1" baseline="-25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3,3</a:t>
            </a:r>
          </a:p>
        </p:txBody>
      </p:sp>
      <p:grpSp>
        <p:nvGrpSpPr>
          <p:cNvPr id="51" name="Group 5">
            <a:extLst>
              <a:ext uri="{FF2B5EF4-FFF2-40B4-BE49-F238E27FC236}">
                <a16:creationId xmlns="" xmlns:a16="http://schemas.microsoft.com/office/drawing/2014/main" id="{DA581883-1B71-4294-96F8-695F0679E72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352800"/>
            <a:ext cx="4724400" cy="3124200"/>
            <a:chOff x="2198" y="3014"/>
            <a:chExt cx="1371" cy="863"/>
          </a:xfrm>
        </p:grpSpPr>
        <p:sp>
          <p:nvSpPr>
            <p:cNvPr id="52" name="Oval 6">
              <a:extLst>
                <a:ext uri="{FF2B5EF4-FFF2-40B4-BE49-F238E27FC236}">
                  <a16:creationId xmlns="" xmlns:a16="http://schemas.microsoft.com/office/drawing/2014/main" id="{038D7BA9-4C52-475B-AE4C-340689D7C0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3" name="Line 7">
              <a:extLst>
                <a:ext uri="{FF2B5EF4-FFF2-40B4-BE49-F238E27FC236}">
                  <a16:creationId xmlns="" xmlns:a16="http://schemas.microsoft.com/office/drawing/2014/main" id="{CDC2D46D-8ED6-4FCC-85F7-170144FF1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4" name="Line 8">
              <a:extLst>
                <a:ext uri="{FF2B5EF4-FFF2-40B4-BE49-F238E27FC236}">
                  <a16:creationId xmlns="" xmlns:a16="http://schemas.microsoft.com/office/drawing/2014/main" id="{97FCFAB7-2E16-4B05-B927-DA8964635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5" name="Line 9">
              <a:extLst>
                <a:ext uri="{FF2B5EF4-FFF2-40B4-BE49-F238E27FC236}">
                  <a16:creationId xmlns="" xmlns:a16="http://schemas.microsoft.com/office/drawing/2014/main" id="{F8FC3DF7-92D9-4FA6-BB36-5C5064395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6" name="Line 10">
              <a:extLst>
                <a:ext uri="{FF2B5EF4-FFF2-40B4-BE49-F238E27FC236}">
                  <a16:creationId xmlns="" xmlns:a16="http://schemas.microsoft.com/office/drawing/2014/main" id="{9747EF16-B476-4A38-8413-D8498B99B1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7" name="Line 11">
              <a:extLst>
                <a:ext uri="{FF2B5EF4-FFF2-40B4-BE49-F238E27FC236}">
                  <a16:creationId xmlns="" xmlns:a16="http://schemas.microsoft.com/office/drawing/2014/main" id="{4BD8A454-03C3-4432-815A-626B97298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8" name="Line 12">
              <a:extLst>
                <a:ext uri="{FF2B5EF4-FFF2-40B4-BE49-F238E27FC236}">
                  <a16:creationId xmlns="" xmlns:a16="http://schemas.microsoft.com/office/drawing/2014/main" id="{C53A0E44-F64D-4351-BAC7-25983133B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9" name="Line 13">
              <a:extLst>
                <a:ext uri="{FF2B5EF4-FFF2-40B4-BE49-F238E27FC236}">
                  <a16:creationId xmlns="" xmlns:a16="http://schemas.microsoft.com/office/drawing/2014/main" id="{D957BF72-2051-467D-9FFD-82AF8E74A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0" name="Line 14">
              <a:extLst>
                <a:ext uri="{FF2B5EF4-FFF2-40B4-BE49-F238E27FC236}">
                  <a16:creationId xmlns="" xmlns:a16="http://schemas.microsoft.com/office/drawing/2014/main" id="{76AEDF70-AAE2-4142-8243-3EA9E68BF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1" name="Line 15">
              <a:extLst>
                <a:ext uri="{FF2B5EF4-FFF2-40B4-BE49-F238E27FC236}">
                  <a16:creationId xmlns="" xmlns:a16="http://schemas.microsoft.com/office/drawing/2014/main" id="{1B2D9903-BEBF-49F9-B221-B2FEED162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2" name="Oval 16">
              <a:extLst>
                <a:ext uri="{FF2B5EF4-FFF2-40B4-BE49-F238E27FC236}">
                  <a16:creationId xmlns="" xmlns:a16="http://schemas.microsoft.com/office/drawing/2014/main" id="{A6F6563F-9B51-4F8C-93A6-50BDD804FF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="" xmlns:a16="http://schemas.microsoft.com/office/drawing/2014/main" id="{7AE4272C-7ECD-4673-B81E-8A63E9D97A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="" xmlns:a16="http://schemas.microsoft.com/office/drawing/2014/main" id="{5BB28704-1F56-4D39-B280-20C27BFDD4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="" xmlns:a16="http://schemas.microsoft.com/office/drawing/2014/main" id="{F7F5F87A-AED7-4B21-8A63-2BE6D98276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="" xmlns:a16="http://schemas.microsoft.com/office/drawing/2014/main" id="{F7C25422-0515-4740-9359-50ADAD0413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8082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Regions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="" xmlns:a16="http://schemas.microsoft.com/office/drawing/2014/main" id="{D04BCBD2-DD1F-4964-B24F-CB846C92A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33378"/>
            <a:ext cx="8915400" cy="113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Euler showed that all planar representations of a graph split the plane into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number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regions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including an unbounded region.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="" xmlns:a16="http://schemas.microsoft.com/office/drawing/2014/main" id="{282076FD-3B5C-48EA-AEAE-EFBEE7FDB3A6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895600"/>
            <a:ext cx="3521075" cy="2565400"/>
            <a:chOff x="1046" y="2704"/>
            <a:chExt cx="1690" cy="1088"/>
          </a:xfrm>
        </p:grpSpPr>
        <p:sp>
          <p:nvSpPr>
            <p:cNvPr id="19" name="Rectangle 5">
              <a:extLst>
                <a:ext uri="{FF2B5EF4-FFF2-40B4-BE49-F238E27FC236}">
                  <a16:creationId xmlns="" xmlns:a16="http://schemas.microsoft.com/office/drawing/2014/main" id="{CDD4C6C2-72F8-4B6A-8569-E41BE9FFC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76"/>
              <a:ext cx="816" cy="768"/>
            </a:xfrm>
            <a:prstGeom prst="rect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0" name="Line 6">
              <a:extLst>
                <a:ext uri="{FF2B5EF4-FFF2-40B4-BE49-F238E27FC236}">
                  <a16:creationId xmlns="" xmlns:a16="http://schemas.microsoft.com/office/drawing/2014/main" id="{844C6A29-887F-460B-A833-4C690F74F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76"/>
              <a:ext cx="816" cy="76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1" name="Oval 7">
              <a:extLst>
                <a:ext uri="{FF2B5EF4-FFF2-40B4-BE49-F238E27FC236}">
                  <a16:creationId xmlns="" xmlns:a16="http://schemas.microsoft.com/office/drawing/2014/main" id="{28702B5C-F764-470D-B182-40174A630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928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2" name="Oval 8">
              <a:extLst>
                <a:ext uri="{FF2B5EF4-FFF2-40B4-BE49-F238E27FC236}">
                  <a16:creationId xmlns="" xmlns:a16="http://schemas.microsoft.com/office/drawing/2014/main" id="{3A750C6B-69AE-40B1-B70B-86EF20342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696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3" name="Oval 9">
              <a:extLst>
                <a:ext uri="{FF2B5EF4-FFF2-40B4-BE49-F238E27FC236}">
                  <a16:creationId xmlns="" xmlns:a16="http://schemas.microsoft.com/office/drawing/2014/main" id="{B7828D95-72CF-478B-8DF0-A8C10FE15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696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" name="Oval 10">
              <a:extLst>
                <a:ext uri="{FF2B5EF4-FFF2-40B4-BE49-F238E27FC236}">
                  <a16:creationId xmlns="" xmlns:a16="http://schemas.microsoft.com/office/drawing/2014/main" id="{74D50DEA-C608-4814-ADF8-3B3BC9A2C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928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="" xmlns:a16="http://schemas.microsoft.com/office/drawing/2014/main" id="{111E2533-ECDF-45D2-A073-72FE6BA23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2704"/>
              <a:ext cx="1336" cy="1040"/>
            </a:xfrm>
            <a:custGeom>
              <a:avLst/>
              <a:gdLst>
                <a:gd name="T0" fmla="*/ 1336 w 1336"/>
                <a:gd name="T1" fmla="*/ 224 h 1040"/>
                <a:gd name="T2" fmla="*/ 904 w 1336"/>
                <a:gd name="T3" fmla="*/ 80 h 1040"/>
                <a:gd name="T4" fmla="*/ 280 w 1336"/>
                <a:gd name="T5" fmla="*/ 80 h 1040"/>
                <a:gd name="T6" fmla="*/ 40 w 1336"/>
                <a:gd name="T7" fmla="*/ 560 h 1040"/>
                <a:gd name="T8" fmla="*/ 520 w 1336"/>
                <a:gd name="T9" fmla="*/ 1040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6"/>
                <a:gd name="T16" fmla="*/ 0 h 1040"/>
                <a:gd name="T17" fmla="*/ 1336 w 1336"/>
                <a:gd name="T18" fmla="*/ 1040 h 10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6" h="1040">
                  <a:moveTo>
                    <a:pt x="1336" y="224"/>
                  </a:moveTo>
                  <a:cubicBezTo>
                    <a:pt x="1208" y="164"/>
                    <a:pt x="1080" y="104"/>
                    <a:pt x="904" y="80"/>
                  </a:cubicBezTo>
                  <a:cubicBezTo>
                    <a:pt x="728" y="56"/>
                    <a:pt x="424" y="0"/>
                    <a:pt x="280" y="80"/>
                  </a:cubicBezTo>
                  <a:cubicBezTo>
                    <a:pt x="136" y="160"/>
                    <a:pt x="0" y="400"/>
                    <a:pt x="40" y="560"/>
                  </a:cubicBezTo>
                  <a:cubicBezTo>
                    <a:pt x="80" y="720"/>
                    <a:pt x="300" y="880"/>
                    <a:pt x="520" y="1040"/>
                  </a:cubicBezTo>
                </a:path>
              </a:pathLst>
            </a:custGeom>
            <a:noFill/>
            <a:ln w="28575" cap="flat" cmpd="sng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" name="Text Box 12">
              <a:extLst>
                <a:ext uri="{FF2B5EF4-FFF2-40B4-BE49-F238E27FC236}">
                  <a16:creationId xmlns="" xmlns:a16="http://schemas.microsoft.com/office/drawing/2014/main" id="{7E637622-17DD-4877-BFA1-1DFE864FD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3005"/>
              <a:ext cx="1284" cy="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R</a:t>
              </a:r>
              <a:r>
                <a:rPr kumimoji="0" 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4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   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R</a:t>
              </a:r>
              <a:r>
                <a:rPr kumimoji="0" 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3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        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R</a:t>
              </a:r>
              <a:r>
                <a:rPr kumimoji="0" 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  <a:cs typeface="Arial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  <a:cs typeface="Arial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                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R</a:t>
              </a:r>
              <a:r>
                <a:rPr kumimoji="0" 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  <a:cs typeface="Arial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D1139F6-6816-4546-8777-FA4B0AAFF58D}"/>
              </a:ext>
            </a:extLst>
          </p:cNvPr>
          <p:cNvSpPr txBox="1"/>
          <p:nvPr/>
        </p:nvSpPr>
        <p:spPr>
          <a:xfrm>
            <a:off x="2354216" y="5791200"/>
            <a:ext cx="439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Here, </a:t>
            </a:r>
            <a:r>
              <a:rPr lang="en-US" sz="2400" b="1" i="1" dirty="0">
                <a:solidFill>
                  <a:srgbClr val="FF0000"/>
                </a:solidFill>
                <a:cs typeface="Arial" charset="0"/>
              </a:rPr>
              <a:t>R</a:t>
            </a:r>
            <a:r>
              <a:rPr lang="en-US" sz="2400" b="1" baseline="-25000" dirty="0">
                <a:solidFill>
                  <a:srgbClr val="FF0000"/>
                </a:solidFill>
                <a:cs typeface="Arial" charset="0"/>
              </a:rPr>
              <a:t>4 </a:t>
            </a: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is the unbounded region</a:t>
            </a:r>
          </a:p>
        </p:txBody>
      </p:sp>
    </p:spTree>
    <p:extLst>
      <p:ext uri="{BB962C8B-B14F-4D97-AF65-F5344CB8AC3E}">
        <p14:creationId xmlns="" xmlns:p14="http://schemas.microsoft.com/office/powerpoint/2010/main" val="194197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Regions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="" xmlns:a16="http://schemas.microsoft.com/office/drawing/2014/main" id="{690B0531-88C7-471B-878E-AABD3059F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50148"/>
            <a:ext cx="8610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Euler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devised a formula for expressing 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relationship between the number of vertices, edges, and regions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a planar graph.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These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help us determine if a graph can be planar or not.</a:t>
            </a:r>
          </a:p>
        </p:txBody>
      </p:sp>
    </p:spTree>
    <p:extLst>
      <p:ext uri="{BB962C8B-B14F-4D97-AF65-F5344CB8AC3E}">
        <p14:creationId xmlns="" xmlns:p14="http://schemas.microsoft.com/office/powerpoint/2010/main" val="1916513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Euler’s Formula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="" xmlns:a16="http://schemas.microsoft.com/office/drawing/2014/main" id="{E2EDA7C6-8CFD-4B93-9718-F2EE4438F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75236"/>
            <a:ext cx="8534400" cy="165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a connected planar simple graph with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edges and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vertices. Let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the number of regions in a planar representation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Then 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+ 2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="" xmlns:a16="http://schemas.microsoft.com/office/drawing/2014/main" id="{6EDE8ED3-79CC-4013-99A6-01109C753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658876"/>
            <a:ext cx="4648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# of edges, 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</a:rPr>
              <a:t>e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 = 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# of vertices, 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</a:rPr>
              <a:t>v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 = 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# of regions, 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 = 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</a:rPr>
              <a:t>e 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  <a:sym typeface="Symbol"/>
              </a:rPr>
              <a:t>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</a:rPr>
              <a:t>v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 + 2 = 4</a:t>
            </a:r>
          </a:p>
        </p:txBody>
      </p:sp>
      <p:grpSp>
        <p:nvGrpSpPr>
          <p:cNvPr id="20" name="Group 5">
            <a:extLst>
              <a:ext uri="{FF2B5EF4-FFF2-40B4-BE49-F238E27FC236}">
                <a16:creationId xmlns="" xmlns:a16="http://schemas.microsoft.com/office/drawing/2014/main" id="{FCC7BF04-D1E0-44EC-A1E4-841BB37406B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962400"/>
            <a:ext cx="2987675" cy="2133600"/>
            <a:chOff x="1046" y="2704"/>
            <a:chExt cx="1690" cy="1088"/>
          </a:xfrm>
        </p:grpSpPr>
        <p:sp>
          <p:nvSpPr>
            <p:cNvPr id="21" name="Rectangle 6">
              <a:extLst>
                <a:ext uri="{FF2B5EF4-FFF2-40B4-BE49-F238E27FC236}">
                  <a16:creationId xmlns="" xmlns:a16="http://schemas.microsoft.com/office/drawing/2014/main" id="{F02A8ABF-88C7-4380-B022-9B4C20297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76"/>
              <a:ext cx="816" cy="768"/>
            </a:xfrm>
            <a:prstGeom prst="rect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2" name="Line 7">
              <a:extLst>
                <a:ext uri="{FF2B5EF4-FFF2-40B4-BE49-F238E27FC236}">
                  <a16:creationId xmlns="" xmlns:a16="http://schemas.microsoft.com/office/drawing/2014/main" id="{41CEBD09-5B7E-4765-BB74-5A96E46D2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76"/>
              <a:ext cx="816" cy="76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3" name="Oval 8">
              <a:extLst>
                <a:ext uri="{FF2B5EF4-FFF2-40B4-BE49-F238E27FC236}">
                  <a16:creationId xmlns="" xmlns:a16="http://schemas.microsoft.com/office/drawing/2014/main" id="{5040B4B5-342D-4B96-AFDA-80D5AD6C9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928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" name="Oval 9">
              <a:extLst>
                <a:ext uri="{FF2B5EF4-FFF2-40B4-BE49-F238E27FC236}">
                  <a16:creationId xmlns="" xmlns:a16="http://schemas.microsoft.com/office/drawing/2014/main" id="{D29C5FAA-1197-4EAA-9DDC-3039B04C6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696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5" name="Oval 10">
              <a:extLst>
                <a:ext uri="{FF2B5EF4-FFF2-40B4-BE49-F238E27FC236}">
                  <a16:creationId xmlns="" xmlns:a16="http://schemas.microsoft.com/office/drawing/2014/main" id="{ADBC928D-6C2C-4F68-8C6F-2C9AFBF3F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696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" name="Oval 11">
              <a:extLst>
                <a:ext uri="{FF2B5EF4-FFF2-40B4-BE49-F238E27FC236}">
                  <a16:creationId xmlns="" xmlns:a16="http://schemas.microsoft.com/office/drawing/2014/main" id="{3836C41E-12F7-43A2-8DAF-EF3A0384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928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="" xmlns:a16="http://schemas.microsoft.com/office/drawing/2014/main" id="{9FFC0BA3-7133-41D0-AC04-306A7C953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2704"/>
              <a:ext cx="1336" cy="1040"/>
            </a:xfrm>
            <a:custGeom>
              <a:avLst/>
              <a:gdLst>
                <a:gd name="T0" fmla="*/ 1336 w 1336"/>
                <a:gd name="T1" fmla="*/ 224 h 1040"/>
                <a:gd name="T2" fmla="*/ 904 w 1336"/>
                <a:gd name="T3" fmla="*/ 80 h 1040"/>
                <a:gd name="T4" fmla="*/ 280 w 1336"/>
                <a:gd name="T5" fmla="*/ 80 h 1040"/>
                <a:gd name="T6" fmla="*/ 40 w 1336"/>
                <a:gd name="T7" fmla="*/ 560 h 1040"/>
                <a:gd name="T8" fmla="*/ 520 w 1336"/>
                <a:gd name="T9" fmla="*/ 1040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6"/>
                <a:gd name="T16" fmla="*/ 0 h 1040"/>
                <a:gd name="T17" fmla="*/ 1336 w 1336"/>
                <a:gd name="T18" fmla="*/ 1040 h 10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6" h="1040">
                  <a:moveTo>
                    <a:pt x="1336" y="224"/>
                  </a:moveTo>
                  <a:cubicBezTo>
                    <a:pt x="1208" y="164"/>
                    <a:pt x="1080" y="104"/>
                    <a:pt x="904" y="80"/>
                  </a:cubicBezTo>
                  <a:cubicBezTo>
                    <a:pt x="728" y="56"/>
                    <a:pt x="424" y="0"/>
                    <a:pt x="280" y="80"/>
                  </a:cubicBezTo>
                  <a:cubicBezTo>
                    <a:pt x="136" y="160"/>
                    <a:pt x="0" y="400"/>
                    <a:pt x="40" y="560"/>
                  </a:cubicBezTo>
                  <a:cubicBezTo>
                    <a:pt x="80" y="720"/>
                    <a:pt x="300" y="880"/>
                    <a:pt x="520" y="1040"/>
                  </a:cubicBezTo>
                </a:path>
              </a:pathLst>
            </a:custGeom>
            <a:noFill/>
            <a:ln w="28575" cap="flat" cmpd="sng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Text Box 13">
              <a:extLst>
                <a:ext uri="{FF2B5EF4-FFF2-40B4-BE49-F238E27FC236}">
                  <a16:creationId xmlns="" xmlns:a16="http://schemas.microsoft.com/office/drawing/2014/main" id="{F18280EF-75EE-4AE8-A344-603FD1D72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3034"/>
              <a:ext cx="145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R</a:t>
              </a:r>
              <a:r>
                <a:rPr kumimoji="0" lang="en-US" sz="2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4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     </a:t>
              </a:r>
              <a:r>
                <a:rPr kumimoji="0" 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R</a:t>
              </a:r>
              <a:r>
                <a:rPr kumimoji="0" lang="en-US" sz="2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3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            </a:t>
              </a:r>
              <a:r>
                <a:rPr kumimoji="0" 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R</a:t>
              </a:r>
              <a:r>
                <a:rPr kumimoji="0" lang="en-US" sz="2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2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okman Old Style" pitchFamily="18" charset="0"/>
                <a:cs typeface="Arial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                  </a:t>
              </a:r>
              <a:r>
                <a:rPr kumimoji="0" 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R</a:t>
              </a:r>
              <a:r>
                <a:rPr kumimoji="0" lang="en-US" sz="2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59844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Example 4 </a:t>
            </a:r>
            <a:endParaRPr lang="en-US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0873CFA-B325-44E6-869A-92BCA5FB37DF}"/>
              </a:ext>
            </a:extLst>
          </p:cNvPr>
          <p:cNvSpPr txBox="1">
            <a:spLocks/>
          </p:cNvSpPr>
          <p:nvPr/>
        </p:nvSpPr>
        <p:spPr bwMode="auto">
          <a:xfrm>
            <a:off x="457200" y="1371600"/>
            <a:ext cx="8382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 a planar simple graph has 20 vertices, each of degree 3. Into how many regions does a representation of this planar graph split the plane?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1" i="0" u="sng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2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20.3 = 60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[Since sum of the degrees of the vertices is equal 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30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twice the number of edges]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Euler’s formula, the number of regions is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 + 2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= 30  20 + 2 =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12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844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ClrTx/>
            </a:pPr>
            <a:r>
              <a:rPr lang="en-US" sz="2800" dirty="0" smtClean="0">
                <a:solidFill>
                  <a:schemeClr val="tx1"/>
                </a:solidFill>
              </a:rPr>
              <a:t>8.7 Planar </a:t>
            </a:r>
            <a:r>
              <a:rPr lang="en-US" sz="2800" dirty="0">
                <a:solidFill>
                  <a:schemeClr val="tx1"/>
                </a:solidFill>
              </a:rPr>
              <a:t>Graphs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342900" indent="-342900">
              <a:buClrTx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ClrTx/>
            </a:pPr>
            <a:r>
              <a:rPr lang="en-US" sz="2800" dirty="0" smtClean="0">
                <a:solidFill>
                  <a:schemeClr val="tx1"/>
                </a:solidFill>
              </a:rPr>
              <a:t>8.8 Graph </a:t>
            </a:r>
            <a:r>
              <a:rPr lang="en-US" sz="2800" dirty="0">
                <a:solidFill>
                  <a:schemeClr val="tx1"/>
                </a:solidFill>
              </a:rPr>
              <a:t>Coloring 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Class Work 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2D29031-E294-4238-B0F9-4FF3BCCC861B}"/>
              </a:ext>
            </a:extLst>
          </p:cNvPr>
          <p:cNvSpPr txBox="1">
            <a:spLocks/>
          </p:cNvSpPr>
          <p:nvPr/>
        </p:nvSpPr>
        <p:spPr bwMode="auto">
          <a:xfrm>
            <a:off x="457200" y="1575582"/>
            <a:ext cx="8229600" cy="4626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Suppose that a connected planner graph has 30 edges. If a planner representation of this graph divides the plane into 20 regions, how many vertices does this graph have?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From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Euler’s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Formula,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= 30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v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+ 2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	v = 12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	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So,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the graph has 12 vertices.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4098372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Euler’s Formula (Cont.)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37DA85C4-EF93-44C0-8109-2E06F4D13202}"/>
              </a:ext>
            </a:extLst>
          </p:cNvPr>
          <p:cNvSpPr txBox="1">
            <a:spLocks/>
          </p:cNvSpPr>
          <p:nvPr/>
        </p:nvSpPr>
        <p:spPr bwMode="auto">
          <a:xfrm>
            <a:off x="228600" y="1600200"/>
            <a:ext cx="8763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Corollary 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connected planar simple graph with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edges and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vertices where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 3, then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 3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6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sl-SI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Warning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!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 not interpret the corollary as meaning: If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 3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6,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then a connected graph is planar, because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many nonplanar graphs which also satisfy this equation!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</a:t>
            </a:r>
            <a:r>
              <a:rPr kumimoji="0" lang="en-US" sz="24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example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sl-SI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sl-SI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has 6 vertices and 9 edges.  So when you substitute into the equation, you get: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9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 3.6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6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which holds.  However, </a:t>
            </a:r>
            <a:r>
              <a:rPr kumimoji="0" lang="sl-SI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sl-SI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not planar.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3671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Example 5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="" xmlns:a16="http://schemas.microsoft.com/office/drawing/2014/main" id="{E0585A77-E04A-400B-9AB6-5E9870062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8610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Show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nonplanar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using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Corollary 1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  <p:grpSp>
        <p:nvGrpSpPr>
          <p:cNvPr id="22" name="Group 4">
            <a:extLst>
              <a:ext uri="{FF2B5EF4-FFF2-40B4-BE49-F238E27FC236}">
                <a16:creationId xmlns="" xmlns:a16="http://schemas.microsoft.com/office/drawing/2014/main" id="{8C085448-81E6-4B48-9E38-D2EC5C13FE7B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971800"/>
            <a:ext cx="3581400" cy="2971800"/>
            <a:chOff x="1023" y="2663"/>
            <a:chExt cx="1146" cy="1089"/>
          </a:xfrm>
        </p:grpSpPr>
        <p:sp>
          <p:nvSpPr>
            <p:cNvPr id="23" name="Oval 5">
              <a:extLst>
                <a:ext uri="{FF2B5EF4-FFF2-40B4-BE49-F238E27FC236}">
                  <a16:creationId xmlns="" xmlns:a16="http://schemas.microsoft.com/office/drawing/2014/main" id="{FEB13F7D-73AF-4241-9E05-8C3374EB9A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8" y="2663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" name="Oval 6">
              <a:extLst>
                <a:ext uri="{FF2B5EF4-FFF2-40B4-BE49-F238E27FC236}">
                  <a16:creationId xmlns="" xmlns:a16="http://schemas.microsoft.com/office/drawing/2014/main" id="{8BD54FFA-9E81-46C4-8338-040AE682F1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88" y="3055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5" name="AutoShape 7">
              <a:extLst>
                <a:ext uri="{FF2B5EF4-FFF2-40B4-BE49-F238E27FC236}">
                  <a16:creationId xmlns="" xmlns:a16="http://schemas.microsoft.com/office/drawing/2014/main" id="{5A7299EC-1FBC-4519-B57B-241FAA584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2703"/>
              <a:ext cx="1056" cy="1016"/>
            </a:xfrm>
            <a:prstGeom prst="pentagon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" name="Line 8">
              <a:extLst>
                <a:ext uri="{FF2B5EF4-FFF2-40B4-BE49-F238E27FC236}">
                  <a16:creationId xmlns="" xmlns:a16="http://schemas.microsoft.com/office/drawing/2014/main" id="{C777B547-7689-470B-BCF0-6786B73E6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3103"/>
              <a:ext cx="848" cy="60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" name="Line 9">
              <a:extLst>
                <a:ext uri="{FF2B5EF4-FFF2-40B4-BE49-F238E27FC236}">
                  <a16:creationId xmlns="" xmlns:a16="http://schemas.microsoft.com/office/drawing/2014/main" id="{E61C6CF8-6503-49DA-B63F-806F28C0B8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" y="3095"/>
              <a:ext cx="1064" cy="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Line 10">
              <a:extLst>
                <a:ext uri="{FF2B5EF4-FFF2-40B4-BE49-F238E27FC236}">
                  <a16:creationId xmlns="" xmlns:a16="http://schemas.microsoft.com/office/drawing/2014/main" id="{653C0996-A2C5-4536-B789-0B44D3BB79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8" y="2711"/>
              <a:ext cx="320" cy="100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Line 11">
              <a:extLst>
                <a:ext uri="{FF2B5EF4-FFF2-40B4-BE49-F238E27FC236}">
                  <a16:creationId xmlns="" xmlns:a16="http://schemas.microsoft.com/office/drawing/2014/main" id="{1754975F-E012-4456-94FF-DEDC266DA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2703"/>
              <a:ext cx="312" cy="1016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0" name="Line 12">
              <a:extLst>
                <a:ext uri="{FF2B5EF4-FFF2-40B4-BE49-F238E27FC236}">
                  <a16:creationId xmlns="" xmlns:a16="http://schemas.microsoft.com/office/drawing/2014/main" id="{9EBC8A43-167D-48DD-A2FA-58896D94B3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72" y="3103"/>
              <a:ext cx="872" cy="624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1" name="Oval 13">
              <a:extLst>
                <a:ext uri="{FF2B5EF4-FFF2-40B4-BE49-F238E27FC236}">
                  <a16:creationId xmlns="" xmlns:a16="http://schemas.microsoft.com/office/drawing/2014/main" id="{8785B3F6-379C-401D-8831-3C25C792D7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3" y="3072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2" name="Oval 14">
              <a:extLst>
                <a:ext uri="{FF2B5EF4-FFF2-40B4-BE49-F238E27FC236}">
                  <a16:creationId xmlns="" xmlns:a16="http://schemas.microsoft.com/office/drawing/2014/main" id="{A2FAE05A-14E0-4CAB-A3EF-B5E9B2F82D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80" y="3671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3" name="Oval 15">
              <a:extLst>
                <a:ext uri="{FF2B5EF4-FFF2-40B4-BE49-F238E27FC236}">
                  <a16:creationId xmlns="" xmlns:a16="http://schemas.microsoft.com/office/drawing/2014/main" id="{EE2D2FEA-2E82-4C86-B911-50E48842FB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56" y="3655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34" name="Text Box 17">
            <a:extLst>
              <a:ext uri="{FF2B5EF4-FFF2-40B4-BE49-F238E27FC236}">
                <a16:creationId xmlns="" xmlns:a16="http://schemas.microsoft.com/office/drawing/2014/main" id="{0E5B2432-A0C5-4B9D-AE95-61179C763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343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b="1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sz="2400" b="1" baseline="-25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5</a:t>
            </a:r>
          </a:p>
        </p:txBody>
      </p:sp>
    </p:spTree>
    <p:extLst>
      <p:ext uri="{BB962C8B-B14F-4D97-AF65-F5344CB8AC3E}">
        <p14:creationId xmlns="" xmlns:p14="http://schemas.microsoft.com/office/powerpoint/2010/main" val="342128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</a:rPr>
              <a:t>Solution of Example 5 </a:t>
            </a:r>
          </a:p>
        </p:txBody>
      </p:sp>
      <p:sp>
        <p:nvSpPr>
          <p:cNvPr id="47" name="Rectangle 3">
            <a:extLst>
              <a:ext uri="{FF2B5EF4-FFF2-40B4-BE49-F238E27FC236}">
                <a16:creationId xmlns="" xmlns:a16="http://schemas.microsoft.com/office/drawing/2014/main" id="{AD0C2D41-0A08-43B9-BFEA-B51AD557E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0488"/>
            <a:ext cx="8610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graph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has 5 vertices and 10 edges.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However, the inequality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 3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– 6 is not satisfied for this graph, because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10 and 3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– 6  =  3*5 – 6  =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	 15 – 6  =  9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	Therefore,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is not planar.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8" name="Group 4">
            <a:extLst>
              <a:ext uri="{FF2B5EF4-FFF2-40B4-BE49-F238E27FC236}">
                <a16:creationId xmlns="" xmlns:a16="http://schemas.microsoft.com/office/drawing/2014/main" id="{0BB63289-6C3E-4B97-942D-A540BB2D539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114800"/>
            <a:ext cx="2057400" cy="1981200"/>
            <a:chOff x="1023" y="2663"/>
            <a:chExt cx="1146" cy="1089"/>
          </a:xfrm>
        </p:grpSpPr>
        <p:sp>
          <p:nvSpPr>
            <p:cNvPr id="49" name="Oval 5">
              <a:extLst>
                <a:ext uri="{FF2B5EF4-FFF2-40B4-BE49-F238E27FC236}">
                  <a16:creationId xmlns="" xmlns:a16="http://schemas.microsoft.com/office/drawing/2014/main" id="{26943ED3-D812-42F1-9021-EDABADC590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8" y="2663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0" name="Oval 6">
              <a:extLst>
                <a:ext uri="{FF2B5EF4-FFF2-40B4-BE49-F238E27FC236}">
                  <a16:creationId xmlns="" xmlns:a16="http://schemas.microsoft.com/office/drawing/2014/main" id="{F6843E02-D849-4ECE-9507-E806C7586B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88" y="3055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1" name="AutoShape 7">
              <a:extLst>
                <a:ext uri="{FF2B5EF4-FFF2-40B4-BE49-F238E27FC236}">
                  <a16:creationId xmlns="" xmlns:a16="http://schemas.microsoft.com/office/drawing/2014/main" id="{9AFB02A8-7DE8-48A0-B14B-3DCCB62D1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2703"/>
              <a:ext cx="1056" cy="1016"/>
            </a:xfrm>
            <a:prstGeom prst="pentagon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2" name="Line 8">
              <a:extLst>
                <a:ext uri="{FF2B5EF4-FFF2-40B4-BE49-F238E27FC236}">
                  <a16:creationId xmlns="" xmlns:a16="http://schemas.microsoft.com/office/drawing/2014/main" id="{DB2D77FA-88BD-4963-A0EB-4905D40EF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3103"/>
              <a:ext cx="848" cy="60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3" name="Line 9">
              <a:extLst>
                <a:ext uri="{FF2B5EF4-FFF2-40B4-BE49-F238E27FC236}">
                  <a16:creationId xmlns="" xmlns:a16="http://schemas.microsoft.com/office/drawing/2014/main" id="{407EAF60-12E0-4B97-A34E-D329B0E733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" y="3095"/>
              <a:ext cx="1064" cy="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4" name="Line 10">
              <a:extLst>
                <a:ext uri="{FF2B5EF4-FFF2-40B4-BE49-F238E27FC236}">
                  <a16:creationId xmlns="" xmlns:a16="http://schemas.microsoft.com/office/drawing/2014/main" id="{4CAA2F5E-BBBF-44B5-9B80-E003ED75B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8" y="2711"/>
              <a:ext cx="320" cy="100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5" name="Line 11">
              <a:extLst>
                <a:ext uri="{FF2B5EF4-FFF2-40B4-BE49-F238E27FC236}">
                  <a16:creationId xmlns="" xmlns:a16="http://schemas.microsoft.com/office/drawing/2014/main" id="{A4C0BB7F-25E7-48FE-86C2-C77A72991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2703"/>
              <a:ext cx="312" cy="1016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6" name="Line 12">
              <a:extLst>
                <a:ext uri="{FF2B5EF4-FFF2-40B4-BE49-F238E27FC236}">
                  <a16:creationId xmlns="" xmlns:a16="http://schemas.microsoft.com/office/drawing/2014/main" id="{217DB14C-2A29-4FA7-86DE-52E6E80081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72" y="3103"/>
              <a:ext cx="872" cy="624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7" name="Oval 13">
              <a:extLst>
                <a:ext uri="{FF2B5EF4-FFF2-40B4-BE49-F238E27FC236}">
                  <a16:creationId xmlns="" xmlns:a16="http://schemas.microsoft.com/office/drawing/2014/main" id="{40B7D751-A1DD-4DFC-9FA8-6C6761BF88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3" y="3072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8" name="Oval 14">
              <a:extLst>
                <a:ext uri="{FF2B5EF4-FFF2-40B4-BE49-F238E27FC236}">
                  <a16:creationId xmlns="" xmlns:a16="http://schemas.microsoft.com/office/drawing/2014/main" id="{26715151-3C74-4AF5-A977-22B6CAE8AF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80" y="3671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9" name="Oval 15">
              <a:extLst>
                <a:ext uri="{FF2B5EF4-FFF2-40B4-BE49-F238E27FC236}">
                  <a16:creationId xmlns="" xmlns:a16="http://schemas.microsoft.com/office/drawing/2014/main" id="{BFEDC466-2831-4CBD-956F-AEAD61837D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56" y="3655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60" name="Text Box 16">
            <a:extLst>
              <a:ext uri="{FF2B5EF4-FFF2-40B4-BE49-F238E27FC236}">
                <a16:creationId xmlns="" xmlns:a16="http://schemas.microsoft.com/office/drawing/2014/main" id="{27585DAC-F0AB-4163-A862-77DE9DE3C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0292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sz="3200" baseline="-25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5</a:t>
            </a:r>
            <a:endParaRPr lang="en-US" sz="3200" dirty="0">
              <a:solidFill>
                <a:prstClr val="black"/>
              </a:solidFill>
              <a:latin typeface="Times New Roman" pitchFamily="18" charset="0"/>
              <a:cs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141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Euler’s Formula (Cont.)  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="" xmlns:a16="http://schemas.microsoft.com/office/drawing/2014/main" id="{943D1452-96AE-4656-BD55-344811A9D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328" y="1674820"/>
            <a:ext cx="8915400" cy="21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Corollary 3: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If a connected planar simple graph has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edges and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vertices with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 3 and no circuits of length 3, then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 2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4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6: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Use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Corollary 3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show that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nonplanar.</a:t>
            </a:r>
          </a:p>
        </p:txBody>
      </p:sp>
      <p:grpSp>
        <p:nvGrpSpPr>
          <p:cNvPr id="37" name="Group 4">
            <a:extLst>
              <a:ext uri="{FF2B5EF4-FFF2-40B4-BE49-F238E27FC236}">
                <a16:creationId xmlns="" xmlns:a16="http://schemas.microsoft.com/office/drawing/2014/main" id="{7DC4E45A-2386-490B-B3B3-58D7740504D9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204156"/>
            <a:ext cx="2709863" cy="1739444"/>
            <a:chOff x="2198" y="3014"/>
            <a:chExt cx="1371" cy="863"/>
          </a:xfrm>
        </p:grpSpPr>
        <p:sp>
          <p:nvSpPr>
            <p:cNvPr id="38" name="Oval 5">
              <a:extLst>
                <a:ext uri="{FF2B5EF4-FFF2-40B4-BE49-F238E27FC236}">
                  <a16:creationId xmlns="" xmlns:a16="http://schemas.microsoft.com/office/drawing/2014/main" id="{B0A17BFE-C24C-49D0-A493-5947AB9CEB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9" name="Line 6">
              <a:extLst>
                <a:ext uri="{FF2B5EF4-FFF2-40B4-BE49-F238E27FC236}">
                  <a16:creationId xmlns="" xmlns:a16="http://schemas.microsoft.com/office/drawing/2014/main" id="{06E8E83A-F869-41EE-B44D-EA544A81D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" name="Line 7">
              <a:extLst>
                <a:ext uri="{FF2B5EF4-FFF2-40B4-BE49-F238E27FC236}">
                  <a16:creationId xmlns="" xmlns:a16="http://schemas.microsoft.com/office/drawing/2014/main" id="{1A1D71EC-27C3-4FC0-8CDE-BD04D06A0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1" name="Line 8">
              <a:extLst>
                <a:ext uri="{FF2B5EF4-FFF2-40B4-BE49-F238E27FC236}">
                  <a16:creationId xmlns="" xmlns:a16="http://schemas.microsoft.com/office/drawing/2014/main" id="{6B09F8E5-D2F3-42A4-AE47-79F00D3A6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2" name="Line 9">
              <a:extLst>
                <a:ext uri="{FF2B5EF4-FFF2-40B4-BE49-F238E27FC236}">
                  <a16:creationId xmlns="" xmlns:a16="http://schemas.microsoft.com/office/drawing/2014/main" id="{CA733B20-E69C-49B0-ACD9-EAAA89EF7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3" name="Line 10">
              <a:extLst>
                <a:ext uri="{FF2B5EF4-FFF2-40B4-BE49-F238E27FC236}">
                  <a16:creationId xmlns="" xmlns:a16="http://schemas.microsoft.com/office/drawing/2014/main" id="{82303DC3-4F60-437D-BD65-F1CF190D0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4" name="Line 11">
              <a:extLst>
                <a:ext uri="{FF2B5EF4-FFF2-40B4-BE49-F238E27FC236}">
                  <a16:creationId xmlns="" xmlns:a16="http://schemas.microsoft.com/office/drawing/2014/main" id="{DB644B5B-ABD9-4DCC-9EDB-FA7DB8624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5" name="Line 12">
              <a:extLst>
                <a:ext uri="{FF2B5EF4-FFF2-40B4-BE49-F238E27FC236}">
                  <a16:creationId xmlns="" xmlns:a16="http://schemas.microsoft.com/office/drawing/2014/main" id="{362234F1-6310-47C2-8D3F-178FE1417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6" name="Line 13">
              <a:extLst>
                <a:ext uri="{FF2B5EF4-FFF2-40B4-BE49-F238E27FC236}">
                  <a16:creationId xmlns="" xmlns:a16="http://schemas.microsoft.com/office/drawing/2014/main" id="{2291F38C-F30C-4069-9196-50E8A8968D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1" name="Line 14">
              <a:extLst>
                <a:ext uri="{FF2B5EF4-FFF2-40B4-BE49-F238E27FC236}">
                  <a16:creationId xmlns="" xmlns:a16="http://schemas.microsoft.com/office/drawing/2014/main" id="{8C2D7C6F-53BF-4F6C-82CF-EC265430B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2" name="Oval 15">
              <a:extLst>
                <a:ext uri="{FF2B5EF4-FFF2-40B4-BE49-F238E27FC236}">
                  <a16:creationId xmlns="" xmlns:a16="http://schemas.microsoft.com/office/drawing/2014/main" id="{D3C6B59D-F233-48A8-954F-47948ECC52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3" name="Oval 16">
              <a:extLst>
                <a:ext uri="{FF2B5EF4-FFF2-40B4-BE49-F238E27FC236}">
                  <a16:creationId xmlns="" xmlns:a16="http://schemas.microsoft.com/office/drawing/2014/main" id="{69BF057F-34E3-4505-9DF8-7D1156680A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4" name="Oval 17">
              <a:extLst>
                <a:ext uri="{FF2B5EF4-FFF2-40B4-BE49-F238E27FC236}">
                  <a16:creationId xmlns="" xmlns:a16="http://schemas.microsoft.com/office/drawing/2014/main" id="{589D0F66-77F6-46A2-935E-CA318C05B6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5" name="Oval 18">
              <a:extLst>
                <a:ext uri="{FF2B5EF4-FFF2-40B4-BE49-F238E27FC236}">
                  <a16:creationId xmlns="" xmlns:a16="http://schemas.microsoft.com/office/drawing/2014/main" id="{1537BAAC-D759-4BD3-B319-6386F293B0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6" name="Oval 19">
              <a:extLst>
                <a:ext uri="{FF2B5EF4-FFF2-40B4-BE49-F238E27FC236}">
                  <a16:creationId xmlns="" xmlns:a16="http://schemas.microsoft.com/office/drawing/2014/main" id="{B859134E-1EF8-42BB-AA45-1515ED5318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15738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</a:rPr>
              <a:t>Solution of Example 6 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="" xmlns:a16="http://schemas.microsoft.com/office/drawing/2014/main" id="{031CB0E8-11E3-41D4-8EEA-1596CFA64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7160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has 6 vertices and 9 edges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[ So,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6,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9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graph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 3 and there is no circuit of length 3.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If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were planar, then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 2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– 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would have to be true.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– 4  = 2*6 – 4  = 8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So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must be  8.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But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9.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Therefore,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nonplanar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4">
            <a:extLst>
              <a:ext uri="{FF2B5EF4-FFF2-40B4-BE49-F238E27FC236}">
                <a16:creationId xmlns="" xmlns:a16="http://schemas.microsoft.com/office/drawing/2014/main" id="{DDB42DBD-A846-4C3F-8449-5A9891E0A5BD}"/>
              </a:ext>
            </a:extLst>
          </p:cNvPr>
          <p:cNvGrpSpPr>
            <a:grpSpLocks/>
          </p:cNvGrpSpPr>
          <p:nvPr/>
        </p:nvGrpSpPr>
        <p:grpSpPr bwMode="auto">
          <a:xfrm>
            <a:off x="4797083" y="3429000"/>
            <a:ext cx="3627780" cy="2667000"/>
            <a:chOff x="2198" y="3014"/>
            <a:chExt cx="1371" cy="863"/>
          </a:xfrm>
        </p:grpSpPr>
        <p:sp>
          <p:nvSpPr>
            <p:cNvPr id="25" name="Oval 5">
              <a:extLst>
                <a:ext uri="{FF2B5EF4-FFF2-40B4-BE49-F238E27FC236}">
                  <a16:creationId xmlns="" xmlns:a16="http://schemas.microsoft.com/office/drawing/2014/main" id="{6016C0DC-6722-4CDD-B9D5-163B654DD5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" name="Line 6">
              <a:extLst>
                <a:ext uri="{FF2B5EF4-FFF2-40B4-BE49-F238E27FC236}">
                  <a16:creationId xmlns="" xmlns:a16="http://schemas.microsoft.com/office/drawing/2014/main" id="{3C18CE29-2680-4393-B88B-1CFCC20BC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" name="Line 7">
              <a:extLst>
                <a:ext uri="{FF2B5EF4-FFF2-40B4-BE49-F238E27FC236}">
                  <a16:creationId xmlns="" xmlns:a16="http://schemas.microsoft.com/office/drawing/2014/main" id="{C97101F1-8DD4-4B1E-A222-A99F95801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Line 8">
              <a:extLst>
                <a:ext uri="{FF2B5EF4-FFF2-40B4-BE49-F238E27FC236}">
                  <a16:creationId xmlns="" xmlns:a16="http://schemas.microsoft.com/office/drawing/2014/main" id="{81B7651E-624B-472D-AB27-436D43DA7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Line 9">
              <a:extLst>
                <a:ext uri="{FF2B5EF4-FFF2-40B4-BE49-F238E27FC236}">
                  <a16:creationId xmlns="" xmlns:a16="http://schemas.microsoft.com/office/drawing/2014/main" id="{5C3A8C9F-ACD8-461B-846C-930F98DADA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0" name="Line 10">
              <a:extLst>
                <a:ext uri="{FF2B5EF4-FFF2-40B4-BE49-F238E27FC236}">
                  <a16:creationId xmlns="" xmlns:a16="http://schemas.microsoft.com/office/drawing/2014/main" id="{5A6CD21F-F1BD-465F-A521-A936FF473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1" name="Line 11">
              <a:extLst>
                <a:ext uri="{FF2B5EF4-FFF2-40B4-BE49-F238E27FC236}">
                  <a16:creationId xmlns="" xmlns:a16="http://schemas.microsoft.com/office/drawing/2014/main" id="{E56286C3-4A65-4900-86CB-E89DDDA0E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2" name="Line 12">
              <a:extLst>
                <a:ext uri="{FF2B5EF4-FFF2-40B4-BE49-F238E27FC236}">
                  <a16:creationId xmlns="" xmlns:a16="http://schemas.microsoft.com/office/drawing/2014/main" id="{DFDFA489-7476-4443-A488-9E5EC6E3A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3" name="Line 13">
              <a:extLst>
                <a:ext uri="{FF2B5EF4-FFF2-40B4-BE49-F238E27FC236}">
                  <a16:creationId xmlns="" xmlns:a16="http://schemas.microsoft.com/office/drawing/2014/main" id="{61548855-4306-448D-A399-48F667443F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4" name="Line 14">
              <a:extLst>
                <a:ext uri="{FF2B5EF4-FFF2-40B4-BE49-F238E27FC236}">
                  <a16:creationId xmlns="" xmlns:a16="http://schemas.microsoft.com/office/drawing/2014/main" id="{14F4EF82-7186-464B-B616-161BA05CD1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5" name="Oval 15">
              <a:extLst>
                <a:ext uri="{FF2B5EF4-FFF2-40B4-BE49-F238E27FC236}">
                  <a16:creationId xmlns="" xmlns:a16="http://schemas.microsoft.com/office/drawing/2014/main" id="{94875E4D-6167-4112-9293-315A8F5F60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6" name="Oval 16">
              <a:extLst>
                <a:ext uri="{FF2B5EF4-FFF2-40B4-BE49-F238E27FC236}">
                  <a16:creationId xmlns="" xmlns:a16="http://schemas.microsoft.com/office/drawing/2014/main" id="{536C58CF-0B5C-4D64-A5A4-3098835707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7" name="Oval 17">
              <a:extLst>
                <a:ext uri="{FF2B5EF4-FFF2-40B4-BE49-F238E27FC236}">
                  <a16:creationId xmlns="" xmlns:a16="http://schemas.microsoft.com/office/drawing/2014/main" id="{A11373BA-907C-48EF-A8B1-E65729EBDE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8" name="Oval 18">
              <a:extLst>
                <a:ext uri="{FF2B5EF4-FFF2-40B4-BE49-F238E27FC236}">
                  <a16:creationId xmlns="" xmlns:a16="http://schemas.microsoft.com/office/drawing/2014/main" id="{A74D0CAE-7019-4329-AB88-9CB39FA388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9" name="Oval 19">
              <a:extLst>
                <a:ext uri="{FF2B5EF4-FFF2-40B4-BE49-F238E27FC236}">
                  <a16:creationId xmlns="" xmlns:a16="http://schemas.microsoft.com/office/drawing/2014/main" id="{29B441C5-CC43-4EAA-9960-F6476837D0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40" name="Text Box 21">
            <a:extLst>
              <a:ext uri="{FF2B5EF4-FFF2-40B4-BE49-F238E27FC236}">
                <a16:creationId xmlns="" xmlns:a16="http://schemas.microsoft.com/office/drawing/2014/main" id="{6D24F7A4-682E-4004-A4D1-37AE854E7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60960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K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3,3</a:t>
            </a:r>
          </a:p>
        </p:txBody>
      </p:sp>
    </p:spTree>
    <p:extLst>
      <p:ext uri="{BB962C8B-B14F-4D97-AF65-F5344CB8AC3E}">
        <p14:creationId xmlns="" xmlns:p14="http://schemas.microsoft.com/office/powerpoint/2010/main" val="243815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Graph Coloring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="" xmlns:a16="http://schemas.microsoft.com/office/drawing/2014/main" id="{53B525A9-9D86-4EB0-8633-2E103CF5B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11184"/>
            <a:ext cx="8763000" cy="449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800" b="1" i="1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coloring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a simple graph is the assignment of a color to each vertex of the graph so that no two adjacent vertices are assigned the same color.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2800" b="1" i="1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chromatic</a:t>
            </a:r>
            <a:r>
              <a:rPr kumimoji="0" lang="en-US" sz="2800" b="0" i="1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a graph is the least number of colors needed for a coloring of this graph.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chromatic number of a graph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denoted by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(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G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) </a:t>
            </a:r>
            <a:endParaRPr kumimoji="0" lang="en-US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  <a:sym typeface="Euclid 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2154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The Four Color Theorem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11AB00C-37E1-422B-AB0F-1F3BAB689516}"/>
              </a:ext>
            </a:extLst>
          </p:cNvPr>
          <p:cNvSpPr txBox="1">
            <a:spLocks/>
          </p:cNvSpPr>
          <p:nvPr/>
        </p:nvSpPr>
        <p:spPr bwMode="auto">
          <a:xfrm>
            <a:off x="457200" y="19050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chromatic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a planar graph is no greater than four.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1326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Example 1 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EE0C580-84E4-43F2-9931-5C152A5209AE}"/>
              </a:ext>
            </a:extLst>
          </p:cNvPr>
          <p:cNvSpPr txBox="1">
            <a:spLocks/>
          </p:cNvSpPr>
          <p:nvPr/>
        </p:nvSpPr>
        <p:spPr bwMode="auto">
          <a:xfrm>
            <a:off x="304800" y="1189039"/>
            <a:ext cx="8382000" cy="170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/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Example 1: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What are the chromatic numbers of the graphs G and H? 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[ We have done for the first graph in the last slide]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AD30DF6A-CF84-4B82-B1FF-EFF4FC1C3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95601"/>
            <a:ext cx="796837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76829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Solution of Example 1 </a:t>
            </a:r>
          </a:p>
        </p:txBody>
      </p:sp>
      <p:sp>
        <p:nvSpPr>
          <p:cNvPr id="51" name="Rectangle 3">
            <a:extLst>
              <a:ext uri="{FF2B5EF4-FFF2-40B4-BE49-F238E27FC236}">
                <a16:creationId xmlns="" xmlns:a16="http://schemas.microsoft.com/office/drawing/2014/main" id="{6216D6FE-5933-4B43-9351-E90F72961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03437"/>
            <a:ext cx="8229600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4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(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G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) = 3; (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H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) = 4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val 4">
            <a:extLst>
              <a:ext uri="{FF2B5EF4-FFF2-40B4-BE49-F238E27FC236}">
                <a16:creationId xmlns="" xmlns:a16="http://schemas.microsoft.com/office/drawing/2014/main" id="{1385639D-C74A-4814-8C42-0A06097F8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267200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3" name="Oval 5">
            <a:extLst>
              <a:ext uri="{FF2B5EF4-FFF2-40B4-BE49-F238E27FC236}">
                <a16:creationId xmlns="" xmlns:a16="http://schemas.microsoft.com/office/drawing/2014/main" id="{B2EC266B-91A8-4A50-8DB9-076606B6D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267200"/>
            <a:ext cx="152400" cy="152400"/>
          </a:xfrm>
          <a:prstGeom prst="ellipse">
            <a:avLst/>
          </a:prstGeom>
          <a:solidFill>
            <a:srgbClr val="00B05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4" name="Oval 6">
            <a:extLst>
              <a:ext uri="{FF2B5EF4-FFF2-40B4-BE49-F238E27FC236}">
                <a16:creationId xmlns="" xmlns:a16="http://schemas.microsoft.com/office/drawing/2014/main" id="{3383E27B-137D-43DD-B2B8-BE30C52A6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81600"/>
            <a:ext cx="152400" cy="152400"/>
          </a:xfrm>
          <a:prstGeom prst="ellipse">
            <a:avLst/>
          </a:prstGeom>
          <a:solidFill>
            <a:srgbClr val="00B05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5" name="Oval 7">
            <a:extLst>
              <a:ext uri="{FF2B5EF4-FFF2-40B4-BE49-F238E27FC236}">
                <a16:creationId xmlns="" xmlns:a16="http://schemas.microsoft.com/office/drawing/2014/main" id="{300C3F2B-ED1C-44EE-92F2-B09628413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181600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6" name="Oval 8">
            <a:extLst>
              <a:ext uri="{FF2B5EF4-FFF2-40B4-BE49-F238E27FC236}">
                <a16:creationId xmlns="" xmlns:a16="http://schemas.microsoft.com/office/drawing/2014/main" id="{E15467BA-315A-4949-97D5-0851E48E2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724400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7" name="Oval 9">
            <a:extLst>
              <a:ext uri="{FF2B5EF4-FFF2-40B4-BE49-F238E27FC236}">
                <a16:creationId xmlns="" xmlns:a16="http://schemas.microsoft.com/office/drawing/2014/main" id="{030A0BBD-B7BB-4247-9D51-75D5EDF96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724400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8" name="Oval 10">
            <a:extLst>
              <a:ext uri="{FF2B5EF4-FFF2-40B4-BE49-F238E27FC236}">
                <a16:creationId xmlns="" xmlns:a16="http://schemas.microsoft.com/office/drawing/2014/main" id="{9D982E86-CE40-4B52-82BD-A17A03E42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267200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9" name="Oval 11">
            <a:extLst>
              <a:ext uri="{FF2B5EF4-FFF2-40B4-BE49-F238E27FC236}">
                <a16:creationId xmlns="" xmlns:a16="http://schemas.microsoft.com/office/drawing/2014/main" id="{E61EC407-E0B0-4CB0-802C-101062232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724400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0" name="Oval 12">
            <a:extLst>
              <a:ext uri="{FF2B5EF4-FFF2-40B4-BE49-F238E27FC236}">
                <a16:creationId xmlns="" xmlns:a16="http://schemas.microsoft.com/office/drawing/2014/main" id="{5A936533-9BA5-4524-AAC7-C752D6B7F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257800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1" name="Oval 13">
            <a:extLst>
              <a:ext uri="{FF2B5EF4-FFF2-40B4-BE49-F238E27FC236}">
                <a16:creationId xmlns="" xmlns:a16="http://schemas.microsoft.com/office/drawing/2014/main" id="{8BD7584C-82AF-4387-9E4D-937A3865C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257800"/>
            <a:ext cx="152400" cy="152400"/>
          </a:xfrm>
          <a:prstGeom prst="ellipse">
            <a:avLst/>
          </a:prstGeom>
          <a:solidFill>
            <a:srgbClr val="00B05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2" name="Oval 14">
            <a:extLst>
              <a:ext uri="{FF2B5EF4-FFF2-40B4-BE49-F238E27FC236}">
                <a16:creationId xmlns="" xmlns:a16="http://schemas.microsoft.com/office/drawing/2014/main" id="{84DCC5B5-17F7-46D3-B69E-1C90FF285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267200"/>
            <a:ext cx="152400" cy="152400"/>
          </a:xfrm>
          <a:prstGeom prst="ellipse">
            <a:avLst/>
          </a:prstGeom>
          <a:solidFill>
            <a:srgbClr val="00B05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3" name="Oval 15">
            <a:extLst>
              <a:ext uri="{FF2B5EF4-FFF2-40B4-BE49-F238E27FC236}">
                <a16:creationId xmlns="" xmlns:a16="http://schemas.microsoft.com/office/drawing/2014/main" id="{E015D0A1-9FBC-41B3-9EB6-3C9494399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724400"/>
            <a:ext cx="152400" cy="152400"/>
          </a:xfrm>
          <a:prstGeom prst="ellipse">
            <a:avLst/>
          </a:prstGeom>
          <a:solidFill>
            <a:srgbClr val="9966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4" name="Oval 16">
            <a:extLst>
              <a:ext uri="{FF2B5EF4-FFF2-40B4-BE49-F238E27FC236}">
                <a16:creationId xmlns="" xmlns:a16="http://schemas.microsoft.com/office/drawing/2014/main" id="{19759C00-4EBA-46BE-BCAB-95842A7C7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724400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5" name="Oval 17">
            <a:extLst>
              <a:ext uri="{FF2B5EF4-FFF2-40B4-BE49-F238E27FC236}">
                <a16:creationId xmlns="" xmlns:a16="http://schemas.microsoft.com/office/drawing/2014/main" id="{277FCC49-E7D5-469C-BC76-EDBDC86C9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800600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6" name="Line 18">
            <a:extLst>
              <a:ext uri="{FF2B5EF4-FFF2-40B4-BE49-F238E27FC236}">
                <a16:creationId xmlns="" xmlns:a16="http://schemas.microsoft.com/office/drawing/2014/main" id="{E3A0F915-35E8-41F9-943D-3F3990C8B9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419600"/>
            <a:ext cx="3810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7" name="Line 19">
            <a:extLst>
              <a:ext uri="{FF2B5EF4-FFF2-40B4-BE49-F238E27FC236}">
                <a16:creationId xmlns="" xmlns:a16="http://schemas.microsoft.com/office/drawing/2014/main" id="{D0C32DFC-90DE-453C-8801-BEA32DD1B5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419600"/>
            <a:ext cx="4572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8" name="Line 20">
            <a:extLst>
              <a:ext uri="{FF2B5EF4-FFF2-40B4-BE49-F238E27FC236}">
                <a16:creationId xmlns="" xmlns:a16="http://schemas.microsoft.com/office/drawing/2014/main" id="{0E7B8740-8EDD-4A18-A23B-D2A2B27A9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800600"/>
            <a:ext cx="45720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9" name="Line 21">
            <a:extLst>
              <a:ext uri="{FF2B5EF4-FFF2-40B4-BE49-F238E27FC236}">
                <a16:creationId xmlns="" xmlns:a16="http://schemas.microsoft.com/office/drawing/2014/main" id="{30268ED5-56A9-4F10-A9B4-D427367F3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4876800"/>
            <a:ext cx="3810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0" name="Line 22">
            <a:extLst>
              <a:ext uri="{FF2B5EF4-FFF2-40B4-BE49-F238E27FC236}">
                <a16:creationId xmlns="" xmlns:a16="http://schemas.microsoft.com/office/drawing/2014/main" id="{22A2F7DD-AF4D-4E97-B707-59428CFA6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419600"/>
            <a:ext cx="0" cy="762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1" name="Line 23">
            <a:extLst>
              <a:ext uri="{FF2B5EF4-FFF2-40B4-BE49-F238E27FC236}">
                <a16:creationId xmlns="" xmlns:a16="http://schemas.microsoft.com/office/drawing/2014/main" id="{2656A237-A181-43EA-B977-CC51272B0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343400"/>
            <a:ext cx="990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2" name="Line 24">
            <a:extLst>
              <a:ext uri="{FF2B5EF4-FFF2-40B4-BE49-F238E27FC236}">
                <a16:creationId xmlns="" xmlns:a16="http://schemas.microsoft.com/office/drawing/2014/main" id="{5D677C2C-F940-42B9-915D-D698E1AEA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419600"/>
            <a:ext cx="0" cy="762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3" name="Line 25">
            <a:extLst>
              <a:ext uri="{FF2B5EF4-FFF2-40B4-BE49-F238E27FC236}">
                <a16:creationId xmlns="" xmlns:a16="http://schemas.microsoft.com/office/drawing/2014/main" id="{BFC378CA-18B7-4CC8-A53F-0D9D9B442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257800"/>
            <a:ext cx="990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4" name="Line 26">
            <a:extLst>
              <a:ext uri="{FF2B5EF4-FFF2-40B4-BE49-F238E27FC236}">
                <a16:creationId xmlns="" xmlns:a16="http://schemas.microsoft.com/office/drawing/2014/main" id="{C45AF51D-44C2-47E5-AFDF-7FF580F382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4419600"/>
            <a:ext cx="4572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5" name="Line 27">
            <a:extLst>
              <a:ext uri="{FF2B5EF4-FFF2-40B4-BE49-F238E27FC236}">
                <a16:creationId xmlns="" xmlns:a16="http://schemas.microsoft.com/office/drawing/2014/main" id="{DAC36865-3F39-4463-A39C-AA3785E70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876800"/>
            <a:ext cx="4572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6" name="Line 28">
            <a:extLst>
              <a:ext uri="{FF2B5EF4-FFF2-40B4-BE49-F238E27FC236}">
                <a16:creationId xmlns="" xmlns:a16="http://schemas.microsoft.com/office/drawing/2014/main" id="{CF89AA9A-B7DA-42C4-8C87-1762DCD4B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343400"/>
            <a:ext cx="45720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7" name="Line 29">
            <a:extLst>
              <a:ext uri="{FF2B5EF4-FFF2-40B4-BE49-F238E27FC236}">
                <a16:creationId xmlns="" xmlns:a16="http://schemas.microsoft.com/office/drawing/2014/main" id="{79D68BD2-6AC4-493A-ADDD-B0DB164B00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4876800"/>
            <a:ext cx="4572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8" name="Line 30">
            <a:extLst>
              <a:ext uri="{FF2B5EF4-FFF2-40B4-BE49-F238E27FC236}">
                <a16:creationId xmlns="" xmlns:a16="http://schemas.microsoft.com/office/drawing/2014/main" id="{6ABE288F-5AD2-43F1-BE01-AC966D387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419600"/>
            <a:ext cx="30480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9" name="Line 31">
            <a:extLst>
              <a:ext uri="{FF2B5EF4-FFF2-40B4-BE49-F238E27FC236}">
                <a16:creationId xmlns="" xmlns:a16="http://schemas.microsoft.com/office/drawing/2014/main" id="{653A2B3E-8088-4D8F-BFF2-38ED6C975F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419600"/>
            <a:ext cx="30480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0" name="Line 32">
            <a:extLst>
              <a:ext uri="{FF2B5EF4-FFF2-40B4-BE49-F238E27FC236}">
                <a16:creationId xmlns="" xmlns:a16="http://schemas.microsoft.com/office/drawing/2014/main" id="{99643F80-1BE4-4D0B-BF1F-43188254B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953000"/>
            <a:ext cx="3048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1" name="Line 33">
            <a:extLst>
              <a:ext uri="{FF2B5EF4-FFF2-40B4-BE49-F238E27FC236}">
                <a16:creationId xmlns="" xmlns:a16="http://schemas.microsoft.com/office/drawing/2014/main" id="{B3505980-C664-4776-8062-A6D4E9801F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4953000"/>
            <a:ext cx="3048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2" name="Line 34">
            <a:extLst>
              <a:ext uri="{FF2B5EF4-FFF2-40B4-BE49-F238E27FC236}">
                <a16:creationId xmlns="" xmlns:a16="http://schemas.microsoft.com/office/drawing/2014/main" id="{1683C8A6-27F5-4C42-AAB4-37A9F12D31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343400"/>
            <a:ext cx="6858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="" xmlns:a16="http://schemas.microsoft.com/office/drawing/2014/main" id="{BEE3CC49-D4E2-4839-8BF1-F63AD97344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334000"/>
            <a:ext cx="7620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4" name="Line 36">
            <a:extLst>
              <a:ext uri="{FF2B5EF4-FFF2-40B4-BE49-F238E27FC236}">
                <a16:creationId xmlns="" xmlns:a16="http://schemas.microsoft.com/office/drawing/2014/main" id="{AB44A904-A6ED-4471-A151-C4DA45C29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419600"/>
            <a:ext cx="0" cy="838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5" name="Line 37">
            <a:extLst>
              <a:ext uri="{FF2B5EF4-FFF2-40B4-BE49-F238E27FC236}">
                <a16:creationId xmlns="" xmlns:a16="http://schemas.microsoft.com/office/drawing/2014/main" id="{2801578E-F357-4237-9686-268627B99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419600"/>
            <a:ext cx="0" cy="838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6" name="Line 38">
            <a:extLst>
              <a:ext uri="{FF2B5EF4-FFF2-40B4-BE49-F238E27FC236}">
                <a16:creationId xmlns="" xmlns:a16="http://schemas.microsoft.com/office/drawing/2014/main" id="{0C1F689E-31C9-46FD-AF41-E123B97DE3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4419600"/>
            <a:ext cx="4572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7" name="Line 39">
            <a:extLst>
              <a:ext uri="{FF2B5EF4-FFF2-40B4-BE49-F238E27FC236}">
                <a16:creationId xmlns="" xmlns:a16="http://schemas.microsoft.com/office/drawing/2014/main" id="{F164ACCE-B9EA-41DF-87FE-3CD5DBA0D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876800"/>
            <a:ext cx="45720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8" name="Line 40">
            <a:extLst>
              <a:ext uri="{FF2B5EF4-FFF2-40B4-BE49-F238E27FC236}">
                <a16:creationId xmlns="" xmlns:a16="http://schemas.microsoft.com/office/drawing/2014/main" id="{E3129B7F-D9C5-4765-96C8-833EC9140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419600"/>
            <a:ext cx="5334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9" name="Line 41">
            <a:extLst>
              <a:ext uri="{FF2B5EF4-FFF2-40B4-BE49-F238E27FC236}">
                <a16:creationId xmlns="" xmlns:a16="http://schemas.microsoft.com/office/drawing/2014/main" id="{893F113C-BC1D-4E77-8716-06C133C881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876800"/>
            <a:ext cx="533400" cy="457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0" name="Freeform 43">
            <a:extLst>
              <a:ext uri="{FF2B5EF4-FFF2-40B4-BE49-F238E27FC236}">
                <a16:creationId xmlns="" xmlns:a16="http://schemas.microsoft.com/office/drawing/2014/main" id="{873F7B59-57C3-4650-8177-C2B4EB195B9D}"/>
              </a:ext>
            </a:extLst>
          </p:cNvPr>
          <p:cNvSpPr>
            <a:spLocks/>
          </p:cNvSpPr>
          <p:nvPr/>
        </p:nvSpPr>
        <p:spPr bwMode="auto">
          <a:xfrm>
            <a:off x="5334000" y="3657600"/>
            <a:ext cx="2124075" cy="1066800"/>
          </a:xfrm>
          <a:custGeom>
            <a:avLst/>
            <a:gdLst>
              <a:gd name="T0" fmla="*/ 0 w 1338"/>
              <a:gd name="T1" fmla="*/ 1055267 h 555"/>
              <a:gd name="T2" fmla="*/ 42863 w 1338"/>
              <a:gd name="T3" fmla="*/ 938015 h 555"/>
              <a:gd name="T4" fmla="*/ 150813 w 1338"/>
              <a:gd name="T5" fmla="*/ 534361 h 555"/>
              <a:gd name="T6" fmla="*/ 269875 w 1338"/>
              <a:gd name="T7" fmla="*/ 417109 h 555"/>
              <a:gd name="T8" fmla="*/ 409575 w 1338"/>
              <a:gd name="T9" fmla="*/ 286402 h 555"/>
              <a:gd name="T10" fmla="*/ 506413 w 1338"/>
              <a:gd name="T11" fmla="*/ 194138 h 555"/>
              <a:gd name="T12" fmla="*/ 569913 w 1338"/>
              <a:gd name="T13" fmla="*/ 142240 h 555"/>
              <a:gd name="T14" fmla="*/ 603250 w 1338"/>
              <a:gd name="T15" fmla="*/ 103797 h 555"/>
              <a:gd name="T16" fmla="*/ 666750 w 1338"/>
              <a:gd name="T17" fmla="*/ 76886 h 555"/>
              <a:gd name="T18" fmla="*/ 817563 w 1338"/>
              <a:gd name="T19" fmla="*/ 0 h 555"/>
              <a:gd name="T20" fmla="*/ 1603375 w 1338"/>
              <a:gd name="T21" fmla="*/ 13455 h 555"/>
              <a:gd name="T22" fmla="*/ 1743075 w 1338"/>
              <a:gd name="T23" fmla="*/ 65354 h 555"/>
              <a:gd name="T24" fmla="*/ 1828800 w 1338"/>
              <a:gd name="T25" fmla="*/ 169150 h 555"/>
              <a:gd name="T26" fmla="*/ 1851025 w 1338"/>
              <a:gd name="T27" fmla="*/ 207594 h 555"/>
              <a:gd name="T28" fmla="*/ 1893888 w 1338"/>
              <a:gd name="T29" fmla="*/ 221049 h 555"/>
              <a:gd name="T30" fmla="*/ 1936750 w 1338"/>
              <a:gd name="T31" fmla="*/ 299857 h 555"/>
              <a:gd name="T32" fmla="*/ 1968500 w 1338"/>
              <a:gd name="T33" fmla="*/ 417109 h 555"/>
              <a:gd name="T34" fmla="*/ 2022475 w 1338"/>
              <a:gd name="T35" fmla="*/ 651613 h 555"/>
              <a:gd name="T36" fmla="*/ 2054225 w 1338"/>
              <a:gd name="T37" fmla="*/ 832296 h 555"/>
              <a:gd name="T38" fmla="*/ 2119313 w 1338"/>
              <a:gd name="T39" fmla="*/ 989914 h 555"/>
              <a:gd name="T40" fmla="*/ 2119313 w 1338"/>
              <a:gd name="T41" fmla="*/ 1066800 h 55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338" h="555">
                <a:moveTo>
                  <a:pt x="0" y="549"/>
                </a:moveTo>
                <a:cubicBezTo>
                  <a:pt x="14" y="528"/>
                  <a:pt x="19" y="511"/>
                  <a:pt x="27" y="488"/>
                </a:cubicBezTo>
                <a:cubicBezTo>
                  <a:pt x="32" y="427"/>
                  <a:pt x="35" y="317"/>
                  <a:pt x="95" y="278"/>
                </a:cubicBezTo>
                <a:cubicBezTo>
                  <a:pt x="115" y="248"/>
                  <a:pt x="135" y="227"/>
                  <a:pt x="170" y="217"/>
                </a:cubicBezTo>
                <a:cubicBezTo>
                  <a:pt x="203" y="191"/>
                  <a:pt x="219" y="168"/>
                  <a:pt x="258" y="149"/>
                </a:cubicBezTo>
                <a:cubicBezTo>
                  <a:pt x="276" y="121"/>
                  <a:pt x="293" y="120"/>
                  <a:pt x="319" y="101"/>
                </a:cubicBezTo>
                <a:cubicBezTo>
                  <a:pt x="363" y="70"/>
                  <a:pt x="316" y="89"/>
                  <a:pt x="359" y="74"/>
                </a:cubicBezTo>
                <a:cubicBezTo>
                  <a:pt x="366" y="67"/>
                  <a:pt x="372" y="59"/>
                  <a:pt x="380" y="54"/>
                </a:cubicBezTo>
                <a:cubicBezTo>
                  <a:pt x="392" y="47"/>
                  <a:pt x="420" y="40"/>
                  <a:pt x="420" y="40"/>
                </a:cubicBezTo>
                <a:cubicBezTo>
                  <a:pt x="448" y="14"/>
                  <a:pt x="480" y="12"/>
                  <a:pt x="515" y="0"/>
                </a:cubicBezTo>
                <a:cubicBezTo>
                  <a:pt x="680" y="2"/>
                  <a:pt x="845" y="3"/>
                  <a:pt x="1010" y="7"/>
                </a:cubicBezTo>
                <a:cubicBezTo>
                  <a:pt x="1041" y="8"/>
                  <a:pt x="1098" y="34"/>
                  <a:pt x="1098" y="34"/>
                </a:cubicBezTo>
                <a:cubicBezTo>
                  <a:pt x="1117" y="53"/>
                  <a:pt x="1130" y="72"/>
                  <a:pt x="1152" y="88"/>
                </a:cubicBezTo>
                <a:cubicBezTo>
                  <a:pt x="1157" y="95"/>
                  <a:pt x="1159" y="104"/>
                  <a:pt x="1166" y="108"/>
                </a:cubicBezTo>
                <a:cubicBezTo>
                  <a:pt x="1174" y="113"/>
                  <a:pt x="1186" y="109"/>
                  <a:pt x="1193" y="115"/>
                </a:cubicBezTo>
                <a:cubicBezTo>
                  <a:pt x="1205" y="126"/>
                  <a:pt x="1211" y="142"/>
                  <a:pt x="1220" y="156"/>
                </a:cubicBezTo>
                <a:cubicBezTo>
                  <a:pt x="1232" y="174"/>
                  <a:pt x="1240" y="217"/>
                  <a:pt x="1240" y="217"/>
                </a:cubicBezTo>
                <a:cubicBezTo>
                  <a:pt x="1244" y="266"/>
                  <a:pt x="1234" y="311"/>
                  <a:pt x="1274" y="339"/>
                </a:cubicBezTo>
                <a:cubicBezTo>
                  <a:pt x="1307" y="434"/>
                  <a:pt x="1269" y="316"/>
                  <a:pt x="1294" y="433"/>
                </a:cubicBezTo>
                <a:cubicBezTo>
                  <a:pt x="1302" y="469"/>
                  <a:pt x="1329" y="487"/>
                  <a:pt x="1335" y="515"/>
                </a:cubicBezTo>
                <a:cubicBezTo>
                  <a:pt x="1338" y="528"/>
                  <a:pt x="1335" y="542"/>
                  <a:pt x="1335" y="555"/>
                </a:cubicBezTo>
              </a:path>
            </a:pathLst>
          </a:custGeom>
          <a:noFill/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1" name="Rectangle 44">
            <a:extLst>
              <a:ext uri="{FF2B5EF4-FFF2-40B4-BE49-F238E27FC236}">
                <a16:creationId xmlns="" xmlns:a16="http://schemas.microsoft.com/office/drawing/2014/main" id="{20FFA84A-A00B-429F-AAB5-72EC1074A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562600"/>
            <a:ext cx="304800" cy="2286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G</a:t>
            </a:r>
            <a:endParaRPr kumimoji="0" lang="en-US" altLang="en-US" sz="2800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2" name="Rectangle 45">
            <a:extLst>
              <a:ext uri="{FF2B5EF4-FFF2-40B4-BE49-F238E27FC236}">
                <a16:creationId xmlns="" xmlns:a16="http://schemas.microsoft.com/office/drawing/2014/main" id="{34C6EF9B-55DE-4C34-B6FA-1B309E72F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638800"/>
            <a:ext cx="304800" cy="2286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H</a:t>
            </a:r>
            <a:endParaRPr kumimoji="0" lang="en-US" altLang="en-US" sz="2800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105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32CCEA04-5BB4-4379-ADB1-52B5AEEEA044}"/>
              </a:ext>
            </a:extLst>
          </p:cNvPr>
          <p:cNvSpPr txBox="1">
            <a:spLocks/>
          </p:cNvSpPr>
          <p:nvPr/>
        </p:nvSpPr>
        <p:spPr bwMode="auto">
          <a:xfrm>
            <a:off x="98474" y="2028306"/>
            <a:ext cx="8904849" cy="40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u="sng" dirty="0">
                <a:solidFill>
                  <a:srgbClr val="FF0000"/>
                </a:solidFill>
              </a:rPr>
              <a:t>Objectives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To </a:t>
            </a:r>
            <a:r>
              <a:rPr lang="en-US" sz="2400" dirty="0" smtClean="0"/>
              <a:t>understand the terms planar graph, graph coloring, chromatic number, Euler formula; to determine whether a graph is planar; to determine the chromatic number of a graph, to understand applications of graph coloring.</a:t>
            </a:r>
          </a:p>
          <a:p>
            <a:r>
              <a:rPr lang="en-US" sz="2400" u="sng" dirty="0" smtClean="0">
                <a:solidFill>
                  <a:srgbClr val="FF0000"/>
                </a:solidFill>
              </a:rPr>
              <a:t>Outcomes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The students are expected to be able to explain the terms planar graph, graph coloring, chromatic number, Euler formula; be able to determine whether a graph is planar; be able to determine the chromatic number of a graph, be able to solve the problem of  Scheduling Final Exams at a university using graph coloring model.</a:t>
            </a:r>
          </a:p>
        </p:txBody>
      </p:sp>
    </p:spTree>
    <p:extLst>
      <p:ext uri="{BB962C8B-B14F-4D97-AF65-F5344CB8AC3E}">
        <p14:creationId xmlns="" xmlns:p14="http://schemas.microsoft.com/office/powerpoint/2010/main" val="407560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1"/>
            <a:ext cx="7195837" cy="638851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>
                <a:solidFill>
                  <a:srgbClr val="0000FF"/>
                </a:solidFill>
              </a:rPr>
              <a:t>An </a:t>
            </a:r>
            <a:r>
              <a:rPr lang="en-US" sz="3200" b="1" dirty="0">
                <a:solidFill>
                  <a:srgbClr val="0000FF"/>
                </a:solidFill>
              </a:rPr>
              <a:t>Application of Graph </a:t>
            </a:r>
            <a:r>
              <a:rPr lang="en-US" sz="3200" b="1" dirty="0" smtClean="0">
                <a:solidFill>
                  <a:srgbClr val="0000FF"/>
                </a:solidFill>
              </a:rPr>
              <a:t>Coloring</a:t>
            </a:r>
            <a:r>
              <a:rPr lang="en-US" sz="3200" b="1" dirty="0">
                <a:solidFill>
                  <a:srgbClr val="0000FF"/>
                </a:solidFill>
              </a:rPr>
              <a:t>:</a:t>
            </a:r>
            <a:br>
              <a:rPr lang="en-US" sz="3200" b="1" dirty="0">
                <a:solidFill>
                  <a:srgbClr val="0000FF"/>
                </a:solidFill>
              </a:rPr>
            </a:br>
            <a:r>
              <a:rPr lang="en-US" sz="3200" b="1" dirty="0">
                <a:solidFill>
                  <a:srgbClr val="0000FF"/>
                </a:solidFill>
              </a:rPr>
              <a:t>Scheduling Final </a:t>
            </a:r>
            <a:r>
              <a:rPr lang="en-US" sz="3200" b="1" dirty="0" smtClean="0">
                <a:solidFill>
                  <a:srgbClr val="0000FF"/>
                </a:solidFill>
              </a:rPr>
              <a:t>Exams at a university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="" xmlns:a16="http://schemas.microsoft.com/office/drawing/2014/main" id="{FC64F7C1-E204-4AEC-A2A5-55CC8A8929FA}"/>
              </a:ext>
            </a:extLst>
          </p:cNvPr>
          <p:cNvSpPr txBox="1">
            <a:spLocks/>
          </p:cNvSpPr>
          <p:nvPr/>
        </p:nvSpPr>
        <p:spPr bwMode="auto">
          <a:xfrm>
            <a:off x="302452" y="1980036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can the final exams at a university be scheduled so that no student has two exams at the same time?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scheduling problem can be solved using a graph model, with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vertices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representing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courses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with 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between two vertices if there is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common student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the courses they represent.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 time slot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a final exam is represented by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different color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scheduling of the exams corresponds to a coloring of the associated graph.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="" xmlns:a16="http://schemas.microsoft.com/office/drawing/2014/main" id="{2932B2EA-2489-4D31-9FF0-1B86C360BAEE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76446A-11D9-4ACE-8D19-8E826A9209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5091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1"/>
            <a:ext cx="7195837" cy="638851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</a:rPr>
              <a:t>Example 5: Scheduling Final Exam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="" xmlns:a16="http://schemas.microsoft.com/office/drawing/2014/main" id="{2932B2EA-2489-4D31-9FF0-1B86C360BAEE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76446A-11D9-4ACE-8D19-8E826A9209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35E26C0E-5C21-4387-A0BA-46A863FF402C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Suppose there are seven finals to be scheduled. Suppose that the following pairs of courses have common students: 1 and 2, 1 and 3, 1 and 4, 1 and 7, 2 and 3, 2 and 4, 2 and 5, 2 and 7, 3 and 4, 3 and 6,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and 7, 4 and 5, 4 and 6, 5 and 6, 5 and 7, and 6 and 7.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the final exams can be scheduled so that no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student has two exams at the same time?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9635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1"/>
            <a:ext cx="7195837" cy="638851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>
                <a:solidFill>
                  <a:srgbClr val="0000FF"/>
                </a:solidFill>
              </a:rPr>
              <a:t>Solution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50" name="Slide Number Placeholder 3">
            <a:extLst>
              <a:ext uri="{FF2B5EF4-FFF2-40B4-BE49-F238E27FC236}">
                <a16:creationId xmlns="" xmlns:a16="http://schemas.microsoft.com/office/drawing/2014/main" id="{2932B2EA-2489-4D31-9FF0-1B86C360BAEE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76446A-11D9-4ACE-8D19-8E826A9209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" name="Content Placeholder 4">
            <a:extLst>
              <a:ext uri="{FF2B5EF4-FFF2-40B4-BE49-F238E27FC236}">
                <a16:creationId xmlns="" xmlns:a16="http://schemas.microsoft.com/office/drawing/2014/main" id="{4B74418D-9444-4989-97BE-993562AB90A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09600" y="1600201"/>
            <a:ext cx="257411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1CCA1FB1-7D73-4705-959D-5712F9E9022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601" y="1676399"/>
            <a:ext cx="3276599" cy="25993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E5CA1D94-66ED-4CE3-8CBE-ECD2A9861BD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0" y="4639469"/>
            <a:ext cx="2362200" cy="130413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FB891F39-A5DC-41D5-B803-B8ECF0E948D2}"/>
              </a:ext>
            </a:extLst>
          </p:cNvPr>
          <p:cNvSpPr/>
          <p:nvPr/>
        </p:nvSpPr>
        <p:spPr>
          <a:xfrm>
            <a:off x="609601" y="4654060"/>
            <a:ext cx="3429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231F20"/>
                </a:solidFill>
                <a:cs typeface="Arial" charset="0"/>
              </a:rPr>
              <a:t>Because the chromatic number of this graph is 4, four time slots are needed</a:t>
            </a:r>
            <a:r>
              <a:rPr lang="en-US" sz="2400" b="1" dirty="0" smtClean="0">
                <a:solidFill>
                  <a:srgbClr val="231F20"/>
                </a:solidFill>
                <a:cs typeface="Arial" charset="0"/>
              </a:rPr>
              <a:t>. </a:t>
            </a:r>
            <a:endParaRPr lang="en-US" sz="2400" b="1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222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4D4C03A-E8EF-4A32-8E65-D1DF5EC3C2DF}"/>
              </a:ext>
            </a:extLst>
          </p:cNvPr>
          <p:cNvSpPr/>
          <p:nvPr/>
        </p:nvSpPr>
        <p:spPr>
          <a:xfrm>
            <a:off x="562707" y="1767006"/>
            <a:ext cx="78919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Rosen, K. H., &amp; </a:t>
            </a:r>
            <a:r>
              <a:rPr lang="en-US" b="1" dirty="0" err="1"/>
              <a:t>Krithivasan</a:t>
            </a:r>
            <a:r>
              <a:rPr lang="en-US" b="1" dirty="0"/>
              <a:t>, K. (2012). Discrete mathematics and its applications: with combinatorics and graph theory. Tata McGraw-Hill Education. (7</a:t>
            </a:r>
            <a:r>
              <a:rPr lang="en-US" b="1" baseline="30000" dirty="0"/>
              <a:t>th</a:t>
            </a:r>
            <a:r>
              <a:rPr lang="en-US" b="1" dirty="0"/>
              <a:t> Edition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088717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789566"/>
            <a:ext cx="84990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Mathematics, </a:t>
            </a:r>
            <a:r>
              <a:rPr lang="en-US" i="1" dirty="0" smtClean="0"/>
              <a:t>Richard</a:t>
            </a:r>
            <a:r>
              <a:rPr lang="en-US" dirty="0" smtClean="0"/>
              <a:t> </a:t>
            </a:r>
            <a:r>
              <a:rPr lang="en-US" i="1" dirty="0" err="1" smtClean="0"/>
              <a:t>Johnsonbaugh</a:t>
            </a:r>
            <a:r>
              <a:rPr lang="en-US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Mathematical Structures, </a:t>
            </a:r>
            <a:r>
              <a:rPr lang="en-US" i="1" dirty="0" smtClean="0"/>
              <a:t>Bernard</a:t>
            </a:r>
            <a:r>
              <a:rPr lang="en-US" dirty="0" smtClean="0"/>
              <a:t> </a:t>
            </a:r>
            <a:r>
              <a:rPr lang="en-US" i="1" dirty="0" err="1" smtClean="0"/>
              <a:t>Kolman</a:t>
            </a:r>
            <a:r>
              <a:rPr lang="en-US" dirty="0" smtClean="0"/>
              <a:t>, </a:t>
            </a:r>
            <a:r>
              <a:rPr lang="en-US" i="1" dirty="0" smtClean="0"/>
              <a:t>Robert C. Busby</a:t>
            </a:r>
            <a:r>
              <a:rPr lang="en-US" dirty="0" smtClean="0"/>
              <a:t>, </a:t>
            </a:r>
            <a:r>
              <a:rPr lang="en-US" i="1" dirty="0" smtClean="0"/>
              <a:t>Sharon</a:t>
            </a:r>
            <a:r>
              <a:rPr lang="en-US" dirty="0" smtClean="0"/>
              <a:t> </a:t>
            </a:r>
            <a:r>
              <a:rPr lang="en-US" i="1" dirty="0" smtClean="0"/>
              <a:t>Ross, </a:t>
            </a:r>
            <a:r>
              <a:rPr lang="en-US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i="1" dirty="0" smtClean="0"/>
              <a:t>SCHAUM’S  outlines Discrete Mathematics(2</a:t>
            </a:r>
            <a:r>
              <a:rPr lang="en-US" i="1" baseline="30000" dirty="0" smtClean="0"/>
              <a:t>nd</a:t>
            </a:r>
            <a:r>
              <a:rPr lang="en-US" i="1" dirty="0" smtClean="0"/>
              <a:t> edition)</a:t>
            </a:r>
            <a:r>
              <a:rPr lang="en-US" dirty="0" smtClean="0"/>
              <a:t>, by </a:t>
            </a:r>
            <a:r>
              <a:rPr lang="en-US" i="1" dirty="0" smtClean="0"/>
              <a:t>Seymour</a:t>
            </a:r>
            <a:r>
              <a:rPr lang="en-US" dirty="0" smtClean="0"/>
              <a:t> </a:t>
            </a:r>
            <a:r>
              <a:rPr lang="en-US" i="1" dirty="0" err="1" smtClean="0"/>
              <a:t>Lipschutz</a:t>
            </a:r>
            <a:r>
              <a:rPr lang="en-US" dirty="0" smtClean="0"/>
              <a:t>, </a:t>
            </a:r>
            <a:r>
              <a:rPr lang="en-US" i="1" dirty="0" smtClean="0"/>
              <a:t>Marc</a:t>
            </a:r>
            <a:r>
              <a:rPr lang="en-US" dirty="0" smtClean="0"/>
              <a:t> </a:t>
            </a:r>
            <a:r>
              <a:rPr lang="en-US" i="1" dirty="0" smtClean="0"/>
              <a:t>Lipson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Simon </a:t>
            </a:r>
            <a:r>
              <a:rPr lang="en-US" dirty="0"/>
              <a:t>Fraser University</a:t>
            </a:r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https://www.cs.sfu.ca/~ggbaker/zju/math/planar.html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Discrete Mathematics: An Open Introduction, 3rd edition Oscar Levin </a:t>
            </a:r>
          </a:p>
          <a:p>
            <a:r>
              <a:rPr lang="en-US" dirty="0">
                <a:hlinkClick r:id="rId3"/>
              </a:rPr>
              <a:t>http://discrete.openmathbooks.org/dmoi3/sec_planar.html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Planar Graphs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D160FFF7-47C1-418D-82D3-0E9CDF8D9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44930"/>
            <a:ext cx="8610600" cy="4279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graph is called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planar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it can be drawn in the plane without any edges crossing.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Such a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drawing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a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planar representation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the graph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1" i="1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graph may be planar even if it is usually drawn with crossings, since it may be possible to draw it in another way without crossings.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1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27" name="Group 3">
            <a:extLst>
              <a:ext uri="{FF2B5EF4-FFF2-40B4-BE49-F238E27FC236}">
                <a16:creationId xmlns="" xmlns:a16="http://schemas.microsoft.com/office/drawing/2014/main" id="{52BE69A0-F496-47B8-9DEF-A31623B9A45B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810000"/>
            <a:ext cx="1447800" cy="1371600"/>
            <a:chOff x="1008" y="3264"/>
            <a:chExt cx="912" cy="864"/>
          </a:xfrm>
        </p:grpSpPr>
        <p:sp>
          <p:nvSpPr>
            <p:cNvPr id="28" name="Rectangle 4">
              <a:extLst>
                <a:ext uri="{FF2B5EF4-FFF2-40B4-BE49-F238E27FC236}">
                  <a16:creationId xmlns="" xmlns:a16="http://schemas.microsoft.com/office/drawing/2014/main" id="{1C9F1AD8-CACB-46FD-BC31-0A8716685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312"/>
              <a:ext cx="816" cy="768"/>
            </a:xfrm>
            <a:prstGeom prst="rect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Line 5">
              <a:extLst>
                <a:ext uri="{FF2B5EF4-FFF2-40B4-BE49-F238E27FC236}">
                  <a16:creationId xmlns="" xmlns:a16="http://schemas.microsoft.com/office/drawing/2014/main" id="{0C44876C-6DDC-47EF-9298-5D9B22F03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312"/>
              <a:ext cx="816" cy="76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0" name="Line 6">
              <a:extLst>
                <a:ext uri="{FF2B5EF4-FFF2-40B4-BE49-F238E27FC236}">
                  <a16:creationId xmlns="" xmlns:a16="http://schemas.microsoft.com/office/drawing/2014/main" id="{57EB0078-730A-423A-A73E-BC13FB62BE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3312"/>
              <a:ext cx="816" cy="76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1" name="Oval 7">
              <a:extLst>
                <a:ext uri="{FF2B5EF4-FFF2-40B4-BE49-F238E27FC236}">
                  <a16:creationId xmlns="" xmlns:a16="http://schemas.microsoft.com/office/drawing/2014/main" id="{2E370833-F831-4768-821F-36ED394F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64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2" name="Oval 8">
              <a:extLst>
                <a:ext uri="{FF2B5EF4-FFF2-40B4-BE49-F238E27FC236}">
                  <a16:creationId xmlns="" xmlns:a16="http://schemas.microsoft.com/office/drawing/2014/main" id="{EB1AB48E-9681-4F4E-A7BE-D90D17E5E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32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3" name="Oval 9">
              <a:extLst>
                <a:ext uri="{FF2B5EF4-FFF2-40B4-BE49-F238E27FC236}">
                  <a16:creationId xmlns="" xmlns:a16="http://schemas.microsoft.com/office/drawing/2014/main" id="{61D6425D-171C-4D08-A52D-40CED105D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4032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4" name="Oval 10">
              <a:extLst>
                <a:ext uri="{FF2B5EF4-FFF2-40B4-BE49-F238E27FC236}">
                  <a16:creationId xmlns="" xmlns:a16="http://schemas.microsoft.com/office/drawing/2014/main" id="{BFFC4DC6-101F-455D-86C7-76C875EAD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64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grpSp>
        <p:nvGrpSpPr>
          <p:cNvPr id="35" name="Group 11">
            <a:extLst>
              <a:ext uri="{FF2B5EF4-FFF2-40B4-BE49-F238E27FC236}">
                <a16:creationId xmlns="" xmlns:a16="http://schemas.microsoft.com/office/drawing/2014/main" id="{5B47A416-2645-4413-9B4B-9FE4FAE1B164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683000"/>
            <a:ext cx="2197100" cy="1727200"/>
            <a:chOff x="3272" y="3040"/>
            <a:chExt cx="1384" cy="1088"/>
          </a:xfrm>
        </p:grpSpPr>
        <p:sp>
          <p:nvSpPr>
            <p:cNvPr id="36" name="Rectangle 12">
              <a:extLst>
                <a:ext uri="{FF2B5EF4-FFF2-40B4-BE49-F238E27FC236}">
                  <a16:creationId xmlns="" xmlns:a16="http://schemas.microsoft.com/office/drawing/2014/main" id="{887AC5CF-881D-4CFF-8226-30967A7AB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312"/>
              <a:ext cx="816" cy="768"/>
            </a:xfrm>
            <a:prstGeom prst="rect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7" name="Line 13">
              <a:extLst>
                <a:ext uri="{FF2B5EF4-FFF2-40B4-BE49-F238E27FC236}">
                  <a16:creationId xmlns="" xmlns:a16="http://schemas.microsoft.com/office/drawing/2014/main" id="{6298AF93-0D0C-46B0-9533-E3F34A0C0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312"/>
              <a:ext cx="816" cy="76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8" name="Oval 14">
              <a:extLst>
                <a:ext uri="{FF2B5EF4-FFF2-40B4-BE49-F238E27FC236}">
                  <a16:creationId xmlns="" xmlns:a16="http://schemas.microsoft.com/office/drawing/2014/main" id="{02AF658F-CC64-4128-B2EE-968C3AC6B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9" name="Oval 15">
              <a:extLst>
                <a:ext uri="{FF2B5EF4-FFF2-40B4-BE49-F238E27FC236}">
                  <a16:creationId xmlns="" xmlns:a16="http://schemas.microsoft.com/office/drawing/2014/main" id="{9EC2EC4D-DC74-4F5B-A69D-C25AB9129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4032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" name="Oval 16">
              <a:extLst>
                <a:ext uri="{FF2B5EF4-FFF2-40B4-BE49-F238E27FC236}">
                  <a16:creationId xmlns="" xmlns:a16="http://schemas.microsoft.com/office/drawing/2014/main" id="{B128AD1F-497A-412D-8F08-42E24267C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4032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1" name="Oval 17">
              <a:extLst>
                <a:ext uri="{FF2B5EF4-FFF2-40B4-BE49-F238E27FC236}">
                  <a16:creationId xmlns="" xmlns:a16="http://schemas.microsoft.com/office/drawing/2014/main" id="{003C33B5-7F9B-4279-B789-554801A28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="" xmlns:a16="http://schemas.microsoft.com/office/drawing/2014/main" id="{7EC15834-D6B4-45E9-9C7F-8301B5E57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" y="3040"/>
              <a:ext cx="1336" cy="1040"/>
            </a:xfrm>
            <a:custGeom>
              <a:avLst/>
              <a:gdLst>
                <a:gd name="T0" fmla="*/ 1336 w 1336"/>
                <a:gd name="T1" fmla="*/ 224 h 1040"/>
                <a:gd name="T2" fmla="*/ 904 w 1336"/>
                <a:gd name="T3" fmla="*/ 80 h 1040"/>
                <a:gd name="T4" fmla="*/ 280 w 1336"/>
                <a:gd name="T5" fmla="*/ 80 h 1040"/>
                <a:gd name="T6" fmla="*/ 40 w 1336"/>
                <a:gd name="T7" fmla="*/ 560 h 1040"/>
                <a:gd name="T8" fmla="*/ 520 w 1336"/>
                <a:gd name="T9" fmla="*/ 1040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6"/>
                <a:gd name="T16" fmla="*/ 0 h 1040"/>
                <a:gd name="T17" fmla="*/ 1336 w 1336"/>
                <a:gd name="T18" fmla="*/ 1040 h 10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6" h="1040">
                  <a:moveTo>
                    <a:pt x="1336" y="224"/>
                  </a:moveTo>
                  <a:cubicBezTo>
                    <a:pt x="1208" y="164"/>
                    <a:pt x="1080" y="104"/>
                    <a:pt x="904" y="80"/>
                  </a:cubicBezTo>
                  <a:cubicBezTo>
                    <a:pt x="728" y="56"/>
                    <a:pt x="424" y="0"/>
                    <a:pt x="280" y="80"/>
                  </a:cubicBezTo>
                  <a:cubicBezTo>
                    <a:pt x="136" y="160"/>
                    <a:pt x="0" y="400"/>
                    <a:pt x="40" y="560"/>
                  </a:cubicBezTo>
                  <a:cubicBezTo>
                    <a:pt x="80" y="720"/>
                    <a:pt x="300" y="880"/>
                    <a:pt x="520" y="1040"/>
                  </a:cubicBezTo>
                </a:path>
              </a:pathLst>
            </a:custGeom>
            <a:noFill/>
            <a:ln w="28575" cap="flat" cmpd="sng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43" name="AutoShape 19">
            <a:extLst>
              <a:ext uri="{FF2B5EF4-FFF2-40B4-BE49-F238E27FC236}">
                <a16:creationId xmlns="" xmlns:a16="http://schemas.microsoft.com/office/drawing/2014/main" id="{BC59DF7B-671C-4DB1-B683-5FCDB3B13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114800"/>
            <a:ext cx="838200" cy="685800"/>
          </a:xfrm>
          <a:prstGeom prst="rightArrow">
            <a:avLst>
              <a:gd name="adj1" fmla="val 50000"/>
              <a:gd name="adj2" fmla="val 30556"/>
            </a:avLst>
          </a:prstGeom>
          <a:solidFill>
            <a:sysClr val="windowText" lastClr="0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4" name="Text Box 20">
            <a:extLst>
              <a:ext uri="{FF2B5EF4-FFF2-40B4-BE49-F238E27FC236}">
                <a16:creationId xmlns="" xmlns:a16="http://schemas.microsoft.com/office/drawing/2014/main" id="{35EEA590-6620-4839-8106-FCB0F6D23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1"/>
            <a:ext cx="8458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u="sng" dirty="0">
                <a:solidFill>
                  <a:srgbClr val="FF0000"/>
                </a:solidFill>
                <a:cs typeface="Arial" charset="0"/>
              </a:rPr>
              <a:t>Example 1</a:t>
            </a:r>
            <a:r>
              <a:rPr lang="en-US" sz="3200" dirty="0">
                <a:solidFill>
                  <a:srgbClr val="FF0000"/>
                </a:solidFill>
                <a:cs typeface="Arial" charset="0"/>
              </a:rPr>
              <a:t>: </a:t>
            </a:r>
            <a:r>
              <a:rPr lang="en-US" sz="3200" b="1" dirty="0">
                <a:solidFill>
                  <a:srgbClr val="FF0000"/>
                </a:solidFill>
                <a:cs typeface="Arial" charset="0"/>
              </a:rPr>
              <a:t>Is </a:t>
            </a:r>
            <a:r>
              <a:rPr lang="en-US" sz="3200" b="1" i="1" dirty="0">
                <a:solidFill>
                  <a:srgbClr val="FF0000"/>
                </a:solidFill>
                <a:cs typeface="Arial" charset="0"/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  <a:cs typeface="Arial" charset="0"/>
              </a:rPr>
              <a:t>4</a:t>
            </a:r>
            <a:r>
              <a:rPr lang="en-US" sz="3200" b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cs typeface="Arial" charset="0"/>
              </a:rPr>
              <a:t>(shown in Figure 2 with two edges crossing) </a:t>
            </a:r>
            <a:r>
              <a:rPr lang="en-US" sz="3200" b="1" dirty="0">
                <a:solidFill>
                  <a:srgbClr val="FF0000"/>
                </a:solidFill>
                <a:cs typeface="Arial" charset="0"/>
              </a:rPr>
              <a:t>planar</a:t>
            </a:r>
            <a:r>
              <a:rPr lang="en-US" sz="3200" dirty="0">
                <a:solidFill>
                  <a:srgbClr val="FF0000"/>
                </a:solidFill>
                <a:cs typeface="Arial" charset="0"/>
              </a:rPr>
              <a:t>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u="sng" dirty="0">
                <a:solidFill>
                  <a:srgbClr val="0000FF"/>
                </a:solidFill>
                <a:cs typeface="Arial" charset="0"/>
              </a:rPr>
              <a:t>Solution:</a:t>
            </a:r>
            <a:r>
              <a:rPr lang="en-US" sz="3200" dirty="0">
                <a:solidFill>
                  <a:srgbClr val="FF0000"/>
                </a:solidFill>
                <a:cs typeface="Arial" charset="0"/>
              </a:rPr>
              <a:t>  </a:t>
            </a:r>
            <a:r>
              <a:rPr lang="en-US" sz="3200" b="1" i="1" dirty="0">
                <a:solidFill>
                  <a:prstClr val="black"/>
                </a:solidFill>
                <a:latin typeface="Arial" charset="0"/>
                <a:cs typeface="Arial" charset="0"/>
              </a:rPr>
              <a:t>K</a:t>
            </a:r>
            <a:r>
              <a:rPr lang="en-US" sz="3200" b="1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 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is planar 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because it can be drawn without crossings, as shown in Figure 3</a:t>
            </a:r>
            <a:endParaRPr lang="en-US" sz="3200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50C8DC4-6A2B-4557-AEC5-269225F155EE}"/>
              </a:ext>
            </a:extLst>
          </p:cNvPr>
          <p:cNvSpPr txBox="1"/>
          <p:nvPr/>
        </p:nvSpPr>
        <p:spPr>
          <a:xfrm>
            <a:off x="1559749" y="5638800"/>
            <a:ext cx="1370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Figure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9F269D76-32CB-4C0F-BB50-D1FE8106DCCF}"/>
              </a:ext>
            </a:extLst>
          </p:cNvPr>
          <p:cNvSpPr txBox="1"/>
          <p:nvPr/>
        </p:nvSpPr>
        <p:spPr>
          <a:xfrm>
            <a:off x="6131749" y="5715000"/>
            <a:ext cx="1370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Figure 3</a:t>
            </a:r>
          </a:p>
        </p:txBody>
      </p:sp>
    </p:spTree>
    <p:extLst>
      <p:ext uri="{BB962C8B-B14F-4D97-AF65-F5344CB8AC3E}">
        <p14:creationId xmlns=""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2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="" xmlns:a16="http://schemas.microsoft.com/office/drawing/2014/main" id="{9EA73049-9FBB-4225-9F6C-2C07121E5DE3}"/>
              </a:ext>
            </a:extLst>
          </p:cNvPr>
          <p:cNvSpPr txBox="1">
            <a:spLocks/>
          </p:cNvSpPr>
          <p:nvPr/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2: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(shown in Figure 4)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planar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1" name="Picture 21" descr="09_7_04">
            <a:extLst>
              <a:ext uri="{FF2B5EF4-FFF2-40B4-BE49-F238E27FC236}">
                <a16:creationId xmlns="" xmlns:a16="http://schemas.microsoft.com/office/drawing/2014/main" id="{606DD772-7AEB-4657-B02C-B1057E24A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209800"/>
            <a:ext cx="494270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40D5643-8002-4912-87B6-26F54775F2CA}"/>
              </a:ext>
            </a:extLst>
          </p:cNvPr>
          <p:cNvSpPr txBox="1"/>
          <p:nvPr/>
        </p:nvSpPr>
        <p:spPr>
          <a:xfrm>
            <a:off x="3755493" y="5486400"/>
            <a:ext cx="1451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0000"/>
                </a:solidFill>
                <a:cs typeface="Arial" charset="0"/>
              </a:rPr>
              <a:t>Figure 4 </a:t>
            </a:r>
          </a:p>
        </p:txBody>
      </p:sp>
    </p:spTree>
    <p:extLst>
      <p:ext uri="{BB962C8B-B14F-4D97-AF65-F5344CB8AC3E}">
        <p14:creationId xmlns="" xmlns:p14="http://schemas.microsoft.com/office/powerpoint/2010/main" val="50553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2</a:t>
            </a:r>
          </a:p>
        </p:txBody>
      </p:sp>
      <p:pic>
        <p:nvPicPr>
          <p:cNvPr id="11" name="Picture 21" descr="09_7_04">
            <a:extLst>
              <a:ext uri="{FF2B5EF4-FFF2-40B4-BE49-F238E27FC236}">
                <a16:creationId xmlns="" xmlns:a16="http://schemas.microsoft.com/office/drawing/2014/main" id="{C93C9F92-A816-4540-BB77-5425AAB02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494" y="3942838"/>
            <a:ext cx="3429000" cy="206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19">
            <a:extLst>
              <a:ext uri="{FF2B5EF4-FFF2-40B4-BE49-F238E27FC236}">
                <a16:creationId xmlns="" xmlns:a16="http://schemas.microsoft.com/office/drawing/2014/main" id="{AFA57902-39A2-460F-894B-8516D3E4D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894" y="4704838"/>
            <a:ext cx="838200" cy="685800"/>
          </a:xfrm>
          <a:prstGeom prst="rightArrow">
            <a:avLst>
              <a:gd name="adj1" fmla="val 50000"/>
              <a:gd name="adj2" fmla="val 30556"/>
            </a:avLst>
          </a:prstGeom>
          <a:solidFill>
            <a:sysClr val="windowText" lastClr="0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3" name="Text Box 20">
            <a:extLst>
              <a:ext uri="{FF2B5EF4-FFF2-40B4-BE49-F238E27FC236}">
                <a16:creationId xmlns="" xmlns:a16="http://schemas.microsoft.com/office/drawing/2014/main" id="{715971A7-D78E-42F6-B4B8-EF33A477D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2114038"/>
            <a:ext cx="8458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u="sng" dirty="0">
                <a:solidFill>
                  <a:srgbClr val="0000FF"/>
                </a:solidFill>
                <a:cs typeface="Arial" charset="0"/>
              </a:rPr>
              <a:t>Solution: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3200" b="1" i="1" dirty="0">
                <a:solidFill>
                  <a:prstClr val="black"/>
                </a:solidFill>
                <a:cs typeface="Arial" charset="0"/>
              </a:rPr>
              <a:t>Q</a:t>
            </a:r>
            <a:r>
              <a:rPr lang="en-US" sz="3200" b="1" baseline="-25000" dirty="0">
                <a:solidFill>
                  <a:prstClr val="black"/>
                </a:solidFill>
                <a:cs typeface="Arial" charset="0"/>
              </a:rPr>
              <a:t>3 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is planar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, because it can be drawn without any edges crossing, as shown in Figure 5.</a:t>
            </a:r>
          </a:p>
        </p:txBody>
      </p:sp>
      <p:pic>
        <p:nvPicPr>
          <p:cNvPr id="14" name="Picture 23" descr="09_7_05">
            <a:extLst>
              <a:ext uri="{FF2B5EF4-FFF2-40B4-BE49-F238E27FC236}">
                <a16:creationId xmlns="" xmlns:a16="http://schemas.microsoft.com/office/drawing/2014/main" id="{0AA69B6A-8A8E-467E-BA7A-7266E28C3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6094" y="3866638"/>
            <a:ext cx="35052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5F9C070-885E-416F-9692-BB9A3A97B8C7}"/>
              </a:ext>
            </a:extLst>
          </p:cNvPr>
          <p:cNvSpPr txBox="1"/>
          <p:nvPr/>
        </p:nvSpPr>
        <p:spPr>
          <a:xfrm>
            <a:off x="1173694" y="6152638"/>
            <a:ext cx="1197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Figure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91B12B5-2C79-4833-B66D-F3A89CE6D733}"/>
              </a:ext>
            </a:extLst>
          </p:cNvPr>
          <p:cNvSpPr txBox="1"/>
          <p:nvPr/>
        </p:nvSpPr>
        <p:spPr>
          <a:xfrm>
            <a:off x="6072187" y="6305038"/>
            <a:ext cx="1197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Figure 5</a:t>
            </a:r>
          </a:p>
        </p:txBody>
      </p:sp>
    </p:spTree>
    <p:extLst>
      <p:ext uri="{BB962C8B-B14F-4D97-AF65-F5344CB8AC3E}">
        <p14:creationId xmlns="" xmlns:p14="http://schemas.microsoft.com/office/powerpoint/2010/main" val="223374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3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="" xmlns:a16="http://schemas.microsoft.com/office/drawing/2014/main" id="{216F159A-E63A-4063-9EA5-9A8F58F1E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610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3: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</a:t>
            </a:r>
            <a:r>
              <a:rPr kumimoji="0" lang="en-US" sz="32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3200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shown in Figure 6,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planar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5" name="Group 13">
            <a:extLst>
              <a:ext uri="{FF2B5EF4-FFF2-40B4-BE49-F238E27FC236}">
                <a16:creationId xmlns="" xmlns:a16="http://schemas.microsoft.com/office/drawing/2014/main" id="{B515E1E7-3A20-411D-83E3-94370A533DF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657600"/>
            <a:ext cx="3090863" cy="2514600"/>
            <a:chOff x="2198" y="3014"/>
            <a:chExt cx="1371" cy="863"/>
          </a:xfrm>
        </p:grpSpPr>
        <p:sp>
          <p:nvSpPr>
            <p:cNvPr id="26" name="Oval 14">
              <a:extLst>
                <a:ext uri="{FF2B5EF4-FFF2-40B4-BE49-F238E27FC236}">
                  <a16:creationId xmlns="" xmlns:a16="http://schemas.microsoft.com/office/drawing/2014/main" id="{58DA23B4-6814-498E-9728-8D063149C0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" name="Line 15">
              <a:extLst>
                <a:ext uri="{FF2B5EF4-FFF2-40B4-BE49-F238E27FC236}">
                  <a16:creationId xmlns="" xmlns:a16="http://schemas.microsoft.com/office/drawing/2014/main" id="{DE31AAC9-51C8-4C2D-9E71-DE9BC72FA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Line 16">
              <a:extLst>
                <a:ext uri="{FF2B5EF4-FFF2-40B4-BE49-F238E27FC236}">
                  <a16:creationId xmlns="" xmlns:a16="http://schemas.microsoft.com/office/drawing/2014/main" id="{62E8BB54-EC5B-4459-80B3-2F2011253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Line 17">
              <a:extLst>
                <a:ext uri="{FF2B5EF4-FFF2-40B4-BE49-F238E27FC236}">
                  <a16:creationId xmlns="" xmlns:a16="http://schemas.microsoft.com/office/drawing/2014/main" id="{7A09B8F4-2B18-469F-AC23-D7BD0FFAA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0" name="Line 18">
              <a:extLst>
                <a:ext uri="{FF2B5EF4-FFF2-40B4-BE49-F238E27FC236}">
                  <a16:creationId xmlns="" xmlns:a16="http://schemas.microsoft.com/office/drawing/2014/main" id="{F4002523-513E-46B4-9888-AD78691FFC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1" name="Line 19">
              <a:extLst>
                <a:ext uri="{FF2B5EF4-FFF2-40B4-BE49-F238E27FC236}">
                  <a16:creationId xmlns="" xmlns:a16="http://schemas.microsoft.com/office/drawing/2014/main" id="{C6BCCE16-0570-4702-81E8-8BF18EB05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2" name="Line 20">
              <a:extLst>
                <a:ext uri="{FF2B5EF4-FFF2-40B4-BE49-F238E27FC236}">
                  <a16:creationId xmlns="" xmlns:a16="http://schemas.microsoft.com/office/drawing/2014/main" id="{D5C4DFB8-2413-4A9C-908C-D52E5BA7C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3" name="Line 21">
              <a:extLst>
                <a:ext uri="{FF2B5EF4-FFF2-40B4-BE49-F238E27FC236}">
                  <a16:creationId xmlns="" xmlns:a16="http://schemas.microsoft.com/office/drawing/2014/main" id="{7B36EBBB-2596-4BB5-9CB3-A5EAA38B1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4" name="Line 22">
              <a:extLst>
                <a:ext uri="{FF2B5EF4-FFF2-40B4-BE49-F238E27FC236}">
                  <a16:creationId xmlns="" xmlns:a16="http://schemas.microsoft.com/office/drawing/2014/main" id="{89C9165D-3FBE-4FD7-9B1C-14E7E93BC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5" name="Line 23">
              <a:extLst>
                <a:ext uri="{FF2B5EF4-FFF2-40B4-BE49-F238E27FC236}">
                  <a16:creationId xmlns="" xmlns:a16="http://schemas.microsoft.com/office/drawing/2014/main" id="{0C31F336-D96B-43C2-B856-1595813A93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6" name="Oval 24">
              <a:extLst>
                <a:ext uri="{FF2B5EF4-FFF2-40B4-BE49-F238E27FC236}">
                  <a16:creationId xmlns="" xmlns:a16="http://schemas.microsoft.com/office/drawing/2014/main" id="{C0A4A35A-32A4-4D24-B83D-6A6E360B20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7" name="Oval 25">
              <a:extLst>
                <a:ext uri="{FF2B5EF4-FFF2-40B4-BE49-F238E27FC236}">
                  <a16:creationId xmlns="" xmlns:a16="http://schemas.microsoft.com/office/drawing/2014/main" id="{8D5F63E3-6D15-476C-8892-9305A4E892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8" name="Oval 26">
              <a:extLst>
                <a:ext uri="{FF2B5EF4-FFF2-40B4-BE49-F238E27FC236}">
                  <a16:creationId xmlns="" xmlns:a16="http://schemas.microsoft.com/office/drawing/2014/main" id="{10A0B2E9-B08B-4DC0-B228-C2407A4699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9" name="Oval 27">
              <a:extLst>
                <a:ext uri="{FF2B5EF4-FFF2-40B4-BE49-F238E27FC236}">
                  <a16:creationId xmlns="" xmlns:a16="http://schemas.microsoft.com/office/drawing/2014/main" id="{40B64FF6-BEA8-45CC-B1AD-B0CB3AEC37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" name="Oval 28">
              <a:extLst>
                <a:ext uri="{FF2B5EF4-FFF2-40B4-BE49-F238E27FC236}">
                  <a16:creationId xmlns="" xmlns:a16="http://schemas.microsoft.com/office/drawing/2014/main" id="{0EF16C71-C8B8-4D5A-9D65-8DA220398E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41" name="Text Box 29">
            <a:extLst>
              <a:ext uri="{FF2B5EF4-FFF2-40B4-BE49-F238E27FC236}">
                <a16:creationId xmlns="" xmlns:a16="http://schemas.microsoft.com/office/drawing/2014/main" id="{3901B181-7782-486C-AD06-193199B8B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16262"/>
            <a:ext cx="4876800" cy="343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1B73E74-AABB-4777-B8B4-4A8302ABD7E1}"/>
              </a:ext>
            </a:extLst>
          </p:cNvPr>
          <p:cNvSpPr txBox="1"/>
          <p:nvPr/>
        </p:nvSpPr>
        <p:spPr>
          <a:xfrm>
            <a:off x="4724400" y="4724400"/>
            <a:ext cx="1707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prstClr val="black"/>
                </a:solidFill>
                <a:cs typeface="Arial" charset="0"/>
              </a:rPr>
              <a:t>Figure 6</a:t>
            </a:r>
          </a:p>
        </p:txBody>
      </p:sp>
    </p:spTree>
    <p:extLst>
      <p:ext uri="{BB962C8B-B14F-4D97-AF65-F5344CB8AC3E}">
        <p14:creationId xmlns="" xmlns:p14="http://schemas.microsoft.com/office/powerpoint/2010/main" val="45808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="" xmlns:a16="http://schemas.microsoft.com/office/drawing/2014/main" id="{90471BA8-7C70-43A7-8AD2-4ECF32689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610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any planar representation of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vertex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must be connected to both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also must be connected to both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13">
            <a:extLst>
              <a:ext uri="{FF2B5EF4-FFF2-40B4-BE49-F238E27FC236}">
                <a16:creationId xmlns="" xmlns:a16="http://schemas.microsoft.com/office/drawing/2014/main" id="{62B110EA-CAC6-40F4-9876-4A503E1D559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657600"/>
            <a:ext cx="3090863" cy="2514600"/>
            <a:chOff x="2198" y="3014"/>
            <a:chExt cx="1371" cy="863"/>
          </a:xfrm>
        </p:grpSpPr>
        <p:sp>
          <p:nvSpPr>
            <p:cNvPr id="25" name="Oval 14">
              <a:extLst>
                <a:ext uri="{FF2B5EF4-FFF2-40B4-BE49-F238E27FC236}">
                  <a16:creationId xmlns="" xmlns:a16="http://schemas.microsoft.com/office/drawing/2014/main" id="{A6708735-878B-4DD8-B49C-469327D9E2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" name="Line 15">
              <a:extLst>
                <a:ext uri="{FF2B5EF4-FFF2-40B4-BE49-F238E27FC236}">
                  <a16:creationId xmlns="" xmlns:a16="http://schemas.microsoft.com/office/drawing/2014/main" id="{F5ABF5A3-4801-462E-B246-6BC0B5C13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" name="Line 16">
              <a:extLst>
                <a:ext uri="{FF2B5EF4-FFF2-40B4-BE49-F238E27FC236}">
                  <a16:creationId xmlns="" xmlns:a16="http://schemas.microsoft.com/office/drawing/2014/main" id="{6123E9D9-29BA-4BB3-80AC-77F7B1ABA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Line 17">
              <a:extLst>
                <a:ext uri="{FF2B5EF4-FFF2-40B4-BE49-F238E27FC236}">
                  <a16:creationId xmlns="" xmlns:a16="http://schemas.microsoft.com/office/drawing/2014/main" id="{9305E025-3905-4750-86E8-463BF1E4D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Line 18">
              <a:extLst>
                <a:ext uri="{FF2B5EF4-FFF2-40B4-BE49-F238E27FC236}">
                  <a16:creationId xmlns="" xmlns:a16="http://schemas.microsoft.com/office/drawing/2014/main" id="{8C52ECD3-D41C-47DC-B58F-9E0046956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0" name="Line 19">
              <a:extLst>
                <a:ext uri="{FF2B5EF4-FFF2-40B4-BE49-F238E27FC236}">
                  <a16:creationId xmlns="" xmlns:a16="http://schemas.microsoft.com/office/drawing/2014/main" id="{BDC9BDE9-48EA-4E44-9572-B6C71E349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1" name="Line 20">
              <a:extLst>
                <a:ext uri="{FF2B5EF4-FFF2-40B4-BE49-F238E27FC236}">
                  <a16:creationId xmlns="" xmlns:a16="http://schemas.microsoft.com/office/drawing/2014/main" id="{0BED6AAC-2CD8-4B8D-B4E0-FAEA61F1D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2" name="Line 21">
              <a:extLst>
                <a:ext uri="{FF2B5EF4-FFF2-40B4-BE49-F238E27FC236}">
                  <a16:creationId xmlns="" xmlns:a16="http://schemas.microsoft.com/office/drawing/2014/main" id="{20B8F532-AA4D-44A3-82EC-9979E2EDB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3" name="Line 22">
              <a:extLst>
                <a:ext uri="{FF2B5EF4-FFF2-40B4-BE49-F238E27FC236}">
                  <a16:creationId xmlns="" xmlns:a16="http://schemas.microsoft.com/office/drawing/2014/main" id="{A17CE1FD-C210-492A-8FD8-DB51B4D801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4" name="Line 23">
              <a:extLst>
                <a:ext uri="{FF2B5EF4-FFF2-40B4-BE49-F238E27FC236}">
                  <a16:creationId xmlns="" xmlns:a16="http://schemas.microsoft.com/office/drawing/2014/main" id="{7F0415C9-7AE6-4A90-ADCC-756E449BA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5" name="Oval 24">
              <a:extLst>
                <a:ext uri="{FF2B5EF4-FFF2-40B4-BE49-F238E27FC236}">
                  <a16:creationId xmlns="" xmlns:a16="http://schemas.microsoft.com/office/drawing/2014/main" id="{BB42A7D1-1693-4C77-92B5-50C0FD0876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6" name="Oval 25">
              <a:extLst>
                <a:ext uri="{FF2B5EF4-FFF2-40B4-BE49-F238E27FC236}">
                  <a16:creationId xmlns="" xmlns:a16="http://schemas.microsoft.com/office/drawing/2014/main" id="{D20F53E2-CD1F-4045-9683-C2DF9342A2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7" name="Oval 26">
              <a:extLst>
                <a:ext uri="{FF2B5EF4-FFF2-40B4-BE49-F238E27FC236}">
                  <a16:creationId xmlns="" xmlns:a16="http://schemas.microsoft.com/office/drawing/2014/main" id="{9AAC7EAB-FB98-4B34-A534-8536E1B733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8" name="Oval 27">
              <a:extLst>
                <a:ext uri="{FF2B5EF4-FFF2-40B4-BE49-F238E27FC236}">
                  <a16:creationId xmlns="" xmlns:a16="http://schemas.microsoft.com/office/drawing/2014/main" id="{755170CA-81BE-465E-8010-EAB7CF195A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9" name="Oval 28">
              <a:extLst>
                <a:ext uri="{FF2B5EF4-FFF2-40B4-BE49-F238E27FC236}">
                  <a16:creationId xmlns="" xmlns:a16="http://schemas.microsoft.com/office/drawing/2014/main" id="{15AB12C2-73AA-466B-B4D1-6B271A6CE5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40" name="Text Box 29">
            <a:extLst>
              <a:ext uri="{FF2B5EF4-FFF2-40B4-BE49-F238E27FC236}">
                <a16:creationId xmlns="" xmlns:a16="http://schemas.microsoft.com/office/drawing/2014/main" id="{29AE2399-8E04-4B40-BF54-10BC26ADC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24200"/>
            <a:ext cx="4876800" cy="343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6</a:t>
            </a:r>
          </a:p>
        </p:txBody>
      </p:sp>
    </p:spTree>
    <p:extLst>
      <p:ext uri="{BB962C8B-B14F-4D97-AF65-F5344CB8AC3E}">
        <p14:creationId xmlns="" xmlns:p14="http://schemas.microsoft.com/office/powerpoint/2010/main" val="369799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173</TotalTime>
  <Words>1531</Words>
  <Application>Microsoft Office PowerPoint</Application>
  <PresentationFormat>On-screen Show (4:3)</PresentationFormat>
  <Paragraphs>218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Spectrum</vt:lpstr>
      <vt:lpstr>Planar Graphs &amp;   Graph Coloring</vt:lpstr>
      <vt:lpstr>Lecture Outline</vt:lpstr>
      <vt:lpstr>Objectives and Outcomes</vt:lpstr>
      <vt:lpstr>Planar Graphs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Graph Coloring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63</cp:revision>
  <dcterms:created xsi:type="dcterms:W3CDTF">2018-12-10T17:20:29Z</dcterms:created>
  <dcterms:modified xsi:type="dcterms:W3CDTF">2020-04-30T13:36:14Z</dcterms:modified>
</cp:coreProperties>
</file>