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58" r:id="rId4"/>
    <p:sldId id="259" r:id="rId5"/>
    <p:sldId id="260" r:id="rId6"/>
    <p:sldId id="261" r:id="rId7"/>
    <p:sldId id="302" r:id="rId8"/>
    <p:sldId id="305" r:id="rId9"/>
    <p:sldId id="306" r:id="rId10"/>
    <p:sldId id="303" r:id="rId11"/>
    <p:sldId id="304" r:id="rId12"/>
    <p:sldId id="307" r:id="rId13"/>
    <p:sldId id="308" r:id="rId14"/>
    <p:sldId id="309" r:id="rId15"/>
    <p:sldId id="311" r:id="rId16"/>
    <p:sldId id="312" r:id="rId17"/>
    <p:sldId id="313" r:id="rId18"/>
    <p:sldId id="314" r:id="rId19"/>
    <p:sldId id="310" r:id="rId20"/>
    <p:sldId id="317" r:id="rId21"/>
    <p:sldId id="318" r:id="rId22"/>
    <p:sldId id="315" r:id="rId23"/>
    <p:sldId id="31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0" d="100"/>
          <a:sy n="110" d="100"/>
        </p:scale>
        <p:origin x="1566" y="10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2B2FB1-6946-432F-AFC1-1DDE5234F3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7E4398A-2D38-460C-A02A-551B3AAC922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2107718-1A44-4975-99FF-C9648BED560C}" type="datetimeFigureOut">
              <a:rPr lang="en-US"/>
              <a:pPr>
                <a:defRPr/>
              </a:pPr>
              <a:t>6/16/2021</a:t>
            </a:fld>
            <a:endParaRPr lang="en-US"/>
          </a:p>
        </p:txBody>
      </p:sp>
      <p:sp>
        <p:nvSpPr>
          <p:cNvPr id="4" name="Footer Placeholder 3">
            <a:extLst>
              <a:ext uri="{FF2B5EF4-FFF2-40B4-BE49-F238E27FC236}">
                <a16:creationId xmlns:a16="http://schemas.microsoft.com/office/drawing/2014/main" id="{99514D42-347B-473E-9C88-9BE02A66D36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04A9793B-AD1D-4B70-A44A-C16D6F9A47D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8E647E-F546-4C62-940C-5BB5BE759F7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CE134D3-1A45-4D2E-9654-38CA45A8ACEE}"/>
              </a:ext>
            </a:extLst>
          </p:cNvPr>
          <p:cNvSpPr>
            <a:spLocks noGrp="1"/>
          </p:cNvSpPr>
          <p:nvPr>
            <p:ph type="dt" sz="half" idx="10"/>
          </p:nvPr>
        </p:nvSpPr>
        <p:spPr/>
        <p:txBody>
          <a:bodyPr/>
          <a:lstStyle>
            <a:lvl1pPr>
              <a:defRPr/>
            </a:lvl1pPr>
          </a:lstStyle>
          <a:p>
            <a:pPr>
              <a:defRPr/>
            </a:pPr>
            <a:fld id="{D86864AE-A332-41DE-9FE6-44C6BF75F4F0}" type="datetimeFigureOut">
              <a:rPr lang="en-US"/>
              <a:pPr>
                <a:defRPr/>
              </a:pPr>
              <a:t>6/16/2021</a:t>
            </a:fld>
            <a:endParaRPr lang="en-US"/>
          </a:p>
        </p:txBody>
      </p:sp>
      <p:sp>
        <p:nvSpPr>
          <p:cNvPr id="5" name="Footer Placeholder 4">
            <a:extLst>
              <a:ext uri="{FF2B5EF4-FFF2-40B4-BE49-F238E27FC236}">
                <a16:creationId xmlns:a16="http://schemas.microsoft.com/office/drawing/2014/main" id="{BA9EB5F4-F044-4200-8E78-508AEC23F8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831A0E-FB4F-4C2A-A90C-7EABE6FDDEF6}"/>
              </a:ext>
            </a:extLst>
          </p:cNvPr>
          <p:cNvSpPr>
            <a:spLocks noGrp="1"/>
          </p:cNvSpPr>
          <p:nvPr>
            <p:ph type="sldNum" sz="quarter" idx="12"/>
          </p:nvPr>
        </p:nvSpPr>
        <p:spPr/>
        <p:txBody>
          <a:bodyPr/>
          <a:lstStyle>
            <a:lvl1pPr>
              <a:defRPr/>
            </a:lvl1pPr>
          </a:lstStyle>
          <a:p>
            <a:pPr>
              <a:defRPr/>
            </a:pPr>
            <a:fld id="{BB44AA82-116C-43B2-B79A-A191F6FA3CA5}" type="slidenum">
              <a:rPr lang="en-US"/>
              <a:pPr>
                <a:defRPr/>
              </a:pPr>
              <a:t>‹#›</a:t>
            </a:fld>
            <a:endParaRPr lang="en-US"/>
          </a:p>
        </p:txBody>
      </p:sp>
    </p:spTree>
    <p:extLst>
      <p:ext uri="{BB962C8B-B14F-4D97-AF65-F5344CB8AC3E}">
        <p14:creationId xmlns:p14="http://schemas.microsoft.com/office/powerpoint/2010/main" val="163233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E0E1E-C01D-4363-855A-FB9F98DF403E}"/>
              </a:ext>
            </a:extLst>
          </p:cNvPr>
          <p:cNvSpPr>
            <a:spLocks noGrp="1"/>
          </p:cNvSpPr>
          <p:nvPr>
            <p:ph type="dt" sz="half" idx="10"/>
          </p:nvPr>
        </p:nvSpPr>
        <p:spPr/>
        <p:txBody>
          <a:bodyPr/>
          <a:lstStyle>
            <a:lvl1pPr>
              <a:defRPr/>
            </a:lvl1pPr>
          </a:lstStyle>
          <a:p>
            <a:pPr>
              <a:defRPr/>
            </a:pPr>
            <a:fld id="{B93A4811-A1CF-48FC-8ACB-A6BFCB10AF3C}" type="datetimeFigureOut">
              <a:rPr lang="en-US"/>
              <a:pPr>
                <a:defRPr/>
              </a:pPr>
              <a:t>6/16/2021</a:t>
            </a:fld>
            <a:endParaRPr lang="en-US"/>
          </a:p>
        </p:txBody>
      </p:sp>
      <p:sp>
        <p:nvSpPr>
          <p:cNvPr id="5" name="Footer Placeholder 4">
            <a:extLst>
              <a:ext uri="{FF2B5EF4-FFF2-40B4-BE49-F238E27FC236}">
                <a16:creationId xmlns:a16="http://schemas.microsoft.com/office/drawing/2014/main" id="{DD9843D3-927A-4C32-AD13-1FA7D4D908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A9DC5A-8F50-4FF8-BED5-98F3917E1A1A}"/>
              </a:ext>
            </a:extLst>
          </p:cNvPr>
          <p:cNvSpPr>
            <a:spLocks noGrp="1"/>
          </p:cNvSpPr>
          <p:nvPr>
            <p:ph type="sldNum" sz="quarter" idx="12"/>
          </p:nvPr>
        </p:nvSpPr>
        <p:spPr/>
        <p:txBody>
          <a:bodyPr/>
          <a:lstStyle>
            <a:lvl1pPr>
              <a:defRPr/>
            </a:lvl1pPr>
          </a:lstStyle>
          <a:p>
            <a:pPr>
              <a:defRPr/>
            </a:pPr>
            <a:fld id="{56E58A6C-B782-4D1D-979A-BD86748F0CEC}" type="slidenum">
              <a:rPr lang="en-US"/>
              <a:pPr>
                <a:defRPr/>
              </a:pPr>
              <a:t>‹#›</a:t>
            </a:fld>
            <a:endParaRPr lang="en-US"/>
          </a:p>
        </p:txBody>
      </p:sp>
    </p:spTree>
    <p:extLst>
      <p:ext uri="{BB962C8B-B14F-4D97-AF65-F5344CB8AC3E}">
        <p14:creationId xmlns:p14="http://schemas.microsoft.com/office/powerpoint/2010/main" val="15280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974E7-597B-4C8A-9BB8-5E07BC95C296}"/>
              </a:ext>
            </a:extLst>
          </p:cNvPr>
          <p:cNvSpPr>
            <a:spLocks noGrp="1"/>
          </p:cNvSpPr>
          <p:nvPr>
            <p:ph type="dt" sz="half" idx="10"/>
          </p:nvPr>
        </p:nvSpPr>
        <p:spPr/>
        <p:txBody>
          <a:bodyPr/>
          <a:lstStyle>
            <a:lvl1pPr>
              <a:defRPr/>
            </a:lvl1pPr>
          </a:lstStyle>
          <a:p>
            <a:pPr>
              <a:defRPr/>
            </a:pPr>
            <a:fld id="{57392614-65B8-4C2E-BF19-1940892F3E30}" type="datetimeFigureOut">
              <a:rPr lang="en-US"/>
              <a:pPr>
                <a:defRPr/>
              </a:pPr>
              <a:t>6/16/2021</a:t>
            </a:fld>
            <a:endParaRPr lang="en-US"/>
          </a:p>
        </p:txBody>
      </p:sp>
      <p:sp>
        <p:nvSpPr>
          <p:cNvPr id="5" name="Footer Placeholder 4">
            <a:extLst>
              <a:ext uri="{FF2B5EF4-FFF2-40B4-BE49-F238E27FC236}">
                <a16:creationId xmlns:a16="http://schemas.microsoft.com/office/drawing/2014/main" id="{19E704E3-D859-41AD-9D1E-B895119DDC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A7238F-01DE-495C-A5AF-E4940B0FC57C}"/>
              </a:ext>
            </a:extLst>
          </p:cNvPr>
          <p:cNvSpPr>
            <a:spLocks noGrp="1"/>
          </p:cNvSpPr>
          <p:nvPr>
            <p:ph type="sldNum" sz="quarter" idx="12"/>
          </p:nvPr>
        </p:nvSpPr>
        <p:spPr/>
        <p:txBody>
          <a:bodyPr/>
          <a:lstStyle>
            <a:lvl1pPr>
              <a:defRPr/>
            </a:lvl1pPr>
          </a:lstStyle>
          <a:p>
            <a:pPr>
              <a:defRPr/>
            </a:pPr>
            <a:fld id="{E9C50D55-3356-4569-AE55-F171B5840BC5}" type="slidenum">
              <a:rPr lang="en-US"/>
              <a:pPr>
                <a:defRPr/>
              </a:pPr>
              <a:t>‹#›</a:t>
            </a:fld>
            <a:endParaRPr lang="en-US"/>
          </a:p>
        </p:txBody>
      </p:sp>
    </p:spTree>
    <p:extLst>
      <p:ext uri="{BB962C8B-B14F-4D97-AF65-F5344CB8AC3E}">
        <p14:creationId xmlns:p14="http://schemas.microsoft.com/office/powerpoint/2010/main" val="369187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59B64-69C0-4EEE-88DB-6F94213EAD8D}"/>
              </a:ext>
            </a:extLst>
          </p:cNvPr>
          <p:cNvSpPr>
            <a:spLocks noGrp="1"/>
          </p:cNvSpPr>
          <p:nvPr>
            <p:ph type="dt" sz="half" idx="10"/>
          </p:nvPr>
        </p:nvSpPr>
        <p:spPr/>
        <p:txBody>
          <a:bodyPr/>
          <a:lstStyle>
            <a:lvl1pPr>
              <a:defRPr/>
            </a:lvl1pPr>
          </a:lstStyle>
          <a:p>
            <a:pPr>
              <a:defRPr/>
            </a:pPr>
            <a:fld id="{A527A8EB-ACAC-4960-A2A4-04135CC05DA8}" type="datetimeFigureOut">
              <a:rPr lang="en-US"/>
              <a:pPr>
                <a:defRPr/>
              </a:pPr>
              <a:t>6/16/2021</a:t>
            </a:fld>
            <a:endParaRPr lang="en-US"/>
          </a:p>
        </p:txBody>
      </p:sp>
      <p:sp>
        <p:nvSpPr>
          <p:cNvPr id="5" name="Footer Placeholder 4">
            <a:extLst>
              <a:ext uri="{FF2B5EF4-FFF2-40B4-BE49-F238E27FC236}">
                <a16:creationId xmlns:a16="http://schemas.microsoft.com/office/drawing/2014/main" id="{B01A15EF-E446-4A95-94A6-92F5F7083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21B3D12-5C3F-4806-A599-BD8548848FF7}"/>
              </a:ext>
            </a:extLst>
          </p:cNvPr>
          <p:cNvSpPr>
            <a:spLocks noGrp="1"/>
          </p:cNvSpPr>
          <p:nvPr>
            <p:ph type="sldNum" sz="quarter" idx="12"/>
          </p:nvPr>
        </p:nvSpPr>
        <p:spPr/>
        <p:txBody>
          <a:bodyPr/>
          <a:lstStyle>
            <a:lvl1pPr>
              <a:defRPr/>
            </a:lvl1pPr>
          </a:lstStyle>
          <a:p>
            <a:pPr>
              <a:defRPr/>
            </a:pPr>
            <a:fld id="{27254FAA-A776-42E5-9BBC-8C30511E92F5}" type="slidenum">
              <a:rPr lang="en-US"/>
              <a:pPr>
                <a:defRPr/>
              </a:pPr>
              <a:t>‹#›</a:t>
            </a:fld>
            <a:endParaRPr lang="en-US"/>
          </a:p>
        </p:txBody>
      </p:sp>
    </p:spTree>
    <p:extLst>
      <p:ext uri="{BB962C8B-B14F-4D97-AF65-F5344CB8AC3E}">
        <p14:creationId xmlns:p14="http://schemas.microsoft.com/office/powerpoint/2010/main" val="23419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D32D1A-B5C8-42A7-B197-32B89546A10D}"/>
              </a:ext>
            </a:extLst>
          </p:cNvPr>
          <p:cNvSpPr>
            <a:spLocks noGrp="1"/>
          </p:cNvSpPr>
          <p:nvPr>
            <p:ph type="dt" sz="half" idx="10"/>
          </p:nvPr>
        </p:nvSpPr>
        <p:spPr/>
        <p:txBody>
          <a:bodyPr/>
          <a:lstStyle>
            <a:lvl1pPr>
              <a:defRPr/>
            </a:lvl1pPr>
          </a:lstStyle>
          <a:p>
            <a:pPr>
              <a:defRPr/>
            </a:pPr>
            <a:fld id="{F61ED70D-2B7A-44BC-A0DB-A69DBE61D2A3}" type="datetimeFigureOut">
              <a:rPr lang="en-US"/>
              <a:pPr>
                <a:defRPr/>
              </a:pPr>
              <a:t>6/16/2021</a:t>
            </a:fld>
            <a:endParaRPr lang="en-US"/>
          </a:p>
        </p:txBody>
      </p:sp>
      <p:sp>
        <p:nvSpPr>
          <p:cNvPr id="5" name="Footer Placeholder 4">
            <a:extLst>
              <a:ext uri="{FF2B5EF4-FFF2-40B4-BE49-F238E27FC236}">
                <a16:creationId xmlns:a16="http://schemas.microsoft.com/office/drawing/2014/main" id="{AC6C7B2F-3F67-441C-87D5-D5AF989F16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C3C046-88C1-4354-9921-109A6723E121}"/>
              </a:ext>
            </a:extLst>
          </p:cNvPr>
          <p:cNvSpPr>
            <a:spLocks noGrp="1"/>
          </p:cNvSpPr>
          <p:nvPr>
            <p:ph type="sldNum" sz="quarter" idx="12"/>
          </p:nvPr>
        </p:nvSpPr>
        <p:spPr/>
        <p:txBody>
          <a:bodyPr/>
          <a:lstStyle>
            <a:lvl1pPr>
              <a:defRPr/>
            </a:lvl1pPr>
          </a:lstStyle>
          <a:p>
            <a:pPr>
              <a:defRPr/>
            </a:pPr>
            <a:fld id="{237E1518-F124-4F2C-A59E-6992A567A15C}" type="slidenum">
              <a:rPr lang="en-US"/>
              <a:pPr>
                <a:defRPr/>
              </a:pPr>
              <a:t>‹#›</a:t>
            </a:fld>
            <a:endParaRPr lang="en-US"/>
          </a:p>
        </p:txBody>
      </p:sp>
    </p:spTree>
    <p:extLst>
      <p:ext uri="{BB962C8B-B14F-4D97-AF65-F5344CB8AC3E}">
        <p14:creationId xmlns:p14="http://schemas.microsoft.com/office/powerpoint/2010/main" val="267511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294CBB4-6B9B-46C5-85F1-C489001FBFB3}"/>
              </a:ext>
            </a:extLst>
          </p:cNvPr>
          <p:cNvSpPr>
            <a:spLocks noGrp="1"/>
          </p:cNvSpPr>
          <p:nvPr>
            <p:ph type="dt" sz="half" idx="10"/>
          </p:nvPr>
        </p:nvSpPr>
        <p:spPr/>
        <p:txBody>
          <a:bodyPr/>
          <a:lstStyle>
            <a:lvl1pPr>
              <a:defRPr/>
            </a:lvl1pPr>
          </a:lstStyle>
          <a:p>
            <a:pPr>
              <a:defRPr/>
            </a:pPr>
            <a:fld id="{85645471-C7AE-42CE-A355-6C817465AC32}" type="datetimeFigureOut">
              <a:rPr lang="en-US"/>
              <a:pPr>
                <a:defRPr/>
              </a:pPr>
              <a:t>6/16/2021</a:t>
            </a:fld>
            <a:endParaRPr lang="en-US"/>
          </a:p>
        </p:txBody>
      </p:sp>
      <p:sp>
        <p:nvSpPr>
          <p:cNvPr id="6" name="Footer Placeholder 4">
            <a:extLst>
              <a:ext uri="{FF2B5EF4-FFF2-40B4-BE49-F238E27FC236}">
                <a16:creationId xmlns:a16="http://schemas.microsoft.com/office/drawing/2014/main" id="{56387C71-75B9-420E-A3D1-4BF09689F9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5D2A04-C4CB-4B02-A213-172435010638}"/>
              </a:ext>
            </a:extLst>
          </p:cNvPr>
          <p:cNvSpPr>
            <a:spLocks noGrp="1"/>
          </p:cNvSpPr>
          <p:nvPr>
            <p:ph type="sldNum" sz="quarter" idx="12"/>
          </p:nvPr>
        </p:nvSpPr>
        <p:spPr/>
        <p:txBody>
          <a:bodyPr/>
          <a:lstStyle>
            <a:lvl1pPr>
              <a:defRPr/>
            </a:lvl1pPr>
          </a:lstStyle>
          <a:p>
            <a:pPr>
              <a:defRPr/>
            </a:pPr>
            <a:fld id="{BEA7197D-6B99-4642-912C-B91F54A74635}" type="slidenum">
              <a:rPr lang="en-US"/>
              <a:pPr>
                <a:defRPr/>
              </a:pPr>
              <a:t>‹#›</a:t>
            </a:fld>
            <a:endParaRPr lang="en-US"/>
          </a:p>
        </p:txBody>
      </p:sp>
    </p:spTree>
    <p:extLst>
      <p:ext uri="{BB962C8B-B14F-4D97-AF65-F5344CB8AC3E}">
        <p14:creationId xmlns:p14="http://schemas.microsoft.com/office/powerpoint/2010/main" val="198318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7427CF-EC02-4971-A599-F6F0E1D51887}"/>
              </a:ext>
            </a:extLst>
          </p:cNvPr>
          <p:cNvSpPr>
            <a:spLocks noGrp="1"/>
          </p:cNvSpPr>
          <p:nvPr>
            <p:ph type="dt" sz="half" idx="10"/>
          </p:nvPr>
        </p:nvSpPr>
        <p:spPr/>
        <p:txBody>
          <a:bodyPr/>
          <a:lstStyle>
            <a:lvl1pPr>
              <a:defRPr/>
            </a:lvl1pPr>
          </a:lstStyle>
          <a:p>
            <a:pPr>
              <a:defRPr/>
            </a:pPr>
            <a:fld id="{A1FB5901-863B-4C44-B025-E1811B162191}" type="datetimeFigureOut">
              <a:rPr lang="en-US"/>
              <a:pPr>
                <a:defRPr/>
              </a:pPr>
              <a:t>6/16/2021</a:t>
            </a:fld>
            <a:endParaRPr lang="en-US"/>
          </a:p>
        </p:txBody>
      </p:sp>
      <p:sp>
        <p:nvSpPr>
          <p:cNvPr id="8" name="Footer Placeholder 4">
            <a:extLst>
              <a:ext uri="{FF2B5EF4-FFF2-40B4-BE49-F238E27FC236}">
                <a16:creationId xmlns:a16="http://schemas.microsoft.com/office/drawing/2014/main" id="{AF2D836F-84F0-423F-9507-AF65DB0ECBB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59D9C6B-5FA3-43F9-BB1D-055751B65C3B}"/>
              </a:ext>
            </a:extLst>
          </p:cNvPr>
          <p:cNvSpPr>
            <a:spLocks noGrp="1"/>
          </p:cNvSpPr>
          <p:nvPr>
            <p:ph type="sldNum" sz="quarter" idx="12"/>
          </p:nvPr>
        </p:nvSpPr>
        <p:spPr/>
        <p:txBody>
          <a:bodyPr/>
          <a:lstStyle>
            <a:lvl1pPr>
              <a:defRPr/>
            </a:lvl1pPr>
          </a:lstStyle>
          <a:p>
            <a:pPr>
              <a:defRPr/>
            </a:pPr>
            <a:fld id="{515152A6-DB7A-42C8-8A28-9E043578EA27}" type="slidenum">
              <a:rPr lang="en-US"/>
              <a:pPr>
                <a:defRPr/>
              </a:pPr>
              <a:t>‹#›</a:t>
            </a:fld>
            <a:endParaRPr lang="en-US"/>
          </a:p>
        </p:txBody>
      </p:sp>
    </p:spTree>
    <p:extLst>
      <p:ext uri="{BB962C8B-B14F-4D97-AF65-F5344CB8AC3E}">
        <p14:creationId xmlns:p14="http://schemas.microsoft.com/office/powerpoint/2010/main" val="48473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20781A6-4EBE-42ED-9B50-751E7D5A90F8}"/>
              </a:ext>
            </a:extLst>
          </p:cNvPr>
          <p:cNvSpPr>
            <a:spLocks noGrp="1"/>
          </p:cNvSpPr>
          <p:nvPr>
            <p:ph type="dt" sz="half" idx="10"/>
          </p:nvPr>
        </p:nvSpPr>
        <p:spPr/>
        <p:txBody>
          <a:bodyPr/>
          <a:lstStyle>
            <a:lvl1pPr>
              <a:defRPr/>
            </a:lvl1pPr>
          </a:lstStyle>
          <a:p>
            <a:pPr>
              <a:defRPr/>
            </a:pPr>
            <a:fld id="{63171A91-0599-4B11-A6CC-1E65B9121C39}" type="datetimeFigureOut">
              <a:rPr lang="en-US"/>
              <a:pPr>
                <a:defRPr/>
              </a:pPr>
              <a:t>6/16/2021</a:t>
            </a:fld>
            <a:endParaRPr lang="en-US"/>
          </a:p>
        </p:txBody>
      </p:sp>
      <p:sp>
        <p:nvSpPr>
          <p:cNvPr id="4" name="Footer Placeholder 4">
            <a:extLst>
              <a:ext uri="{FF2B5EF4-FFF2-40B4-BE49-F238E27FC236}">
                <a16:creationId xmlns:a16="http://schemas.microsoft.com/office/drawing/2014/main" id="{53B6666A-9C10-4F0E-B8D4-50C8B87DBE5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D7E8E0-3BB4-481C-B704-C454CAFDCEEE}"/>
              </a:ext>
            </a:extLst>
          </p:cNvPr>
          <p:cNvSpPr>
            <a:spLocks noGrp="1"/>
          </p:cNvSpPr>
          <p:nvPr>
            <p:ph type="sldNum" sz="quarter" idx="12"/>
          </p:nvPr>
        </p:nvSpPr>
        <p:spPr/>
        <p:txBody>
          <a:bodyPr/>
          <a:lstStyle>
            <a:lvl1pPr>
              <a:defRPr/>
            </a:lvl1pPr>
          </a:lstStyle>
          <a:p>
            <a:pPr>
              <a:defRPr/>
            </a:pPr>
            <a:fld id="{02337DC0-BFEC-481B-81CC-14663CF01B03}" type="slidenum">
              <a:rPr lang="en-US"/>
              <a:pPr>
                <a:defRPr/>
              </a:pPr>
              <a:t>‹#›</a:t>
            </a:fld>
            <a:endParaRPr lang="en-US"/>
          </a:p>
        </p:txBody>
      </p:sp>
    </p:spTree>
    <p:extLst>
      <p:ext uri="{BB962C8B-B14F-4D97-AF65-F5344CB8AC3E}">
        <p14:creationId xmlns:p14="http://schemas.microsoft.com/office/powerpoint/2010/main" val="20756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39717EF-9D50-47B0-BD50-5F5D4C812981}"/>
              </a:ext>
            </a:extLst>
          </p:cNvPr>
          <p:cNvSpPr>
            <a:spLocks noGrp="1"/>
          </p:cNvSpPr>
          <p:nvPr>
            <p:ph type="dt" sz="half" idx="10"/>
          </p:nvPr>
        </p:nvSpPr>
        <p:spPr/>
        <p:txBody>
          <a:bodyPr/>
          <a:lstStyle>
            <a:lvl1pPr>
              <a:defRPr/>
            </a:lvl1pPr>
          </a:lstStyle>
          <a:p>
            <a:pPr>
              <a:defRPr/>
            </a:pPr>
            <a:fld id="{A25A12CB-5429-4AD0-B4C7-D1AF1B3EAD88}" type="datetimeFigureOut">
              <a:rPr lang="en-US"/>
              <a:pPr>
                <a:defRPr/>
              </a:pPr>
              <a:t>6/16/2021</a:t>
            </a:fld>
            <a:endParaRPr lang="en-US"/>
          </a:p>
        </p:txBody>
      </p:sp>
      <p:sp>
        <p:nvSpPr>
          <p:cNvPr id="3" name="Footer Placeholder 4">
            <a:extLst>
              <a:ext uri="{FF2B5EF4-FFF2-40B4-BE49-F238E27FC236}">
                <a16:creationId xmlns:a16="http://schemas.microsoft.com/office/drawing/2014/main" id="{8743D9AA-CE48-4914-8E89-93265A8A9FC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3B2E3AA-4F38-46C6-B27E-A94B4BC58B58}"/>
              </a:ext>
            </a:extLst>
          </p:cNvPr>
          <p:cNvSpPr>
            <a:spLocks noGrp="1"/>
          </p:cNvSpPr>
          <p:nvPr>
            <p:ph type="sldNum" sz="quarter" idx="12"/>
          </p:nvPr>
        </p:nvSpPr>
        <p:spPr/>
        <p:txBody>
          <a:bodyPr/>
          <a:lstStyle>
            <a:lvl1pPr>
              <a:defRPr/>
            </a:lvl1pPr>
          </a:lstStyle>
          <a:p>
            <a:pPr>
              <a:defRPr/>
            </a:pPr>
            <a:fld id="{BCA10D85-AD16-463B-B6C8-AE843EBBE909}" type="slidenum">
              <a:rPr lang="en-US"/>
              <a:pPr>
                <a:defRPr/>
              </a:pPr>
              <a:t>‹#›</a:t>
            </a:fld>
            <a:endParaRPr lang="en-US"/>
          </a:p>
        </p:txBody>
      </p:sp>
    </p:spTree>
    <p:extLst>
      <p:ext uri="{BB962C8B-B14F-4D97-AF65-F5344CB8AC3E}">
        <p14:creationId xmlns:p14="http://schemas.microsoft.com/office/powerpoint/2010/main" val="218825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49329FC-C1A3-434B-BFE3-AE6AFFACB640}"/>
              </a:ext>
            </a:extLst>
          </p:cNvPr>
          <p:cNvSpPr>
            <a:spLocks noGrp="1"/>
          </p:cNvSpPr>
          <p:nvPr>
            <p:ph type="dt" sz="half" idx="10"/>
          </p:nvPr>
        </p:nvSpPr>
        <p:spPr/>
        <p:txBody>
          <a:bodyPr/>
          <a:lstStyle>
            <a:lvl1pPr>
              <a:defRPr/>
            </a:lvl1pPr>
          </a:lstStyle>
          <a:p>
            <a:pPr>
              <a:defRPr/>
            </a:pPr>
            <a:fld id="{9A6228C7-D83A-4977-9880-4AA8B19DA365}" type="datetimeFigureOut">
              <a:rPr lang="en-US"/>
              <a:pPr>
                <a:defRPr/>
              </a:pPr>
              <a:t>6/16/2021</a:t>
            </a:fld>
            <a:endParaRPr lang="en-US"/>
          </a:p>
        </p:txBody>
      </p:sp>
      <p:sp>
        <p:nvSpPr>
          <p:cNvPr id="6" name="Footer Placeholder 4">
            <a:extLst>
              <a:ext uri="{FF2B5EF4-FFF2-40B4-BE49-F238E27FC236}">
                <a16:creationId xmlns:a16="http://schemas.microsoft.com/office/drawing/2014/main" id="{EE60CD10-A555-49C9-B0AE-0245ACC93E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4E35BCB-46C6-4560-B89C-32CBEB0260DD}"/>
              </a:ext>
            </a:extLst>
          </p:cNvPr>
          <p:cNvSpPr>
            <a:spLocks noGrp="1"/>
          </p:cNvSpPr>
          <p:nvPr>
            <p:ph type="sldNum" sz="quarter" idx="12"/>
          </p:nvPr>
        </p:nvSpPr>
        <p:spPr/>
        <p:txBody>
          <a:bodyPr/>
          <a:lstStyle>
            <a:lvl1pPr>
              <a:defRPr/>
            </a:lvl1pPr>
          </a:lstStyle>
          <a:p>
            <a:pPr>
              <a:defRPr/>
            </a:pPr>
            <a:fld id="{B18ED7CE-F3E0-439F-9A21-2000A9471955}" type="slidenum">
              <a:rPr lang="en-US"/>
              <a:pPr>
                <a:defRPr/>
              </a:pPr>
              <a:t>‹#›</a:t>
            </a:fld>
            <a:endParaRPr lang="en-US"/>
          </a:p>
        </p:txBody>
      </p:sp>
    </p:spTree>
    <p:extLst>
      <p:ext uri="{BB962C8B-B14F-4D97-AF65-F5344CB8AC3E}">
        <p14:creationId xmlns:p14="http://schemas.microsoft.com/office/powerpoint/2010/main" val="351246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DE6B3EF-2D69-4393-86BC-7B2860FF1A60}"/>
              </a:ext>
            </a:extLst>
          </p:cNvPr>
          <p:cNvSpPr>
            <a:spLocks noGrp="1"/>
          </p:cNvSpPr>
          <p:nvPr>
            <p:ph type="dt" sz="half" idx="10"/>
          </p:nvPr>
        </p:nvSpPr>
        <p:spPr/>
        <p:txBody>
          <a:bodyPr/>
          <a:lstStyle>
            <a:lvl1pPr>
              <a:defRPr/>
            </a:lvl1pPr>
          </a:lstStyle>
          <a:p>
            <a:pPr>
              <a:defRPr/>
            </a:pPr>
            <a:fld id="{C6E9D1B2-C8B6-496E-9581-CD09E780DFF6}" type="datetimeFigureOut">
              <a:rPr lang="en-US"/>
              <a:pPr>
                <a:defRPr/>
              </a:pPr>
              <a:t>6/16/2021</a:t>
            </a:fld>
            <a:endParaRPr lang="en-US"/>
          </a:p>
        </p:txBody>
      </p:sp>
      <p:sp>
        <p:nvSpPr>
          <p:cNvPr id="6" name="Footer Placeholder 4">
            <a:extLst>
              <a:ext uri="{FF2B5EF4-FFF2-40B4-BE49-F238E27FC236}">
                <a16:creationId xmlns:a16="http://schemas.microsoft.com/office/drawing/2014/main" id="{AB016133-B21C-40A1-92BF-BF30E05123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E63F367-77F1-4069-8433-352C42D053E6}"/>
              </a:ext>
            </a:extLst>
          </p:cNvPr>
          <p:cNvSpPr>
            <a:spLocks noGrp="1"/>
          </p:cNvSpPr>
          <p:nvPr>
            <p:ph type="sldNum" sz="quarter" idx="12"/>
          </p:nvPr>
        </p:nvSpPr>
        <p:spPr/>
        <p:txBody>
          <a:bodyPr/>
          <a:lstStyle>
            <a:lvl1pPr>
              <a:defRPr/>
            </a:lvl1pPr>
          </a:lstStyle>
          <a:p>
            <a:pPr>
              <a:defRPr/>
            </a:pPr>
            <a:fld id="{F887F01E-2BE0-4D87-9116-5A265E958361}" type="slidenum">
              <a:rPr lang="en-US"/>
              <a:pPr>
                <a:defRPr/>
              </a:pPr>
              <a:t>‹#›</a:t>
            </a:fld>
            <a:endParaRPr lang="en-US"/>
          </a:p>
        </p:txBody>
      </p:sp>
    </p:spTree>
    <p:extLst>
      <p:ext uri="{BB962C8B-B14F-4D97-AF65-F5344CB8AC3E}">
        <p14:creationId xmlns:p14="http://schemas.microsoft.com/office/powerpoint/2010/main" val="391751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FBA0A37-4A4D-439D-875E-263580715B4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6F6A6F9-DE0F-4463-A637-36B370F1C0D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1B0553-F998-471C-B1E0-F20909EA907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02121F1-C355-4AC8-853E-03E25BF189A3}" type="datetimeFigureOut">
              <a:rPr lang="en-US"/>
              <a:pPr>
                <a:defRPr/>
              </a:pPr>
              <a:t>6/16/2021</a:t>
            </a:fld>
            <a:endParaRPr lang="en-US"/>
          </a:p>
        </p:txBody>
      </p:sp>
      <p:sp>
        <p:nvSpPr>
          <p:cNvPr id="5" name="Footer Placeholder 4">
            <a:extLst>
              <a:ext uri="{FF2B5EF4-FFF2-40B4-BE49-F238E27FC236}">
                <a16:creationId xmlns:a16="http://schemas.microsoft.com/office/drawing/2014/main" id="{CC4D6265-8276-43A1-B310-70E44AE3F60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B01EBE5-77C0-472A-A342-B41472BEDD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1BB8A3F-35D4-4956-B65C-38CA1A7009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0733BE8-A435-4B6D-B5AE-4B95B5912295}"/>
              </a:ext>
            </a:extLst>
          </p:cNvPr>
          <p:cNvSpPr>
            <a:spLocks noGrp="1"/>
          </p:cNvSpPr>
          <p:nvPr>
            <p:ph type="ctrTitle"/>
          </p:nvPr>
        </p:nvSpPr>
        <p:spPr/>
        <p:txBody>
          <a:bodyPr/>
          <a:lstStyle/>
          <a:p>
            <a:pPr eaLnBrk="1" hangingPunct="1"/>
            <a:r>
              <a:rPr lang="en-US" altLang="en-US"/>
              <a:t>Lecture 3</a:t>
            </a:r>
            <a:br>
              <a:rPr lang="en-US" altLang="en-US"/>
            </a:br>
            <a:r>
              <a:rPr lang="en-US" altLang="en-US"/>
              <a:t>Use Case Diagram</a:t>
            </a:r>
          </a:p>
        </p:txBody>
      </p:sp>
      <p:sp>
        <p:nvSpPr>
          <p:cNvPr id="3" name="Subtitle 2">
            <a:extLst>
              <a:ext uri="{FF2B5EF4-FFF2-40B4-BE49-F238E27FC236}">
                <a16:creationId xmlns:a16="http://schemas.microsoft.com/office/drawing/2014/main" id="{8D3F1D5C-55AB-4D62-99EF-7D9A84987155}"/>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17 &amp; 18</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5 &amp; 6</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E2D3CA7-44A9-4E34-B2F3-3121CA6DBDAE}"/>
              </a:ext>
            </a:extLst>
          </p:cNvPr>
          <p:cNvSpPr>
            <a:spLocks noGrp="1"/>
          </p:cNvSpPr>
          <p:nvPr>
            <p:ph type="title"/>
          </p:nvPr>
        </p:nvSpPr>
        <p:spPr/>
        <p:txBody>
          <a:bodyPr/>
          <a:lstStyle/>
          <a:p>
            <a:r>
              <a:rPr lang="en-US" altLang="en-US"/>
              <a:t>Actors</a:t>
            </a:r>
          </a:p>
        </p:txBody>
      </p:sp>
      <p:sp>
        <p:nvSpPr>
          <p:cNvPr id="3" name="Content Placeholder 2">
            <a:extLst>
              <a:ext uri="{FF2B5EF4-FFF2-40B4-BE49-F238E27FC236}">
                <a16:creationId xmlns:a16="http://schemas.microsoft.com/office/drawing/2014/main" id="{CB280B68-F125-4503-A7AA-47E2DFFD3CF6}"/>
              </a:ext>
            </a:extLst>
          </p:cNvPr>
          <p:cNvSpPr>
            <a:spLocks noGrp="1"/>
          </p:cNvSpPr>
          <p:nvPr>
            <p:ph idx="1"/>
          </p:nvPr>
        </p:nvSpPr>
        <p:spPr/>
        <p:txBody>
          <a:bodyPr>
            <a:normAutofit fontScale="92500" lnSpcReduction="20000"/>
          </a:bodyPr>
          <a:lstStyle/>
          <a:p>
            <a:pPr>
              <a:defRPr/>
            </a:pPr>
            <a:r>
              <a:rPr lang="en-US" dirty="0"/>
              <a:t>Find the people, systems, or devices that communicate with the system. </a:t>
            </a:r>
          </a:p>
          <a:p>
            <a:pPr>
              <a:defRPr/>
            </a:pPr>
            <a:r>
              <a:rPr lang="en-US" dirty="0"/>
              <a:t>The system-type actors are often easiest to spot as interfaces and external communication, such as notifications to the Accounts Payable and Order Processing systems. </a:t>
            </a:r>
          </a:p>
          <a:p>
            <a:pPr>
              <a:defRPr/>
            </a:pPr>
            <a:r>
              <a:rPr lang="en-US" dirty="0"/>
              <a:t>The other actors will be participants in the operation of the Inventory Control system. </a:t>
            </a:r>
          </a:p>
          <a:p>
            <a:pPr>
              <a:defRPr/>
            </a:pPr>
            <a:r>
              <a:rPr lang="en-US" dirty="0"/>
              <a:t>All these users will become sources for finding and validating the required features of the system (that is, Use Cases).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9C4EFA0-0EAB-4CA9-A3BA-167BE7969BB9}"/>
              </a:ext>
            </a:extLst>
          </p:cNvPr>
          <p:cNvSpPr>
            <a:spLocks noGrp="1"/>
          </p:cNvSpPr>
          <p:nvPr>
            <p:ph type="title"/>
          </p:nvPr>
        </p:nvSpPr>
        <p:spPr/>
        <p:txBody>
          <a:bodyPr/>
          <a:lstStyle/>
          <a:p>
            <a:r>
              <a:rPr lang="en-US" altLang="en-US"/>
              <a:t>Notation of Actors</a:t>
            </a:r>
          </a:p>
        </p:txBody>
      </p:sp>
      <p:pic>
        <p:nvPicPr>
          <p:cNvPr id="13315" name="Picture 1">
            <a:extLst>
              <a:ext uri="{FF2B5EF4-FFF2-40B4-BE49-F238E27FC236}">
                <a16:creationId xmlns:a16="http://schemas.microsoft.com/office/drawing/2014/main" id="{79288B15-EB60-4748-8E11-31C309E2E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90800"/>
            <a:ext cx="54959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A62D869-9B00-4209-8842-696AB09E46F6}"/>
              </a:ext>
            </a:extLst>
          </p:cNvPr>
          <p:cNvSpPr>
            <a:spLocks noGrp="1"/>
          </p:cNvSpPr>
          <p:nvPr>
            <p:ph type="title"/>
          </p:nvPr>
        </p:nvSpPr>
        <p:spPr/>
        <p:txBody>
          <a:bodyPr/>
          <a:lstStyle/>
          <a:p>
            <a:r>
              <a:rPr lang="en-US" altLang="en-US"/>
              <a:t>Dependency</a:t>
            </a:r>
          </a:p>
        </p:txBody>
      </p:sp>
      <p:sp>
        <p:nvSpPr>
          <p:cNvPr id="3" name="Content Placeholder 2">
            <a:extLst>
              <a:ext uri="{FF2B5EF4-FFF2-40B4-BE49-F238E27FC236}">
                <a16:creationId xmlns:a16="http://schemas.microsoft.com/office/drawing/2014/main" id="{46326F9B-B6D0-4A77-B6E8-98E9569E9CE2}"/>
              </a:ext>
            </a:extLst>
          </p:cNvPr>
          <p:cNvSpPr>
            <a:spLocks noGrp="1"/>
          </p:cNvSpPr>
          <p:nvPr>
            <p:ph idx="1"/>
          </p:nvPr>
        </p:nvSpPr>
        <p:spPr/>
        <p:txBody>
          <a:bodyPr>
            <a:normAutofit lnSpcReduction="10000"/>
          </a:bodyPr>
          <a:lstStyle/>
          <a:p>
            <a:pPr>
              <a:defRPr/>
            </a:pPr>
            <a:r>
              <a:rPr lang="en-US" b="1" dirty="0"/>
              <a:t>&lt;&lt;include&gt;&gt;</a:t>
            </a:r>
          </a:p>
          <a:p>
            <a:pPr lvl="1">
              <a:defRPr/>
            </a:pPr>
            <a:r>
              <a:rPr lang="en-US" dirty="0"/>
              <a:t>Mandatory dependency</a:t>
            </a:r>
          </a:p>
          <a:p>
            <a:pPr lvl="1">
              <a:defRPr/>
            </a:pPr>
            <a:r>
              <a:rPr lang="en-US" dirty="0"/>
              <a:t>&lt;&lt; </a:t>
            </a:r>
            <a:r>
              <a:rPr lang="en-US" dirty="0" err="1"/>
              <a:t>i</a:t>
            </a:r>
            <a:r>
              <a:rPr lang="en-US" dirty="0"/>
              <a:t> &gt;&gt;</a:t>
            </a:r>
          </a:p>
          <a:p>
            <a:pPr lvl="1">
              <a:defRPr/>
            </a:pPr>
            <a:r>
              <a:rPr lang="en-US" dirty="0"/>
              <a:t>Arrow towards the use case dependent on</a:t>
            </a:r>
          </a:p>
          <a:p>
            <a:pPr>
              <a:defRPr/>
            </a:pPr>
            <a:r>
              <a:rPr lang="en-US" b="1" dirty="0"/>
              <a:t>&lt;&lt;extend&gt;&gt;</a:t>
            </a:r>
          </a:p>
          <a:p>
            <a:pPr lvl="1">
              <a:defRPr/>
            </a:pPr>
            <a:r>
              <a:rPr lang="en-US" dirty="0"/>
              <a:t>Optional Dependency</a:t>
            </a:r>
          </a:p>
          <a:p>
            <a:pPr lvl="1">
              <a:defRPr/>
            </a:pPr>
            <a:r>
              <a:rPr lang="en-US" dirty="0"/>
              <a:t>&lt;&lt; e &gt;&gt;</a:t>
            </a:r>
          </a:p>
          <a:p>
            <a:pPr lvl="1">
              <a:defRPr/>
            </a:pPr>
            <a:r>
              <a:rPr lang="en-US" dirty="0"/>
              <a:t>Arrow from the use case dependent on</a:t>
            </a:r>
          </a:p>
          <a:p>
            <a:pPr lvl="1">
              <a:defRPr/>
            </a:pPr>
            <a:r>
              <a:rPr lang="en-US" dirty="0"/>
              <a:t>Often referred as options of the use case</a:t>
            </a:r>
          </a:p>
          <a:p>
            <a:pPr marL="0" indent="0">
              <a:buFont typeface="Arial" panose="020B0604020202020204" pitchFamily="34" charset="0"/>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D1940F-46EA-4CA9-90A4-382192BABE4E}"/>
              </a:ext>
            </a:extLst>
          </p:cNvPr>
          <p:cNvSpPr>
            <a:spLocks noGrp="1"/>
          </p:cNvSpPr>
          <p:nvPr>
            <p:ph type="title"/>
          </p:nvPr>
        </p:nvSpPr>
        <p:spPr/>
        <p:txBody>
          <a:bodyPr/>
          <a:lstStyle/>
          <a:p>
            <a:r>
              <a:rPr lang="en-US" altLang="en-US"/>
              <a:t>&lt;&lt;include&gt;&gt; &amp; &lt;&lt;extend&gt;&gt;</a:t>
            </a:r>
          </a:p>
        </p:txBody>
      </p:sp>
      <p:pic>
        <p:nvPicPr>
          <p:cNvPr id="15363" name="Picture 3">
            <a:extLst>
              <a:ext uri="{FF2B5EF4-FFF2-40B4-BE49-F238E27FC236}">
                <a16:creationId xmlns:a16="http://schemas.microsoft.com/office/drawing/2014/main" id="{CD979F51-A7B2-4FC9-BABA-95BC89EC3F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24338"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a:extLst>
              <a:ext uri="{FF2B5EF4-FFF2-40B4-BE49-F238E27FC236}">
                <a16:creationId xmlns:a16="http://schemas.microsoft.com/office/drawing/2014/main" id="{42BEDDF1-DE05-4275-8921-B0BDE942EB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572000"/>
            <a:ext cx="38671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97B9554-FAD8-49FE-94A6-06C87038D72A}"/>
              </a:ext>
            </a:extLst>
          </p:cNvPr>
          <p:cNvSpPr>
            <a:spLocks noGrp="1"/>
          </p:cNvSpPr>
          <p:nvPr>
            <p:ph type="title"/>
          </p:nvPr>
        </p:nvSpPr>
        <p:spPr/>
        <p:txBody>
          <a:bodyPr/>
          <a:lstStyle/>
          <a:p>
            <a:r>
              <a:rPr lang="en-US" altLang="en-US"/>
              <a:t>Generalization</a:t>
            </a:r>
          </a:p>
        </p:txBody>
      </p:sp>
      <p:pic>
        <p:nvPicPr>
          <p:cNvPr id="16387" name="Picture 4">
            <a:extLst>
              <a:ext uri="{FF2B5EF4-FFF2-40B4-BE49-F238E27FC236}">
                <a16:creationId xmlns:a16="http://schemas.microsoft.com/office/drawing/2014/main" id="{857F7956-D8FA-406B-8582-61AE112924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92400"/>
            <a:ext cx="37988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CEB4319-AB44-4860-A37C-93DB1A625D3B}"/>
              </a:ext>
            </a:extLst>
          </p:cNvPr>
          <p:cNvSpPr>
            <a:spLocks noGrp="1"/>
          </p:cNvSpPr>
          <p:nvPr>
            <p:ph type="title"/>
          </p:nvPr>
        </p:nvSpPr>
        <p:spPr>
          <a:xfrm>
            <a:off x="480193" y="245700"/>
            <a:ext cx="8229600" cy="1143000"/>
          </a:xfrm>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22986CA1-32BD-494C-848A-B520B52326EE}"/>
              </a:ext>
            </a:extLst>
          </p:cNvPr>
          <p:cNvSpPr>
            <a:spLocks noGrp="1"/>
          </p:cNvSpPr>
          <p:nvPr>
            <p:ph idx="1"/>
          </p:nvPr>
        </p:nvSpPr>
        <p:spPr>
          <a:xfrm>
            <a:off x="65880" y="1600200"/>
            <a:ext cx="3348969" cy="5029200"/>
          </a:xfrm>
        </p:spPr>
        <p:txBody>
          <a:bodyPr>
            <a:normAutofit/>
          </a:bodyPr>
          <a:lstStyle/>
          <a:p>
            <a:pPr>
              <a:defRPr/>
            </a:pPr>
            <a:r>
              <a:rPr lang="en-US" sz="1800" b="1" dirty="0"/>
              <a:t>Case 1:</a:t>
            </a:r>
            <a:endParaRPr lang="en-US" sz="1800" dirty="0"/>
          </a:p>
          <a:p>
            <a:pPr>
              <a:defRPr/>
            </a:pPr>
            <a:r>
              <a:rPr lang="en-US" sz="1600" dirty="0"/>
              <a:t>In a hotel management system a guest can rent rooms. Hotel receptionist uses the system to assist in the renting. A guest can also book a room for future renting with the help of the receptionist, but the receptionist has to check if the room has prior booking or not. A Guest can pay for his bill. He can pay by cash or credit card. Receptionists has to logon to the system before they can use it, but to logon he has go through username/password verification.</a:t>
            </a:r>
          </a:p>
        </p:txBody>
      </p:sp>
      <p:grpSp>
        <p:nvGrpSpPr>
          <p:cNvPr id="4" name="Group 3">
            <a:extLst>
              <a:ext uri="{FF2B5EF4-FFF2-40B4-BE49-F238E27FC236}">
                <a16:creationId xmlns:a16="http://schemas.microsoft.com/office/drawing/2014/main" id="{2EE734E8-EE38-4291-82E9-16A150BABA64}"/>
              </a:ext>
            </a:extLst>
          </p:cNvPr>
          <p:cNvGrpSpPr/>
          <p:nvPr/>
        </p:nvGrpSpPr>
        <p:grpSpPr>
          <a:xfrm>
            <a:off x="3194028" y="2000490"/>
            <a:ext cx="5980007" cy="4582872"/>
            <a:chOff x="5819791" y="1926771"/>
            <a:chExt cx="5980007" cy="4582872"/>
          </a:xfrm>
        </p:grpSpPr>
        <p:sp>
          <p:nvSpPr>
            <p:cNvPr id="5" name="Oval 4">
              <a:extLst>
                <a:ext uri="{FF2B5EF4-FFF2-40B4-BE49-F238E27FC236}">
                  <a16:creationId xmlns:a16="http://schemas.microsoft.com/office/drawing/2014/main" id="{AA236287-57D6-4CF8-A229-7CFA45382D2E}"/>
                </a:ext>
              </a:extLst>
            </p:cNvPr>
            <p:cNvSpPr/>
            <p:nvPr/>
          </p:nvSpPr>
          <p:spPr>
            <a:xfrm>
              <a:off x="7930891" y="2038019"/>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Rent Room</a:t>
              </a:r>
            </a:p>
          </p:txBody>
        </p:sp>
        <p:grpSp>
          <p:nvGrpSpPr>
            <p:cNvPr id="6" name="Group 5">
              <a:extLst>
                <a:ext uri="{FF2B5EF4-FFF2-40B4-BE49-F238E27FC236}">
                  <a16:creationId xmlns:a16="http://schemas.microsoft.com/office/drawing/2014/main" id="{7EAD3601-FD8C-42F1-9705-C475A2C7D5B4}"/>
                </a:ext>
              </a:extLst>
            </p:cNvPr>
            <p:cNvGrpSpPr/>
            <p:nvPr/>
          </p:nvGrpSpPr>
          <p:grpSpPr>
            <a:xfrm>
              <a:off x="5819791" y="3394995"/>
              <a:ext cx="968829" cy="757429"/>
              <a:chOff x="467019" y="2517710"/>
              <a:chExt cx="968829" cy="757429"/>
            </a:xfrm>
          </p:grpSpPr>
          <p:grpSp>
            <p:nvGrpSpPr>
              <p:cNvPr id="37" name="Group 36">
                <a:extLst>
                  <a:ext uri="{FF2B5EF4-FFF2-40B4-BE49-F238E27FC236}">
                    <a16:creationId xmlns:a16="http://schemas.microsoft.com/office/drawing/2014/main" id="{DB3AD81E-7B9B-4BB9-953A-953E47F2751C}"/>
                  </a:ext>
                </a:extLst>
              </p:cNvPr>
              <p:cNvGrpSpPr/>
              <p:nvPr/>
            </p:nvGrpSpPr>
            <p:grpSpPr>
              <a:xfrm flipH="1">
                <a:off x="838200" y="2517710"/>
                <a:ext cx="233773" cy="449010"/>
                <a:chOff x="1846217" y="3051110"/>
                <a:chExt cx="487680" cy="936690"/>
              </a:xfrm>
            </p:grpSpPr>
            <p:sp>
              <p:nvSpPr>
                <p:cNvPr id="39" name="Oval 38">
                  <a:extLst>
                    <a:ext uri="{FF2B5EF4-FFF2-40B4-BE49-F238E27FC236}">
                      <a16:creationId xmlns:a16="http://schemas.microsoft.com/office/drawing/2014/main" id="{9F3658B2-D2B1-4C67-A901-03FE8290C8FE}"/>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32A09FAF-A94E-4714-A51E-25559BF03324}"/>
                    </a:ext>
                  </a:extLst>
                </p:cNvPr>
                <p:cNvCxnSpPr>
                  <a:cxnSpLocks/>
                  <a:stCxn id="39" idx="4"/>
                  <a:endCxn id="41"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C568C451-0675-43FF-90A6-8305B87E7E65}"/>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507C2A02-FF0F-47DE-9797-41B463F95117}"/>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B4E2C76-9A8F-4229-9504-2CB1B96CD787}"/>
                  </a:ext>
                </a:extLst>
              </p:cNvPr>
              <p:cNvSpPr txBox="1"/>
              <p:nvPr/>
            </p:nvSpPr>
            <p:spPr>
              <a:xfrm>
                <a:off x="467019" y="2998140"/>
                <a:ext cx="968829" cy="276999"/>
              </a:xfrm>
              <a:prstGeom prst="rect">
                <a:avLst/>
              </a:prstGeom>
              <a:noFill/>
            </p:spPr>
            <p:txBody>
              <a:bodyPr wrap="square" rtlCol="0">
                <a:spAutoFit/>
              </a:bodyPr>
              <a:lstStyle/>
              <a:p>
                <a:pPr algn="ctr"/>
                <a:r>
                  <a:rPr lang="en-US" sz="1200" dirty="0"/>
                  <a:t>Guest</a:t>
                </a:r>
              </a:p>
            </p:txBody>
          </p:sp>
        </p:grpSp>
        <p:grpSp>
          <p:nvGrpSpPr>
            <p:cNvPr id="7" name="Group 6">
              <a:extLst>
                <a:ext uri="{FF2B5EF4-FFF2-40B4-BE49-F238E27FC236}">
                  <a16:creationId xmlns:a16="http://schemas.microsoft.com/office/drawing/2014/main" id="{0CFF6BB3-75D2-4826-B091-FFA7794B1F9C}"/>
                </a:ext>
              </a:extLst>
            </p:cNvPr>
            <p:cNvGrpSpPr/>
            <p:nvPr/>
          </p:nvGrpSpPr>
          <p:grpSpPr>
            <a:xfrm>
              <a:off x="10644845" y="3444355"/>
              <a:ext cx="1154953" cy="741713"/>
              <a:chOff x="373957" y="2517710"/>
              <a:chExt cx="1154953" cy="741713"/>
            </a:xfrm>
          </p:grpSpPr>
          <p:grpSp>
            <p:nvGrpSpPr>
              <p:cNvPr id="31" name="Group 30">
                <a:extLst>
                  <a:ext uri="{FF2B5EF4-FFF2-40B4-BE49-F238E27FC236}">
                    <a16:creationId xmlns:a16="http://schemas.microsoft.com/office/drawing/2014/main" id="{92161D71-2E61-4DD9-9612-E03B51C522F8}"/>
                  </a:ext>
                </a:extLst>
              </p:cNvPr>
              <p:cNvGrpSpPr/>
              <p:nvPr/>
            </p:nvGrpSpPr>
            <p:grpSpPr>
              <a:xfrm flipH="1">
                <a:off x="838200" y="2517710"/>
                <a:ext cx="233773" cy="449010"/>
                <a:chOff x="1846217" y="3051110"/>
                <a:chExt cx="487680" cy="936690"/>
              </a:xfrm>
            </p:grpSpPr>
            <p:sp>
              <p:nvSpPr>
                <p:cNvPr id="33" name="Oval 32">
                  <a:extLst>
                    <a:ext uri="{FF2B5EF4-FFF2-40B4-BE49-F238E27FC236}">
                      <a16:creationId xmlns:a16="http://schemas.microsoft.com/office/drawing/2014/main" id="{A08298DF-B7C6-41A8-B812-4E0901544620}"/>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BFC93218-A18E-442A-8E62-CC36233C797D}"/>
                    </a:ext>
                  </a:extLst>
                </p:cNvPr>
                <p:cNvCxnSpPr>
                  <a:cxnSpLocks/>
                  <a:stCxn id="33" idx="4"/>
                  <a:endCxn id="35"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C5033DD3-62DE-452C-AD82-ABF10C34C64B}"/>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6" name="Straight Connector 35">
                  <a:extLst>
                    <a:ext uri="{FF2B5EF4-FFF2-40B4-BE49-F238E27FC236}">
                      <a16:creationId xmlns:a16="http://schemas.microsoft.com/office/drawing/2014/main" id="{67DEE566-45DD-4699-872E-F44B45959528}"/>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2F0B75B9-86D6-468C-BB85-3C0615A00130}"/>
                  </a:ext>
                </a:extLst>
              </p:cNvPr>
              <p:cNvSpPr txBox="1"/>
              <p:nvPr/>
            </p:nvSpPr>
            <p:spPr>
              <a:xfrm>
                <a:off x="373957" y="2982424"/>
                <a:ext cx="1154953" cy="276999"/>
              </a:xfrm>
              <a:prstGeom prst="rect">
                <a:avLst/>
              </a:prstGeom>
              <a:noFill/>
            </p:spPr>
            <p:txBody>
              <a:bodyPr wrap="square" rtlCol="0">
                <a:spAutoFit/>
              </a:bodyPr>
              <a:lstStyle/>
              <a:p>
                <a:pPr algn="ctr"/>
                <a:r>
                  <a:rPr lang="en-US" sz="1200" dirty="0"/>
                  <a:t>Receptionist</a:t>
                </a:r>
              </a:p>
            </p:txBody>
          </p:sp>
        </p:grpSp>
        <p:cxnSp>
          <p:nvCxnSpPr>
            <p:cNvPr id="8" name="Straight Connector 7">
              <a:extLst>
                <a:ext uri="{FF2B5EF4-FFF2-40B4-BE49-F238E27FC236}">
                  <a16:creationId xmlns:a16="http://schemas.microsoft.com/office/drawing/2014/main" id="{69EC685B-C5A4-4AA3-9832-D9538A5F2D42}"/>
                </a:ext>
              </a:extLst>
            </p:cNvPr>
            <p:cNvCxnSpPr>
              <a:cxnSpLocks/>
              <a:endCxn id="5" idx="2"/>
            </p:cNvCxnSpPr>
            <p:nvPr/>
          </p:nvCxnSpPr>
          <p:spPr>
            <a:xfrm flipV="1">
              <a:off x="6424745" y="2337305"/>
              <a:ext cx="1506146" cy="86044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18650B8-39FF-4C0A-9F9F-F03D8D4D89D4}"/>
                </a:ext>
              </a:extLst>
            </p:cNvPr>
            <p:cNvCxnSpPr>
              <a:cxnSpLocks/>
              <a:stCxn id="5" idx="6"/>
            </p:cNvCxnSpPr>
            <p:nvPr/>
          </p:nvCxnSpPr>
          <p:spPr>
            <a:xfrm>
              <a:off x="9367879" y="2337305"/>
              <a:ext cx="1698279" cy="882248"/>
            </a:xfrm>
            <a:prstGeom prst="line">
              <a:avLst/>
            </a:prstGeom>
            <a:ln w="19050"/>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6D92EE26-3B4E-4E77-9E63-F4910E1193B4}"/>
                </a:ext>
              </a:extLst>
            </p:cNvPr>
            <p:cNvSpPr/>
            <p:nvPr/>
          </p:nvSpPr>
          <p:spPr>
            <a:xfrm>
              <a:off x="7908599" y="2755632"/>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Book Room</a:t>
              </a:r>
            </a:p>
          </p:txBody>
        </p:sp>
        <p:cxnSp>
          <p:nvCxnSpPr>
            <p:cNvPr id="11" name="Straight Connector 10">
              <a:extLst>
                <a:ext uri="{FF2B5EF4-FFF2-40B4-BE49-F238E27FC236}">
                  <a16:creationId xmlns:a16="http://schemas.microsoft.com/office/drawing/2014/main" id="{16802637-5745-4B70-AD87-767CE1F9979C}"/>
                </a:ext>
              </a:extLst>
            </p:cNvPr>
            <p:cNvCxnSpPr>
              <a:cxnSpLocks/>
              <a:endCxn id="10" idx="1"/>
            </p:cNvCxnSpPr>
            <p:nvPr/>
          </p:nvCxnSpPr>
          <p:spPr>
            <a:xfrm flipV="1">
              <a:off x="6450277" y="2843291"/>
              <a:ext cx="1668764" cy="47350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E180602-D03F-4AAA-8F37-BA535AE0F68F}"/>
                </a:ext>
              </a:extLst>
            </p:cNvPr>
            <p:cNvCxnSpPr>
              <a:cxnSpLocks/>
              <a:stCxn id="10" idx="6"/>
            </p:cNvCxnSpPr>
            <p:nvPr/>
          </p:nvCxnSpPr>
          <p:spPr>
            <a:xfrm>
              <a:off x="9345587" y="3054918"/>
              <a:ext cx="1668764" cy="416920"/>
            </a:xfrm>
            <a:prstGeom prst="line">
              <a:avLst/>
            </a:prstGeom>
            <a:ln w="19050"/>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B64D3F3B-2349-4EC4-92A2-2E4C6A4C5FAA}"/>
                </a:ext>
              </a:extLst>
            </p:cNvPr>
            <p:cNvSpPr/>
            <p:nvPr/>
          </p:nvSpPr>
          <p:spPr>
            <a:xfrm>
              <a:off x="7950405" y="3473245"/>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Check Availability</a:t>
              </a:r>
            </a:p>
          </p:txBody>
        </p:sp>
        <p:sp>
          <p:nvSpPr>
            <p:cNvPr id="14" name="Oval 13">
              <a:extLst>
                <a:ext uri="{FF2B5EF4-FFF2-40B4-BE49-F238E27FC236}">
                  <a16:creationId xmlns:a16="http://schemas.microsoft.com/office/drawing/2014/main" id="{3622C4C1-F7B2-4B49-B0E8-1943E7BD1B08}"/>
                </a:ext>
              </a:extLst>
            </p:cNvPr>
            <p:cNvSpPr/>
            <p:nvPr/>
          </p:nvSpPr>
          <p:spPr>
            <a:xfrm>
              <a:off x="7950405" y="4183202"/>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a:t>
              </a:r>
            </a:p>
          </p:txBody>
        </p:sp>
        <p:cxnSp>
          <p:nvCxnSpPr>
            <p:cNvPr id="15" name="Straight Connector 14">
              <a:extLst>
                <a:ext uri="{FF2B5EF4-FFF2-40B4-BE49-F238E27FC236}">
                  <a16:creationId xmlns:a16="http://schemas.microsoft.com/office/drawing/2014/main" id="{A0642248-D152-4057-9357-167F8622A5A7}"/>
                </a:ext>
              </a:extLst>
            </p:cNvPr>
            <p:cNvCxnSpPr>
              <a:cxnSpLocks/>
              <a:stCxn id="13" idx="6"/>
            </p:cNvCxnSpPr>
            <p:nvPr/>
          </p:nvCxnSpPr>
          <p:spPr>
            <a:xfrm flipV="1">
              <a:off x="9387393" y="3696330"/>
              <a:ext cx="1571118" cy="76201"/>
            </a:xfrm>
            <a:prstGeom prst="line">
              <a:avLst/>
            </a:prstGeom>
            <a:ln w="19050"/>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68B8ABE8-9463-48DC-B290-0A6E85B81019}"/>
                </a:ext>
              </a:extLst>
            </p:cNvPr>
            <p:cNvSpPr/>
            <p:nvPr/>
          </p:nvSpPr>
          <p:spPr>
            <a:xfrm>
              <a:off x="7694177" y="3057059"/>
              <a:ext cx="261439" cy="609600"/>
            </a:xfrm>
            <a:custGeom>
              <a:avLst/>
              <a:gdLst>
                <a:gd name="connsiteX0" fmla="*/ 228782 w 261439"/>
                <a:gd name="connsiteY0" fmla="*/ 0 h 609600"/>
                <a:gd name="connsiteX1" fmla="*/ 182 w 261439"/>
                <a:gd name="connsiteY1" fmla="*/ 359228 h 609600"/>
                <a:gd name="connsiteX2" fmla="*/ 261439 w 261439"/>
                <a:gd name="connsiteY2" fmla="*/ 609600 h 609600"/>
              </a:gdLst>
              <a:ahLst/>
              <a:cxnLst>
                <a:cxn ang="0">
                  <a:pos x="connsiteX0" y="connsiteY0"/>
                </a:cxn>
                <a:cxn ang="0">
                  <a:pos x="connsiteX1" y="connsiteY1"/>
                </a:cxn>
                <a:cxn ang="0">
                  <a:pos x="connsiteX2" y="connsiteY2"/>
                </a:cxn>
              </a:cxnLst>
              <a:rect l="l" t="t" r="r" b="b"/>
              <a:pathLst>
                <a:path w="261439" h="609600">
                  <a:moveTo>
                    <a:pt x="228782" y="0"/>
                  </a:moveTo>
                  <a:cubicBezTo>
                    <a:pt x="111760" y="128814"/>
                    <a:pt x="-5261" y="257628"/>
                    <a:pt x="182" y="359228"/>
                  </a:cubicBezTo>
                  <a:cubicBezTo>
                    <a:pt x="5625" y="460828"/>
                    <a:pt x="118110" y="571500"/>
                    <a:pt x="261439" y="60960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a:extLst>
                <a:ext uri="{FF2B5EF4-FFF2-40B4-BE49-F238E27FC236}">
                  <a16:creationId xmlns:a16="http://schemas.microsoft.com/office/drawing/2014/main" id="{09A21928-9E94-457F-9CF6-A1ACE28F825D}"/>
                </a:ext>
              </a:extLst>
            </p:cNvPr>
            <p:cNvSpPr txBox="1"/>
            <p:nvPr/>
          </p:nvSpPr>
          <p:spPr>
            <a:xfrm>
              <a:off x="6737600" y="3482274"/>
              <a:ext cx="1154953" cy="276999"/>
            </a:xfrm>
            <a:prstGeom prst="rect">
              <a:avLst/>
            </a:prstGeom>
            <a:noFill/>
          </p:spPr>
          <p:txBody>
            <a:bodyPr wrap="square" rtlCol="0">
              <a:spAutoFit/>
            </a:bodyPr>
            <a:lstStyle/>
            <a:p>
              <a:pPr algn="ctr"/>
              <a:r>
                <a:rPr lang="en-US" sz="1200" dirty="0"/>
                <a:t>&lt;&lt;include&gt;&gt;</a:t>
              </a:r>
            </a:p>
          </p:txBody>
        </p:sp>
        <p:sp>
          <p:nvSpPr>
            <p:cNvPr id="18" name="Oval 17">
              <a:extLst>
                <a:ext uri="{FF2B5EF4-FFF2-40B4-BE49-F238E27FC236}">
                  <a16:creationId xmlns:a16="http://schemas.microsoft.com/office/drawing/2014/main" id="{5D6FDF72-D24B-4458-9022-C44138783CFF}"/>
                </a:ext>
              </a:extLst>
            </p:cNvPr>
            <p:cNvSpPr/>
            <p:nvPr/>
          </p:nvSpPr>
          <p:spPr>
            <a:xfrm>
              <a:off x="7106402" y="487433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cash</a:t>
              </a:r>
            </a:p>
          </p:txBody>
        </p:sp>
        <p:sp>
          <p:nvSpPr>
            <p:cNvPr id="19" name="Oval 18">
              <a:extLst>
                <a:ext uri="{FF2B5EF4-FFF2-40B4-BE49-F238E27FC236}">
                  <a16:creationId xmlns:a16="http://schemas.microsoft.com/office/drawing/2014/main" id="{CA78E5FF-409C-40F8-BAE3-9E98BB0E6AFE}"/>
                </a:ext>
              </a:extLst>
            </p:cNvPr>
            <p:cNvSpPr/>
            <p:nvPr/>
          </p:nvSpPr>
          <p:spPr>
            <a:xfrm>
              <a:off x="8782857" y="4863887"/>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card</a:t>
              </a:r>
            </a:p>
          </p:txBody>
        </p:sp>
        <p:sp>
          <p:nvSpPr>
            <p:cNvPr id="20" name="Oval 19">
              <a:extLst>
                <a:ext uri="{FF2B5EF4-FFF2-40B4-BE49-F238E27FC236}">
                  <a16:creationId xmlns:a16="http://schemas.microsoft.com/office/drawing/2014/main" id="{63240F7C-27F4-4AC5-BB27-5BD55B3390D6}"/>
                </a:ext>
              </a:extLst>
            </p:cNvPr>
            <p:cNvSpPr/>
            <p:nvPr/>
          </p:nvSpPr>
          <p:spPr>
            <a:xfrm>
              <a:off x="8908366" y="554301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login</a:t>
              </a:r>
            </a:p>
          </p:txBody>
        </p:sp>
        <p:sp>
          <p:nvSpPr>
            <p:cNvPr id="21" name="Oval 20">
              <a:extLst>
                <a:ext uri="{FF2B5EF4-FFF2-40B4-BE49-F238E27FC236}">
                  <a16:creationId xmlns:a16="http://schemas.microsoft.com/office/drawing/2014/main" id="{B2EB4963-82D7-4047-AAB6-AEF4EE2E5B62}"/>
                </a:ext>
              </a:extLst>
            </p:cNvPr>
            <p:cNvSpPr/>
            <p:nvPr/>
          </p:nvSpPr>
          <p:spPr>
            <a:xfrm>
              <a:off x="6975683" y="5578396"/>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verify</a:t>
              </a:r>
            </a:p>
          </p:txBody>
        </p:sp>
        <p:cxnSp>
          <p:nvCxnSpPr>
            <p:cNvPr id="22" name="Straight Connector 21">
              <a:extLst>
                <a:ext uri="{FF2B5EF4-FFF2-40B4-BE49-F238E27FC236}">
                  <a16:creationId xmlns:a16="http://schemas.microsoft.com/office/drawing/2014/main" id="{38FBE8C4-C4F0-4185-A9DB-2694899A1AF3}"/>
                </a:ext>
              </a:extLst>
            </p:cNvPr>
            <p:cNvCxnSpPr>
              <a:cxnSpLocks/>
              <a:stCxn id="20" idx="7"/>
            </p:cNvCxnSpPr>
            <p:nvPr/>
          </p:nvCxnSpPr>
          <p:spPr>
            <a:xfrm flipV="1">
              <a:off x="10134912" y="4370735"/>
              <a:ext cx="754434" cy="125993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8706BDC-D95B-46AE-BCFE-3256F0E507B9}"/>
                </a:ext>
              </a:extLst>
            </p:cNvPr>
            <p:cNvCxnSpPr>
              <a:cxnSpLocks/>
              <a:stCxn id="14" idx="1"/>
            </p:cNvCxnSpPr>
            <p:nvPr/>
          </p:nvCxnSpPr>
          <p:spPr>
            <a:xfrm flipH="1" flipV="1">
              <a:off x="6641987" y="3925015"/>
              <a:ext cx="1518860" cy="345846"/>
            </a:xfrm>
            <a:prstGeom prst="line">
              <a:avLst/>
            </a:prstGeom>
            <a:ln w="19050"/>
          </p:spPr>
          <p:style>
            <a:lnRef idx="1">
              <a:schemeClr val="dk1"/>
            </a:lnRef>
            <a:fillRef idx="0">
              <a:schemeClr val="dk1"/>
            </a:fillRef>
            <a:effectRef idx="0">
              <a:schemeClr val="dk1"/>
            </a:effectRef>
            <a:fontRef idx="minor">
              <a:schemeClr val="tx1"/>
            </a:fontRef>
          </p:style>
        </p:cxnSp>
        <p:sp>
          <p:nvSpPr>
            <p:cNvPr id="24" name="Freeform: Shape 23">
              <a:extLst>
                <a:ext uri="{FF2B5EF4-FFF2-40B4-BE49-F238E27FC236}">
                  <a16:creationId xmlns:a16="http://schemas.microsoft.com/office/drawing/2014/main" id="{0C81948D-E8F8-458A-8B93-445D7BDBB17E}"/>
                </a:ext>
              </a:extLst>
            </p:cNvPr>
            <p:cNvSpPr/>
            <p:nvPr/>
          </p:nvSpPr>
          <p:spPr>
            <a:xfrm rot="9321353">
              <a:off x="9512455" y="4333026"/>
              <a:ext cx="400016" cy="687227"/>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83484E12-4FE8-4713-B49A-C10E5F7F2D8E}"/>
                </a:ext>
              </a:extLst>
            </p:cNvPr>
            <p:cNvSpPr/>
            <p:nvPr/>
          </p:nvSpPr>
          <p:spPr>
            <a:xfrm rot="11525834" flipH="1">
              <a:off x="7353105" y="4419825"/>
              <a:ext cx="532674" cy="605883"/>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 name="connsiteX0" fmla="*/ 40065 w 504458"/>
                <a:gd name="connsiteY0" fmla="*/ 0 h 605883"/>
                <a:gd name="connsiteX1" fmla="*/ 169403 w 504458"/>
                <a:gd name="connsiteY1" fmla="*/ 333631 h 605883"/>
                <a:gd name="connsiteX2" fmla="*/ 504458 w 504458"/>
                <a:gd name="connsiteY2" fmla="*/ 605883 h 605883"/>
                <a:gd name="connsiteX0" fmla="*/ 38222 w 502615"/>
                <a:gd name="connsiteY0" fmla="*/ 0 h 605883"/>
                <a:gd name="connsiteX1" fmla="*/ 180469 w 502615"/>
                <a:gd name="connsiteY1" fmla="*/ 425628 h 605883"/>
                <a:gd name="connsiteX2" fmla="*/ 502615 w 502615"/>
                <a:gd name="connsiteY2" fmla="*/ 605883 h 605883"/>
              </a:gdLst>
              <a:ahLst/>
              <a:cxnLst>
                <a:cxn ang="0">
                  <a:pos x="connsiteX0" y="connsiteY0"/>
                </a:cxn>
                <a:cxn ang="0">
                  <a:pos x="connsiteX1" y="connsiteY1"/>
                </a:cxn>
                <a:cxn ang="0">
                  <a:pos x="connsiteX2" y="connsiteY2"/>
                </a:cxn>
              </a:cxnLst>
              <a:rect l="l" t="t" r="r" b="b"/>
              <a:pathLst>
                <a:path w="502615" h="605883">
                  <a:moveTo>
                    <a:pt x="38222" y="0"/>
                  </a:moveTo>
                  <a:cubicBezTo>
                    <a:pt x="-78800" y="128814"/>
                    <a:pt x="103070" y="324648"/>
                    <a:pt x="180469" y="425628"/>
                  </a:cubicBezTo>
                  <a:cubicBezTo>
                    <a:pt x="257868" y="526609"/>
                    <a:pt x="359286" y="567783"/>
                    <a:pt x="502615" y="605883"/>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A954D4C9-1A12-4353-931E-B085F396487E}"/>
                </a:ext>
              </a:extLst>
            </p:cNvPr>
            <p:cNvSpPr txBox="1"/>
            <p:nvPr/>
          </p:nvSpPr>
          <p:spPr>
            <a:xfrm>
              <a:off x="9510037" y="4216846"/>
              <a:ext cx="1154953" cy="276999"/>
            </a:xfrm>
            <a:prstGeom prst="rect">
              <a:avLst/>
            </a:prstGeom>
            <a:noFill/>
          </p:spPr>
          <p:txBody>
            <a:bodyPr wrap="square" rtlCol="0">
              <a:spAutoFit/>
            </a:bodyPr>
            <a:lstStyle/>
            <a:p>
              <a:pPr algn="ctr"/>
              <a:r>
                <a:rPr lang="en-US" sz="1200" dirty="0"/>
                <a:t>&lt;&lt;extend&gt;&gt;</a:t>
              </a:r>
            </a:p>
          </p:txBody>
        </p:sp>
        <p:sp>
          <p:nvSpPr>
            <p:cNvPr id="27" name="TextBox 26">
              <a:extLst>
                <a:ext uri="{FF2B5EF4-FFF2-40B4-BE49-F238E27FC236}">
                  <a16:creationId xmlns:a16="http://schemas.microsoft.com/office/drawing/2014/main" id="{63EDD55E-E670-4299-A169-A09BDC2AD8DD}"/>
                </a:ext>
              </a:extLst>
            </p:cNvPr>
            <p:cNvSpPr txBox="1"/>
            <p:nvPr/>
          </p:nvSpPr>
          <p:spPr>
            <a:xfrm>
              <a:off x="6668075" y="4250648"/>
              <a:ext cx="1154953" cy="276999"/>
            </a:xfrm>
            <a:prstGeom prst="rect">
              <a:avLst/>
            </a:prstGeom>
            <a:noFill/>
          </p:spPr>
          <p:txBody>
            <a:bodyPr wrap="square" rtlCol="0">
              <a:spAutoFit/>
            </a:bodyPr>
            <a:lstStyle/>
            <a:p>
              <a:pPr algn="ctr"/>
              <a:r>
                <a:rPr lang="en-US" sz="1200" dirty="0"/>
                <a:t>&lt;&lt; e &gt;&gt;</a:t>
              </a:r>
            </a:p>
          </p:txBody>
        </p:sp>
        <p:sp>
          <p:nvSpPr>
            <p:cNvPr id="28" name="Freeform: Shape 27">
              <a:extLst>
                <a:ext uri="{FF2B5EF4-FFF2-40B4-BE49-F238E27FC236}">
                  <a16:creationId xmlns:a16="http://schemas.microsoft.com/office/drawing/2014/main" id="{1507B49B-B128-4689-827B-400E23EE149A}"/>
                </a:ext>
              </a:extLst>
            </p:cNvPr>
            <p:cNvSpPr/>
            <p:nvPr/>
          </p:nvSpPr>
          <p:spPr>
            <a:xfrm rot="4330624" flipH="1">
              <a:off x="8587290" y="5712199"/>
              <a:ext cx="353791" cy="687227"/>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TextBox 28">
              <a:extLst>
                <a:ext uri="{FF2B5EF4-FFF2-40B4-BE49-F238E27FC236}">
                  <a16:creationId xmlns:a16="http://schemas.microsoft.com/office/drawing/2014/main" id="{C9F917E1-AEF4-43E5-8346-B49D713DA9E7}"/>
                </a:ext>
              </a:extLst>
            </p:cNvPr>
            <p:cNvSpPr txBox="1"/>
            <p:nvPr/>
          </p:nvSpPr>
          <p:spPr>
            <a:xfrm>
              <a:off x="8232439" y="6185098"/>
              <a:ext cx="1154953"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30" name="Rectangle 29">
              <a:extLst>
                <a:ext uri="{FF2B5EF4-FFF2-40B4-BE49-F238E27FC236}">
                  <a16:creationId xmlns:a16="http://schemas.microsoft.com/office/drawing/2014/main" id="{254A0AF8-E250-4E59-9635-0622517EFFB5}"/>
                </a:ext>
              </a:extLst>
            </p:cNvPr>
            <p:cNvSpPr/>
            <p:nvPr/>
          </p:nvSpPr>
          <p:spPr>
            <a:xfrm>
              <a:off x="6788620" y="1926771"/>
              <a:ext cx="3913663" cy="45828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43" name="TextBox 42">
            <a:extLst>
              <a:ext uri="{FF2B5EF4-FFF2-40B4-BE49-F238E27FC236}">
                <a16:creationId xmlns:a16="http://schemas.microsoft.com/office/drawing/2014/main" id="{54A5D09A-5A1E-498E-A844-476B31C0BE82}"/>
              </a:ext>
            </a:extLst>
          </p:cNvPr>
          <p:cNvSpPr txBox="1"/>
          <p:nvPr/>
        </p:nvSpPr>
        <p:spPr>
          <a:xfrm>
            <a:off x="4111837" y="1650628"/>
            <a:ext cx="3964683" cy="276999"/>
          </a:xfrm>
          <a:prstGeom prst="rect">
            <a:avLst/>
          </a:prstGeom>
          <a:noFill/>
        </p:spPr>
        <p:txBody>
          <a:bodyPr wrap="square" rtlCol="0">
            <a:spAutoFit/>
          </a:bodyPr>
          <a:lstStyle/>
          <a:p>
            <a:pPr algn="ctr"/>
            <a:r>
              <a:rPr lang="en-US" sz="1200" dirty="0"/>
              <a:t>Hotel Management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456E563-4B35-49A9-A117-C2D73FE41A21}"/>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775B6B40-88EE-4865-AE9D-148AFAB1F988}"/>
              </a:ext>
            </a:extLst>
          </p:cNvPr>
          <p:cNvSpPr>
            <a:spLocks noGrp="1"/>
          </p:cNvSpPr>
          <p:nvPr>
            <p:ph idx="1"/>
          </p:nvPr>
        </p:nvSpPr>
        <p:spPr>
          <a:xfrm>
            <a:off x="0" y="1676400"/>
            <a:ext cx="3733800" cy="4525963"/>
          </a:xfrm>
        </p:spPr>
        <p:txBody>
          <a:bodyPr>
            <a:normAutofit fontScale="47500" lnSpcReduction="20000"/>
          </a:bodyPr>
          <a:lstStyle/>
          <a:p>
            <a:pPr>
              <a:defRPr/>
            </a:pPr>
            <a:r>
              <a:rPr lang="en-US" b="1" dirty="0"/>
              <a:t>Case 2:</a:t>
            </a:r>
            <a:endParaRPr lang="en-US" dirty="0"/>
          </a:p>
          <a:p>
            <a:pPr>
              <a:defRPr/>
            </a:pPr>
            <a:r>
              <a:rPr lang="en-US" dirty="0"/>
              <a:t>Music Today is an audio recording company. There are several recordists in the company. Clients record their music with the help of the recordists. The recording is done in a session. A session is usually created by the office clerk. A session needs to be booked by the client beforehand and before booking the time needs to be verified by the office clerk for availability. </a:t>
            </a:r>
            <a:r>
              <a:rPr lang="en-US" b="1" dirty="0">
                <a:solidFill>
                  <a:srgbClr val="FF0000"/>
                </a:solidFill>
              </a:rPr>
              <a:t>The company maintains a list of preferred clients who book sessions like regular clients but also can create sessions according to their needs. </a:t>
            </a:r>
            <a:r>
              <a:rPr lang="en-US" dirty="0"/>
              <a:t>Clerks have to log in to use the system. Clients can pay in cash or card. The accounts department deals with the payment. The payment is only cleared when the accounts department receives clearance from the office clerk.</a:t>
            </a:r>
          </a:p>
        </p:txBody>
      </p:sp>
      <p:sp>
        <p:nvSpPr>
          <p:cNvPr id="5" name="Oval 4">
            <a:extLst>
              <a:ext uri="{FF2B5EF4-FFF2-40B4-BE49-F238E27FC236}">
                <a16:creationId xmlns:a16="http://schemas.microsoft.com/office/drawing/2014/main" id="{5F5843CB-170C-46A4-AB93-4C5D1BAC00CE}"/>
              </a:ext>
            </a:extLst>
          </p:cNvPr>
          <p:cNvSpPr/>
          <p:nvPr/>
        </p:nvSpPr>
        <p:spPr>
          <a:xfrm>
            <a:off x="5540100" y="186384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Record Music</a:t>
            </a:r>
          </a:p>
        </p:txBody>
      </p:sp>
      <p:grpSp>
        <p:nvGrpSpPr>
          <p:cNvPr id="6" name="Group 5">
            <a:extLst>
              <a:ext uri="{FF2B5EF4-FFF2-40B4-BE49-F238E27FC236}">
                <a16:creationId xmlns:a16="http://schemas.microsoft.com/office/drawing/2014/main" id="{49074C8B-9571-494B-A688-3FC8A451810E}"/>
              </a:ext>
            </a:extLst>
          </p:cNvPr>
          <p:cNvGrpSpPr/>
          <p:nvPr/>
        </p:nvGrpSpPr>
        <p:grpSpPr>
          <a:xfrm>
            <a:off x="3522291" y="3422398"/>
            <a:ext cx="968829" cy="757429"/>
            <a:chOff x="467019" y="2517710"/>
            <a:chExt cx="968829" cy="757429"/>
          </a:xfrm>
        </p:grpSpPr>
        <p:grpSp>
          <p:nvGrpSpPr>
            <p:cNvPr id="37" name="Group 36">
              <a:extLst>
                <a:ext uri="{FF2B5EF4-FFF2-40B4-BE49-F238E27FC236}">
                  <a16:creationId xmlns:a16="http://schemas.microsoft.com/office/drawing/2014/main" id="{25F3FD05-DE85-4FB6-AE8A-2B888D9695D1}"/>
                </a:ext>
              </a:extLst>
            </p:cNvPr>
            <p:cNvGrpSpPr/>
            <p:nvPr/>
          </p:nvGrpSpPr>
          <p:grpSpPr>
            <a:xfrm flipH="1">
              <a:off x="838200" y="2517710"/>
              <a:ext cx="233773" cy="449010"/>
              <a:chOff x="1846217" y="3051110"/>
              <a:chExt cx="487680" cy="936690"/>
            </a:xfrm>
          </p:grpSpPr>
          <p:sp>
            <p:nvSpPr>
              <p:cNvPr id="39" name="Oval 38">
                <a:extLst>
                  <a:ext uri="{FF2B5EF4-FFF2-40B4-BE49-F238E27FC236}">
                    <a16:creationId xmlns:a16="http://schemas.microsoft.com/office/drawing/2014/main" id="{4903CD97-E75E-4B16-9E6A-0A83C7178C38}"/>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FAB760D5-3D0D-43D9-8645-5EAF8C168018}"/>
                  </a:ext>
                </a:extLst>
              </p:cNvPr>
              <p:cNvCxnSpPr>
                <a:cxnSpLocks/>
                <a:stCxn id="39" idx="4"/>
                <a:endCxn id="41"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2FEA4780-354B-4500-B013-2F751A01111F}"/>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D1B47FA3-D8FE-40A9-8FB7-D68B80CBC6E7}"/>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51B1A644-C2CA-4A4E-AC4D-E25395040A4B}"/>
                </a:ext>
              </a:extLst>
            </p:cNvPr>
            <p:cNvSpPr txBox="1"/>
            <p:nvPr/>
          </p:nvSpPr>
          <p:spPr>
            <a:xfrm>
              <a:off x="467019" y="2998140"/>
              <a:ext cx="968829" cy="276999"/>
            </a:xfrm>
            <a:prstGeom prst="rect">
              <a:avLst/>
            </a:prstGeom>
            <a:noFill/>
          </p:spPr>
          <p:txBody>
            <a:bodyPr wrap="square" rtlCol="0">
              <a:spAutoFit/>
            </a:bodyPr>
            <a:lstStyle/>
            <a:p>
              <a:pPr algn="ctr"/>
              <a:r>
                <a:rPr lang="en-US" sz="1200" dirty="0"/>
                <a:t>Client</a:t>
              </a:r>
            </a:p>
          </p:txBody>
        </p:sp>
      </p:grpSp>
      <p:grpSp>
        <p:nvGrpSpPr>
          <p:cNvPr id="7" name="Group 6">
            <a:extLst>
              <a:ext uri="{FF2B5EF4-FFF2-40B4-BE49-F238E27FC236}">
                <a16:creationId xmlns:a16="http://schemas.microsoft.com/office/drawing/2014/main" id="{1AAE0E05-3077-4950-B21F-D52B34A7D4C1}"/>
              </a:ext>
            </a:extLst>
          </p:cNvPr>
          <p:cNvGrpSpPr/>
          <p:nvPr/>
        </p:nvGrpSpPr>
        <p:grpSpPr>
          <a:xfrm>
            <a:off x="8074774" y="2171332"/>
            <a:ext cx="1154953" cy="734516"/>
            <a:chOff x="392157" y="2517710"/>
            <a:chExt cx="1154953" cy="734516"/>
          </a:xfrm>
        </p:grpSpPr>
        <p:grpSp>
          <p:nvGrpSpPr>
            <p:cNvPr id="31" name="Group 30">
              <a:extLst>
                <a:ext uri="{FF2B5EF4-FFF2-40B4-BE49-F238E27FC236}">
                  <a16:creationId xmlns:a16="http://schemas.microsoft.com/office/drawing/2014/main" id="{62CEF881-F482-465D-869C-7617946D9C4F}"/>
                </a:ext>
              </a:extLst>
            </p:cNvPr>
            <p:cNvGrpSpPr/>
            <p:nvPr/>
          </p:nvGrpSpPr>
          <p:grpSpPr>
            <a:xfrm flipH="1">
              <a:off x="838200" y="2517710"/>
              <a:ext cx="233773" cy="449010"/>
              <a:chOff x="1846217" y="3051110"/>
              <a:chExt cx="487680" cy="936690"/>
            </a:xfrm>
          </p:grpSpPr>
          <p:sp>
            <p:nvSpPr>
              <p:cNvPr id="33" name="Oval 32">
                <a:extLst>
                  <a:ext uri="{FF2B5EF4-FFF2-40B4-BE49-F238E27FC236}">
                    <a16:creationId xmlns:a16="http://schemas.microsoft.com/office/drawing/2014/main" id="{63E6E04F-72BE-4462-B6A6-38AEF267CBB1}"/>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8FF264FA-5369-479C-8472-FB195F9F4C8A}"/>
                  </a:ext>
                </a:extLst>
              </p:cNvPr>
              <p:cNvCxnSpPr>
                <a:cxnSpLocks/>
                <a:stCxn id="33" idx="4"/>
                <a:endCxn id="35"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831004CF-C4CA-4ADC-B2D3-EF4877DA2C18}"/>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6" name="Straight Connector 35">
                <a:extLst>
                  <a:ext uri="{FF2B5EF4-FFF2-40B4-BE49-F238E27FC236}">
                    <a16:creationId xmlns:a16="http://schemas.microsoft.com/office/drawing/2014/main" id="{C82125DF-D30E-4DBC-9253-B2359D67E6F0}"/>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883745D7-B5FB-4118-9DC8-27742DEF6EB5}"/>
                </a:ext>
              </a:extLst>
            </p:cNvPr>
            <p:cNvSpPr txBox="1"/>
            <p:nvPr/>
          </p:nvSpPr>
          <p:spPr>
            <a:xfrm>
              <a:off x="392157" y="2975227"/>
              <a:ext cx="1154953" cy="276999"/>
            </a:xfrm>
            <a:prstGeom prst="rect">
              <a:avLst/>
            </a:prstGeom>
            <a:noFill/>
          </p:spPr>
          <p:txBody>
            <a:bodyPr wrap="square" rtlCol="0">
              <a:spAutoFit/>
            </a:bodyPr>
            <a:lstStyle/>
            <a:p>
              <a:pPr algn="ctr"/>
              <a:r>
                <a:rPr lang="en-US" sz="1200" dirty="0"/>
                <a:t>Recordist</a:t>
              </a:r>
            </a:p>
          </p:txBody>
        </p:sp>
      </p:grpSp>
      <p:cxnSp>
        <p:nvCxnSpPr>
          <p:cNvPr id="8" name="Straight Connector 7">
            <a:extLst>
              <a:ext uri="{FF2B5EF4-FFF2-40B4-BE49-F238E27FC236}">
                <a16:creationId xmlns:a16="http://schemas.microsoft.com/office/drawing/2014/main" id="{4DE18379-9939-4E0F-BD20-FE86C1A654C8}"/>
              </a:ext>
            </a:extLst>
          </p:cNvPr>
          <p:cNvCxnSpPr>
            <a:cxnSpLocks/>
            <a:endCxn id="5" idx="2"/>
          </p:cNvCxnSpPr>
          <p:nvPr/>
        </p:nvCxnSpPr>
        <p:spPr>
          <a:xfrm flipV="1">
            <a:off x="4250456" y="2163134"/>
            <a:ext cx="1289644" cy="1128626"/>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34126E0-DE5D-46DB-ACE8-9A6857595EEC}"/>
              </a:ext>
            </a:extLst>
          </p:cNvPr>
          <p:cNvCxnSpPr>
            <a:cxnSpLocks/>
            <a:stCxn id="5" idx="6"/>
          </p:cNvCxnSpPr>
          <p:nvPr/>
        </p:nvCxnSpPr>
        <p:spPr>
          <a:xfrm>
            <a:off x="6977088" y="2163134"/>
            <a:ext cx="1454949" cy="164243"/>
          </a:xfrm>
          <a:prstGeom prst="line">
            <a:avLst/>
          </a:prstGeom>
          <a:ln w="19050"/>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208351AB-E55C-4AAD-862F-6A120B45245C}"/>
              </a:ext>
            </a:extLst>
          </p:cNvPr>
          <p:cNvSpPr/>
          <p:nvPr/>
        </p:nvSpPr>
        <p:spPr>
          <a:xfrm>
            <a:off x="4664804" y="3216136"/>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Book Session</a:t>
            </a:r>
          </a:p>
        </p:txBody>
      </p:sp>
      <p:cxnSp>
        <p:nvCxnSpPr>
          <p:cNvPr id="11" name="Straight Connector 10">
            <a:extLst>
              <a:ext uri="{FF2B5EF4-FFF2-40B4-BE49-F238E27FC236}">
                <a16:creationId xmlns:a16="http://schemas.microsoft.com/office/drawing/2014/main" id="{4D877303-E816-4252-A4FD-8367E0332E90}"/>
              </a:ext>
            </a:extLst>
          </p:cNvPr>
          <p:cNvCxnSpPr>
            <a:cxnSpLocks/>
            <a:endCxn id="10" idx="2"/>
          </p:cNvCxnSpPr>
          <p:nvPr/>
        </p:nvCxnSpPr>
        <p:spPr>
          <a:xfrm flipV="1">
            <a:off x="4249021" y="3515422"/>
            <a:ext cx="415783" cy="11760"/>
          </a:xfrm>
          <a:prstGeom prst="line">
            <a:avLst/>
          </a:prstGeom>
          <a:ln w="19050"/>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A0D587E2-8BB2-4ECB-92DC-83A4D1E41C1F}"/>
              </a:ext>
            </a:extLst>
          </p:cNvPr>
          <p:cNvSpPr/>
          <p:nvPr/>
        </p:nvSpPr>
        <p:spPr>
          <a:xfrm>
            <a:off x="6517575" y="321517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Check Availability</a:t>
            </a:r>
          </a:p>
        </p:txBody>
      </p:sp>
      <p:sp>
        <p:nvSpPr>
          <p:cNvPr id="14" name="Oval 13">
            <a:extLst>
              <a:ext uri="{FF2B5EF4-FFF2-40B4-BE49-F238E27FC236}">
                <a16:creationId xmlns:a16="http://schemas.microsoft.com/office/drawing/2014/main" id="{29FD5970-EC29-4060-8154-764D5BF9D5BF}"/>
              </a:ext>
            </a:extLst>
          </p:cNvPr>
          <p:cNvSpPr/>
          <p:nvPr/>
        </p:nvSpPr>
        <p:spPr>
          <a:xfrm>
            <a:off x="5559614" y="4009031"/>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a:t>
            </a:r>
          </a:p>
        </p:txBody>
      </p:sp>
      <p:cxnSp>
        <p:nvCxnSpPr>
          <p:cNvPr id="15" name="Straight Connector 14">
            <a:extLst>
              <a:ext uri="{FF2B5EF4-FFF2-40B4-BE49-F238E27FC236}">
                <a16:creationId xmlns:a16="http://schemas.microsoft.com/office/drawing/2014/main" id="{EE8AEA65-4C61-474B-B199-B72153513E15}"/>
              </a:ext>
            </a:extLst>
          </p:cNvPr>
          <p:cNvCxnSpPr>
            <a:cxnSpLocks/>
            <a:stCxn id="13" idx="6"/>
          </p:cNvCxnSpPr>
          <p:nvPr/>
        </p:nvCxnSpPr>
        <p:spPr>
          <a:xfrm flipV="1">
            <a:off x="7954563" y="3349859"/>
            <a:ext cx="477474" cy="164605"/>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C5194DC-E11D-4273-AFC0-F00910764F05}"/>
              </a:ext>
            </a:extLst>
          </p:cNvPr>
          <p:cNvSpPr txBox="1"/>
          <p:nvPr/>
        </p:nvSpPr>
        <p:spPr>
          <a:xfrm>
            <a:off x="5904894" y="3544208"/>
            <a:ext cx="707400"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18" name="Oval 17">
            <a:extLst>
              <a:ext uri="{FF2B5EF4-FFF2-40B4-BE49-F238E27FC236}">
                <a16:creationId xmlns:a16="http://schemas.microsoft.com/office/drawing/2014/main" id="{5D1D5B50-B29E-44F4-9B62-1F6CC1E6D059}"/>
              </a:ext>
            </a:extLst>
          </p:cNvPr>
          <p:cNvSpPr/>
          <p:nvPr/>
        </p:nvSpPr>
        <p:spPr>
          <a:xfrm>
            <a:off x="4462723" y="4629950"/>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cash</a:t>
            </a:r>
          </a:p>
        </p:txBody>
      </p:sp>
      <p:sp>
        <p:nvSpPr>
          <p:cNvPr id="19" name="Oval 18">
            <a:extLst>
              <a:ext uri="{FF2B5EF4-FFF2-40B4-BE49-F238E27FC236}">
                <a16:creationId xmlns:a16="http://schemas.microsoft.com/office/drawing/2014/main" id="{308DC403-3CD9-4B2A-925D-16AFFA643462}"/>
              </a:ext>
            </a:extLst>
          </p:cNvPr>
          <p:cNvSpPr/>
          <p:nvPr/>
        </p:nvSpPr>
        <p:spPr>
          <a:xfrm>
            <a:off x="6648333" y="4624151"/>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by card</a:t>
            </a:r>
          </a:p>
        </p:txBody>
      </p:sp>
      <p:sp>
        <p:nvSpPr>
          <p:cNvPr id="20" name="Oval 19">
            <a:extLst>
              <a:ext uri="{FF2B5EF4-FFF2-40B4-BE49-F238E27FC236}">
                <a16:creationId xmlns:a16="http://schemas.microsoft.com/office/drawing/2014/main" id="{7C9170E9-727B-475D-92C9-11135D2E8A0C}"/>
              </a:ext>
            </a:extLst>
          </p:cNvPr>
          <p:cNvSpPr/>
          <p:nvPr/>
        </p:nvSpPr>
        <p:spPr>
          <a:xfrm>
            <a:off x="5757309" y="6002745"/>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login</a:t>
            </a:r>
          </a:p>
        </p:txBody>
      </p:sp>
      <p:cxnSp>
        <p:nvCxnSpPr>
          <p:cNvPr id="23" name="Straight Connector 22">
            <a:extLst>
              <a:ext uri="{FF2B5EF4-FFF2-40B4-BE49-F238E27FC236}">
                <a16:creationId xmlns:a16="http://schemas.microsoft.com/office/drawing/2014/main" id="{0DF52CAE-E009-4C04-8A56-54562C81C1AC}"/>
              </a:ext>
            </a:extLst>
          </p:cNvPr>
          <p:cNvCxnSpPr>
            <a:cxnSpLocks/>
            <a:stCxn id="14" idx="1"/>
          </p:cNvCxnSpPr>
          <p:nvPr/>
        </p:nvCxnSpPr>
        <p:spPr>
          <a:xfrm flipH="1" flipV="1">
            <a:off x="4251196" y="3750844"/>
            <a:ext cx="1518860" cy="345846"/>
          </a:xfrm>
          <a:prstGeom prst="line">
            <a:avLst/>
          </a:prstGeom>
          <a:ln w="19050"/>
        </p:spPr>
        <p:style>
          <a:lnRef idx="1">
            <a:schemeClr val="dk1"/>
          </a:lnRef>
          <a:fillRef idx="0">
            <a:schemeClr val="dk1"/>
          </a:fillRef>
          <a:effectRef idx="0">
            <a:schemeClr val="dk1"/>
          </a:effectRef>
          <a:fontRef idx="minor">
            <a:schemeClr val="tx1"/>
          </a:fontRef>
        </p:style>
      </p:cxnSp>
      <p:sp>
        <p:nvSpPr>
          <p:cNvPr id="24" name="Freeform: Shape 23">
            <a:extLst>
              <a:ext uri="{FF2B5EF4-FFF2-40B4-BE49-F238E27FC236}">
                <a16:creationId xmlns:a16="http://schemas.microsoft.com/office/drawing/2014/main" id="{F0CB2BBD-F8AD-49C2-B34E-61D2D883C4A9}"/>
              </a:ext>
            </a:extLst>
          </p:cNvPr>
          <p:cNvSpPr/>
          <p:nvPr/>
        </p:nvSpPr>
        <p:spPr>
          <a:xfrm rot="9070560">
            <a:off x="7100734" y="4163426"/>
            <a:ext cx="400016" cy="586839"/>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Lst>
            <a:ahLst/>
            <a:cxnLst>
              <a:cxn ang="0">
                <a:pos x="connsiteX0" y="connsiteY0"/>
              </a:cxn>
              <a:cxn ang="0">
                <a:pos x="connsiteX1" y="connsiteY1"/>
              </a:cxn>
              <a:cxn ang="0">
                <a:pos x="connsiteX2" y="connsiteY2"/>
              </a:cxn>
            </a:cxnLst>
            <a:rect l="l" t="t" r="r" b="b"/>
            <a:pathLst>
              <a:path w="400016" h="687227">
                <a:moveTo>
                  <a:pt x="67626" y="0"/>
                </a:moveTo>
                <a:cubicBezTo>
                  <a:pt x="-49396" y="128814"/>
                  <a:pt x="9563" y="300437"/>
                  <a:pt x="64961" y="414975"/>
                </a:cubicBezTo>
                <a:cubicBezTo>
                  <a:pt x="120359" y="529513"/>
                  <a:pt x="256687" y="649127"/>
                  <a:pt x="400016" y="687227"/>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1E79E413-C00B-4364-BB81-C17538066E5F}"/>
              </a:ext>
            </a:extLst>
          </p:cNvPr>
          <p:cNvSpPr/>
          <p:nvPr/>
        </p:nvSpPr>
        <p:spPr>
          <a:xfrm rot="11525834" flipH="1">
            <a:off x="5067708" y="4230220"/>
            <a:ext cx="453983" cy="445453"/>
          </a:xfrm>
          <a:custGeom>
            <a:avLst/>
            <a:gdLst>
              <a:gd name="connsiteX0" fmla="*/ 228782 w 261439"/>
              <a:gd name="connsiteY0" fmla="*/ 0 h 609600"/>
              <a:gd name="connsiteX1" fmla="*/ 182 w 261439"/>
              <a:gd name="connsiteY1" fmla="*/ 359228 h 609600"/>
              <a:gd name="connsiteX2" fmla="*/ 261439 w 261439"/>
              <a:gd name="connsiteY2" fmla="*/ 609600 h 609600"/>
              <a:gd name="connsiteX0" fmla="*/ 67963 w 314212"/>
              <a:gd name="connsiteY0" fmla="*/ 0 h 587824"/>
              <a:gd name="connsiteX1" fmla="*/ 52955 w 314212"/>
              <a:gd name="connsiteY1" fmla="*/ 337452 h 587824"/>
              <a:gd name="connsiteX2" fmla="*/ 314212 w 314212"/>
              <a:gd name="connsiteY2" fmla="*/ 587824 h 587824"/>
              <a:gd name="connsiteX0" fmla="*/ 110030 w 356279"/>
              <a:gd name="connsiteY0" fmla="*/ 0 h 587824"/>
              <a:gd name="connsiteX1" fmla="*/ 21224 w 356279"/>
              <a:gd name="connsiteY1" fmla="*/ 315572 h 587824"/>
              <a:gd name="connsiteX2" fmla="*/ 356279 w 356279"/>
              <a:gd name="connsiteY2" fmla="*/ 587824 h 587824"/>
              <a:gd name="connsiteX0" fmla="*/ 67626 w 400016"/>
              <a:gd name="connsiteY0" fmla="*/ 0 h 687227"/>
              <a:gd name="connsiteX1" fmla="*/ 64961 w 400016"/>
              <a:gd name="connsiteY1" fmla="*/ 414975 h 687227"/>
              <a:gd name="connsiteX2" fmla="*/ 400016 w 400016"/>
              <a:gd name="connsiteY2" fmla="*/ 687227 h 687227"/>
              <a:gd name="connsiteX0" fmla="*/ 40065 w 504458"/>
              <a:gd name="connsiteY0" fmla="*/ 0 h 605883"/>
              <a:gd name="connsiteX1" fmla="*/ 169403 w 504458"/>
              <a:gd name="connsiteY1" fmla="*/ 333631 h 605883"/>
              <a:gd name="connsiteX2" fmla="*/ 504458 w 504458"/>
              <a:gd name="connsiteY2" fmla="*/ 605883 h 605883"/>
              <a:gd name="connsiteX0" fmla="*/ 38222 w 502615"/>
              <a:gd name="connsiteY0" fmla="*/ 0 h 605883"/>
              <a:gd name="connsiteX1" fmla="*/ 180469 w 502615"/>
              <a:gd name="connsiteY1" fmla="*/ 425628 h 605883"/>
              <a:gd name="connsiteX2" fmla="*/ 502615 w 502615"/>
              <a:gd name="connsiteY2" fmla="*/ 605883 h 605883"/>
            </a:gdLst>
            <a:ahLst/>
            <a:cxnLst>
              <a:cxn ang="0">
                <a:pos x="connsiteX0" y="connsiteY0"/>
              </a:cxn>
              <a:cxn ang="0">
                <a:pos x="connsiteX1" y="connsiteY1"/>
              </a:cxn>
              <a:cxn ang="0">
                <a:pos x="connsiteX2" y="connsiteY2"/>
              </a:cxn>
            </a:cxnLst>
            <a:rect l="l" t="t" r="r" b="b"/>
            <a:pathLst>
              <a:path w="502615" h="605883">
                <a:moveTo>
                  <a:pt x="38222" y="0"/>
                </a:moveTo>
                <a:cubicBezTo>
                  <a:pt x="-78800" y="128814"/>
                  <a:pt x="103070" y="324648"/>
                  <a:pt x="180469" y="425628"/>
                </a:cubicBezTo>
                <a:cubicBezTo>
                  <a:pt x="257868" y="526609"/>
                  <a:pt x="359286" y="567783"/>
                  <a:pt x="502615" y="605883"/>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EE670929-8DCF-48F9-B320-1AA24B13D777}"/>
              </a:ext>
            </a:extLst>
          </p:cNvPr>
          <p:cNvSpPr txBox="1"/>
          <p:nvPr/>
        </p:nvSpPr>
        <p:spPr>
          <a:xfrm>
            <a:off x="7119246" y="4042675"/>
            <a:ext cx="1154953" cy="276999"/>
          </a:xfrm>
          <a:prstGeom prst="rect">
            <a:avLst/>
          </a:prstGeom>
          <a:noFill/>
        </p:spPr>
        <p:txBody>
          <a:bodyPr wrap="square" rtlCol="0">
            <a:spAutoFit/>
          </a:bodyPr>
          <a:lstStyle/>
          <a:p>
            <a:pPr algn="ctr"/>
            <a:r>
              <a:rPr lang="en-US" sz="1200" dirty="0"/>
              <a:t>&lt;&lt;extend&gt;&gt;</a:t>
            </a:r>
          </a:p>
        </p:txBody>
      </p:sp>
      <p:sp>
        <p:nvSpPr>
          <p:cNvPr id="27" name="TextBox 26">
            <a:extLst>
              <a:ext uri="{FF2B5EF4-FFF2-40B4-BE49-F238E27FC236}">
                <a16:creationId xmlns:a16="http://schemas.microsoft.com/office/drawing/2014/main" id="{7E5A9D7C-F617-4F42-BBBB-0594DA91C55D}"/>
              </a:ext>
            </a:extLst>
          </p:cNvPr>
          <p:cNvSpPr txBox="1"/>
          <p:nvPr/>
        </p:nvSpPr>
        <p:spPr>
          <a:xfrm>
            <a:off x="4425449" y="4347605"/>
            <a:ext cx="709808" cy="276999"/>
          </a:xfrm>
          <a:prstGeom prst="rect">
            <a:avLst/>
          </a:prstGeom>
          <a:noFill/>
        </p:spPr>
        <p:txBody>
          <a:bodyPr wrap="square" rtlCol="0">
            <a:spAutoFit/>
          </a:bodyPr>
          <a:lstStyle/>
          <a:p>
            <a:pPr algn="ctr"/>
            <a:r>
              <a:rPr lang="en-US" sz="1200" dirty="0"/>
              <a:t>&lt;&lt; e &gt;&gt;</a:t>
            </a:r>
          </a:p>
        </p:txBody>
      </p:sp>
      <p:sp>
        <p:nvSpPr>
          <p:cNvPr id="30" name="Rectangle 29">
            <a:extLst>
              <a:ext uri="{FF2B5EF4-FFF2-40B4-BE49-F238E27FC236}">
                <a16:creationId xmlns:a16="http://schemas.microsoft.com/office/drawing/2014/main" id="{4055388D-0AB1-4162-9B61-CF26B21286BB}"/>
              </a:ext>
            </a:extLst>
          </p:cNvPr>
          <p:cNvSpPr/>
          <p:nvPr/>
        </p:nvSpPr>
        <p:spPr>
          <a:xfrm>
            <a:off x="4397830" y="1752600"/>
            <a:ext cx="3824468" cy="50113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5" name="Group 44">
            <a:extLst>
              <a:ext uri="{FF2B5EF4-FFF2-40B4-BE49-F238E27FC236}">
                <a16:creationId xmlns:a16="http://schemas.microsoft.com/office/drawing/2014/main" id="{F012141F-F35F-4950-9896-792BE9B1F37B}"/>
              </a:ext>
            </a:extLst>
          </p:cNvPr>
          <p:cNvGrpSpPr/>
          <p:nvPr/>
        </p:nvGrpSpPr>
        <p:grpSpPr>
          <a:xfrm>
            <a:off x="8074774" y="3015428"/>
            <a:ext cx="1154953" cy="734516"/>
            <a:chOff x="392157" y="2517710"/>
            <a:chExt cx="1154953" cy="734516"/>
          </a:xfrm>
        </p:grpSpPr>
        <p:grpSp>
          <p:nvGrpSpPr>
            <p:cNvPr id="46" name="Group 45">
              <a:extLst>
                <a:ext uri="{FF2B5EF4-FFF2-40B4-BE49-F238E27FC236}">
                  <a16:creationId xmlns:a16="http://schemas.microsoft.com/office/drawing/2014/main" id="{B59B09AA-BEF2-4FAA-BE27-9DC1AD222D2A}"/>
                </a:ext>
              </a:extLst>
            </p:cNvPr>
            <p:cNvGrpSpPr/>
            <p:nvPr/>
          </p:nvGrpSpPr>
          <p:grpSpPr>
            <a:xfrm flipH="1">
              <a:off x="838200" y="2517710"/>
              <a:ext cx="233773" cy="449010"/>
              <a:chOff x="1846217" y="3051110"/>
              <a:chExt cx="487680" cy="936690"/>
            </a:xfrm>
          </p:grpSpPr>
          <p:sp>
            <p:nvSpPr>
              <p:cNvPr id="48" name="Oval 47">
                <a:extLst>
                  <a:ext uri="{FF2B5EF4-FFF2-40B4-BE49-F238E27FC236}">
                    <a16:creationId xmlns:a16="http://schemas.microsoft.com/office/drawing/2014/main" id="{EE29FD80-5AFF-48C9-9B67-4A58D75A6D9E}"/>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6DD7EEC7-F921-4E9D-A48D-8BAA2CC22B50}"/>
                  </a:ext>
                </a:extLst>
              </p:cNvPr>
              <p:cNvCxnSpPr>
                <a:cxnSpLocks/>
                <a:stCxn id="48" idx="4"/>
                <a:endCxn id="50"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AF23E4C3-0C1C-42AE-9F22-BD70C0FCD70C}"/>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C1672E49-3821-471E-ADC5-9AABA7B685B4}"/>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471DCE21-48BC-4029-ADC6-6C1EEC4FF5FA}"/>
                </a:ext>
              </a:extLst>
            </p:cNvPr>
            <p:cNvSpPr txBox="1"/>
            <p:nvPr/>
          </p:nvSpPr>
          <p:spPr>
            <a:xfrm>
              <a:off x="392157" y="2975227"/>
              <a:ext cx="1154953" cy="276999"/>
            </a:xfrm>
            <a:prstGeom prst="rect">
              <a:avLst/>
            </a:prstGeom>
            <a:noFill/>
          </p:spPr>
          <p:txBody>
            <a:bodyPr wrap="square" rtlCol="0">
              <a:spAutoFit/>
            </a:bodyPr>
            <a:lstStyle/>
            <a:p>
              <a:pPr algn="ctr"/>
              <a:r>
                <a:rPr lang="en-US" sz="1200" dirty="0"/>
                <a:t>Office Clerk</a:t>
              </a:r>
            </a:p>
          </p:txBody>
        </p:sp>
      </p:grpSp>
      <p:grpSp>
        <p:nvGrpSpPr>
          <p:cNvPr id="53" name="Group 52">
            <a:extLst>
              <a:ext uri="{FF2B5EF4-FFF2-40B4-BE49-F238E27FC236}">
                <a16:creationId xmlns:a16="http://schemas.microsoft.com/office/drawing/2014/main" id="{1923F035-2F83-4B5F-9E54-AC3918393765}"/>
              </a:ext>
            </a:extLst>
          </p:cNvPr>
          <p:cNvGrpSpPr/>
          <p:nvPr/>
        </p:nvGrpSpPr>
        <p:grpSpPr>
          <a:xfrm>
            <a:off x="3549539" y="2001810"/>
            <a:ext cx="968829" cy="942095"/>
            <a:chOff x="467019" y="2517710"/>
            <a:chExt cx="968829" cy="942095"/>
          </a:xfrm>
        </p:grpSpPr>
        <p:grpSp>
          <p:nvGrpSpPr>
            <p:cNvPr id="54" name="Group 53">
              <a:extLst>
                <a:ext uri="{FF2B5EF4-FFF2-40B4-BE49-F238E27FC236}">
                  <a16:creationId xmlns:a16="http://schemas.microsoft.com/office/drawing/2014/main" id="{2CBA92FF-B7F9-4B74-9DE0-DF0F314C8E67}"/>
                </a:ext>
              </a:extLst>
            </p:cNvPr>
            <p:cNvGrpSpPr/>
            <p:nvPr/>
          </p:nvGrpSpPr>
          <p:grpSpPr>
            <a:xfrm flipH="1">
              <a:off x="838200" y="2517710"/>
              <a:ext cx="233773" cy="449010"/>
              <a:chOff x="1846217" y="3051110"/>
              <a:chExt cx="487680" cy="936690"/>
            </a:xfrm>
          </p:grpSpPr>
          <p:sp>
            <p:nvSpPr>
              <p:cNvPr id="56" name="Oval 55">
                <a:extLst>
                  <a:ext uri="{FF2B5EF4-FFF2-40B4-BE49-F238E27FC236}">
                    <a16:creationId xmlns:a16="http://schemas.microsoft.com/office/drawing/2014/main" id="{8493FECE-26C6-4AAB-B7EC-D05EF2D769F9}"/>
                  </a:ext>
                </a:extLst>
              </p:cNvPr>
              <p:cNvSpPr/>
              <p:nvPr/>
            </p:nvSpPr>
            <p:spPr>
              <a:xfrm>
                <a:off x="1940767" y="3051110"/>
                <a:ext cx="298580" cy="29858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a:extLst>
                  <a:ext uri="{FF2B5EF4-FFF2-40B4-BE49-F238E27FC236}">
                    <a16:creationId xmlns:a16="http://schemas.microsoft.com/office/drawing/2014/main" id="{8BFF3C27-9D71-4228-815D-FD61E9EC9CB2}"/>
                  </a:ext>
                </a:extLst>
              </p:cNvPr>
              <p:cNvCxnSpPr>
                <a:cxnSpLocks/>
                <a:stCxn id="56" idx="4"/>
                <a:endCxn id="58" idx="1"/>
              </p:cNvCxnSpPr>
              <p:nvPr/>
            </p:nvCxnSpPr>
            <p:spPr>
              <a:xfrm>
                <a:off x="2090057" y="3349690"/>
                <a:ext cx="5080" cy="3079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3AFD68B3-E470-46E8-9B83-69FD2F877B02}"/>
                  </a:ext>
                </a:extLst>
              </p:cNvPr>
              <p:cNvSpPr/>
              <p:nvPr/>
            </p:nvSpPr>
            <p:spPr>
              <a:xfrm>
                <a:off x="1861457" y="3657600"/>
                <a:ext cx="472440" cy="330200"/>
              </a:xfrm>
              <a:custGeom>
                <a:avLst/>
                <a:gdLst>
                  <a:gd name="connsiteX0" fmla="*/ 0 w 487680"/>
                  <a:gd name="connsiteY0" fmla="*/ 340360 h 340360"/>
                  <a:gd name="connsiteX1" fmla="*/ 248920 w 487680"/>
                  <a:gd name="connsiteY1" fmla="*/ 0 h 340360"/>
                  <a:gd name="connsiteX2" fmla="*/ 487680 w 487680"/>
                  <a:gd name="connsiteY2" fmla="*/ 314960 h 340360"/>
                  <a:gd name="connsiteX0" fmla="*/ 0 w 472440"/>
                  <a:gd name="connsiteY0" fmla="*/ 330200 h 330200"/>
                  <a:gd name="connsiteX1" fmla="*/ 233680 w 472440"/>
                  <a:gd name="connsiteY1" fmla="*/ 0 h 330200"/>
                  <a:gd name="connsiteX2" fmla="*/ 472440 w 472440"/>
                  <a:gd name="connsiteY2" fmla="*/ 314960 h 330200"/>
                </a:gdLst>
                <a:ahLst/>
                <a:cxnLst>
                  <a:cxn ang="0">
                    <a:pos x="connsiteX0" y="connsiteY0"/>
                  </a:cxn>
                  <a:cxn ang="0">
                    <a:pos x="connsiteX1" y="connsiteY1"/>
                  </a:cxn>
                  <a:cxn ang="0">
                    <a:pos x="connsiteX2" y="connsiteY2"/>
                  </a:cxn>
                </a:cxnLst>
                <a:rect l="l" t="t" r="r" b="b"/>
                <a:pathLst>
                  <a:path w="472440" h="330200">
                    <a:moveTo>
                      <a:pt x="0" y="330200"/>
                    </a:moveTo>
                    <a:lnTo>
                      <a:pt x="233680" y="0"/>
                    </a:lnTo>
                    <a:lnTo>
                      <a:pt x="472440" y="31496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9" name="Straight Connector 58">
                <a:extLst>
                  <a:ext uri="{FF2B5EF4-FFF2-40B4-BE49-F238E27FC236}">
                    <a16:creationId xmlns:a16="http://schemas.microsoft.com/office/drawing/2014/main" id="{211D515D-DC6C-46EA-90AA-40F8F13FF5AD}"/>
                  </a:ext>
                </a:extLst>
              </p:cNvPr>
              <p:cNvCxnSpPr>
                <a:cxnSpLocks/>
              </p:cNvCxnSpPr>
              <p:nvPr/>
            </p:nvCxnSpPr>
            <p:spPr>
              <a:xfrm>
                <a:off x="1846217" y="3429000"/>
                <a:ext cx="487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C1A45E72-323E-4F16-A61B-BE4B32D0452B}"/>
                </a:ext>
              </a:extLst>
            </p:cNvPr>
            <p:cNvSpPr txBox="1"/>
            <p:nvPr/>
          </p:nvSpPr>
          <p:spPr>
            <a:xfrm>
              <a:off x="467019" y="2998140"/>
              <a:ext cx="968829" cy="461665"/>
            </a:xfrm>
            <a:prstGeom prst="rect">
              <a:avLst/>
            </a:prstGeom>
            <a:noFill/>
          </p:spPr>
          <p:txBody>
            <a:bodyPr wrap="square" rtlCol="0">
              <a:spAutoFit/>
            </a:bodyPr>
            <a:lstStyle/>
            <a:p>
              <a:pPr algn="ctr"/>
              <a:r>
                <a:rPr lang="en-US" sz="1200" dirty="0"/>
                <a:t>Preferred</a:t>
              </a:r>
            </a:p>
            <a:p>
              <a:pPr algn="ctr"/>
              <a:r>
                <a:rPr lang="en-US" sz="1200" dirty="0"/>
                <a:t>Client</a:t>
              </a:r>
            </a:p>
          </p:txBody>
        </p:sp>
      </p:grpSp>
      <p:sp>
        <p:nvSpPr>
          <p:cNvPr id="63" name="Oval 62">
            <a:extLst>
              <a:ext uri="{FF2B5EF4-FFF2-40B4-BE49-F238E27FC236}">
                <a16:creationId xmlns:a16="http://schemas.microsoft.com/office/drawing/2014/main" id="{2C720F67-E068-4A83-98F4-5FE26BBF8E69}"/>
              </a:ext>
            </a:extLst>
          </p:cNvPr>
          <p:cNvSpPr/>
          <p:nvPr/>
        </p:nvSpPr>
        <p:spPr>
          <a:xfrm>
            <a:off x="5609228" y="2566598"/>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Create Session</a:t>
            </a:r>
          </a:p>
        </p:txBody>
      </p:sp>
      <p:cxnSp>
        <p:nvCxnSpPr>
          <p:cNvPr id="64" name="Straight Connector 63">
            <a:extLst>
              <a:ext uri="{FF2B5EF4-FFF2-40B4-BE49-F238E27FC236}">
                <a16:creationId xmlns:a16="http://schemas.microsoft.com/office/drawing/2014/main" id="{6217C58D-776B-483B-8305-532D85C7B395}"/>
              </a:ext>
            </a:extLst>
          </p:cNvPr>
          <p:cNvCxnSpPr>
            <a:cxnSpLocks/>
            <a:stCxn id="63" idx="6"/>
          </p:cNvCxnSpPr>
          <p:nvPr/>
        </p:nvCxnSpPr>
        <p:spPr>
          <a:xfrm>
            <a:off x="7046216" y="2865884"/>
            <a:ext cx="1330932" cy="18469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95B8BE7-8C60-400A-B913-52FCFBE4F608}"/>
              </a:ext>
            </a:extLst>
          </p:cNvPr>
          <p:cNvCxnSpPr>
            <a:cxnSpLocks/>
            <a:stCxn id="10" idx="6"/>
            <a:endCxn id="13" idx="2"/>
          </p:cNvCxnSpPr>
          <p:nvPr/>
        </p:nvCxnSpPr>
        <p:spPr>
          <a:xfrm flipV="1">
            <a:off x="6101792" y="3514464"/>
            <a:ext cx="415783" cy="958"/>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2" name="Oval 71">
            <a:extLst>
              <a:ext uri="{FF2B5EF4-FFF2-40B4-BE49-F238E27FC236}">
                <a16:creationId xmlns:a16="http://schemas.microsoft.com/office/drawing/2014/main" id="{506375E4-36E1-4FBA-BB7F-F3195F898488}"/>
              </a:ext>
            </a:extLst>
          </p:cNvPr>
          <p:cNvSpPr/>
          <p:nvPr/>
        </p:nvSpPr>
        <p:spPr>
          <a:xfrm>
            <a:off x="5737740" y="5237823"/>
            <a:ext cx="1436988" cy="59857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Clearance</a:t>
            </a:r>
          </a:p>
        </p:txBody>
      </p:sp>
      <p:sp>
        <p:nvSpPr>
          <p:cNvPr id="73" name="Rectangle 72">
            <a:extLst>
              <a:ext uri="{FF2B5EF4-FFF2-40B4-BE49-F238E27FC236}">
                <a16:creationId xmlns:a16="http://schemas.microsoft.com/office/drawing/2014/main" id="{E2920F70-6E56-4E38-BABF-C2BA030C8077}"/>
              </a:ext>
            </a:extLst>
          </p:cNvPr>
          <p:cNvSpPr/>
          <p:nvPr/>
        </p:nvSpPr>
        <p:spPr>
          <a:xfrm>
            <a:off x="3200400" y="5393144"/>
            <a:ext cx="1039226" cy="546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&lt;&lt; actor &gt;&gt;</a:t>
            </a:r>
          </a:p>
          <a:p>
            <a:pPr algn="ctr"/>
            <a:r>
              <a:rPr lang="en-US" sz="1400" dirty="0">
                <a:solidFill>
                  <a:schemeClr val="tx1"/>
                </a:solidFill>
              </a:rPr>
              <a:t>Accounts</a:t>
            </a:r>
          </a:p>
        </p:txBody>
      </p:sp>
      <p:cxnSp>
        <p:nvCxnSpPr>
          <p:cNvPr id="75" name="Straight Connector 74">
            <a:extLst>
              <a:ext uri="{FF2B5EF4-FFF2-40B4-BE49-F238E27FC236}">
                <a16:creationId xmlns:a16="http://schemas.microsoft.com/office/drawing/2014/main" id="{837FF661-1CBE-4E0C-B148-CE1BDCC5D670}"/>
              </a:ext>
            </a:extLst>
          </p:cNvPr>
          <p:cNvCxnSpPr>
            <a:cxnSpLocks/>
            <a:stCxn id="73" idx="3"/>
            <a:endCxn id="72" idx="2"/>
          </p:cNvCxnSpPr>
          <p:nvPr/>
        </p:nvCxnSpPr>
        <p:spPr>
          <a:xfrm flipV="1">
            <a:off x="4239626" y="5537109"/>
            <a:ext cx="1498114" cy="129239"/>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18ED6CF-3AC2-4519-B43E-8480C34CA538}"/>
              </a:ext>
            </a:extLst>
          </p:cNvPr>
          <p:cNvCxnSpPr>
            <a:cxnSpLocks/>
            <a:stCxn id="14" idx="4"/>
            <a:endCxn id="72" idx="0"/>
          </p:cNvCxnSpPr>
          <p:nvPr/>
        </p:nvCxnSpPr>
        <p:spPr>
          <a:xfrm>
            <a:off x="6278108" y="4607602"/>
            <a:ext cx="178126" cy="630221"/>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F1E436C9-E852-4EC1-BD6C-44EEADA2B441}"/>
              </a:ext>
            </a:extLst>
          </p:cNvPr>
          <p:cNvSpPr txBox="1"/>
          <p:nvPr/>
        </p:nvSpPr>
        <p:spPr>
          <a:xfrm>
            <a:off x="5782979" y="4938521"/>
            <a:ext cx="707400" cy="276999"/>
          </a:xfrm>
          <a:prstGeom prst="rect">
            <a:avLst/>
          </a:prstGeom>
          <a:noFill/>
        </p:spPr>
        <p:txBody>
          <a:bodyPr wrap="square" rtlCol="0">
            <a:spAutoFit/>
          </a:bodyPr>
          <a:lstStyle/>
          <a:p>
            <a:pPr algn="ctr"/>
            <a:r>
              <a:rPr lang="en-US" sz="1200" dirty="0"/>
              <a:t>&lt;&lt; </a:t>
            </a:r>
            <a:r>
              <a:rPr lang="en-US" sz="1200" dirty="0" err="1"/>
              <a:t>i</a:t>
            </a:r>
            <a:r>
              <a:rPr lang="en-US" sz="1200" dirty="0"/>
              <a:t> &gt;&gt;</a:t>
            </a:r>
          </a:p>
        </p:txBody>
      </p:sp>
      <p:sp>
        <p:nvSpPr>
          <p:cNvPr id="85" name="Freeform: Shape 84">
            <a:extLst>
              <a:ext uri="{FF2B5EF4-FFF2-40B4-BE49-F238E27FC236}">
                <a16:creationId xmlns:a16="http://schemas.microsoft.com/office/drawing/2014/main" id="{B60B1F16-409B-43BA-8EB0-3F9B5A493DA5}"/>
              </a:ext>
            </a:extLst>
          </p:cNvPr>
          <p:cNvSpPr/>
          <p:nvPr/>
        </p:nvSpPr>
        <p:spPr>
          <a:xfrm>
            <a:off x="7165909" y="3816220"/>
            <a:ext cx="1490959" cy="1783370"/>
          </a:xfrm>
          <a:custGeom>
            <a:avLst/>
            <a:gdLst>
              <a:gd name="connsiteX0" fmla="*/ 0 w 1617548"/>
              <a:gd name="connsiteY0" fmla="*/ 1726163 h 1792938"/>
              <a:gd name="connsiteX1" fmla="*/ 1436914 w 1617548"/>
              <a:gd name="connsiteY1" fmla="*/ 1586204 h 1792938"/>
              <a:gd name="connsiteX2" fmla="*/ 1548882 w 1617548"/>
              <a:gd name="connsiteY2" fmla="*/ 0 h 1792938"/>
              <a:gd name="connsiteX0" fmla="*/ 0 w 1617548"/>
              <a:gd name="connsiteY0" fmla="*/ 1843454 h 1878543"/>
              <a:gd name="connsiteX1" fmla="*/ 1436914 w 1617548"/>
              <a:gd name="connsiteY1" fmla="*/ 1586204 h 1878543"/>
              <a:gd name="connsiteX2" fmla="*/ 1548882 w 1617548"/>
              <a:gd name="connsiteY2" fmla="*/ 0 h 1878543"/>
              <a:gd name="connsiteX0" fmla="*/ 0 w 1675490"/>
              <a:gd name="connsiteY0" fmla="*/ 1843454 h 1874750"/>
              <a:gd name="connsiteX1" fmla="*/ 1539631 w 1675490"/>
              <a:gd name="connsiteY1" fmla="*/ 1566656 h 1874750"/>
              <a:gd name="connsiteX2" fmla="*/ 1548882 w 1675490"/>
              <a:gd name="connsiteY2" fmla="*/ 0 h 1874750"/>
              <a:gd name="connsiteX0" fmla="*/ 0 w 1586559"/>
              <a:gd name="connsiteY0" fmla="*/ 1843454 h 1874750"/>
              <a:gd name="connsiteX1" fmla="*/ 1539631 w 1586559"/>
              <a:gd name="connsiteY1" fmla="*/ 1566656 h 1874750"/>
              <a:gd name="connsiteX2" fmla="*/ 1548882 w 1586559"/>
              <a:gd name="connsiteY2" fmla="*/ 0 h 1874750"/>
              <a:gd name="connsiteX0" fmla="*/ 0 w 1586559"/>
              <a:gd name="connsiteY0" fmla="*/ 1843454 h 1859876"/>
              <a:gd name="connsiteX1" fmla="*/ 1539631 w 1586559"/>
              <a:gd name="connsiteY1" fmla="*/ 1566656 h 1859876"/>
              <a:gd name="connsiteX2" fmla="*/ 1548882 w 1586559"/>
              <a:gd name="connsiteY2" fmla="*/ 0 h 1859876"/>
              <a:gd name="connsiteX0" fmla="*/ 0 w 1720473"/>
              <a:gd name="connsiteY0" fmla="*/ 1853228 h 1884785"/>
              <a:gd name="connsiteX1" fmla="*/ 1539631 w 1720473"/>
              <a:gd name="connsiteY1" fmla="*/ 1576430 h 1884785"/>
              <a:gd name="connsiteX2" fmla="*/ 1641328 w 1720473"/>
              <a:gd name="connsiteY2" fmla="*/ 0 h 1884785"/>
              <a:gd name="connsiteX0" fmla="*/ 0 w 1691666"/>
              <a:gd name="connsiteY0" fmla="*/ 1853228 h 1884785"/>
              <a:gd name="connsiteX1" fmla="*/ 1539631 w 1691666"/>
              <a:gd name="connsiteY1" fmla="*/ 1576430 h 1884785"/>
              <a:gd name="connsiteX2" fmla="*/ 1641328 w 1691666"/>
              <a:gd name="connsiteY2" fmla="*/ 0 h 1884785"/>
              <a:gd name="connsiteX0" fmla="*/ 0 w 1645086"/>
              <a:gd name="connsiteY0" fmla="*/ 1853228 h 1886624"/>
              <a:gd name="connsiteX1" fmla="*/ 1436915 w 1645086"/>
              <a:gd name="connsiteY1" fmla="*/ 1586203 h 1886624"/>
              <a:gd name="connsiteX2" fmla="*/ 1641328 w 1645086"/>
              <a:gd name="connsiteY2" fmla="*/ 0 h 1886624"/>
              <a:gd name="connsiteX0" fmla="*/ 0 w 1641328"/>
              <a:gd name="connsiteY0" fmla="*/ 1853228 h 1868165"/>
              <a:gd name="connsiteX1" fmla="*/ 1436915 w 1641328"/>
              <a:gd name="connsiteY1" fmla="*/ 1586203 h 1868165"/>
              <a:gd name="connsiteX2" fmla="*/ 1641328 w 1641328"/>
              <a:gd name="connsiteY2" fmla="*/ 0 h 1868165"/>
            </a:gdLst>
            <a:ahLst/>
            <a:cxnLst>
              <a:cxn ang="0">
                <a:pos x="connsiteX0" y="connsiteY0"/>
              </a:cxn>
              <a:cxn ang="0">
                <a:pos x="connsiteX1" y="connsiteY1"/>
              </a:cxn>
              <a:cxn ang="0">
                <a:pos x="connsiteX2" y="connsiteY2"/>
              </a:cxn>
            </a:cxnLst>
            <a:rect l="l" t="t" r="r" b="b"/>
            <a:pathLst>
              <a:path w="1641328" h="1868165">
                <a:moveTo>
                  <a:pt x="0" y="1853228"/>
                </a:moveTo>
                <a:cubicBezTo>
                  <a:pt x="589383" y="1927095"/>
                  <a:pt x="1276348" y="1709362"/>
                  <a:pt x="1436915" y="1586203"/>
                </a:cubicBezTo>
                <a:cubicBezTo>
                  <a:pt x="1597482" y="1463044"/>
                  <a:pt x="1632244" y="717674"/>
                  <a:pt x="1641328" y="0"/>
                </a:cubicBezTo>
              </a:path>
            </a:pathLst>
          </a:cu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6EAB0E1-5885-477C-BD9F-ED7186C55770}"/>
              </a:ext>
            </a:extLst>
          </p:cNvPr>
          <p:cNvCxnSpPr>
            <a:cxnSpLocks/>
            <a:endCxn id="95" idx="0"/>
          </p:cNvCxnSpPr>
          <p:nvPr/>
        </p:nvCxnSpPr>
        <p:spPr>
          <a:xfrm>
            <a:off x="4251279" y="2292368"/>
            <a:ext cx="740412" cy="237747"/>
          </a:xfrm>
          <a:prstGeom prst="line">
            <a:avLst/>
          </a:prstGeom>
          <a:ln w="19050"/>
        </p:spPr>
        <p:style>
          <a:lnRef idx="1">
            <a:schemeClr val="dk1"/>
          </a:lnRef>
          <a:fillRef idx="0">
            <a:schemeClr val="dk1"/>
          </a:fillRef>
          <a:effectRef idx="0">
            <a:schemeClr val="dk1"/>
          </a:effectRef>
          <a:fontRef idx="minor">
            <a:schemeClr val="tx1"/>
          </a:fontRef>
        </p:style>
      </p:cxnSp>
      <p:sp>
        <p:nvSpPr>
          <p:cNvPr id="95" name="Arc 94">
            <a:extLst>
              <a:ext uri="{FF2B5EF4-FFF2-40B4-BE49-F238E27FC236}">
                <a16:creationId xmlns:a16="http://schemas.microsoft.com/office/drawing/2014/main" id="{0BAC4938-6B43-49B8-A49D-97475415251A}"/>
              </a:ext>
            </a:extLst>
          </p:cNvPr>
          <p:cNvSpPr/>
          <p:nvPr/>
        </p:nvSpPr>
        <p:spPr>
          <a:xfrm rot="18961183">
            <a:off x="5035128" y="2449949"/>
            <a:ext cx="155080" cy="187730"/>
          </a:xfrm>
          <a:custGeom>
            <a:avLst/>
            <a:gdLst>
              <a:gd name="connsiteX0" fmla="*/ 153834 w 307669"/>
              <a:gd name="connsiteY0" fmla="*/ 0 h 154863"/>
              <a:gd name="connsiteX1" fmla="*/ 305241 w 307669"/>
              <a:gd name="connsiteY1" fmla="*/ 63729 h 154863"/>
              <a:gd name="connsiteX2" fmla="*/ 167906 w 307669"/>
              <a:gd name="connsiteY2" fmla="*/ 154539 h 154863"/>
              <a:gd name="connsiteX3" fmla="*/ 153835 w 307669"/>
              <a:gd name="connsiteY3" fmla="*/ 77432 h 154863"/>
              <a:gd name="connsiteX4" fmla="*/ 153834 w 307669"/>
              <a:gd name="connsiteY4" fmla="*/ 0 h 154863"/>
              <a:gd name="connsiteX0" fmla="*/ 153834 w 307669"/>
              <a:gd name="connsiteY0" fmla="*/ 0 h 154863"/>
              <a:gd name="connsiteX1" fmla="*/ 305241 w 307669"/>
              <a:gd name="connsiteY1" fmla="*/ 63729 h 154863"/>
              <a:gd name="connsiteX2" fmla="*/ 167906 w 307669"/>
              <a:gd name="connsiteY2" fmla="*/ 154539 h 154863"/>
              <a:gd name="connsiteX0" fmla="*/ 0 w 155080"/>
              <a:gd name="connsiteY0" fmla="*/ 0 h 187730"/>
              <a:gd name="connsiteX1" fmla="*/ 151407 w 155080"/>
              <a:gd name="connsiteY1" fmla="*/ 63729 h 187730"/>
              <a:gd name="connsiteX2" fmla="*/ 14072 w 155080"/>
              <a:gd name="connsiteY2" fmla="*/ 154539 h 187730"/>
              <a:gd name="connsiteX3" fmla="*/ 1 w 155080"/>
              <a:gd name="connsiteY3" fmla="*/ 77432 h 187730"/>
              <a:gd name="connsiteX4" fmla="*/ 0 w 155080"/>
              <a:gd name="connsiteY4" fmla="*/ 0 h 187730"/>
              <a:gd name="connsiteX0" fmla="*/ 0 w 155080"/>
              <a:gd name="connsiteY0" fmla="*/ 0 h 187730"/>
              <a:gd name="connsiteX1" fmla="*/ 151407 w 155080"/>
              <a:gd name="connsiteY1" fmla="*/ 63729 h 187730"/>
              <a:gd name="connsiteX2" fmla="*/ 41608 w 155080"/>
              <a:gd name="connsiteY2" fmla="*/ 187730 h 187730"/>
            </a:gdLst>
            <a:ahLst/>
            <a:cxnLst>
              <a:cxn ang="0">
                <a:pos x="connsiteX0" y="connsiteY0"/>
              </a:cxn>
              <a:cxn ang="0">
                <a:pos x="connsiteX1" y="connsiteY1"/>
              </a:cxn>
              <a:cxn ang="0">
                <a:pos x="connsiteX2" y="connsiteY2"/>
              </a:cxn>
            </a:cxnLst>
            <a:rect l="l" t="t" r="r" b="b"/>
            <a:pathLst>
              <a:path w="155080" h="187730" stroke="0" extrusionOk="0">
                <a:moveTo>
                  <a:pt x="0" y="0"/>
                </a:moveTo>
                <a:cubicBezTo>
                  <a:pt x="74459" y="0"/>
                  <a:pt x="138230" y="26842"/>
                  <a:pt x="151407" y="63729"/>
                </a:cubicBezTo>
                <a:cubicBezTo>
                  <a:pt x="167368" y="108411"/>
                  <a:pt x="103887" y="150386"/>
                  <a:pt x="14072" y="154539"/>
                </a:cubicBezTo>
                <a:lnTo>
                  <a:pt x="1" y="77432"/>
                </a:lnTo>
                <a:cubicBezTo>
                  <a:pt x="1" y="51621"/>
                  <a:pt x="0" y="25811"/>
                  <a:pt x="0" y="0"/>
                </a:cubicBezTo>
                <a:close/>
              </a:path>
              <a:path w="155080" h="187730" fill="none">
                <a:moveTo>
                  <a:pt x="0" y="0"/>
                </a:moveTo>
                <a:cubicBezTo>
                  <a:pt x="74459" y="0"/>
                  <a:pt x="138230" y="26842"/>
                  <a:pt x="151407" y="63729"/>
                </a:cubicBezTo>
                <a:cubicBezTo>
                  <a:pt x="167368" y="108411"/>
                  <a:pt x="131423" y="183577"/>
                  <a:pt x="41608" y="18773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41CF44E3-4850-472A-BF08-439AC8C98C24}"/>
              </a:ext>
            </a:extLst>
          </p:cNvPr>
          <p:cNvCxnSpPr>
            <a:cxnSpLocks/>
            <a:stCxn id="95" idx="2"/>
            <a:endCxn id="63" idx="2"/>
          </p:cNvCxnSpPr>
          <p:nvPr/>
        </p:nvCxnSpPr>
        <p:spPr>
          <a:xfrm>
            <a:off x="5151993" y="2636309"/>
            <a:ext cx="457235" cy="229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7B15E055-4EDB-41B9-96CC-4ABCC8831CD0}"/>
              </a:ext>
            </a:extLst>
          </p:cNvPr>
          <p:cNvGrpSpPr/>
          <p:nvPr/>
        </p:nvGrpSpPr>
        <p:grpSpPr>
          <a:xfrm>
            <a:off x="3934961" y="2932216"/>
            <a:ext cx="138847" cy="383732"/>
            <a:chOff x="3941987" y="2943905"/>
            <a:chExt cx="138847" cy="383732"/>
          </a:xfrm>
        </p:grpSpPr>
        <p:cxnSp>
          <p:nvCxnSpPr>
            <p:cNvPr id="106" name="Straight Connector 105">
              <a:extLst>
                <a:ext uri="{FF2B5EF4-FFF2-40B4-BE49-F238E27FC236}">
                  <a16:creationId xmlns:a16="http://schemas.microsoft.com/office/drawing/2014/main" id="{EB73CBCB-A924-453C-88FC-C773EE9D7142}"/>
                </a:ext>
              </a:extLst>
            </p:cNvPr>
            <p:cNvCxnSpPr>
              <a:cxnSpLocks/>
            </p:cNvCxnSpPr>
            <p:nvPr/>
          </p:nvCxnSpPr>
          <p:spPr>
            <a:xfrm>
              <a:off x="4011411" y="2943905"/>
              <a:ext cx="0" cy="268838"/>
            </a:xfrm>
            <a:prstGeom prst="line">
              <a:avLst/>
            </a:prstGeom>
            <a:ln w="19050"/>
          </p:spPr>
          <p:style>
            <a:lnRef idx="1">
              <a:schemeClr val="dk1"/>
            </a:lnRef>
            <a:fillRef idx="0">
              <a:schemeClr val="dk1"/>
            </a:fillRef>
            <a:effectRef idx="0">
              <a:schemeClr val="dk1"/>
            </a:effectRef>
            <a:fontRef idx="minor">
              <a:schemeClr val="tx1"/>
            </a:fontRef>
          </p:style>
        </p:cxnSp>
        <p:sp>
          <p:nvSpPr>
            <p:cNvPr id="108" name="Isosceles Triangle 107">
              <a:extLst>
                <a:ext uri="{FF2B5EF4-FFF2-40B4-BE49-F238E27FC236}">
                  <a16:creationId xmlns:a16="http://schemas.microsoft.com/office/drawing/2014/main" id="{0D042D39-DF8A-4BCC-AB84-683ABEFE5E97}"/>
                </a:ext>
              </a:extLst>
            </p:cNvPr>
            <p:cNvSpPr/>
            <p:nvPr/>
          </p:nvSpPr>
          <p:spPr>
            <a:xfrm rot="10800000">
              <a:off x="3941987" y="3204659"/>
              <a:ext cx="138847" cy="12297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3FB35528-31C0-490F-AF78-9D5F9226411B}"/>
              </a:ext>
            </a:extLst>
          </p:cNvPr>
          <p:cNvSpPr txBox="1"/>
          <p:nvPr/>
        </p:nvSpPr>
        <p:spPr>
          <a:xfrm>
            <a:off x="4276252" y="1431377"/>
            <a:ext cx="3964683" cy="276999"/>
          </a:xfrm>
          <a:prstGeom prst="rect">
            <a:avLst/>
          </a:prstGeom>
          <a:noFill/>
        </p:spPr>
        <p:txBody>
          <a:bodyPr wrap="square" rtlCol="0">
            <a:spAutoFit/>
          </a:bodyPr>
          <a:lstStyle/>
          <a:p>
            <a:pPr algn="ctr"/>
            <a:r>
              <a:rPr lang="en-US" sz="1200" dirty="0"/>
              <a:t>Music Today</a:t>
            </a:r>
          </a:p>
        </p:txBody>
      </p:sp>
      <p:sp>
        <p:nvSpPr>
          <p:cNvPr id="4" name="Freeform: Shape 3">
            <a:extLst>
              <a:ext uri="{FF2B5EF4-FFF2-40B4-BE49-F238E27FC236}">
                <a16:creationId xmlns:a16="http://schemas.microsoft.com/office/drawing/2014/main" id="{17C9D7BF-759D-421B-B0C9-C60A78F4F05F}"/>
              </a:ext>
            </a:extLst>
          </p:cNvPr>
          <p:cNvSpPr/>
          <p:nvPr/>
        </p:nvSpPr>
        <p:spPr>
          <a:xfrm>
            <a:off x="3676261" y="4142279"/>
            <a:ext cx="1987421" cy="1250815"/>
          </a:xfrm>
          <a:custGeom>
            <a:avLst/>
            <a:gdLst>
              <a:gd name="connsiteX0" fmla="*/ 0 w 1987421"/>
              <a:gd name="connsiteY0" fmla="*/ 1250815 h 1250815"/>
              <a:gd name="connsiteX1" fmla="*/ 587829 w 1987421"/>
              <a:gd name="connsiteY1" fmla="*/ 159133 h 1250815"/>
              <a:gd name="connsiteX2" fmla="*/ 1987421 w 1987421"/>
              <a:gd name="connsiteY2" fmla="*/ 28505 h 1250815"/>
            </a:gdLst>
            <a:ahLst/>
            <a:cxnLst>
              <a:cxn ang="0">
                <a:pos x="connsiteX0" y="connsiteY0"/>
              </a:cxn>
              <a:cxn ang="0">
                <a:pos x="connsiteX1" y="connsiteY1"/>
              </a:cxn>
              <a:cxn ang="0">
                <a:pos x="connsiteX2" y="connsiteY2"/>
              </a:cxn>
            </a:cxnLst>
            <a:rect l="l" t="t" r="r" b="b"/>
            <a:pathLst>
              <a:path w="1987421" h="1250815">
                <a:moveTo>
                  <a:pt x="0" y="1250815"/>
                </a:moveTo>
                <a:cubicBezTo>
                  <a:pt x="128296" y="806833"/>
                  <a:pt x="256592" y="362851"/>
                  <a:pt x="587829" y="159133"/>
                </a:cubicBezTo>
                <a:cubicBezTo>
                  <a:pt x="919066" y="-44585"/>
                  <a:pt x="1453243" y="-8040"/>
                  <a:pt x="1987421" y="28505"/>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0" name="Freeform: Shape 69">
            <a:extLst>
              <a:ext uri="{FF2B5EF4-FFF2-40B4-BE49-F238E27FC236}">
                <a16:creationId xmlns:a16="http://schemas.microsoft.com/office/drawing/2014/main" id="{49E03F6F-D149-48AE-962F-F9F2E8B3F806}"/>
              </a:ext>
            </a:extLst>
          </p:cNvPr>
          <p:cNvSpPr/>
          <p:nvPr/>
        </p:nvSpPr>
        <p:spPr>
          <a:xfrm>
            <a:off x="7198224" y="3819330"/>
            <a:ext cx="1620373" cy="2459577"/>
          </a:xfrm>
          <a:custGeom>
            <a:avLst/>
            <a:gdLst>
              <a:gd name="connsiteX0" fmla="*/ 0 w 1617548"/>
              <a:gd name="connsiteY0" fmla="*/ 1726163 h 1792938"/>
              <a:gd name="connsiteX1" fmla="*/ 1436914 w 1617548"/>
              <a:gd name="connsiteY1" fmla="*/ 1586204 h 1792938"/>
              <a:gd name="connsiteX2" fmla="*/ 1548882 w 1617548"/>
              <a:gd name="connsiteY2" fmla="*/ 0 h 1792938"/>
              <a:gd name="connsiteX0" fmla="*/ 0 w 1617548"/>
              <a:gd name="connsiteY0" fmla="*/ 1843454 h 1878543"/>
              <a:gd name="connsiteX1" fmla="*/ 1436914 w 1617548"/>
              <a:gd name="connsiteY1" fmla="*/ 1586204 h 1878543"/>
              <a:gd name="connsiteX2" fmla="*/ 1548882 w 1617548"/>
              <a:gd name="connsiteY2" fmla="*/ 0 h 1878543"/>
              <a:gd name="connsiteX0" fmla="*/ 0 w 1675490"/>
              <a:gd name="connsiteY0" fmla="*/ 1843454 h 1874750"/>
              <a:gd name="connsiteX1" fmla="*/ 1539631 w 1675490"/>
              <a:gd name="connsiteY1" fmla="*/ 1566656 h 1874750"/>
              <a:gd name="connsiteX2" fmla="*/ 1548882 w 1675490"/>
              <a:gd name="connsiteY2" fmla="*/ 0 h 1874750"/>
              <a:gd name="connsiteX0" fmla="*/ 0 w 1586559"/>
              <a:gd name="connsiteY0" fmla="*/ 1843454 h 1874750"/>
              <a:gd name="connsiteX1" fmla="*/ 1539631 w 1586559"/>
              <a:gd name="connsiteY1" fmla="*/ 1566656 h 1874750"/>
              <a:gd name="connsiteX2" fmla="*/ 1548882 w 1586559"/>
              <a:gd name="connsiteY2" fmla="*/ 0 h 1874750"/>
              <a:gd name="connsiteX0" fmla="*/ 0 w 1586559"/>
              <a:gd name="connsiteY0" fmla="*/ 1843454 h 1859876"/>
              <a:gd name="connsiteX1" fmla="*/ 1539631 w 1586559"/>
              <a:gd name="connsiteY1" fmla="*/ 1566656 h 1859876"/>
              <a:gd name="connsiteX2" fmla="*/ 1548882 w 1586559"/>
              <a:gd name="connsiteY2" fmla="*/ 0 h 1859876"/>
              <a:gd name="connsiteX0" fmla="*/ 0 w 1720473"/>
              <a:gd name="connsiteY0" fmla="*/ 1853228 h 1884785"/>
              <a:gd name="connsiteX1" fmla="*/ 1539631 w 1720473"/>
              <a:gd name="connsiteY1" fmla="*/ 1576430 h 1884785"/>
              <a:gd name="connsiteX2" fmla="*/ 1641328 w 1720473"/>
              <a:gd name="connsiteY2" fmla="*/ 0 h 1884785"/>
              <a:gd name="connsiteX0" fmla="*/ 0 w 1691666"/>
              <a:gd name="connsiteY0" fmla="*/ 1853228 h 1884785"/>
              <a:gd name="connsiteX1" fmla="*/ 1539631 w 1691666"/>
              <a:gd name="connsiteY1" fmla="*/ 1576430 h 1884785"/>
              <a:gd name="connsiteX2" fmla="*/ 1641328 w 1691666"/>
              <a:gd name="connsiteY2" fmla="*/ 0 h 1884785"/>
              <a:gd name="connsiteX0" fmla="*/ 0 w 1645086"/>
              <a:gd name="connsiteY0" fmla="*/ 1853228 h 1886624"/>
              <a:gd name="connsiteX1" fmla="*/ 1436915 w 1645086"/>
              <a:gd name="connsiteY1" fmla="*/ 1586203 h 1886624"/>
              <a:gd name="connsiteX2" fmla="*/ 1641328 w 1645086"/>
              <a:gd name="connsiteY2" fmla="*/ 0 h 1886624"/>
              <a:gd name="connsiteX0" fmla="*/ 0 w 1641328"/>
              <a:gd name="connsiteY0" fmla="*/ 1853228 h 1868165"/>
              <a:gd name="connsiteX1" fmla="*/ 1436915 w 1641328"/>
              <a:gd name="connsiteY1" fmla="*/ 1586203 h 1868165"/>
              <a:gd name="connsiteX2" fmla="*/ 1641328 w 1641328"/>
              <a:gd name="connsiteY2" fmla="*/ 0 h 1868165"/>
              <a:gd name="connsiteX0" fmla="*/ 0 w 1795402"/>
              <a:gd name="connsiteY0" fmla="*/ 2420136 h 2425031"/>
              <a:gd name="connsiteX1" fmla="*/ 1590989 w 1795402"/>
              <a:gd name="connsiteY1" fmla="*/ 1586203 h 2425031"/>
              <a:gd name="connsiteX2" fmla="*/ 1795402 w 1795402"/>
              <a:gd name="connsiteY2" fmla="*/ 0 h 2425031"/>
              <a:gd name="connsiteX0" fmla="*/ 0 w 1805673"/>
              <a:gd name="connsiteY0" fmla="*/ 2576524 h 2581419"/>
              <a:gd name="connsiteX1" fmla="*/ 1590989 w 1805673"/>
              <a:gd name="connsiteY1" fmla="*/ 1742591 h 2581419"/>
              <a:gd name="connsiteX2" fmla="*/ 1805673 w 1805673"/>
              <a:gd name="connsiteY2" fmla="*/ 0 h 2581419"/>
              <a:gd name="connsiteX0" fmla="*/ 0 w 1805673"/>
              <a:gd name="connsiteY0" fmla="*/ 2576524 h 2582456"/>
              <a:gd name="connsiteX1" fmla="*/ 1508816 w 1805673"/>
              <a:gd name="connsiteY1" fmla="*/ 1889205 h 2582456"/>
              <a:gd name="connsiteX2" fmla="*/ 1805673 w 1805673"/>
              <a:gd name="connsiteY2" fmla="*/ 0 h 2582456"/>
              <a:gd name="connsiteX0" fmla="*/ 0 w 1805673"/>
              <a:gd name="connsiteY0" fmla="*/ 2576524 h 2582456"/>
              <a:gd name="connsiteX1" fmla="*/ 1508816 w 1805673"/>
              <a:gd name="connsiteY1" fmla="*/ 1889205 h 2582456"/>
              <a:gd name="connsiteX2" fmla="*/ 1805673 w 1805673"/>
              <a:gd name="connsiteY2" fmla="*/ 0 h 2582456"/>
              <a:gd name="connsiteX0" fmla="*/ 0 w 1805673"/>
              <a:gd name="connsiteY0" fmla="*/ 2576524 h 2583750"/>
              <a:gd name="connsiteX1" fmla="*/ 1508816 w 1805673"/>
              <a:gd name="connsiteY1" fmla="*/ 1889205 h 2583750"/>
              <a:gd name="connsiteX2" fmla="*/ 1805673 w 1805673"/>
              <a:gd name="connsiteY2" fmla="*/ 0 h 2583750"/>
              <a:gd name="connsiteX0" fmla="*/ 0 w 1805673"/>
              <a:gd name="connsiteY0" fmla="*/ 2576524 h 2576524"/>
              <a:gd name="connsiteX1" fmla="*/ 1508816 w 1805673"/>
              <a:gd name="connsiteY1" fmla="*/ 1889205 h 2576524"/>
              <a:gd name="connsiteX2" fmla="*/ 1805673 w 1805673"/>
              <a:gd name="connsiteY2" fmla="*/ 0 h 2576524"/>
            </a:gdLst>
            <a:ahLst/>
            <a:cxnLst>
              <a:cxn ang="0">
                <a:pos x="connsiteX0" y="connsiteY0"/>
              </a:cxn>
              <a:cxn ang="0">
                <a:pos x="connsiteX1" y="connsiteY1"/>
              </a:cxn>
              <a:cxn ang="0">
                <a:pos x="connsiteX2" y="connsiteY2"/>
              </a:cxn>
            </a:cxnLst>
            <a:rect l="l" t="t" r="r" b="b"/>
            <a:pathLst>
              <a:path w="1805673" h="2576524">
                <a:moveTo>
                  <a:pt x="0" y="2576524"/>
                </a:moveTo>
                <a:cubicBezTo>
                  <a:pt x="620198" y="2494002"/>
                  <a:pt x="1224990" y="2139429"/>
                  <a:pt x="1508816" y="1889205"/>
                </a:cubicBezTo>
                <a:cubicBezTo>
                  <a:pt x="1669383" y="1531463"/>
                  <a:pt x="1796589" y="717674"/>
                  <a:pt x="1805673" y="0"/>
                </a:cubicBezTo>
              </a:path>
            </a:pathLst>
          </a:cu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6F4005B-C938-44A5-853A-96954BAA0F7D}"/>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B3780AFD-E465-438B-8335-4CD3858EC710}"/>
              </a:ext>
            </a:extLst>
          </p:cNvPr>
          <p:cNvSpPr>
            <a:spLocks noGrp="1"/>
          </p:cNvSpPr>
          <p:nvPr>
            <p:ph idx="1"/>
          </p:nvPr>
        </p:nvSpPr>
        <p:spPr/>
        <p:txBody>
          <a:bodyPr>
            <a:normAutofit fontScale="62500" lnSpcReduction="20000"/>
          </a:bodyPr>
          <a:lstStyle/>
          <a:p>
            <a:pPr>
              <a:defRPr/>
            </a:pPr>
            <a:r>
              <a:rPr lang="en-US" b="1" dirty="0"/>
              <a:t>Case 3:</a:t>
            </a:r>
            <a:endParaRPr lang="en-US" dirty="0"/>
          </a:p>
          <a:p>
            <a:pPr>
              <a:defRPr/>
            </a:pPr>
            <a:r>
              <a:rPr lang="en-US" dirty="0"/>
              <a:t>ABCD Records is a mail order company that distributes CDs and tapes at discount prices to record club members.  A member </a:t>
            </a:r>
            <a:r>
              <a:rPr lang="en-US" dirty="0">
                <a:solidFill>
                  <a:srgbClr val="FF0000"/>
                </a:solidFill>
              </a:rPr>
              <a:t>fills</a:t>
            </a:r>
            <a:r>
              <a:rPr lang="en-US" dirty="0"/>
              <a:t> up an order form and </a:t>
            </a:r>
            <a:r>
              <a:rPr lang="en-US" dirty="0">
                <a:solidFill>
                  <a:srgbClr val="FF0000"/>
                </a:solidFill>
              </a:rPr>
              <a:t>sends</a:t>
            </a:r>
            <a:r>
              <a:rPr lang="en-US" dirty="0"/>
              <a:t> it to the order processing clerk. When the order processing clerk </a:t>
            </a:r>
            <a:r>
              <a:rPr lang="en-US" dirty="0">
                <a:solidFill>
                  <a:srgbClr val="FF0000"/>
                </a:solidFill>
              </a:rPr>
              <a:t>receives</a:t>
            </a:r>
            <a:r>
              <a:rPr lang="en-US" dirty="0"/>
              <a:t> an order form, she </a:t>
            </a:r>
            <a:r>
              <a:rPr lang="en-US" dirty="0">
                <a:solidFill>
                  <a:srgbClr val="FF0000"/>
                </a:solidFill>
              </a:rPr>
              <a:t>verifies</a:t>
            </a:r>
            <a:r>
              <a:rPr lang="en-US" dirty="0"/>
              <a:t> that the sender is a club member by checking the member file. She also checks the </a:t>
            </a:r>
            <a:r>
              <a:rPr lang="en-US" dirty="0">
                <a:solidFill>
                  <a:srgbClr val="FF0000"/>
                </a:solidFill>
              </a:rPr>
              <a:t>status</a:t>
            </a:r>
            <a:r>
              <a:rPr lang="en-US" dirty="0"/>
              <a:t> of the member whether he is a royal class member or regular class member.  If the sender is not a member, the clerk </a:t>
            </a:r>
            <a:r>
              <a:rPr lang="en-US" dirty="0">
                <a:solidFill>
                  <a:srgbClr val="FF0000"/>
                </a:solidFill>
              </a:rPr>
              <a:t>returns</a:t>
            </a:r>
            <a:r>
              <a:rPr lang="en-US" dirty="0"/>
              <a:t> the order along with a membership application form.  If the customer is a member, the clerk </a:t>
            </a:r>
            <a:r>
              <a:rPr lang="en-US" dirty="0">
                <a:solidFill>
                  <a:srgbClr val="FF0000"/>
                </a:solidFill>
              </a:rPr>
              <a:t>verifies</a:t>
            </a:r>
            <a:r>
              <a:rPr lang="en-US" dirty="0"/>
              <a:t> the order item data by checking the item file.  Then the clerk </a:t>
            </a:r>
            <a:r>
              <a:rPr lang="en-US" dirty="0">
                <a:solidFill>
                  <a:srgbClr val="FF0000"/>
                </a:solidFill>
              </a:rPr>
              <a:t>enters</a:t>
            </a:r>
            <a:r>
              <a:rPr lang="en-US" dirty="0"/>
              <a:t> the order data and saves it to the daily records file. At the same time the clerk also </a:t>
            </a:r>
            <a:r>
              <a:rPr lang="en-US" dirty="0">
                <a:solidFill>
                  <a:srgbClr val="FF0000"/>
                </a:solidFill>
              </a:rPr>
              <a:t>prints</a:t>
            </a:r>
            <a:r>
              <a:rPr lang="en-US" dirty="0"/>
              <a:t> an invoice and shipping list for each order, which are </a:t>
            </a:r>
            <a:r>
              <a:rPr lang="en-US" dirty="0">
                <a:solidFill>
                  <a:srgbClr val="FF0000"/>
                </a:solidFill>
              </a:rPr>
              <a:t>forwarded</a:t>
            </a:r>
            <a:r>
              <a:rPr lang="en-US" dirty="0"/>
              <a:t> to the collection department clerk for processing there. If the items are not available and if the member is a royal class member</a:t>
            </a:r>
            <a:r>
              <a:rPr lang="en-US"/>
              <a:t>, items </a:t>
            </a:r>
            <a:r>
              <a:rPr lang="en-US" dirty="0"/>
              <a:t>are </a:t>
            </a:r>
            <a:r>
              <a:rPr lang="en-US" dirty="0">
                <a:solidFill>
                  <a:srgbClr val="FF0000"/>
                </a:solidFill>
              </a:rPr>
              <a:t>ordered</a:t>
            </a:r>
            <a:r>
              <a:rPr lang="en-US" dirty="0"/>
              <a:t> by the Oder Processing Clerk. Royal class members also </a:t>
            </a:r>
            <a:r>
              <a:rPr lang="en-US" dirty="0">
                <a:solidFill>
                  <a:srgbClr val="FF0000"/>
                </a:solidFill>
              </a:rPr>
              <a:t>get</a:t>
            </a:r>
            <a:r>
              <a:rPr lang="en-US" dirty="0"/>
              <a:t> discounts. The members can </a:t>
            </a:r>
            <a:r>
              <a:rPr lang="en-US" dirty="0">
                <a:solidFill>
                  <a:srgbClr val="FF0000"/>
                </a:solidFill>
              </a:rPr>
              <a:t>pay</a:t>
            </a:r>
            <a:r>
              <a:rPr lang="en-US" dirty="0"/>
              <a:t> by cash, check or bank draft.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9978520-77F1-442F-8AF2-01860FF94997}"/>
              </a:ext>
            </a:extLst>
          </p:cNvPr>
          <p:cNvSpPr>
            <a:spLocks noGrp="1"/>
          </p:cNvSpPr>
          <p:nvPr>
            <p:ph type="title"/>
          </p:nvPr>
        </p:nvSpPr>
        <p:spPr/>
        <p:txBody>
          <a:bodyPr/>
          <a:lstStyle/>
          <a:p>
            <a:r>
              <a:rPr lang="en-US" altLang="en-US"/>
              <a:t>Use Case Diagrams - practice</a:t>
            </a:r>
          </a:p>
        </p:txBody>
      </p:sp>
      <p:sp>
        <p:nvSpPr>
          <p:cNvPr id="3" name="Content Placeholder 2">
            <a:extLst>
              <a:ext uri="{FF2B5EF4-FFF2-40B4-BE49-F238E27FC236}">
                <a16:creationId xmlns:a16="http://schemas.microsoft.com/office/drawing/2014/main" id="{EDFEF8AC-0F25-4BBB-8A46-A5C8BEF28483}"/>
              </a:ext>
            </a:extLst>
          </p:cNvPr>
          <p:cNvSpPr>
            <a:spLocks noGrp="1"/>
          </p:cNvSpPr>
          <p:nvPr>
            <p:ph idx="1"/>
          </p:nvPr>
        </p:nvSpPr>
        <p:spPr/>
        <p:txBody>
          <a:bodyPr>
            <a:normAutofit fontScale="70000" lnSpcReduction="20000"/>
          </a:bodyPr>
          <a:lstStyle/>
          <a:p>
            <a:pPr>
              <a:defRPr/>
            </a:pPr>
            <a:r>
              <a:rPr lang="en-US" b="1" dirty="0"/>
              <a:t>Case 4:</a:t>
            </a:r>
            <a:endParaRPr lang="en-US" dirty="0"/>
          </a:p>
          <a:p>
            <a:pPr>
              <a:defRPr/>
            </a:pPr>
            <a:r>
              <a:rPr lang="en-US" dirty="0"/>
              <a:t>In a hospital management system a patient's medical history is </a:t>
            </a:r>
            <a:r>
              <a:rPr lang="en-US" dirty="0">
                <a:solidFill>
                  <a:srgbClr val="FF0000"/>
                </a:solidFill>
              </a:rPr>
              <a:t>created</a:t>
            </a:r>
            <a:r>
              <a:rPr lang="en-US" dirty="0"/>
              <a:t> by a doctor. A patient may be </a:t>
            </a:r>
            <a:r>
              <a:rPr lang="en-US" dirty="0">
                <a:solidFill>
                  <a:srgbClr val="FF0000"/>
                </a:solidFill>
              </a:rPr>
              <a:t>referred</a:t>
            </a:r>
            <a:r>
              <a:rPr lang="en-US" dirty="0"/>
              <a:t> by a doctor to be admitted in the hospital. A patient can </a:t>
            </a:r>
            <a:r>
              <a:rPr lang="en-US" dirty="0">
                <a:solidFill>
                  <a:srgbClr val="FF0000"/>
                </a:solidFill>
              </a:rPr>
              <a:t>rent</a:t>
            </a:r>
            <a:r>
              <a:rPr lang="en-US" dirty="0"/>
              <a:t> hospital facilities. An administrative officer </a:t>
            </a:r>
            <a:r>
              <a:rPr lang="en-US" dirty="0">
                <a:solidFill>
                  <a:srgbClr val="FF0000"/>
                </a:solidFill>
              </a:rPr>
              <a:t>deals</a:t>
            </a:r>
            <a:r>
              <a:rPr lang="en-US" dirty="0"/>
              <a:t> with the renting. The system automatically </a:t>
            </a:r>
            <a:r>
              <a:rPr lang="en-US" dirty="0">
                <a:solidFill>
                  <a:srgbClr val="FF0000"/>
                </a:solidFill>
              </a:rPr>
              <a:t>checks</a:t>
            </a:r>
            <a:r>
              <a:rPr lang="en-US" dirty="0"/>
              <a:t> whether the patient is referred by a doctor before he can rent any hospital facility. The types of facilities are rooms, beds or ICUs. Admitted patients are regularly </a:t>
            </a:r>
            <a:r>
              <a:rPr lang="en-US" dirty="0">
                <a:solidFill>
                  <a:srgbClr val="FF0000"/>
                </a:solidFill>
              </a:rPr>
              <a:t>visited</a:t>
            </a:r>
            <a:r>
              <a:rPr lang="en-US" dirty="0"/>
              <a:t> by doctors and a nurse </a:t>
            </a:r>
            <a:r>
              <a:rPr lang="en-US" dirty="0">
                <a:solidFill>
                  <a:srgbClr val="FF0000"/>
                </a:solidFill>
              </a:rPr>
              <a:t>updates</a:t>
            </a:r>
            <a:r>
              <a:rPr lang="en-US" dirty="0"/>
              <a:t> patient medical history after each visit. A doctor </a:t>
            </a:r>
            <a:r>
              <a:rPr lang="en-US" dirty="0">
                <a:solidFill>
                  <a:srgbClr val="FF0000"/>
                </a:solidFill>
              </a:rPr>
              <a:t>writes</a:t>
            </a:r>
            <a:r>
              <a:rPr lang="en-US" dirty="0"/>
              <a:t> the discharge note of the patient when he leaves. An account clerk </a:t>
            </a:r>
            <a:r>
              <a:rPr lang="en-US" dirty="0">
                <a:solidFill>
                  <a:srgbClr val="FF0000"/>
                </a:solidFill>
              </a:rPr>
              <a:t>prepares</a:t>
            </a:r>
            <a:r>
              <a:rPr lang="en-US" dirty="0"/>
              <a:t> the bill. The bill is calculated from the elements written in the medical history, i.e. number of doctor's visit, prescribed medication, tests. When the nurse updates the medical history she writes either the date-time of doctor's visit or prescribed medication or test. The patient may </a:t>
            </a:r>
            <a:r>
              <a:rPr lang="en-US" dirty="0">
                <a:solidFill>
                  <a:srgbClr val="FF0000"/>
                </a:solidFill>
              </a:rPr>
              <a:t>pay</a:t>
            </a:r>
            <a:r>
              <a:rPr lang="en-US" dirty="0"/>
              <a:t> by cash or card when the bill is prepared.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CFFDAAA-C243-4D1C-B9D2-BE790444F509}"/>
              </a:ext>
            </a:extLst>
          </p:cNvPr>
          <p:cNvSpPr>
            <a:spLocks noGrp="1"/>
          </p:cNvSpPr>
          <p:nvPr>
            <p:ph type="title"/>
          </p:nvPr>
        </p:nvSpPr>
        <p:spPr/>
        <p:txBody>
          <a:bodyPr/>
          <a:lstStyle/>
          <a:p>
            <a:r>
              <a:rPr lang="en-US" altLang="en-US"/>
              <a:t>More on Use Case Model</a:t>
            </a:r>
          </a:p>
        </p:txBody>
      </p:sp>
      <p:sp>
        <p:nvSpPr>
          <p:cNvPr id="17411" name="Content Placeholder 2">
            <a:extLst>
              <a:ext uri="{FF2B5EF4-FFF2-40B4-BE49-F238E27FC236}">
                <a16:creationId xmlns:a16="http://schemas.microsoft.com/office/drawing/2014/main" id="{57ABD451-1FE6-4849-9306-14D5EAECD3F9}"/>
              </a:ext>
            </a:extLst>
          </p:cNvPr>
          <p:cNvSpPr>
            <a:spLocks noGrp="1"/>
          </p:cNvSpPr>
          <p:nvPr>
            <p:ph idx="1"/>
          </p:nvPr>
        </p:nvSpPr>
        <p:spPr/>
        <p:txBody>
          <a:bodyPr/>
          <a:lstStyle/>
          <a:p>
            <a:r>
              <a:rPr lang="en-US" altLang="en-US"/>
              <a:t>Use Case Narrative</a:t>
            </a:r>
          </a:p>
          <a:p>
            <a:r>
              <a:rPr lang="en-US" altLang="en-US"/>
              <a:t>Use Case Scenarios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60C25B6-FB64-4014-8C84-B67D13BAC194}"/>
              </a:ext>
            </a:extLst>
          </p:cNvPr>
          <p:cNvSpPr>
            <a:spLocks noGrp="1"/>
          </p:cNvSpPr>
          <p:nvPr>
            <p:ph type="title"/>
          </p:nvPr>
        </p:nvSpPr>
        <p:spPr/>
        <p:txBody>
          <a:bodyPr/>
          <a:lstStyle/>
          <a:p>
            <a:pPr eaLnBrk="1" hangingPunct="1"/>
            <a:r>
              <a:rPr lang="en-US" altLang="en-US">
                <a:cs typeface="Times New Roman" panose="02020603050405020304" pitchFamily="18" charset="0"/>
              </a:rPr>
              <a:t>Objective</a:t>
            </a:r>
            <a:endParaRPr lang="en-US" altLang="en-US"/>
          </a:p>
        </p:txBody>
      </p:sp>
      <p:sp>
        <p:nvSpPr>
          <p:cNvPr id="3075" name="Content Placeholder 2">
            <a:extLst>
              <a:ext uri="{FF2B5EF4-FFF2-40B4-BE49-F238E27FC236}">
                <a16:creationId xmlns:a16="http://schemas.microsoft.com/office/drawing/2014/main" id="{98BD87B3-E3D0-4F00-9E5D-6373A3E5FF77}"/>
              </a:ext>
            </a:extLst>
          </p:cNvPr>
          <p:cNvSpPr>
            <a:spLocks noGrp="1"/>
          </p:cNvSpPr>
          <p:nvPr>
            <p:ph idx="1"/>
          </p:nvPr>
        </p:nvSpPr>
        <p:spPr/>
        <p:txBody>
          <a:bodyPr>
            <a:normAutofit fontScale="85000" lnSpcReduction="10000"/>
          </a:bodyPr>
          <a:lstStyle/>
          <a:p>
            <a:pPr eaLnBrk="1" hangingPunct="1">
              <a:buFont typeface="Arial" charset="0"/>
              <a:buChar char="•"/>
              <a:defRPr/>
            </a:pPr>
            <a:r>
              <a:rPr lang="en-US" dirty="0"/>
              <a:t>Capture the intended behavior of the system</a:t>
            </a:r>
          </a:p>
          <a:p>
            <a:pPr eaLnBrk="1" hangingPunct="1">
              <a:buFont typeface="Arial" charset="0"/>
              <a:buChar char="•"/>
              <a:defRPr/>
            </a:pPr>
            <a:r>
              <a:rPr lang="en-US" dirty="0"/>
              <a:t>Without specifying how that behavior is implemented. </a:t>
            </a:r>
          </a:p>
          <a:p>
            <a:pPr eaLnBrk="1" hangingPunct="1">
              <a:buFont typeface="Arial" charset="0"/>
              <a:buChar char="•"/>
              <a:defRPr/>
            </a:pPr>
            <a:r>
              <a:rPr lang="en-US" dirty="0"/>
              <a:t>Use cases provide a way for developers to come to a common understanding with your system's end users and domain experts.</a:t>
            </a:r>
          </a:p>
          <a:p>
            <a:pPr eaLnBrk="1" hangingPunct="1">
              <a:buFont typeface="Arial" charset="0"/>
              <a:buChar char="•"/>
              <a:defRPr/>
            </a:pPr>
            <a:r>
              <a:rPr lang="en-US" dirty="0"/>
              <a:t>In addition, use cases serve to help validate your architecture and to verify your system as it evolves during development.</a:t>
            </a:r>
          </a:p>
          <a:p>
            <a:pPr eaLnBrk="1" hangingPunct="1">
              <a:buFont typeface="Arial" charset="0"/>
              <a:buChar char="•"/>
              <a:defRPr/>
            </a:pPr>
            <a:r>
              <a:rPr lang="en-US" dirty="0"/>
              <a:t>Use cases specify </a:t>
            </a:r>
            <a:r>
              <a:rPr lang="en-US" b="1" dirty="0"/>
              <a:t>WHAT </a:t>
            </a:r>
            <a:r>
              <a:rPr lang="en-US" dirty="0"/>
              <a:t>are the externally visible behaviors; they </a:t>
            </a:r>
            <a:r>
              <a:rPr lang="en-US" b="1" dirty="0"/>
              <a:t>DO NOT </a:t>
            </a:r>
            <a:r>
              <a:rPr lang="en-US" dirty="0"/>
              <a:t>dictate </a:t>
            </a:r>
            <a:r>
              <a:rPr lang="en-US" b="1" dirty="0"/>
              <a:t>HOW</a:t>
            </a:r>
            <a:r>
              <a:rPr lang="en-US" dirty="0"/>
              <a:t> that behavior will be carried out internally.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6C1A-D991-4EB2-BE7F-3C8547C5AFBC}"/>
              </a:ext>
            </a:extLst>
          </p:cNvPr>
          <p:cNvSpPr>
            <a:spLocks noGrp="1"/>
          </p:cNvSpPr>
          <p:nvPr>
            <p:ph type="title"/>
          </p:nvPr>
        </p:nvSpPr>
        <p:spPr/>
        <p:txBody>
          <a:bodyPr/>
          <a:lstStyle/>
          <a:p>
            <a:r>
              <a:rPr lang="en-US" dirty="0"/>
              <a:t>Use Case Narrative/ Description</a:t>
            </a:r>
          </a:p>
        </p:txBody>
      </p:sp>
      <p:sp>
        <p:nvSpPr>
          <p:cNvPr id="3" name="Content Placeholder 2">
            <a:extLst>
              <a:ext uri="{FF2B5EF4-FFF2-40B4-BE49-F238E27FC236}">
                <a16:creationId xmlns:a16="http://schemas.microsoft.com/office/drawing/2014/main" id="{E6065645-49F7-4080-B5E3-DF3122E1CA5B}"/>
              </a:ext>
            </a:extLst>
          </p:cNvPr>
          <p:cNvSpPr>
            <a:spLocks noGrp="1"/>
          </p:cNvSpPr>
          <p:nvPr>
            <p:ph idx="1"/>
          </p:nvPr>
        </p:nvSpPr>
        <p:spPr/>
        <p:txBody>
          <a:bodyPr>
            <a:normAutofit fontScale="70000" lnSpcReduction="20000"/>
          </a:bodyPr>
          <a:lstStyle/>
          <a:p>
            <a:pPr marL="0" indent="0">
              <a:buNone/>
            </a:pPr>
            <a:r>
              <a:rPr lang="en-US" b="1" dirty="0"/>
              <a:t>Version 1:</a:t>
            </a:r>
          </a:p>
          <a:p>
            <a:r>
              <a:rPr lang="en-US" dirty="0"/>
              <a:t>Name</a:t>
            </a:r>
          </a:p>
          <a:p>
            <a:r>
              <a:rPr lang="en-US" dirty="0"/>
              <a:t>Assumption: conditions that must be true, but are not tested in this Use Case.</a:t>
            </a:r>
          </a:p>
          <a:p>
            <a:r>
              <a:rPr lang="en-US" dirty="0"/>
              <a:t>Preconditions: conditions that must be true, and are tested in this Use Case.</a:t>
            </a:r>
          </a:p>
          <a:p>
            <a:r>
              <a:rPr lang="en-US" dirty="0"/>
              <a:t>Use Case Initiation: describes how to start a Use Case.</a:t>
            </a:r>
          </a:p>
          <a:p>
            <a:r>
              <a:rPr lang="en-US" dirty="0"/>
              <a:t>Process of Dialog: how the user (whether an actor or another Use Case) interacts with the system during the execution of the Use Case. </a:t>
            </a:r>
          </a:p>
          <a:p>
            <a:r>
              <a:rPr lang="en-US" dirty="0"/>
              <a:t>Use Case Termination: define the different mechanisms that can cause the Use Case to stop execution.</a:t>
            </a:r>
          </a:p>
          <a:p>
            <a:r>
              <a:rPr lang="en-US" dirty="0"/>
              <a:t>Postconditions: define the state of the system that must be true when the Use Case ends.</a:t>
            </a:r>
          </a:p>
        </p:txBody>
      </p:sp>
    </p:spTree>
    <p:extLst>
      <p:ext uri="{BB962C8B-B14F-4D97-AF65-F5344CB8AC3E}">
        <p14:creationId xmlns:p14="http://schemas.microsoft.com/office/powerpoint/2010/main" val="475535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8833-1D87-49C2-9EA4-AE6B6247F52A}"/>
              </a:ext>
            </a:extLst>
          </p:cNvPr>
          <p:cNvSpPr>
            <a:spLocks noGrp="1"/>
          </p:cNvSpPr>
          <p:nvPr>
            <p:ph type="title"/>
          </p:nvPr>
        </p:nvSpPr>
        <p:spPr/>
        <p:txBody>
          <a:bodyPr/>
          <a:lstStyle/>
          <a:p>
            <a:r>
              <a:rPr lang="en-US" sz="3600" dirty="0"/>
              <a:t>Example: Version 1</a:t>
            </a:r>
          </a:p>
        </p:txBody>
      </p:sp>
      <p:graphicFrame>
        <p:nvGraphicFramePr>
          <p:cNvPr id="4" name="Table 3">
            <a:extLst>
              <a:ext uri="{FF2B5EF4-FFF2-40B4-BE49-F238E27FC236}">
                <a16:creationId xmlns:a16="http://schemas.microsoft.com/office/drawing/2014/main" id="{FBF45B66-D5E8-4107-94DE-81927D65EFDD}"/>
              </a:ext>
            </a:extLst>
          </p:cNvPr>
          <p:cNvGraphicFramePr>
            <a:graphicFrameLocks noGrp="1"/>
          </p:cNvGraphicFramePr>
          <p:nvPr>
            <p:extLst>
              <p:ext uri="{D42A27DB-BD31-4B8C-83A1-F6EECF244321}">
                <p14:modId xmlns:p14="http://schemas.microsoft.com/office/powerpoint/2010/main" val="653363199"/>
              </p:ext>
            </p:extLst>
          </p:nvPr>
        </p:nvGraphicFramePr>
        <p:xfrm>
          <a:off x="685799" y="1371600"/>
          <a:ext cx="8065807" cy="5211760"/>
        </p:xfrm>
        <a:graphic>
          <a:graphicData uri="http://schemas.openxmlformats.org/drawingml/2006/table">
            <a:tbl>
              <a:tblPr firstRow="1" firstCol="1" bandRow="1">
                <a:tableStyleId>{D7AC3CCA-C797-4891-BE02-D94E43425B78}</a:tableStyleId>
              </a:tblPr>
              <a:tblGrid>
                <a:gridCol w="1766268">
                  <a:extLst>
                    <a:ext uri="{9D8B030D-6E8A-4147-A177-3AD203B41FA5}">
                      <a16:colId xmlns:a16="http://schemas.microsoft.com/office/drawing/2014/main" val="272820711"/>
                    </a:ext>
                  </a:extLst>
                </a:gridCol>
                <a:gridCol w="6299539">
                  <a:extLst>
                    <a:ext uri="{9D8B030D-6E8A-4147-A177-3AD203B41FA5}">
                      <a16:colId xmlns:a16="http://schemas.microsoft.com/office/drawing/2014/main" val="4222086905"/>
                    </a:ext>
                  </a:extLst>
                </a:gridCol>
              </a:tblGrid>
              <a:tr h="226598">
                <a:tc>
                  <a:txBody>
                    <a:bodyPr/>
                    <a:lstStyle/>
                    <a:p>
                      <a:pPr marL="0" marR="0">
                        <a:spcBef>
                          <a:spcPts val="0"/>
                        </a:spcBef>
                        <a:spcAft>
                          <a:spcPts val="0"/>
                        </a:spcAft>
                      </a:pPr>
                      <a:r>
                        <a:rPr lang="en-US" sz="1400" dirty="0">
                          <a:effectLst/>
                        </a:rPr>
                        <a:t>Name</a:t>
                      </a:r>
                      <a:endParaRPr lang="en-US" sz="1600" dirty="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a:effectLst/>
                        </a:rPr>
                        <a:t>Fill Order</a:t>
                      </a:r>
                      <a:endParaRPr lang="en-US" sz="160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3230049767"/>
                  </a:ext>
                </a:extLst>
              </a:tr>
              <a:tr h="226598">
                <a:tc>
                  <a:txBody>
                    <a:bodyPr/>
                    <a:lstStyle/>
                    <a:p>
                      <a:pPr marL="0" marR="0">
                        <a:spcBef>
                          <a:spcPts val="0"/>
                        </a:spcBef>
                        <a:spcAft>
                          <a:spcPts val="0"/>
                        </a:spcAft>
                      </a:pPr>
                      <a:r>
                        <a:rPr lang="en-US" sz="1400">
                          <a:effectLst/>
                        </a:rPr>
                        <a:t>Assumptions</a:t>
                      </a:r>
                      <a:endParaRPr lang="en-US" sz="160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a:effectLst/>
                        </a:rPr>
                        <a:t>Valid user and has permission to use this feature</a:t>
                      </a:r>
                      <a:endParaRPr lang="en-US" sz="160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1271220907"/>
                  </a:ext>
                </a:extLst>
              </a:tr>
              <a:tr h="226598">
                <a:tc>
                  <a:txBody>
                    <a:bodyPr/>
                    <a:lstStyle/>
                    <a:p>
                      <a:pPr marL="0" marR="0">
                        <a:spcBef>
                          <a:spcPts val="0"/>
                        </a:spcBef>
                        <a:spcAft>
                          <a:spcPts val="0"/>
                        </a:spcAft>
                      </a:pPr>
                      <a:r>
                        <a:rPr lang="en-US" sz="1400">
                          <a:effectLst/>
                        </a:rPr>
                        <a:t>Pre-conditions</a:t>
                      </a:r>
                      <a:endParaRPr lang="en-US" sz="160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a:effectLst/>
                        </a:rPr>
                        <a:t>Provide a valid order number</a:t>
                      </a:r>
                      <a:endParaRPr lang="en-US" sz="160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925223407"/>
                  </a:ext>
                </a:extLst>
              </a:tr>
              <a:tr h="226598">
                <a:tc>
                  <a:txBody>
                    <a:bodyPr/>
                    <a:lstStyle/>
                    <a:p>
                      <a:pPr marL="0" marR="0">
                        <a:spcBef>
                          <a:spcPts val="0"/>
                        </a:spcBef>
                        <a:spcAft>
                          <a:spcPts val="0"/>
                        </a:spcAft>
                      </a:pPr>
                      <a:r>
                        <a:rPr lang="en-US" sz="1400">
                          <a:effectLst/>
                        </a:rPr>
                        <a:t>Use Case initiation</a:t>
                      </a:r>
                      <a:endParaRPr lang="en-US" sz="160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a:effectLst/>
                        </a:rPr>
                        <a:t>This Use Case starts on demand</a:t>
                      </a:r>
                      <a:endParaRPr lang="en-US" sz="160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2996512209"/>
                  </a:ext>
                </a:extLst>
              </a:tr>
              <a:tr h="2719180">
                <a:tc>
                  <a:txBody>
                    <a:bodyPr/>
                    <a:lstStyle/>
                    <a:p>
                      <a:pPr marL="0" marR="0">
                        <a:spcBef>
                          <a:spcPts val="0"/>
                        </a:spcBef>
                        <a:spcAft>
                          <a:spcPts val="0"/>
                        </a:spcAft>
                      </a:pPr>
                      <a:r>
                        <a:rPr lang="en-US" sz="1400" dirty="0">
                          <a:effectLst/>
                        </a:rPr>
                        <a:t>Use Case dialog</a:t>
                      </a:r>
                      <a:endParaRPr lang="en-US" sz="1600" dirty="0">
                        <a:effectLst/>
                        <a:latin typeface="+mn-lt"/>
                        <a:ea typeface="Calibri" panose="020F0502020204030204" pitchFamily="34" charset="0"/>
                        <a:cs typeface="Vrinda" panose="020B0502040204020203" pitchFamily="34" charset="0"/>
                      </a:endParaRPr>
                    </a:p>
                    <a:p>
                      <a:pPr marL="0" marR="0">
                        <a:spcBef>
                          <a:spcPts val="0"/>
                        </a:spcBef>
                        <a:spcAft>
                          <a:spcPts val="0"/>
                        </a:spcAft>
                      </a:pPr>
                      <a:r>
                        <a:rPr lang="en-US" sz="1400" dirty="0">
                          <a:effectLst/>
                        </a:rPr>
                        <a:t> </a:t>
                      </a:r>
                      <a:endParaRPr lang="en-US" sz="1600" dirty="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dirty="0">
                          <a:effectLst/>
                        </a:rPr>
                        <a:t>The system asks the user for an order number</a:t>
                      </a:r>
                      <a:endParaRPr lang="en-US" sz="1600" dirty="0">
                        <a:effectLst/>
                        <a:latin typeface="+mn-lt"/>
                        <a:ea typeface="Calibri" panose="020F0502020204030204" pitchFamily="34" charset="0"/>
                        <a:cs typeface="Vrinda" panose="020B0502040204020203" pitchFamily="34" charset="0"/>
                      </a:endParaRPr>
                    </a:p>
                    <a:p>
                      <a:pPr marL="0" marR="0">
                        <a:spcBef>
                          <a:spcPts val="0"/>
                        </a:spcBef>
                        <a:spcAft>
                          <a:spcPts val="0"/>
                        </a:spcAft>
                      </a:pPr>
                      <a:r>
                        <a:rPr lang="en-US" sz="1400" dirty="0">
                          <a:effectLst/>
                        </a:rPr>
                        <a:t>The user provides the order number.</a:t>
                      </a:r>
                      <a:endParaRPr lang="en-US" sz="1600" dirty="0">
                        <a:effectLst/>
                      </a:endParaRPr>
                    </a:p>
                    <a:p>
                      <a:pPr marL="0" marR="0">
                        <a:spcBef>
                          <a:spcPts val="0"/>
                        </a:spcBef>
                        <a:spcAft>
                          <a:spcPts val="0"/>
                        </a:spcAft>
                      </a:pPr>
                      <a:r>
                        <a:rPr lang="en-US" sz="1400" dirty="0">
                          <a:effectLst/>
                        </a:rPr>
                        <a:t>If the Order is not found, Error, stop</a:t>
                      </a:r>
                      <a:endParaRPr lang="en-US" sz="1600" dirty="0">
                        <a:effectLst/>
                      </a:endParaRPr>
                    </a:p>
                    <a:p>
                      <a:pPr marL="0" marR="0">
                        <a:spcBef>
                          <a:spcPts val="0"/>
                        </a:spcBef>
                        <a:spcAft>
                          <a:spcPts val="0"/>
                        </a:spcAft>
                      </a:pPr>
                      <a:r>
                        <a:rPr lang="en-US" sz="1400" dirty="0">
                          <a:effectLst/>
                        </a:rPr>
                        <a:t>Else:</a:t>
                      </a:r>
                      <a:endParaRPr lang="en-US" sz="1600" dirty="0">
                        <a:effectLst/>
                      </a:endParaRPr>
                    </a:p>
                    <a:p>
                      <a:pPr marL="0" marR="0">
                        <a:spcBef>
                          <a:spcPts val="0"/>
                        </a:spcBef>
                        <a:spcAft>
                          <a:spcPts val="0"/>
                        </a:spcAft>
                      </a:pPr>
                      <a:r>
                        <a:rPr lang="en-US" sz="1400" dirty="0">
                          <a:effectLst/>
                        </a:rPr>
                        <a:t>The system provides the order detail to the user</a:t>
                      </a:r>
                      <a:endParaRPr lang="en-US" sz="1600" dirty="0">
                        <a:effectLst/>
                      </a:endParaRPr>
                    </a:p>
                    <a:p>
                      <a:pPr marL="0" marR="0">
                        <a:spcBef>
                          <a:spcPts val="0"/>
                        </a:spcBef>
                        <a:spcAft>
                          <a:spcPts val="0"/>
                        </a:spcAft>
                      </a:pPr>
                      <a:r>
                        <a:rPr lang="en-US" sz="1400" dirty="0">
                          <a:effectLst/>
                        </a:rPr>
                        <a:t>The user chooses an item</a:t>
                      </a:r>
                      <a:endParaRPr lang="en-US" sz="1600" dirty="0">
                        <a:effectLst/>
                      </a:endParaRPr>
                    </a:p>
                    <a:p>
                      <a:pPr marL="0" marR="0">
                        <a:spcBef>
                          <a:spcPts val="0"/>
                        </a:spcBef>
                        <a:spcAft>
                          <a:spcPts val="0"/>
                        </a:spcAft>
                      </a:pPr>
                      <a:r>
                        <a:rPr lang="en-US" sz="1400" dirty="0">
                          <a:effectLst/>
                        </a:rPr>
                        <a:t>Until the user indicates that he is done or there are no unfilled item quantities </a:t>
                      </a:r>
                      <a:endParaRPr lang="en-US" sz="1600" dirty="0">
                        <a:effectLst/>
                      </a:endParaRPr>
                    </a:p>
                    <a:p>
                      <a:pPr marL="0" marR="0">
                        <a:spcBef>
                          <a:spcPts val="0"/>
                        </a:spcBef>
                        <a:spcAft>
                          <a:spcPts val="0"/>
                        </a:spcAft>
                      </a:pPr>
                      <a:r>
                        <a:rPr lang="en-US" sz="1400" dirty="0">
                          <a:effectLst/>
                        </a:rPr>
                        <a:t>The system looks for the location of the item </a:t>
                      </a:r>
                      <a:endParaRPr lang="en-US" sz="1600" dirty="0">
                        <a:effectLst/>
                      </a:endParaRPr>
                    </a:p>
                    <a:p>
                      <a:pPr marL="0" marR="0">
                        <a:spcBef>
                          <a:spcPts val="0"/>
                        </a:spcBef>
                        <a:spcAft>
                          <a:spcPts val="0"/>
                        </a:spcAft>
                      </a:pPr>
                      <a:r>
                        <a:rPr lang="en-US" sz="1400" dirty="0">
                          <a:effectLst/>
                        </a:rPr>
                        <a:t>If the item is found (available):</a:t>
                      </a:r>
                      <a:endParaRPr lang="en-US" sz="1600" dirty="0">
                        <a:effectLst/>
                      </a:endParaRPr>
                    </a:p>
                    <a:p>
                      <a:pPr marL="0" marR="0">
                        <a:spcBef>
                          <a:spcPts val="0"/>
                        </a:spcBef>
                        <a:spcAft>
                          <a:spcPts val="0"/>
                        </a:spcAft>
                      </a:pPr>
                      <a:r>
                        <a:rPr lang="en-US" sz="1400" dirty="0">
                          <a:effectLst/>
                        </a:rPr>
                        <a:t>The user indicates the quantity of the item filled</a:t>
                      </a:r>
                      <a:endParaRPr lang="en-US" sz="1600" dirty="0">
                        <a:effectLst/>
                      </a:endParaRPr>
                    </a:p>
                    <a:p>
                      <a:pPr marL="0" marR="0">
                        <a:spcBef>
                          <a:spcPts val="0"/>
                        </a:spcBef>
                        <a:spcAft>
                          <a:spcPts val="0"/>
                        </a:spcAft>
                      </a:pPr>
                      <a:r>
                        <a:rPr lang="en-US" sz="1400" dirty="0">
                          <a:effectLst/>
                        </a:rPr>
                        <a:t>If there are any unfilled item quantities greater than 0:</a:t>
                      </a:r>
                      <a:endParaRPr lang="en-US" sz="1600" dirty="0">
                        <a:effectLst/>
                      </a:endParaRPr>
                    </a:p>
                    <a:p>
                      <a:pPr marL="0" marR="0">
                        <a:spcBef>
                          <a:spcPts val="0"/>
                        </a:spcBef>
                        <a:spcAft>
                          <a:spcPts val="0"/>
                        </a:spcAft>
                      </a:pPr>
                      <a:r>
                        <a:rPr lang="en-US" sz="1400" dirty="0">
                          <a:effectLst/>
                        </a:rPr>
                        <a:t>Create a backorder (using the Create Backorder Use Case)</a:t>
                      </a:r>
                      <a:endParaRPr lang="en-US" sz="1600" dirty="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4007972588"/>
                  </a:ext>
                </a:extLst>
              </a:tr>
              <a:tr h="679795">
                <a:tc>
                  <a:txBody>
                    <a:bodyPr/>
                    <a:lstStyle/>
                    <a:p>
                      <a:pPr marL="0" marR="0">
                        <a:spcBef>
                          <a:spcPts val="0"/>
                        </a:spcBef>
                        <a:spcAft>
                          <a:spcPts val="0"/>
                        </a:spcAft>
                      </a:pPr>
                      <a:r>
                        <a:rPr lang="en-US" sz="1400">
                          <a:effectLst/>
                        </a:rPr>
                        <a:t>Use Case termination</a:t>
                      </a:r>
                      <a:endParaRPr lang="en-US" sz="160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a:effectLst/>
                        </a:rPr>
                        <a:t>The user may cancel</a:t>
                      </a:r>
                      <a:endParaRPr lang="en-US" sz="1600">
                        <a:effectLst/>
                      </a:endParaRPr>
                    </a:p>
                    <a:p>
                      <a:pPr marL="0" marR="0">
                        <a:spcBef>
                          <a:spcPts val="0"/>
                        </a:spcBef>
                        <a:spcAft>
                          <a:spcPts val="0"/>
                        </a:spcAft>
                      </a:pPr>
                      <a:r>
                        <a:rPr lang="en-US" sz="1400">
                          <a:effectLst/>
                        </a:rPr>
                        <a:t>The Use Case may timeout</a:t>
                      </a:r>
                      <a:endParaRPr lang="en-US" sz="1600">
                        <a:effectLst/>
                      </a:endParaRPr>
                    </a:p>
                    <a:p>
                      <a:pPr marL="0" marR="0">
                        <a:spcBef>
                          <a:spcPts val="0"/>
                        </a:spcBef>
                        <a:spcAft>
                          <a:spcPts val="0"/>
                        </a:spcAft>
                      </a:pPr>
                      <a:r>
                        <a:rPr lang="en-US" sz="1400">
                          <a:effectLst/>
                        </a:rPr>
                        <a:t>The user can indicate that he is done</a:t>
                      </a:r>
                      <a:endParaRPr lang="en-US" sz="160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2080386332"/>
                  </a:ext>
                </a:extLst>
              </a:tr>
              <a:tr h="906393">
                <a:tc>
                  <a:txBody>
                    <a:bodyPr/>
                    <a:lstStyle/>
                    <a:p>
                      <a:pPr marL="0" marR="0">
                        <a:spcBef>
                          <a:spcPts val="0"/>
                        </a:spcBef>
                        <a:spcAft>
                          <a:spcPts val="0"/>
                        </a:spcAft>
                      </a:pPr>
                      <a:r>
                        <a:rPr lang="en-US" sz="1400">
                          <a:effectLst/>
                        </a:rPr>
                        <a:t>Post-conditions</a:t>
                      </a:r>
                      <a:endParaRPr lang="en-US" sz="1600">
                        <a:effectLst/>
                        <a:latin typeface="+mn-lt"/>
                        <a:ea typeface="Calibri" panose="020F0502020204030204" pitchFamily="34" charset="0"/>
                        <a:cs typeface="Vrinda" panose="020B0502040204020203" pitchFamily="34" charset="0"/>
                      </a:endParaRPr>
                    </a:p>
                  </a:txBody>
                  <a:tcPr marL="96586" marR="96586" marT="0" marB="0"/>
                </a:tc>
                <a:tc>
                  <a:txBody>
                    <a:bodyPr/>
                    <a:lstStyle/>
                    <a:p>
                      <a:pPr marL="0" marR="0">
                        <a:spcBef>
                          <a:spcPts val="0"/>
                        </a:spcBef>
                        <a:spcAft>
                          <a:spcPts val="0"/>
                        </a:spcAft>
                      </a:pPr>
                      <a:r>
                        <a:rPr lang="en-US" sz="1400" dirty="0">
                          <a:effectLst/>
                        </a:rPr>
                        <a:t>Normal termination:</a:t>
                      </a:r>
                      <a:endParaRPr lang="en-US" sz="1600" dirty="0">
                        <a:effectLst/>
                      </a:endParaRPr>
                    </a:p>
                    <a:p>
                      <a:pPr marL="0" marR="0">
                        <a:spcBef>
                          <a:spcPts val="0"/>
                        </a:spcBef>
                        <a:spcAft>
                          <a:spcPts val="0"/>
                        </a:spcAft>
                      </a:pPr>
                      <a:r>
                        <a:rPr lang="en-US" sz="1400" dirty="0">
                          <a:effectLst/>
                        </a:rPr>
                        <a:t>The changes to the Order must be saved</a:t>
                      </a:r>
                      <a:endParaRPr lang="en-US" sz="1600" dirty="0">
                        <a:effectLst/>
                      </a:endParaRPr>
                    </a:p>
                    <a:p>
                      <a:pPr marL="0" marR="0">
                        <a:spcBef>
                          <a:spcPts val="0"/>
                        </a:spcBef>
                        <a:spcAft>
                          <a:spcPts val="0"/>
                        </a:spcAft>
                      </a:pPr>
                      <a:r>
                        <a:rPr lang="en-US" sz="1400" dirty="0">
                          <a:effectLst/>
                        </a:rPr>
                        <a:t>Cancel:</a:t>
                      </a:r>
                      <a:endParaRPr lang="en-US" sz="1600" dirty="0">
                        <a:effectLst/>
                      </a:endParaRPr>
                    </a:p>
                    <a:p>
                      <a:pPr marL="0" marR="0">
                        <a:spcBef>
                          <a:spcPts val="0"/>
                        </a:spcBef>
                        <a:spcAft>
                          <a:spcPts val="0"/>
                        </a:spcAft>
                      </a:pPr>
                      <a:r>
                        <a:rPr lang="en-US" sz="1400" dirty="0">
                          <a:effectLst/>
                        </a:rPr>
                        <a:t>The Order must be saved unchanged</a:t>
                      </a:r>
                      <a:endParaRPr lang="en-US" sz="1600" dirty="0">
                        <a:effectLst/>
                        <a:latin typeface="+mn-lt"/>
                        <a:ea typeface="Calibri" panose="020F0502020204030204" pitchFamily="34" charset="0"/>
                        <a:cs typeface="Vrinda" panose="020B0502040204020203" pitchFamily="34" charset="0"/>
                      </a:endParaRPr>
                    </a:p>
                  </a:txBody>
                  <a:tcPr marL="96586" marR="96586" marT="0" marB="0"/>
                </a:tc>
                <a:extLst>
                  <a:ext uri="{0D108BD9-81ED-4DB2-BD59-A6C34878D82A}">
                    <a16:rowId xmlns:a16="http://schemas.microsoft.com/office/drawing/2014/main" val="1116745798"/>
                  </a:ext>
                </a:extLst>
              </a:tr>
            </a:tbl>
          </a:graphicData>
        </a:graphic>
      </p:graphicFrame>
    </p:spTree>
    <p:extLst>
      <p:ext uri="{BB962C8B-B14F-4D97-AF65-F5344CB8AC3E}">
        <p14:creationId xmlns:p14="http://schemas.microsoft.com/office/powerpoint/2010/main" val="2566571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6C1A-D991-4EB2-BE7F-3C8547C5AFBC}"/>
              </a:ext>
            </a:extLst>
          </p:cNvPr>
          <p:cNvSpPr>
            <a:spLocks noGrp="1"/>
          </p:cNvSpPr>
          <p:nvPr>
            <p:ph type="title"/>
          </p:nvPr>
        </p:nvSpPr>
        <p:spPr/>
        <p:txBody>
          <a:bodyPr/>
          <a:lstStyle/>
          <a:p>
            <a:r>
              <a:rPr lang="en-US" dirty="0"/>
              <a:t>Use Case Narrative/ Description</a:t>
            </a:r>
          </a:p>
        </p:txBody>
      </p:sp>
      <p:sp>
        <p:nvSpPr>
          <p:cNvPr id="3" name="Content Placeholder 2">
            <a:extLst>
              <a:ext uri="{FF2B5EF4-FFF2-40B4-BE49-F238E27FC236}">
                <a16:creationId xmlns:a16="http://schemas.microsoft.com/office/drawing/2014/main" id="{E6065645-49F7-4080-B5E3-DF3122E1CA5B}"/>
              </a:ext>
            </a:extLst>
          </p:cNvPr>
          <p:cNvSpPr>
            <a:spLocks noGrp="1"/>
          </p:cNvSpPr>
          <p:nvPr>
            <p:ph idx="1"/>
          </p:nvPr>
        </p:nvSpPr>
        <p:spPr/>
        <p:txBody>
          <a:bodyPr>
            <a:normAutofit fontScale="77500" lnSpcReduction="20000"/>
          </a:bodyPr>
          <a:lstStyle/>
          <a:p>
            <a:pPr marL="0" indent="0">
              <a:buNone/>
            </a:pPr>
            <a:r>
              <a:rPr lang="en-US" b="1" dirty="0"/>
              <a:t>Version 2:</a:t>
            </a:r>
          </a:p>
          <a:p>
            <a:r>
              <a:rPr lang="en-US" dirty="0"/>
              <a:t>Name</a:t>
            </a:r>
          </a:p>
          <a:p>
            <a:r>
              <a:rPr lang="en-US" dirty="0"/>
              <a:t>Short description</a:t>
            </a:r>
          </a:p>
          <a:p>
            <a:r>
              <a:rPr lang="en-US" dirty="0"/>
              <a:t>Precondition: prerequisite for successful execution</a:t>
            </a:r>
          </a:p>
          <a:p>
            <a:r>
              <a:rPr lang="en-US" dirty="0"/>
              <a:t>Postcondition: system state after successful execution</a:t>
            </a:r>
          </a:p>
          <a:p>
            <a:r>
              <a:rPr lang="en-US" dirty="0"/>
              <a:t>Error situations: errors relevant to the problem domain</a:t>
            </a:r>
          </a:p>
          <a:p>
            <a:r>
              <a:rPr lang="en-US" dirty="0"/>
              <a:t>System state on the occurrence of an error</a:t>
            </a:r>
          </a:p>
          <a:p>
            <a:r>
              <a:rPr lang="en-US" dirty="0"/>
              <a:t>Actors that communicate with the use case</a:t>
            </a:r>
          </a:p>
          <a:p>
            <a:r>
              <a:rPr lang="en-US" dirty="0"/>
              <a:t>Trigger: events which initiate/start the use case</a:t>
            </a:r>
          </a:p>
          <a:p>
            <a:r>
              <a:rPr lang="en-US" dirty="0"/>
              <a:t>Standard process: individual steps to be taken</a:t>
            </a:r>
          </a:p>
          <a:p>
            <a:r>
              <a:rPr lang="en-US" dirty="0"/>
              <a:t>Alternative processes: deviations from the standard process</a:t>
            </a:r>
          </a:p>
        </p:txBody>
      </p:sp>
    </p:spTree>
    <p:extLst>
      <p:ext uri="{BB962C8B-B14F-4D97-AF65-F5344CB8AC3E}">
        <p14:creationId xmlns:p14="http://schemas.microsoft.com/office/powerpoint/2010/main" val="263115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3CBA-5179-46E8-A3DA-ECA1F1A2DBE8}"/>
              </a:ext>
            </a:extLst>
          </p:cNvPr>
          <p:cNvSpPr>
            <a:spLocks noGrp="1"/>
          </p:cNvSpPr>
          <p:nvPr>
            <p:ph type="title"/>
          </p:nvPr>
        </p:nvSpPr>
        <p:spPr/>
        <p:txBody>
          <a:bodyPr/>
          <a:lstStyle/>
          <a:p>
            <a:r>
              <a:rPr lang="en-US" sz="3600" dirty="0"/>
              <a:t>Example: Version 2</a:t>
            </a:r>
          </a:p>
        </p:txBody>
      </p:sp>
      <p:pic>
        <p:nvPicPr>
          <p:cNvPr id="4" name="Picture 3">
            <a:extLst>
              <a:ext uri="{FF2B5EF4-FFF2-40B4-BE49-F238E27FC236}">
                <a16:creationId xmlns:a16="http://schemas.microsoft.com/office/drawing/2014/main" id="{4A43B7E5-77F5-4889-91BE-ADD77721C19D}"/>
              </a:ext>
            </a:extLst>
          </p:cNvPr>
          <p:cNvPicPr>
            <a:picLocks noChangeAspect="1"/>
          </p:cNvPicPr>
          <p:nvPr/>
        </p:nvPicPr>
        <p:blipFill>
          <a:blip r:embed="rId2"/>
          <a:stretch>
            <a:fillRect/>
          </a:stretch>
        </p:blipFill>
        <p:spPr>
          <a:xfrm>
            <a:off x="914400" y="1295400"/>
            <a:ext cx="7468110" cy="5181600"/>
          </a:xfrm>
          <a:prstGeom prst="rect">
            <a:avLst/>
          </a:prstGeom>
        </p:spPr>
      </p:pic>
    </p:spTree>
    <p:extLst>
      <p:ext uri="{BB962C8B-B14F-4D97-AF65-F5344CB8AC3E}">
        <p14:creationId xmlns:p14="http://schemas.microsoft.com/office/powerpoint/2010/main" val="106093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B94E144-41B1-45DE-A3E6-066A43D28A86}"/>
              </a:ext>
            </a:extLst>
          </p:cNvPr>
          <p:cNvSpPr>
            <a:spLocks noGrp="1"/>
          </p:cNvSpPr>
          <p:nvPr>
            <p:ph type="title"/>
          </p:nvPr>
        </p:nvSpPr>
        <p:spPr/>
        <p:txBody>
          <a:bodyPr/>
          <a:lstStyle/>
          <a:p>
            <a:pPr eaLnBrk="1" hangingPunct="1"/>
            <a:r>
              <a:rPr lang="en-US" altLang="en-US">
                <a:cs typeface="Times New Roman" panose="02020603050405020304" pitchFamily="18" charset="0"/>
              </a:rPr>
              <a:t>What is Use Case?</a:t>
            </a:r>
            <a:endParaRPr lang="en-US" altLang="en-US"/>
          </a:p>
        </p:txBody>
      </p:sp>
      <p:sp>
        <p:nvSpPr>
          <p:cNvPr id="5123" name="Content Placeholder 2">
            <a:extLst>
              <a:ext uri="{FF2B5EF4-FFF2-40B4-BE49-F238E27FC236}">
                <a16:creationId xmlns:a16="http://schemas.microsoft.com/office/drawing/2014/main" id="{A71D9ABC-7DFC-4689-85EF-CA9ACF955560}"/>
              </a:ext>
            </a:extLst>
          </p:cNvPr>
          <p:cNvSpPr>
            <a:spLocks noGrp="1"/>
          </p:cNvSpPr>
          <p:nvPr>
            <p:ph idx="1"/>
          </p:nvPr>
        </p:nvSpPr>
        <p:spPr/>
        <p:txBody>
          <a:bodyPr/>
          <a:lstStyle/>
          <a:p>
            <a:pPr eaLnBrk="1" hangingPunct="1"/>
            <a:r>
              <a:rPr lang="en-US" altLang="en-US"/>
              <a:t>A use case is a description of a set of sequences of actions, including variants, that a subject performs to yield an observable result of value to an actor.</a:t>
            </a:r>
          </a:p>
          <a:p>
            <a:pPr eaLnBrk="1" hangingPunct="1"/>
            <a:r>
              <a:rPr lang="en-US" altLang="en-US"/>
              <a:t>For example, one central use case of a bank is to process loans for its loan applicants/ clients/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F9ECA07-7E0E-49BA-A2A6-7A245BD073EF}"/>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What is Actor?</a:t>
            </a:r>
            <a:endParaRPr lang="en-US" altLang="en-US"/>
          </a:p>
        </p:txBody>
      </p:sp>
      <p:sp>
        <p:nvSpPr>
          <p:cNvPr id="5123" name="Content Placeholder 2">
            <a:extLst>
              <a:ext uri="{FF2B5EF4-FFF2-40B4-BE49-F238E27FC236}">
                <a16:creationId xmlns:a16="http://schemas.microsoft.com/office/drawing/2014/main" id="{A7F324C4-A294-4284-808C-BB23A0B5A020}"/>
              </a:ext>
            </a:extLst>
          </p:cNvPr>
          <p:cNvSpPr>
            <a:spLocks noGrp="1"/>
          </p:cNvSpPr>
          <p:nvPr>
            <p:ph idx="1"/>
          </p:nvPr>
        </p:nvSpPr>
        <p:spPr>
          <a:xfrm>
            <a:off x="457200" y="1600200"/>
            <a:ext cx="8229600" cy="2971800"/>
          </a:xfrm>
        </p:spPr>
        <p:txBody>
          <a:bodyPr>
            <a:normAutofit fontScale="85000" lnSpcReduction="20000"/>
          </a:bodyPr>
          <a:lstStyle/>
          <a:p>
            <a:pPr eaLnBrk="1" hangingPunct="1">
              <a:defRPr/>
            </a:pPr>
            <a:r>
              <a:rPr lang="en-US" dirty="0"/>
              <a:t>An actor represents a coherent set of roles that users of use cases play when interacting with these use cases. </a:t>
            </a:r>
          </a:p>
          <a:p>
            <a:pPr eaLnBrk="1" hangingPunct="1">
              <a:defRPr/>
            </a:pPr>
            <a:r>
              <a:rPr lang="en-US" dirty="0"/>
              <a:t>Actors can be human or they can be automated systems. </a:t>
            </a:r>
          </a:p>
          <a:p>
            <a:pPr eaLnBrk="1" hangingPunct="1">
              <a:defRPr/>
            </a:pPr>
            <a:r>
              <a:rPr lang="en-US" dirty="0"/>
              <a:t>For example, in modeling a bank, processing a loan involves, among other things, the interaction between a customer and a loan officer.</a:t>
            </a:r>
          </a:p>
        </p:txBody>
      </p:sp>
      <p:pic>
        <p:nvPicPr>
          <p:cNvPr id="6148" name="Picture 3">
            <a:extLst>
              <a:ext uri="{FF2B5EF4-FFF2-40B4-BE49-F238E27FC236}">
                <a16:creationId xmlns:a16="http://schemas.microsoft.com/office/drawing/2014/main" id="{67DA4EAD-ED69-47EB-A09A-9322605C8E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4572000"/>
            <a:ext cx="38496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6E4E0A5-666D-4709-A5E2-80EA7ADE818D}"/>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Use Case Diagram</a:t>
            </a:r>
            <a:endParaRPr lang="en-US" altLang="en-US"/>
          </a:p>
        </p:txBody>
      </p:sp>
      <p:sp>
        <p:nvSpPr>
          <p:cNvPr id="6147" name="Content Placeholder 2">
            <a:extLst>
              <a:ext uri="{FF2B5EF4-FFF2-40B4-BE49-F238E27FC236}">
                <a16:creationId xmlns:a16="http://schemas.microsoft.com/office/drawing/2014/main" id="{E83FEDAD-F403-4243-A45A-C496B682D47B}"/>
              </a:ext>
            </a:extLst>
          </p:cNvPr>
          <p:cNvSpPr>
            <a:spLocks noGrp="1"/>
          </p:cNvSpPr>
          <p:nvPr>
            <p:ph idx="1"/>
          </p:nvPr>
        </p:nvSpPr>
        <p:spPr>
          <a:xfrm>
            <a:off x="457200" y="1600200"/>
            <a:ext cx="8229600" cy="1217613"/>
          </a:xfrm>
        </p:spPr>
        <p:txBody>
          <a:bodyPr>
            <a:normAutofit fontScale="70000" lnSpcReduction="20000"/>
          </a:bodyPr>
          <a:lstStyle/>
          <a:p>
            <a:pPr eaLnBrk="1" hangingPunct="1">
              <a:defRPr/>
            </a:pPr>
            <a:r>
              <a:rPr lang="en-US" dirty="0"/>
              <a:t>Apply use case diagrams to visualize the behavior of a system, so that users can comprehend how to use that element, and so that developers can implement that element</a:t>
            </a:r>
          </a:p>
        </p:txBody>
      </p:sp>
      <p:pic>
        <p:nvPicPr>
          <p:cNvPr id="7172" name="Picture 2">
            <a:extLst>
              <a:ext uri="{FF2B5EF4-FFF2-40B4-BE49-F238E27FC236}">
                <a16:creationId xmlns:a16="http://schemas.microsoft.com/office/drawing/2014/main" id="{04C6AA5B-02FB-43E2-A2BA-D29475559E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90800"/>
            <a:ext cx="4762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BE67C48-3834-42AD-81BE-B5D13E6F46D7}"/>
              </a:ext>
            </a:extLst>
          </p:cNvPr>
          <p:cNvSpPr>
            <a:spLocks noGrp="1"/>
          </p:cNvSpPr>
          <p:nvPr>
            <p:ph type="title"/>
          </p:nvPr>
        </p:nvSpPr>
        <p:spPr/>
        <p:txBody>
          <a:bodyPr/>
          <a:lstStyle/>
          <a:p>
            <a:pPr eaLnBrk="1" hangingPunct="1"/>
            <a:r>
              <a:rPr lang="en-US" altLang="en-US" sz="3600"/>
              <a:t>Modeling the Requirements of a System</a:t>
            </a:r>
          </a:p>
        </p:txBody>
      </p:sp>
      <p:sp>
        <p:nvSpPr>
          <p:cNvPr id="7171" name="Content Placeholder 2">
            <a:extLst>
              <a:ext uri="{FF2B5EF4-FFF2-40B4-BE49-F238E27FC236}">
                <a16:creationId xmlns:a16="http://schemas.microsoft.com/office/drawing/2014/main" id="{BAA8D038-5763-4104-AE7D-A8FEC7CD3217}"/>
              </a:ext>
            </a:extLst>
          </p:cNvPr>
          <p:cNvSpPr>
            <a:spLocks noGrp="1"/>
          </p:cNvSpPr>
          <p:nvPr>
            <p:ph idx="1"/>
          </p:nvPr>
        </p:nvSpPr>
        <p:spPr/>
        <p:txBody>
          <a:bodyPr>
            <a:normAutofit fontScale="77500" lnSpcReduction="20000"/>
          </a:bodyPr>
          <a:lstStyle/>
          <a:p>
            <a:pPr>
              <a:defRPr/>
            </a:pPr>
            <a:r>
              <a:rPr lang="en-US" dirty="0"/>
              <a:t>Establish the context of the system by identifying the actors that surround it.</a:t>
            </a:r>
          </a:p>
          <a:p>
            <a:pPr>
              <a:defRPr/>
            </a:pPr>
            <a:r>
              <a:rPr lang="en-US" dirty="0"/>
              <a:t>For each actor, consider the behavior that each expects or requires the system to provide.</a:t>
            </a:r>
          </a:p>
          <a:p>
            <a:pPr>
              <a:defRPr/>
            </a:pPr>
            <a:r>
              <a:rPr lang="en-US" dirty="0"/>
              <a:t>Name these common behaviors as use cases.</a:t>
            </a:r>
          </a:p>
          <a:p>
            <a:pPr>
              <a:defRPr/>
            </a:pPr>
            <a:r>
              <a:rPr lang="en-US" dirty="0"/>
              <a:t>Factor common behavior into new use cases that are used by others; factor variant behavior into new use cases that extend more main line flows.</a:t>
            </a:r>
          </a:p>
          <a:p>
            <a:pPr>
              <a:defRPr/>
            </a:pPr>
            <a:r>
              <a:rPr lang="en-US" dirty="0"/>
              <a:t>Model these use cases, actors, and their relationships in a use case diagram.</a:t>
            </a:r>
          </a:p>
          <a:p>
            <a:pPr>
              <a:defRPr/>
            </a:pPr>
            <a:r>
              <a:rPr lang="en-US" dirty="0"/>
              <a:t>Enhance these use cases with notes or constraints that assert nonfunctional requirements; you may have to attach some of these to the whole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099673E-13AF-4D26-949C-B31AEEA8E2A9}"/>
              </a:ext>
            </a:extLst>
          </p:cNvPr>
          <p:cNvSpPr>
            <a:spLocks noGrp="1"/>
          </p:cNvSpPr>
          <p:nvPr>
            <p:ph type="title"/>
          </p:nvPr>
        </p:nvSpPr>
        <p:spPr/>
        <p:txBody>
          <a:bodyPr/>
          <a:lstStyle/>
          <a:p>
            <a:r>
              <a:rPr lang="en-US" altLang="en-US" sz="3600"/>
              <a:t>Modeling the Requirements of a System</a:t>
            </a:r>
          </a:p>
        </p:txBody>
      </p:sp>
      <p:pic>
        <p:nvPicPr>
          <p:cNvPr id="9219" name="Picture 3">
            <a:extLst>
              <a:ext uri="{FF2B5EF4-FFF2-40B4-BE49-F238E27FC236}">
                <a16:creationId xmlns:a16="http://schemas.microsoft.com/office/drawing/2014/main" id="{326C9FC9-5FBF-4EBD-922E-FE53D45E5D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981200"/>
            <a:ext cx="47625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01A5FFB-B3E7-4F96-B38D-E2E2433E478B}"/>
              </a:ext>
            </a:extLst>
          </p:cNvPr>
          <p:cNvSpPr>
            <a:spLocks noGrp="1"/>
          </p:cNvSpPr>
          <p:nvPr>
            <p:ph type="title"/>
          </p:nvPr>
        </p:nvSpPr>
        <p:spPr/>
        <p:txBody>
          <a:bodyPr/>
          <a:lstStyle/>
          <a:p>
            <a:r>
              <a:rPr lang="en-US" altLang="en-US"/>
              <a:t>Elements of Use Case Diagram</a:t>
            </a:r>
          </a:p>
        </p:txBody>
      </p:sp>
      <p:pic>
        <p:nvPicPr>
          <p:cNvPr id="10243" name="Picture 3">
            <a:extLst>
              <a:ext uri="{FF2B5EF4-FFF2-40B4-BE49-F238E27FC236}">
                <a16:creationId xmlns:a16="http://schemas.microsoft.com/office/drawing/2014/main" id="{EAD1B3B1-9EF8-47A3-BE5B-149E8A3F2B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4344988"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5D6D238-DE41-44FE-BA8D-E21B6BBAE6AF}"/>
              </a:ext>
            </a:extLst>
          </p:cNvPr>
          <p:cNvSpPr>
            <a:spLocks noGrp="1"/>
          </p:cNvSpPr>
          <p:nvPr>
            <p:ph type="title"/>
          </p:nvPr>
        </p:nvSpPr>
        <p:spPr/>
        <p:txBody>
          <a:bodyPr/>
          <a:lstStyle/>
          <a:p>
            <a:r>
              <a:rPr lang="en-US" altLang="en-US"/>
              <a:t>Relationships in Use Case Diagram</a:t>
            </a:r>
          </a:p>
        </p:txBody>
      </p:sp>
      <p:sp>
        <p:nvSpPr>
          <p:cNvPr id="3" name="Content Placeholder 2">
            <a:extLst>
              <a:ext uri="{FF2B5EF4-FFF2-40B4-BE49-F238E27FC236}">
                <a16:creationId xmlns:a16="http://schemas.microsoft.com/office/drawing/2014/main" id="{5DC9E7F0-2FFB-4CED-8743-F58CFA59F7D4}"/>
              </a:ext>
            </a:extLst>
          </p:cNvPr>
          <p:cNvSpPr>
            <a:spLocks noGrp="1"/>
          </p:cNvSpPr>
          <p:nvPr>
            <p:ph idx="1"/>
          </p:nvPr>
        </p:nvSpPr>
        <p:spPr/>
        <p:txBody>
          <a:bodyPr>
            <a:normAutofit lnSpcReduction="10000"/>
          </a:bodyPr>
          <a:lstStyle/>
          <a:p>
            <a:pPr>
              <a:defRPr/>
            </a:pPr>
            <a:r>
              <a:rPr lang="en-US" dirty="0"/>
              <a:t>Association</a:t>
            </a:r>
          </a:p>
          <a:p>
            <a:pPr lvl="1">
              <a:defRPr/>
            </a:pPr>
            <a:r>
              <a:rPr lang="en-US" dirty="0"/>
              <a:t>Between Actor and Use Case</a:t>
            </a:r>
          </a:p>
          <a:p>
            <a:pPr lvl="1">
              <a:defRPr/>
            </a:pPr>
            <a:r>
              <a:rPr lang="en-US" b="1" dirty="0">
                <a:solidFill>
                  <a:srgbClr val="FF0000"/>
                </a:solidFill>
              </a:rPr>
              <a:t>NOT</a:t>
            </a:r>
            <a:r>
              <a:rPr lang="en-US" b="1" dirty="0"/>
              <a:t> </a:t>
            </a:r>
            <a:r>
              <a:rPr lang="en-US" dirty="0"/>
              <a:t>between Use Cases</a:t>
            </a:r>
          </a:p>
          <a:p>
            <a:pPr>
              <a:defRPr/>
            </a:pPr>
            <a:r>
              <a:rPr lang="en-US" dirty="0"/>
              <a:t>Generalization</a:t>
            </a:r>
          </a:p>
          <a:p>
            <a:pPr lvl="1">
              <a:defRPr/>
            </a:pPr>
            <a:r>
              <a:rPr lang="en-US" dirty="0"/>
              <a:t>Between Actors</a:t>
            </a:r>
          </a:p>
          <a:p>
            <a:pPr lvl="1">
              <a:defRPr/>
            </a:pPr>
            <a:r>
              <a:rPr lang="en-US" dirty="0"/>
              <a:t>Between Use Cases</a:t>
            </a:r>
          </a:p>
          <a:p>
            <a:pPr>
              <a:defRPr/>
            </a:pPr>
            <a:r>
              <a:rPr lang="en-US" dirty="0"/>
              <a:t>Dependency</a:t>
            </a:r>
          </a:p>
          <a:p>
            <a:pPr lvl="1">
              <a:defRPr/>
            </a:pPr>
            <a:r>
              <a:rPr lang="en-US" dirty="0"/>
              <a:t>Between Use Cases</a:t>
            </a:r>
          </a:p>
          <a:p>
            <a:pPr lvl="1">
              <a:defRPr/>
            </a:pPr>
            <a:r>
              <a:rPr lang="en-US" dirty="0"/>
              <a:t>&lt;&lt;include&gt;&gt; and &lt;&lt;extend&gt;&gt;</a:t>
            </a:r>
          </a:p>
          <a:p>
            <a:pPr>
              <a:defRPr/>
            </a:pPr>
            <a:endParaRPr lang="en-US" dirty="0"/>
          </a:p>
          <a:p>
            <a:pPr>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595459-BBD1-4551-A2A5-64D49EFE23A0}"/>
</file>

<file path=customXml/itemProps2.xml><?xml version="1.0" encoding="utf-8"?>
<ds:datastoreItem xmlns:ds="http://schemas.openxmlformats.org/officeDocument/2006/customXml" ds:itemID="{7DEED462-61C7-4F5D-9236-45E12C3B59CC}"/>
</file>

<file path=customXml/itemProps3.xml><?xml version="1.0" encoding="utf-8"?>
<ds:datastoreItem xmlns:ds="http://schemas.openxmlformats.org/officeDocument/2006/customXml" ds:itemID="{3A0D4C13-D7CF-44D0-9F04-25130CF10E20}"/>
</file>

<file path=docProps/app.xml><?xml version="1.0" encoding="utf-8"?>
<Properties xmlns="http://schemas.openxmlformats.org/officeDocument/2006/extended-properties" xmlns:vt="http://schemas.openxmlformats.org/officeDocument/2006/docPropsVTypes">
  <TotalTime>894</TotalTime>
  <Words>1679</Words>
  <Application>Microsoft Office PowerPoint</Application>
  <PresentationFormat>On-screen Show (4:3)</PresentationFormat>
  <Paragraphs>166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Lecture 3 Use Case Diagram</vt:lpstr>
      <vt:lpstr>Objective</vt:lpstr>
      <vt:lpstr>What is Use Case?</vt:lpstr>
      <vt:lpstr>What is Actor?</vt:lpstr>
      <vt:lpstr>Use Case Diagram</vt:lpstr>
      <vt:lpstr>Modeling the Requirements of a System</vt:lpstr>
      <vt:lpstr>Modeling the Requirements of a System</vt:lpstr>
      <vt:lpstr>Elements of Use Case Diagram</vt:lpstr>
      <vt:lpstr>Relationships in Use Case Diagram</vt:lpstr>
      <vt:lpstr>Actors</vt:lpstr>
      <vt:lpstr>Notation of Actors</vt:lpstr>
      <vt:lpstr>Dependency</vt:lpstr>
      <vt:lpstr>&lt;&lt;include&gt;&gt; &amp; &lt;&lt;extend&gt;&gt;</vt:lpstr>
      <vt:lpstr>Generalization</vt:lpstr>
      <vt:lpstr>Use Case Diagrams - practice</vt:lpstr>
      <vt:lpstr>Use Case Diagrams - practice</vt:lpstr>
      <vt:lpstr>Use Case Diagrams - practice</vt:lpstr>
      <vt:lpstr>Use Case Diagrams - practice</vt:lpstr>
      <vt:lpstr>More on Use Case Model</vt:lpstr>
      <vt:lpstr>Use Case Narrative/ Description</vt:lpstr>
      <vt:lpstr>Example: Version 1</vt:lpstr>
      <vt:lpstr>Use Case Narrative/ Description</vt:lpstr>
      <vt:lpstr>Example: Version 2</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71</cp:revision>
  <dcterms:created xsi:type="dcterms:W3CDTF">2010-05-25T07:05:39Z</dcterms:created>
  <dcterms:modified xsi:type="dcterms:W3CDTF">2021-06-16T04:37:37Z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