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4" r:id="rId5"/>
    <p:sldId id="276" r:id="rId6"/>
    <p:sldId id="277" r:id="rId7"/>
    <p:sldId id="270" r:id="rId8"/>
    <p:sldId id="271" r:id="rId9"/>
    <p:sldId id="285" r:id="rId10"/>
    <p:sldId id="272" r:id="rId11"/>
    <p:sldId id="282" r:id="rId12"/>
    <p:sldId id="284" r:id="rId13"/>
    <p:sldId id="283" r:id="rId14"/>
    <p:sldId id="267" r:id="rId15"/>
    <p:sldId id="281" r:id="rId16"/>
    <p:sldId id="278" r:id="rId17"/>
    <p:sldId id="279" r:id="rId18"/>
    <p:sldId id="280"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9/13/2021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9/13/2021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Complete Guideline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2541709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Fall</a:t>
                      </a:r>
                      <a:r>
                        <a:rPr lang="en-US" baseline="0" dirty="0"/>
                        <a:t> 21-22</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 – Ul – Haque,</a:t>
                      </a:r>
                      <a:r>
                        <a:rPr lang="en-US" i="1" baseline="0" dirty="0"/>
                        <a:t> 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Outcome Based Education (OBE)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a:t>Outcome Based Education</a:t>
            </a:r>
          </a:p>
          <a:p>
            <a:pPr marL="342900" indent="-342900">
              <a:buFont typeface="Arial" pitchFamily="34" charset="0"/>
              <a:buChar char="•"/>
            </a:pPr>
            <a:r>
              <a:rPr lang="en-US" sz="2400" dirty="0"/>
              <a:t>OBE is an educational process</a:t>
            </a:r>
          </a:p>
          <a:p>
            <a:pPr marL="342900" indent="-342900">
              <a:buFont typeface="Arial" pitchFamily="34" charset="0"/>
              <a:buChar char="•"/>
            </a:pPr>
            <a:r>
              <a:rPr lang="en-US" sz="2400" dirty="0"/>
              <a:t>Directed/focused at achieving certain specified outcomes in terms of individual student learning</a:t>
            </a:r>
          </a:p>
          <a:p>
            <a:pPr marL="342900" indent="-342900">
              <a:buFont typeface="Arial" pitchFamily="34" charset="0"/>
              <a:buChar char="•"/>
            </a:pPr>
            <a:r>
              <a:rPr lang="en-US" sz="2400" dirty="0"/>
              <a:t>Outcomes - key things students should understand and be able to do or the qualities they should develop</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a:ln>
                  <a:noFill/>
                </a:ln>
                <a:effectLst/>
                <a:uLnTx/>
                <a:uFillTx/>
                <a:latin typeface="+mj-lt"/>
                <a:ea typeface="+mj-ea"/>
                <a:cs typeface="+mj-cs"/>
              </a:rPr>
              <a:t>COURSE </a:t>
            </a:r>
            <a:r>
              <a:rPr lang="en-US" dirty="0">
                <a:latin typeface="+mj-lt"/>
                <a:ea typeface="+mj-ea"/>
                <a:cs typeface="+mj-cs"/>
              </a:rPr>
              <a:t>C</a:t>
            </a:r>
            <a:r>
              <a:rPr kumimoji="0" lang="en-US" b="0" i="0" u="none" strike="noStrike" kern="1200" cap="none" spc="0" normalizeH="0" baseline="0" noProof="0" dirty="0">
                <a:ln>
                  <a:noFill/>
                </a:ln>
                <a:effectLst/>
                <a:uLnTx/>
                <a:uFillTx/>
                <a:latin typeface="+mj-lt"/>
                <a:ea typeface="+mj-ea"/>
                <a:cs typeface="+mj-cs"/>
              </a:rPr>
              <a:t>ODE:CSC 2108</a:t>
            </a:r>
            <a:br>
              <a:rPr kumimoji="0" lang="en-US" sz="16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NAME:</a:t>
            </a:r>
            <a:br>
              <a:rPr kumimoji="0" lang="en-US" sz="1600" b="0" i="0" u="none" strike="noStrike" kern="1200" cap="none" spc="0" normalizeH="0" baseline="0" noProof="0" dirty="0">
                <a:ln>
                  <a:noFill/>
                </a:ln>
                <a:effectLst/>
                <a:uLnTx/>
                <a:uFillTx/>
                <a:latin typeface="+mj-lt"/>
                <a:ea typeface="+mj-ea"/>
                <a:cs typeface="+mj-cs"/>
              </a:rPr>
            </a:br>
            <a:r>
              <a:rPr kumimoji="0" lang="en-US" sz="4800" b="0" i="0" u="none" strike="noStrike" kern="1200" cap="none" spc="0" normalizeH="0" baseline="0" noProof="0" dirty="0">
                <a:ln>
                  <a:noFill/>
                </a:ln>
                <a:effectLst/>
                <a:uLnTx/>
                <a:uFillTx/>
                <a:latin typeface="+mj-lt"/>
                <a:ea typeface="+mj-ea"/>
                <a:cs typeface="+mj-cs"/>
              </a:rPr>
              <a:t>INTRODUCTION TO DATABASE</a:t>
            </a:r>
            <a:br>
              <a:rPr kumimoji="0" lang="en-US" sz="48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TEACHER:</a:t>
            </a:r>
            <a:r>
              <a:rPr lang="en-US" sz="1600" dirty="0">
                <a:latin typeface="+mj-lt"/>
                <a:ea typeface="+mj-ea"/>
                <a:cs typeface="+mj-cs"/>
              </a:rPr>
              <a:t>TBA</a:t>
            </a:r>
            <a:br>
              <a:rPr kumimoji="0" lang="en-US" sz="1600" b="0" i="0" u="none" strike="noStrike" kern="1200" cap="none" spc="0" normalizeH="0" baseline="0" noProof="0" dirty="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a:t>Theory class- Two(2) hours</a:t>
            </a:r>
          </a:p>
          <a:p>
            <a:pPr marL="342900" indent="-342900">
              <a:buFont typeface="Arial" pitchFamily="34" charset="0"/>
              <a:buChar char="•"/>
            </a:pPr>
            <a:r>
              <a:rPr lang="en-US" sz="2400" dirty="0"/>
              <a:t>Lab class- Three(3) hours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a:t>To be able to:</a:t>
            </a:r>
          </a:p>
          <a:p>
            <a:pPr lvl="0" algn="just">
              <a:buFont typeface="Arial" pitchFamily="34" charset="0"/>
              <a:buChar char="•"/>
            </a:pPr>
            <a:r>
              <a:rPr lang="en-US" sz="2000" dirty="0"/>
              <a:t>Identify the drawbacks of file-based management system and the necessity of Database management system</a:t>
            </a:r>
          </a:p>
          <a:p>
            <a:pPr lvl="0" algn="just">
              <a:buFont typeface="Arial" pitchFamily="34" charset="0"/>
              <a:buChar char="•"/>
            </a:pPr>
            <a:r>
              <a:rPr lang="en-US" sz="2000" dirty="0"/>
              <a:t>Use modern tools utilized in Database management system.</a:t>
            </a:r>
          </a:p>
          <a:p>
            <a:pPr lvl="0" algn="just">
              <a:buFont typeface="Arial" pitchFamily="34" charset="0"/>
              <a:buChar char="•"/>
            </a:pPr>
            <a:r>
              <a:rPr lang="en-US" sz="2000" dirty="0"/>
              <a:t>Understand different types of terminologies used in Database management system</a:t>
            </a:r>
          </a:p>
          <a:p>
            <a:pPr lvl="0" algn="just">
              <a:buFont typeface="Arial" pitchFamily="34" charset="0"/>
              <a:buChar char="•"/>
            </a:pPr>
            <a:r>
              <a:rPr lang="en-US" sz="2000" dirty="0"/>
              <a:t>Discuss different tools and techniques for better performance of Database management system</a:t>
            </a:r>
          </a:p>
          <a:p>
            <a:pPr lvl="0" algn="just">
              <a:buFont typeface="Arial" pitchFamily="34" charset="0"/>
              <a:buChar char="•"/>
            </a:pPr>
            <a:r>
              <a:rPr lang="en-US" sz="2000" dirty="0"/>
              <a:t>Execute necessary and sufficient SQLs</a:t>
            </a:r>
          </a:p>
          <a:p>
            <a:pPr lvl="0" algn="just">
              <a:buFont typeface="Arial" pitchFamily="34" charset="0"/>
              <a:buChar char="•"/>
            </a:pPr>
            <a:r>
              <a:rPr lang="en-US" sz="2000" dirty="0"/>
              <a:t>Design ER Models and Diagrams</a:t>
            </a:r>
          </a:p>
          <a:p>
            <a:pPr lvl="0" algn="just">
              <a:buFont typeface="Arial" pitchFamily="34" charset="0"/>
              <a:buChar char="•"/>
            </a:pPr>
            <a:r>
              <a:rPr lang="en-US" sz="2000" dirty="0"/>
              <a:t>Use different types of Normalization process</a:t>
            </a:r>
          </a:p>
          <a:p>
            <a:pPr lvl="0" algn="just">
              <a:buFont typeface="Arial" pitchFamily="34" charset="0"/>
              <a:buChar char="•"/>
            </a:pPr>
            <a:r>
              <a:rPr lang="en-US" sz="2000" dirty="0"/>
              <a:t>Analyze a system with a view to DBMS implementation</a:t>
            </a:r>
          </a:p>
          <a:p>
            <a:pPr lvl="0" algn="just">
              <a:buFont typeface="Arial" pitchFamily="34" charset="0"/>
              <a:buChar char="•"/>
            </a:pPr>
            <a:r>
              <a:rPr lang="en-US" sz="2000" dirty="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a:t>Data-Raw facts and figures that on their own have no meaning</a:t>
            </a:r>
          </a:p>
          <a:p>
            <a:pPr>
              <a:buFont typeface="Arial" pitchFamily="34" charset="0"/>
              <a:buChar char="•"/>
            </a:pPr>
            <a:r>
              <a:rPr lang="en-GB" sz="2400" dirty="0"/>
              <a:t>Information-Data that has been processed within  a context to give it meaning</a:t>
            </a:r>
          </a:p>
          <a:p>
            <a:pPr marL="0" lvl="1">
              <a:buFont typeface="Arial" pitchFamily="34" charset="0"/>
              <a:buChar char="•"/>
            </a:pPr>
            <a:r>
              <a:rPr lang="en-GB" sz="2400" dirty="0"/>
              <a:t>Knowledge-The capability of understanding the relationship between pieces of information and what to actually do with the information</a:t>
            </a:r>
          </a:p>
          <a:p>
            <a:pPr marL="0" lvl="1">
              <a:buFont typeface="Arial" pitchFamily="34" charset="0"/>
              <a:buChar char="•"/>
            </a:pPr>
            <a:r>
              <a:rPr lang="en-GB" sz="2400" dirty="0"/>
              <a:t>Wisdom-</a:t>
            </a:r>
            <a:r>
              <a:rPr lang="en-US" sz="2400" dirty="0"/>
              <a:t>Beckons to give understanding about which there has previously been no understanding</a:t>
            </a:r>
          </a:p>
          <a:p>
            <a:pPr marL="0" lvl="1">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a:latin typeface="+mj-lt"/>
              </a:rPr>
              <a:t>WISDOM</a:t>
            </a: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KNOWLEDGE</a:t>
            </a: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a:latin typeface="+mj-lt"/>
              </a:rPr>
              <a:t>INFORMATION</a:t>
            </a: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a:latin typeface="+mj-lt"/>
              </a:rPr>
              <a:t>DATA</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a:t>Database-&gt;A structured set of data held in a computer especially one that is accessible in various ways. </a:t>
            </a:r>
          </a:p>
          <a:p>
            <a:pPr>
              <a:buFont typeface="Arial" pitchFamily="34" charset="0"/>
              <a:buChar char="•"/>
            </a:pPr>
            <a:r>
              <a:rPr lang="en-US" sz="2400" dirty="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a:t>A Relational Database Management System (RDBMS) produced and marketed  by Oracle Corporation.</a:t>
            </a:r>
          </a:p>
          <a:p>
            <a:pPr>
              <a:buFont typeface="Arial" pitchFamily="34" charset="0"/>
              <a:buChar char="•"/>
            </a:pPr>
            <a:r>
              <a:rPr lang="en-US" sz="2400" dirty="0"/>
              <a:t>Oracle 10g</a:t>
            </a:r>
          </a:p>
          <a:p>
            <a:pPr>
              <a:buFont typeface="Arial" pitchFamily="34" charset="0"/>
              <a:buChar char="•"/>
            </a:pPr>
            <a:r>
              <a:rPr lang="en-US" sz="2400" dirty="0"/>
              <a:t>Database Schema Scott </a:t>
            </a:r>
          </a:p>
          <a:p>
            <a:pPr>
              <a:buFont typeface="Arial" pitchFamily="34" charset="0"/>
              <a:buChar char="•"/>
            </a:pPr>
            <a:r>
              <a:rPr lang="en-US" sz="2400" dirty="0"/>
              <a:t>Tables: DEPT, EMP, BONUS and SALGRADE</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a:t>SQL stands for Structured Query Language</a:t>
            </a:r>
          </a:p>
          <a:p>
            <a:pPr algn="just">
              <a:buFont typeface="Arial" pitchFamily="34" charset="0"/>
              <a:buChar char="•"/>
            </a:pPr>
            <a:r>
              <a:rPr lang="en-US" sz="2400" dirty="0"/>
              <a:t>SQL is used to communicate with a database</a:t>
            </a:r>
          </a:p>
          <a:p>
            <a:pPr algn="just">
              <a:buFont typeface="Arial" pitchFamily="34" charset="0"/>
              <a:buChar char="•"/>
            </a:pPr>
            <a:r>
              <a:rPr lang="en-US" sz="2400" dirty="0"/>
              <a:t>According to  American National Standard Institute (ANSI), it is standard language for Relational Database Management System (RDBMS)</a:t>
            </a:r>
          </a:p>
          <a:p>
            <a:pPr algn="just">
              <a:buFont typeface="Arial" pitchFamily="34" charset="0"/>
              <a:buChar char="•"/>
            </a:pPr>
            <a:r>
              <a:rPr lang="en-US" sz="2400" dirty="0"/>
              <a:t>SQL can execute queries against a Database.</a:t>
            </a:r>
          </a:p>
          <a:p>
            <a:pPr algn="just">
              <a:buFont typeface="Arial" pitchFamily="34" charset="0"/>
              <a:buChar char="•"/>
            </a:pPr>
            <a:r>
              <a:rPr lang="en-US" sz="2400" dirty="0"/>
              <a:t>Synonyms of query-&gt; </a:t>
            </a:r>
            <a:r>
              <a:rPr lang="en-US" sz="2400" dirty="0" err="1"/>
              <a:t>ask,question,inquire</a:t>
            </a:r>
            <a:r>
              <a:rPr lang="en-US" sz="2400" dirty="0"/>
              <a:t>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a:solidFill>
                  <a:schemeClr val="tx1"/>
                </a:solidFill>
              </a:rPr>
              <a:t>American International University-Bangladesh (AIUB)</a:t>
            </a:r>
          </a:p>
          <a:p>
            <a:pPr marL="342900" indent="-342900">
              <a:buFont typeface="Arial" pitchFamily="34" charset="0"/>
              <a:buChar char="•"/>
            </a:pPr>
            <a:r>
              <a:rPr lang="en-US" sz="2400" dirty="0">
                <a:solidFill>
                  <a:schemeClr val="tx1"/>
                </a:solidFill>
              </a:rPr>
              <a:t>Computer Science(CS) Department </a:t>
            </a:r>
            <a:r>
              <a:rPr lang="en-US" sz="2400" dirty="0"/>
              <a:t>of AIUB</a:t>
            </a:r>
            <a:endParaRPr lang="en-US" sz="2400" dirty="0">
              <a:solidFill>
                <a:schemeClr val="tx1"/>
              </a:solidFill>
            </a:endParaRPr>
          </a:p>
          <a:p>
            <a:pPr marL="342900" indent="-342900">
              <a:buFont typeface="Arial" pitchFamily="34" charset="0"/>
              <a:buChar char="•"/>
            </a:pPr>
            <a:r>
              <a:rPr lang="en-US" sz="2400" dirty="0">
                <a:solidFill>
                  <a:schemeClr val="tx1"/>
                </a:solidFill>
              </a:rPr>
              <a:t>Necessary Policies and Rules</a:t>
            </a:r>
          </a:p>
          <a:p>
            <a:pPr marL="342900" indent="-342900">
              <a:buFont typeface="Arial" pitchFamily="34" charset="0"/>
              <a:buChar char="•"/>
            </a:pPr>
            <a:r>
              <a:rPr lang="en-US" sz="2400" dirty="0">
                <a:solidFill>
                  <a:schemeClr val="tx1"/>
                </a:solidFill>
              </a:rPr>
              <a:t>Outcome Based Education (OBE)</a:t>
            </a:r>
          </a:p>
          <a:p>
            <a:pPr marL="342900" indent="-342900">
              <a:buFont typeface="Arial" pitchFamily="34" charset="0"/>
              <a:buChar char="•"/>
            </a:pPr>
            <a:r>
              <a:rPr lang="en-US" sz="2400" dirty="0">
                <a:solidFill>
                  <a:schemeClr val="tx1"/>
                </a:solidFill>
              </a:rPr>
              <a:t>Basic Information Regarding this Course</a:t>
            </a:r>
          </a:p>
          <a:p>
            <a:pPr marL="342900" indent="-342900">
              <a:buFont typeface="Arial" pitchFamily="34" charset="0"/>
              <a:buChar char="•"/>
            </a:pPr>
            <a:r>
              <a:rPr lang="en-US" sz="2400" dirty="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https://www.slideshare.net/thinnaphat.bo/</a:t>
            </a:r>
            <a:endParaRPr lang="en-US" dirty="0"/>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a:t>Please keep silent during lecture time</a:t>
            </a:r>
          </a:p>
          <a:p>
            <a:pPr marL="342900" indent="-342900">
              <a:buFont typeface="Arial" pitchFamily="34" charset="0"/>
              <a:buChar char="•"/>
            </a:pPr>
            <a:r>
              <a:rPr lang="en-US" sz="1750" dirty="0"/>
              <a:t>There will be session for questioning after completing each topic/subtopic/chapter</a:t>
            </a:r>
          </a:p>
          <a:p>
            <a:pPr marL="342900" indent="-342900">
              <a:buFont typeface="Arial" pitchFamily="34" charset="0"/>
              <a:buChar char="•"/>
            </a:pPr>
            <a:r>
              <a:rPr lang="en-US" sz="1750" dirty="0"/>
              <a:t>Please ask your personal question in break /after finishing lecture/ consulting hours</a:t>
            </a:r>
          </a:p>
          <a:p>
            <a:pPr marL="342900" indent="-342900">
              <a:buFont typeface="Arial" pitchFamily="34" charset="0"/>
              <a:buChar char="•"/>
            </a:pPr>
            <a:r>
              <a:rPr lang="en-US" sz="1750" dirty="0"/>
              <a:t>If some of you already know the materials I am discussing, give chance to other students to understand the matter</a:t>
            </a:r>
          </a:p>
          <a:p>
            <a:pPr marL="342900" indent="-342900">
              <a:buFont typeface="Arial" pitchFamily="34" charset="0"/>
              <a:buChar char="•"/>
            </a:pPr>
            <a:r>
              <a:rPr lang="en-US" sz="175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a:t>You are encouraged to take notes of the lecture in your notebook if deemed necessary</a:t>
            </a:r>
          </a:p>
          <a:p>
            <a:pPr marL="342900" indent="-342900">
              <a:buFont typeface="Arial" pitchFamily="34" charset="0"/>
              <a:buChar char="•"/>
            </a:pPr>
            <a:r>
              <a:rPr lang="en-US" sz="1750" dirty="0"/>
              <a:t>Using smart phones/cameras to click photos during class is strictly prohibited. </a:t>
            </a:r>
          </a:p>
          <a:p>
            <a:pPr marL="342900" indent="-342900">
              <a:buFont typeface="Arial" pitchFamily="34" charset="0"/>
              <a:buChar char="•"/>
            </a:pPr>
            <a:r>
              <a:rPr lang="en-US" sz="1750" dirty="0"/>
              <a:t>You are specially prohibited to take snapshots of the classroom whiteboard. </a:t>
            </a:r>
          </a:p>
          <a:p>
            <a:pPr marL="342900" indent="-342900">
              <a:buFont typeface="Arial" pitchFamily="34" charset="0"/>
              <a:buChar char="•"/>
            </a:pPr>
            <a:r>
              <a:rPr lang="en-US" sz="1750" dirty="0"/>
              <a:t>Try to keep your smart phones/ mobile phones in your bag/pocket/purse during class hours</a:t>
            </a:r>
          </a:p>
          <a:p>
            <a:pPr marL="342900" indent="-342900">
              <a:buFont typeface="Arial" pitchFamily="34" charset="0"/>
              <a:buChar char="•"/>
            </a:pPr>
            <a:r>
              <a:rPr lang="en-US" sz="1750" dirty="0"/>
              <a:t>Make sure to log out of any personal account i.e. AIUB Student Portal/email account on the Lab PC that you are using once your allocated lab hours is over.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6EC-A04A-465F-810F-BB001A815544}"/>
              </a:ext>
            </a:extLst>
          </p:cNvPr>
          <p:cNvSpPr>
            <a:spLocks noGrp="1"/>
          </p:cNvSpPr>
          <p:nvPr>
            <p:ph type="title"/>
          </p:nvPr>
        </p:nvSpPr>
        <p:spPr/>
        <p:txBody>
          <a:bodyPr/>
          <a:lstStyle/>
          <a:p>
            <a:r>
              <a:rPr lang="en-US" dirty="0"/>
              <a:t>Grading policy</a:t>
            </a:r>
          </a:p>
        </p:txBody>
      </p:sp>
      <p:sp>
        <p:nvSpPr>
          <p:cNvPr id="3" name="Content Placeholder 2">
            <a:extLst>
              <a:ext uri="{FF2B5EF4-FFF2-40B4-BE49-F238E27FC236}">
                <a16:creationId xmlns:a16="http://schemas.microsoft.com/office/drawing/2014/main" id="{4354C132-4EAA-44ED-8D1C-4EBEBDB4FB1D}"/>
              </a:ext>
            </a:extLst>
          </p:cNvPr>
          <p:cNvSpPr>
            <a:spLocks noGrp="1"/>
          </p:cNvSpPr>
          <p:nvPr>
            <p:ph idx="1"/>
          </p:nvPr>
        </p:nvSpPr>
        <p:spPr/>
        <p:txBody>
          <a:bodyPr/>
          <a:lstStyle/>
          <a:p>
            <a:r>
              <a:rPr lang="en-US" dirty="0"/>
              <a:t>Quizzes</a:t>
            </a:r>
          </a:p>
          <a:p>
            <a:r>
              <a:rPr lang="en-US" dirty="0"/>
              <a:t>Assignments</a:t>
            </a:r>
          </a:p>
          <a:p>
            <a:r>
              <a:rPr lang="en-US" dirty="0"/>
              <a:t>VIVA</a:t>
            </a:r>
          </a:p>
          <a:p>
            <a:r>
              <a:rPr lang="en-US" dirty="0"/>
              <a:t>Exams</a:t>
            </a:r>
          </a:p>
          <a:p>
            <a:r>
              <a:rPr lang="en-US"/>
              <a:t>Bonus</a:t>
            </a:r>
            <a:endParaRPr lang="en-US" dirty="0"/>
          </a:p>
        </p:txBody>
      </p:sp>
    </p:spTree>
    <p:extLst>
      <p:ext uri="{BB962C8B-B14F-4D97-AF65-F5344CB8AC3E}">
        <p14:creationId xmlns:p14="http://schemas.microsoft.com/office/powerpoint/2010/main" val="3299109449"/>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2E9946D16C184EB989F9FC2A3DFC08" ma:contentTypeVersion="2" ma:contentTypeDescription="Create a new document." ma:contentTypeScope="" ma:versionID="d5fc09881e83886aaca87862f044631b">
  <xsd:schema xmlns:xsd="http://www.w3.org/2001/XMLSchema" xmlns:xs="http://www.w3.org/2001/XMLSchema" xmlns:p="http://schemas.microsoft.com/office/2006/metadata/properties" xmlns:ns2="0dfa279d-e32e-4a94-92c9-87da2dd19b4d" targetNamespace="http://schemas.microsoft.com/office/2006/metadata/properties" ma:root="true" ma:fieldsID="f0d453a66d46f20f7fa8f63c33e2d4a2" ns2:_="">
    <xsd:import namespace="0dfa279d-e32e-4a94-92c9-87da2dd19b4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a279d-e32e-4a94-92c9-87da2dd19b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4AB5CD-ACA1-4A8A-BAAD-95D41AF5D6B0}"/>
</file>

<file path=customXml/itemProps2.xml><?xml version="1.0" encoding="utf-8"?>
<ds:datastoreItem xmlns:ds="http://schemas.openxmlformats.org/officeDocument/2006/customXml" ds:itemID="{F136C7EE-0889-4EE7-929E-021C444FF028}"/>
</file>

<file path=customXml/itemProps3.xml><?xml version="1.0" encoding="utf-8"?>
<ds:datastoreItem xmlns:ds="http://schemas.openxmlformats.org/officeDocument/2006/customXml" ds:itemID="{6BF6B4C1-1692-430B-947F-1CE955F6EA5D}"/>
</file>

<file path=docProps/app.xml><?xml version="1.0" encoding="utf-8"?>
<Properties xmlns="http://schemas.openxmlformats.org/officeDocument/2006/extended-properties" xmlns:vt="http://schemas.openxmlformats.org/officeDocument/2006/docPropsVTypes">
  <Template>Spectrum.thmx</Template>
  <TotalTime>285</TotalTime>
  <Words>1150</Words>
  <Application>Microsoft Office PowerPoint</Application>
  <PresentationFormat>On-screen Show (4:3)</PresentationFormat>
  <Paragraphs>128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Wingdings</vt: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Grading policy</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Mazid-Ul-Haque</cp:lastModifiedBy>
  <cp:revision>21</cp:revision>
  <dcterms:created xsi:type="dcterms:W3CDTF">2018-12-10T17:20:29Z</dcterms:created>
  <dcterms:modified xsi:type="dcterms:W3CDTF">2021-09-13T05:38:12Z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0x010100BD2E9946D16C184EB989F9FC2A3DFC08</vt:lpwstr>
  </property>
</Properties>
</file>