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6" r:id="rId7"/>
    <p:sldId id="269" r:id="rId8"/>
    <p:sldId id="268" r:id="rId9"/>
    <p:sldId id="270" r:id="rId10"/>
    <p:sldId id="305" r:id="rId11"/>
    <p:sldId id="267" r:id="rId12"/>
    <p:sldId id="271" r:id="rId13"/>
    <p:sldId id="258" r:id="rId14"/>
    <p:sldId id="308" r:id="rId15"/>
    <p:sldId id="306" r:id="rId16"/>
    <p:sldId id="307" r:id="rId17"/>
    <p:sldId id="289" r:id="rId18"/>
    <p:sldId id="290" r:id="rId19"/>
    <p:sldId id="309"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264" r:id="rId35"/>
    <p:sldId id="26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51"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4/6/2021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s://visualgo.net/en/mst?slide=1" TargetMode="External"/><Relationship Id="rId2" Type="http://schemas.openxmlformats.org/officeDocument/2006/relationships/hyperlink" Target="https://en.wikipedia.org/wiki/Data_structure"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342900" indent="-342900"/>
            <a:r>
              <a:rPr lang="en-US" sz="4400" dirty="0" smtClean="0"/>
              <a:t>Spanning </a:t>
            </a:r>
            <a:r>
              <a:rPr lang="en-US" sz="4400" dirty="0"/>
              <a:t>Tree</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a:p>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37072542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smtClean="0"/>
                        <a:t>Lecture </a:t>
                      </a:r>
                      <a:r>
                        <a:rPr lang="en-US" dirty="0"/>
                        <a:t>No:</a:t>
                      </a:r>
                    </a:p>
                  </a:txBody>
                  <a:tcPr/>
                </a:tc>
                <a:tc>
                  <a:txBody>
                    <a:bodyPr/>
                    <a:lstStyle/>
                    <a:p>
                      <a:r>
                        <a:rPr lang="en-US" dirty="0" smtClean="0"/>
                        <a:t>12.1</a:t>
                      </a:r>
                      <a:endParaRPr lang="en-US" dirty="0"/>
                    </a:p>
                  </a:txBody>
                  <a:tcPr/>
                </a:tc>
                <a:tc>
                  <a:txBody>
                    <a:bodyPr/>
                    <a:lstStyle/>
                    <a:p>
                      <a:r>
                        <a:rPr lang="en-US" dirty="0"/>
                        <a:t>Week No:</a:t>
                      </a:r>
                    </a:p>
                  </a:txBody>
                  <a:tcPr/>
                </a:tc>
                <a:tc>
                  <a:txBody>
                    <a:bodyPr/>
                    <a:lstStyle/>
                    <a:p>
                      <a:r>
                        <a:rPr lang="en-US" dirty="0" smtClean="0"/>
                        <a:t>12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a:p>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Prim's Algorithm</a:t>
            </a:r>
            <a:endParaRPr lang="en-US" sz="2600" b="1" dirty="0">
              <a:solidFill>
                <a:schemeClr val="tx1"/>
              </a:solidFill>
            </a:endParaRPr>
          </a:p>
        </p:txBody>
      </p:sp>
      <p:sp>
        <p:nvSpPr>
          <p:cNvPr id="4" name="Rectangle 3"/>
          <p:cNvSpPr txBox="1">
            <a:spLocks noChangeArrowheads="1"/>
          </p:cNvSpPr>
          <p:nvPr/>
        </p:nvSpPr>
        <p:spPr>
          <a:xfrm>
            <a:off x="381000" y="1371600"/>
            <a:ext cx="8574088" cy="51816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Clr>
                <a:srgbClr val="FFFF99"/>
              </a:buClr>
              <a:buNone/>
            </a:pPr>
            <a:r>
              <a:rPr lang="en-US" sz="2000" dirty="0">
                <a:solidFill>
                  <a:schemeClr val="tx1"/>
                </a:solidFill>
                <a:latin typeface="Verdana" pitchFamily="34" charset="0"/>
              </a:rPr>
              <a:t>Algorithm Steps</a:t>
            </a:r>
            <a:r>
              <a:rPr lang="en-US" sz="2000" dirty="0" smtClean="0">
                <a:solidFill>
                  <a:schemeClr val="tx1"/>
                </a:solidFill>
                <a:latin typeface="Verdana" pitchFamily="34" charset="0"/>
              </a:rPr>
              <a:t>:</a:t>
            </a:r>
            <a:endParaRPr lang="en-US" sz="2000" dirty="0">
              <a:solidFill>
                <a:schemeClr val="tx1"/>
              </a:solidFill>
              <a:latin typeface="Verdana" pitchFamily="34" charset="0"/>
            </a:endParaRPr>
          </a:p>
          <a:p>
            <a:pPr>
              <a:buClr>
                <a:srgbClr val="FFFF99"/>
              </a:buClr>
            </a:pPr>
            <a:r>
              <a:rPr lang="en-US" sz="2000" dirty="0" smtClean="0">
                <a:solidFill>
                  <a:schemeClr val="tx1"/>
                </a:solidFill>
                <a:latin typeface="Verdana" pitchFamily="34" charset="0"/>
              </a:rPr>
              <a:t>Maintain </a:t>
            </a:r>
            <a:r>
              <a:rPr lang="en-US" sz="2000" dirty="0">
                <a:solidFill>
                  <a:schemeClr val="tx1"/>
                </a:solidFill>
                <a:latin typeface="Verdana" pitchFamily="34" charset="0"/>
              </a:rPr>
              <a:t>two disjoint sets of vertices. One containing vertices that are in the growing spanning tree and other that are not in the growing spanning tree.</a:t>
            </a:r>
          </a:p>
          <a:p>
            <a:pPr>
              <a:buClr>
                <a:srgbClr val="FFFF99"/>
              </a:buClr>
            </a:pPr>
            <a:r>
              <a:rPr lang="en-US" sz="2000" dirty="0">
                <a:solidFill>
                  <a:schemeClr val="tx1"/>
                </a:solidFill>
                <a:latin typeface="Verdana" pitchFamily="34" charset="0"/>
              </a:rPr>
              <a:t>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a:t>
            </a:r>
          </a:p>
          <a:p>
            <a:pPr>
              <a:buClr>
                <a:srgbClr val="FFFF99"/>
              </a:buClr>
            </a:pPr>
            <a:r>
              <a:rPr lang="en-US" sz="2000" dirty="0">
                <a:solidFill>
                  <a:schemeClr val="tx1"/>
                </a:solidFill>
                <a:latin typeface="Verdana" pitchFamily="34" charset="0"/>
              </a:rPr>
              <a:t>Check for cycles. To do that, mark the nodes which have been already selected and insert only those nodes in the Priority Queue that are not marked.</a:t>
            </a:r>
            <a:endParaRPr lang="en-US" sz="1800" dirty="0" smtClean="0">
              <a:solidFill>
                <a:schemeClr val="tx1"/>
              </a:solidFill>
            </a:endParaRPr>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Prim's Algorithm</a:t>
            </a:r>
            <a:endParaRPr lang="en-US" sz="2600" b="1" dirty="0">
              <a:solidFill>
                <a:schemeClr val="tx1"/>
              </a:solidFill>
            </a:endParaRPr>
          </a:p>
        </p:txBody>
      </p:sp>
      <p:sp>
        <p:nvSpPr>
          <p:cNvPr id="4" name="Rectangle 3"/>
          <p:cNvSpPr txBox="1">
            <a:spLocks noChangeArrowheads="1"/>
          </p:cNvSpPr>
          <p:nvPr/>
        </p:nvSpPr>
        <p:spPr>
          <a:xfrm>
            <a:off x="381000" y="1371600"/>
            <a:ext cx="8574088" cy="51816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Clr>
                <a:srgbClr val="FFFF99"/>
              </a:buClr>
              <a:buFontTx/>
              <a:buChar char=" "/>
            </a:pPr>
            <a:r>
              <a:rPr lang="en-US" sz="2000" dirty="0" smtClean="0">
                <a:solidFill>
                  <a:schemeClr val="accent2"/>
                </a:solidFill>
                <a:latin typeface="Verdana" pitchFamily="34" charset="0"/>
              </a:rPr>
              <a:t>T = a spanning tree containing a single node s;</a:t>
            </a:r>
            <a:br>
              <a:rPr lang="en-US" sz="2000" dirty="0" smtClean="0">
                <a:solidFill>
                  <a:schemeClr val="accent2"/>
                </a:solidFill>
                <a:latin typeface="Verdana" pitchFamily="34" charset="0"/>
              </a:rPr>
            </a:br>
            <a:r>
              <a:rPr lang="en-US" sz="2000" dirty="0" smtClean="0">
                <a:solidFill>
                  <a:schemeClr val="accent2"/>
                </a:solidFill>
                <a:latin typeface="Verdana" pitchFamily="34" charset="0"/>
              </a:rPr>
              <a:t>E = set of edges adjacent to s;</a:t>
            </a:r>
            <a:br>
              <a:rPr lang="en-US" sz="2000" dirty="0" smtClean="0">
                <a:solidFill>
                  <a:schemeClr val="accent2"/>
                </a:solidFill>
                <a:latin typeface="Verdana" pitchFamily="34" charset="0"/>
              </a:rPr>
            </a:br>
            <a:r>
              <a:rPr lang="en-US" sz="2000" dirty="0" smtClean="0">
                <a:solidFill>
                  <a:schemeClr val="accent2"/>
                </a:solidFill>
                <a:latin typeface="Verdana" pitchFamily="34" charset="0"/>
              </a:rPr>
              <a:t>while T does not contain all the nodes {</a:t>
            </a:r>
          </a:p>
          <a:p>
            <a:pPr lvl="1">
              <a:buClr>
                <a:srgbClr val="FFFF99"/>
              </a:buClr>
              <a:buFontTx/>
              <a:buChar char=" "/>
            </a:pPr>
            <a:r>
              <a:rPr lang="en-US" sz="2000" dirty="0" smtClean="0">
                <a:solidFill>
                  <a:schemeClr val="accent2"/>
                </a:solidFill>
                <a:latin typeface="Verdana" pitchFamily="34" charset="0"/>
              </a:rPr>
              <a:t>remove an edge (v, w) of lowest cost from E</a:t>
            </a:r>
          </a:p>
          <a:p>
            <a:pPr lvl="1">
              <a:buClr>
                <a:srgbClr val="FFFF99"/>
              </a:buClr>
              <a:buFontTx/>
              <a:buChar char=" "/>
            </a:pPr>
            <a:r>
              <a:rPr lang="en-US" sz="2000" dirty="0" smtClean="0">
                <a:solidFill>
                  <a:schemeClr val="accent2"/>
                </a:solidFill>
                <a:latin typeface="Verdana" pitchFamily="34" charset="0"/>
              </a:rPr>
              <a:t>if w is already in T then discard edge (v, w)</a:t>
            </a:r>
          </a:p>
          <a:p>
            <a:pPr lvl="1">
              <a:buClr>
                <a:srgbClr val="FFFF99"/>
              </a:buClr>
              <a:buFontTx/>
              <a:buChar char=" "/>
            </a:pPr>
            <a:r>
              <a:rPr lang="en-US" sz="2000" dirty="0" smtClean="0">
                <a:solidFill>
                  <a:schemeClr val="accent2"/>
                </a:solidFill>
                <a:latin typeface="Verdana" pitchFamily="34" charset="0"/>
              </a:rPr>
              <a:t>else {</a:t>
            </a:r>
          </a:p>
          <a:p>
            <a:pPr lvl="2">
              <a:buClr>
                <a:srgbClr val="FFFF99"/>
              </a:buClr>
              <a:buFontTx/>
              <a:buChar char=" "/>
            </a:pPr>
            <a:r>
              <a:rPr lang="en-US" dirty="0" smtClean="0">
                <a:solidFill>
                  <a:schemeClr val="accent2"/>
                </a:solidFill>
                <a:latin typeface="Verdana" pitchFamily="34" charset="0"/>
              </a:rPr>
              <a:t>add edge (v, w) and node w to T</a:t>
            </a:r>
          </a:p>
          <a:p>
            <a:pPr lvl="2">
              <a:buClr>
                <a:srgbClr val="FFFF99"/>
              </a:buClr>
              <a:buFontTx/>
              <a:buChar char=" "/>
            </a:pPr>
            <a:r>
              <a:rPr lang="en-US" dirty="0" smtClean="0">
                <a:solidFill>
                  <a:schemeClr val="accent2"/>
                </a:solidFill>
                <a:latin typeface="Verdana" pitchFamily="34" charset="0"/>
              </a:rPr>
              <a:t>add to E the edges adjacent to w</a:t>
            </a:r>
          </a:p>
          <a:p>
            <a:pPr lvl="1">
              <a:buClr>
                <a:srgbClr val="FFFF99"/>
              </a:buClr>
              <a:buFontTx/>
              <a:buChar char=" "/>
            </a:pPr>
            <a:r>
              <a:rPr lang="en-US" sz="2000" dirty="0" smtClean="0">
                <a:solidFill>
                  <a:schemeClr val="accent2"/>
                </a:solidFill>
                <a:latin typeface="Verdana" pitchFamily="34" charset="0"/>
              </a:rPr>
              <a:t>}</a:t>
            </a:r>
          </a:p>
          <a:p>
            <a:pPr>
              <a:buClr>
                <a:srgbClr val="FFFF99"/>
              </a:buClr>
              <a:buFontTx/>
              <a:buChar char=" "/>
            </a:pPr>
            <a:r>
              <a:rPr lang="en-US" sz="2000" dirty="0" smtClean="0">
                <a:solidFill>
                  <a:schemeClr val="accent2"/>
                </a:solidFill>
                <a:latin typeface="Verdana" pitchFamily="34" charset="0"/>
              </a:rPr>
              <a:t>}</a:t>
            </a:r>
            <a:endParaRPr lang="en-US" dirty="0" smtClean="0">
              <a:solidFill>
                <a:schemeClr val="accent2"/>
              </a:solidFill>
              <a:latin typeface="Verdana" pitchFamily="34" charset="0"/>
            </a:endParaRPr>
          </a:p>
          <a:p>
            <a:pPr>
              <a:spcBef>
                <a:spcPts val="0"/>
              </a:spcBef>
              <a:buFont typeface="Wingdings" panose="05000000000000000000" pitchFamily="2" charset="2"/>
              <a:buChar char="v"/>
            </a:pPr>
            <a:r>
              <a:rPr lang="en-US" sz="2000" dirty="0" smtClean="0"/>
              <a:t>An edge of lowest cost can be found with a </a:t>
            </a:r>
            <a:r>
              <a:rPr lang="en-US" sz="2000" b="1" dirty="0" smtClean="0"/>
              <a:t>priority queue</a:t>
            </a:r>
          </a:p>
          <a:p>
            <a:pPr>
              <a:spcBef>
                <a:spcPts val="0"/>
              </a:spcBef>
              <a:buFont typeface="Wingdings" panose="05000000000000000000" pitchFamily="2" charset="2"/>
              <a:buChar char="v"/>
            </a:pPr>
            <a:r>
              <a:rPr lang="en-US" sz="2000" dirty="0" smtClean="0"/>
              <a:t>Testing for a cycle is automatic</a:t>
            </a:r>
          </a:p>
          <a:p>
            <a:pPr lvl="1">
              <a:buFont typeface="Wingdings" panose="05000000000000000000" pitchFamily="2" charset="2"/>
              <a:buChar char="v"/>
            </a:pPr>
            <a:r>
              <a:rPr lang="en-US" sz="1800" dirty="0" smtClean="0"/>
              <a:t>Hence, Prim’s algorithm is far </a:t>
            </a:r>
            <a:r>
              <a:rPr lang="en-US" sz="1800" b="1" dirty="0" smtClean="0"/>
              <a:t>simpler</a:t>
            </a:r>
            <a:r>
              <a:rPr lang="en-US" sz="1800" dirty="0" smtClean="0"/>
              <a:t> to implement than </a:t>
            </a:r>
            <a:r>
              <a:rPr lang="en-US" sz="1800" b="1" dirty="0" err="1" smtClean="0"/>
              <a:t>Kruskal’s</a:t>
            </a:r>
            <a:r>
              <a:rPr lang="en-US" sz="1800" dirty="0" smtClean="0"/>
              <a:t> algorithm</a:t>
            </a:r>
          </a:p>
        </p:txBody>
      </p:sp>
    </p:spTree>
    <p:extLst>
      <p:ext uri="{BB962C8B-B14F-4D97-AF65-F5344CB8AC3E}">
        <p14:creationId xmlns:p14="http://schemas.microsoft.com/office/powerpoint/2010/main" val="1564873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Prim's Algorithm</a:t>
            </a:r>
            <a:endParaRPr lang="en-US" sz="2600" b="1" dirty="0">
              <a:solidFill>
                <a:schemeClr val="tx1"/>
              </a:solidFill>
            </a:endParaRPr>
          </a:p>
        </p:txBody>
      </p:sp>
      <p:sp>
        <p:nvSpPr>
          <p:cNvPr id="4" name="Rectangle 3"/>
          <p:cNvSpPr txBox="1">
            <a:spLocks noChangeArrowheads="1"/>
          </p:cNvSpPr>
          <p:nvPr/>
        </p:nvSpPr>
        <p:spPr>
          <a:xfrm>
            <a:off x="381000" y="1371600"/>
            <a:ext cx="8574088" cy="51816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Clr>
                <a:srgbClr val="FFFF99"/>
              </a:buClr>
              <a:buNone/>
            </a:pPr>
            <a:r>
              <a:rPr lang="en-US" sz="2000" dirty="0">
                <a:solidFill>
                  <a:schemeClr val="tx1"/>
                </a:solidFill>
                <a:latin typeface="Verdana" pitchFamily="34" charset="0"/>
              </a:rPr>
              <a:t>Consider the </a:t>
            </a:r>
            <a:r>
              <a:rPr lang="en-US" sz="2000" dirty="0" smtClean="0">
                <a:solidFill>
                  <a:schemeClr val="tx1"/>
                </a:solidFill>
                <a:latin typeface="Verdana" pitchFamily="34" charset="0"/>
              </a:rPr>
              <a:t>example below:</a:t>
            </a:r>
          </a:p>
          <a:p>
            <a:pPr marL="0" indent="0">
              <a:buClr>
                <a:srgbClr val="FFFF99"/>
              </a:buClr>
              <a:buNone/>
            </a:pPr>
            <a:endParaRPr lang="en-US" sz="1800" dirty="0" smtClean="0">
              <a:solidFill>
                <a:schemeClr val="tx1"/>
              </a:solidFill>
            </a:endParaRPr>
          </a:p>
        </p:txBody>
      </p:sp>
      <p:pic>
        <p:nvPicPr>
          <p:cNvPr id="3" name="Picture 2"/>
          <p:cNvPicPr>
            <a:picLocks noChangeAspect="1"/>
          </p:cNvPicPr>
          <p:nvPr/>
        </p:nvPicPr>
        <p:blipFill>
          <a:blip r:embed="rId2"/>
          <a:stretch>
            <a:fillRect/>
          </a:stretch>
        </p:blipFill>
        <p:spPr>
          <a:xfrm>
            <a:off x="1300162" y="1925472"/>
            <a:ext cx="2409825" cy="2171700"/>
          </a:xfrm>
          <a:prstGeom prst="rect">
            <a:avLst/>
          </a:prstGeom>
        </p:spPr>
      </p:pic>
      <p:pic>
        <p:nvPicPr>
          <p:cNvPr id="5" name="Picture 4"/>
          <p:cNvPicPr>
            <a:picLocks noChangeAspect="1"/>
          </p:cNvPicPr>
          <p:nvPr/>
        </p:nvPicPr>
        <p:blipFill>
          <a:blip r:embed="rId3"/>
          <a:stretch>
            <a:fillRect/>
          </a:stretch>
        </p:blipFill>
        <p:spPr>
          <a:xfrm>
            <a:off x="3709987" y="1906422"/>
            <a:ext cx="3552825" cy="2209800"/>
          </a:xfrm>
          <a:prstGeom prst="rect">
            <a:avLst/>
          </a:prstGeom>
        </p:spPr>
      </p:pic>
      <p:pic>
        <p:nvPicPr>
          <p:cNvPr id="6" name="Picture 5"/>
          <p:cNvPicPr>
            <a:picLocks noChangeAspect="1"/>
          </p:cNvPicPr>
          <p:nvPr/>
        </p:nvPicPr>
        <p:blipFill>
          <a:blip r:embed="rId4"/>
          <a:stretch>
            <a:fillRect/>
          </a:stretch>
        </p:blipFill>
        <p:spPr>
          <a:xfrm>
            <a:off x="7262812" y="2382672"/>
            <a:ext cx="1276350" cy="1257300"/>
          </a:xfrm>
          <a:prstGeom prst="rect">
            <a:avLst/>
          </a:prstGeom>
        </p:spPr>
      </p:pic>
      <p:pic>
        <p:nvPicPr>
          <p:cNvPr id="7" name="Picture 6"/>
          <p:cNvPicPr>
            <a:picLocks noChangeAspect="1"/>
          </p:cNvPicPr>
          <p:nvPr/>
        </p:nvPicPr>
        <p:blipFill>
          <a:blip r:embed="rId5"/>
          <a:stretch>
            <a:fillRect/>
          </a:stretch>
        </p:blipFill>
        <p:spPr>
          <a:xfrm>
            <a:off x="1300162" y="4097172"/>
            <a:ext cx="2333625" cy="2105025"/>
          </a:xfrm>
          <a:prstGeom prst="rect">
            <a:avLst/>
          </a:prstGeom>
        </p:spPr>
      </p:pic>
      <p:pic>
        <p:nvPicPr>
          <p:cNvPr id="8" name="Picture 7"/>
          <p:cNvPicPr>
            <a:picLocks noChangeAspect="1"/>
          </p:cNvPicPr>
          <p:nvPr/>
        </p:nvPicPr>
        <p:blipFill>
          <a:blip r:embed="rId6"/>
          <a:stretch>
            <a:fillRect/>
          </a:stretch>
        </p:blipFill>
        <p:spPr>
          <a:xfrm>
            <a:off x="3633787" y="4136694"/>
            <a:ext cx="3829050" cy="1981200"/>
          </a:xfrm>
          <a:prstGeom prst="rect">
            <a:avLst/>
          </a:prstGeom>
        </p:spPr>
      </p:pic>
    </p:spTree>
    <p:extLst>
      <p:ext uri="{BB962C8B-B14F-4D97-AF65-F5344CB8AC3E}">
        <p14:creationId xmlns:p14="http://schemas.microsoft.com/office/powerpoint/2010/main" val="262567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Prim's Algorithm</a:t>
            </a:r>
            <a:endParaRPr lang="en-US" sz="2600" b="1" dirty="0">
              <a:solidFill>
                <a:schemeClr val="tx1"/>
              </a:solidFill>
            </a:endParaRPr>
          </a:p>
        </p:txBody>
      </p:sp>
      <p:sp>
        <p:nvSpPr>
          <p:cNvPr id="4" name="Rectangle 3"/>
          <p:cNvSpPr txBox="1">
            <a:spLocks noChangeArrowheads="1"/>
          </p:cNvSpPr>
          <p:nvPr/>
        </p:nvSpPr>
        <p:spPr>
          <a:xfrm>
            <a:off x="381000" y="1224576"/>
            <a:ext cx="8574088" cy="54864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Clr>
                <a:srgbClr val="FFFF99"/>
              </a:buClr>
              <a:buNone/>
            </a:pPr>
            <a:r>
              <a:rPr lang="en-US" sz="2000" dirty="0" smtClean="0">
                <a:solidFill>
                  <a:schemeClr val="tx1"/>
                </a:solidFill>
                <a:latin typeface="Verdana" pitchFamily="34" charset="0"/>
              </a:rPr>
              <a:t>Explanation:</a:t>
            </a:r>
          </a:p>
          <a:p>
            <a:pPr marL="0" indent="0" algn="just">
              <a:buClr>
                <a:srgbClr val="FFFF99"/>
              </a:buClr>
              <a:buNone/>
            </a:pPr>
            <a:r>
              <a:rPr lang="en-US" sz="2000" dirty="0">
                <a:solidFill>
                  <a:schemeClr val="tx1"/>
                </a:solidFill>
                <a:latin typeface="Verdana" pitchFamily="34" charset="0"/>
              </a:rPr>
              <a:t>In Prim’s Algorithm, we will start with an arbitrary node (it doesn’t matter which one) and mark it. </a:t>
            </a:r>
            <a:endParaRPr lang="en-US" sz="2000" dirty="0" smtClean="0">
              <a:solidFill>
                <a:schemeClr val="tx1"/>
              </a:solidFill>
              <a:latin typeface="Verdana" pitchFamily="34" charset="0"/>
            </a:endParaRPr>
          </a:p>
          <a:p>
            <a:pPr marL="0" indent="0" algn="just">
              <a:buClr>
                <a:srgbClr val="FFFF99"/>
              </a:buClr>
              <a:buNone/>
            </a:pPr>
            <a:r>
              <a:rPr lang="en-US" sz="2000" dirty="0" smtClean="0">
                <a:solidFill>
                  <a:schemeClr val="tx1"/>
                </a:solidFill>
                <a:latin typeface="Verdana" pitchFamily="34" charset="0"/>
              </a:rPr>
              <a:t>In </a:t>
            </a:r>
            <a:r>
              <a:rPr lang="en-US" sz="2000" dirty="0">
                <a:solidFill>
                  <a:schemeClr val="tx1"/>
                </a:solidFill>
                <a:latin typeface="Verdana" pitchFamily="34" charset="0"/>
              </a:rPr>
              <a:t>each iteration we will mark a new vertex that is adjacent to the one that we have already marked. As a greedy algorithm, Prim’s algorithm will select the cheapest edge and mark the vertex. </a:t>
            </a:r>
            <a:endParaRPr lang="en-US" sz="2000" dirty="0" smtClean="0">
              <a:solidFill>
                <a:schemeClr val="tx1"/>
              </a:solidFill>
              <a:latin typeface="Verdana" pitchFamily="34" charset="0"/>
            </a:endParaRPr>
          </a:p>
          <a:p>
            <a:pPr marL="0" indent="0" algn="just">
              <a:buClr>
                <a:srgbClr val="FFFF99"/>
              </a:buClr>
              <a:buNone/>
            </a:pPr>
            <a:r>
              <a:rPr lang="en-US" sz="2000" dirty="0" smtClean="0">
                <a:solidFill>
                  <a:schemeClr val="tx1"/>
                </a:solidFill>
                <a:latin typeface="Verdana" pitchFamily="34" charset="0"/>
              </a:rPr>
              <a:t>So </a:t>
            </a:r>
            <a:r>
              <a:rPr lang="en-US" sz="2000" dirty="0">
                <a:solidFill>
                  <a:schemeClr val="tx1"/>
                </a:solidFill>
                <a:latin typeface="Verdana" pitchFamily="34" charset="0"/>
              </a:rPr>
              <a:t>we will simply choose the edge with weight 1. In the next iteration we have three options, edges with weight 2, 3 and 4. So, we will select the edge with weight 2 and mark the vertex. Now again we have three options, edges with weight 3, 4 and 5. But we can’t choose edge with weight 3 as it is creating a cycle. </a:t>
            </a:r>
            <a:endParaRPr lang="en-US" sz="2000" dirty="0" smtClean="0">
              <a:solidFill>
                <a:schemeClr val="tx1"/>
              </a:solidFill>
              <a:latin typeface="Verdana" pitchFamily="34" charset="0"/>
            </a:endParaRPr>
          </a:p>
          <a:p>
            <a:pPr marL="0" indent="0" algn="just">
              <a:buClr>
                <a:srgbClr val="FFFF99"/>
              </a:buClr>
              <a:buNone/>
            </a:pPr>
            <a:r>
              <a:rPr lang="en-US" sz="2000" dirty="0" smtClean="0">
                <a:solidFill>
                  <a:schemeClr val="tx1"/>
                </a:solidFill>
                <a:latin typeface="Verdana" pitchFamily="34" charset="0"/>
              </a:rPr>
              <a:t>So </a:t>
            </a:r>
            <a:r>
              <a:rPr lang="en-US" sz="2000" dirty="0">
                <a:solidFill>
                  <a:schemeClr val="tx1"/>
                </a:solidFill>
                <a:latin typeface="Verdana" pitchFamily="34" charset="0"/>
              </a:rPr>
              <a:t>we will select the edge with weight 4 and we end up with the minimum spanning tree of total cost 7 ( = 1 + 2 +4).</a:t>
            </a:r>
            <a:endParaRPr lang="en-US" sz="2000" dirty="0" smtClean="0">
              <a:solidFill>
                <a:schemeClr val="tx1"/>
              </a:solidFill>
              <a:latin typeface="Verdana" pitchFamily="34" charset="0"/>
            </a:endParaRPr>
          </a:p>
          <a:p>
            <a:pPr marL="0" indent="0">
              <a:buClr>
                <a:srgbClr val="FFFF99"/>
              </a:buClr>
              <a:buNone/>
            </a:pPr>
            <a:endParaRPr lang="en-US" sz="1800" dirty="0" smtClean="0">
              <a:solidFill>
                <a:schemeClr val="tx1"/>
              </a:solidFill>
            </a:endParaRPr>
          </a:p>
        </p:txBody>
      </p:sp>
    </p:spTree>
    <p:extLst>
      <p:ext uri="{BB962C8B-B14F-4D97-AF65-F5344CB8AC3E}">
        <p14:creationId xmlns:p14="http://schemas.microsoft.com/office/powerpoint/2010/main" val="4096781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lnSpc>
                <a:spcPct val="200000"/>
              </a:lnSpc>
            </a:pPr>
            <a:r>
              <a:rPr lang="da-DK" sz="4000" dirty="0"/>
              <a:t>Kruskal's Algorithm</a:t>
            </a:r>
            <a:endParaRPr lang="en-US" sz="4400" dirty="0"/>
          </a:p>
        </p:txBody>
      </p:sp>
      <p:sp>
        <p:nvSpPr>
          <p:cNvPr id="7" name="Rectangle 3"/>
          <p:cNvSpPr txBox="1">
            <a:spLocks noChangeArrowheads="1"/>
          </p:cNvSpPr>
          <p:nvPr/>
        </p:nvSpPr>
        <p:spPr>
          <a:xfrm>
            <a:off x="290945" y="2202873"/>
            <a:ext cx="8395855" cy="392329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lnSpc>
                <a:spcPct val="110000"/>
              </a:lnSpc>
              <a:buFont typeface="Wingdings" panose="05000000000000000000" pitchFamily="2" charset="2"/>
              <a:buChar char="v"/>
              <a:defRPr/>
            </a:pPr>
            <a:r>
              <a:rPr lang="da-DK" sz="2800" dirty="0">
                <a:solidFill>
                  <a:schemeClr val="tx1"/>
                </a:solidFill>
              </a:rPr>
              <a:t>Edge based </a:t>
            </a:r>
            <a:r>
              <a:rPr lang="da-DK" sz="2800" dirty="0" smtClean="0">
                <a:solidFill>
                  <a:schemeClr val="tx1"/>
                </a:solidFill>
              </a:rPr>
              <a:t>algorithm</a:t>
            </a:r>
          </a:p>
          <a:p>
            <a:pPr marL="342900" indent="-342900" algn="just">
              <a:lnSpc>
                <a:spcPct val="110000"/>
              </a:lnSpc>
              <a:buFont typeface="Wingdings" panose="05000000000000000000" pitchFamily="2" charset="2"/>
              <a:buChar char="v"/>
              <a:defRPr/>
            </a:pPr>
            <a:endParaRPr lang="da-DK" sz="2800" dirty="0">
              <a:solidFill>
                <a:schemeClr val="tx1"/>
              </a:solidFill>
            </a:endParaRPr>
          </a:p>
          <a:p>
            <a:pPr marL="342900" indent="-342900" algn="just">
              <a:lnSpc>
                <a:spcPct val="110000"/>
              </a:lnSpc>
              <a:buFont typeface="Wingdings" panose="05000000000000000000" pitchFamily="2" charset="2"/>
              <a:buChar char="v"/>
              <a:defRPr/>
            </a:pPr>
            <a:r>
              <a:rPr lang="da-DK" sz="2800" dirty="0">
                <a:solidFill>
                  <a:schemeClr val="tx1"/>
                </a:solidFill>
              </a:rPr>
              <a:t>Add edges one at a time in increasing weight order</a:t>
            </a:r>
            <a:r>
              <a:rPr lang="da-DK" sz="2800" dirty="0" smtClean="0">
                <a:solidFill>
                  <a:schemeClr val="tx1"/>
                </a:solidFill>
              </a:rPr>
              <a:t>.</a:t>
            </a:r>
          </a:p>
          <a:p>
            <a:pPr marL="342900" indent="-342900" algn="just">
              <a:lnSpc>
                <a:spcPct val="110000"/>
              </a:lnSpc>
              <a:buFont typeface="Wingdings" panose="05000000000000000000" pitchFamily="2" charset="2"/>
              <a:buChar char="v"/>
              <a:defRPr/>
            </a:pPr>
            <a:endParaRPr lang="da-DK" sz="2800" dirty="0">
              <a:solidFill>
                <a:schemeClr val="tx1"/>
              </a:solidFill>
            </a:endParaRPr>
          </a:p>
          <a:p>
            <a:pPr marL="342900" indent="-342900" algn="just">
              <a:lnSpc>
                <a:spcPct val="110000"/>
              </a:lnSpc>
              <a:buFont typeface="Wingdings" panose="05000000000000000000" pitchFamily="2" charset="2"/>
              <a:buChar char="v"/>
              <a:defRPr/>
            </a:pPr>
            <a:r>
              <a:rPr lang="en-US" sz="2800" dirty="0" err="1">
                <a:solidFill>
                  <a:schemeClr val="tx1"/>
                </a:solidFill>
              </a:rPr>
              <a:t>Kruskal’s</a:t>
            </a:r>
            <a:r>
              <a:rPr lang="en-US" sz="2800" dirty="0">
                <a:solidFill>
                  <a:schemeClr val="tx1"/>
                </a:solidFill>
              </a:rPr>
              <a:t> Algorithm builds the spanning tree by adding edges one by one into a growing spanning tree. </a:t>
            </a:r>
            <a:r>
              <a:rPr lang="en-US" sz="2800" dirty="0" err="1">
                <a:solidFill>
                  <a:schemeClr val="tx1"/>
                </a:solidFill>
              </a:rPr>
              <a:t>Kruskal's</a:t>
            </a:r>
            <a:r>
              <a:rPr lang="en-US" sz="2800" dirty="0">
                <a:solidFill>
                  <a:schemeClr val="tx1"/>
                </a:solidFill>
              </a:rPr>
              <a:t> algorithm follows greedy approach as in each iteration it finds an edge which has least weight and add it to the growing spanning tree.</a:t>
            </a:r>
            <a:endParaRPr lang="da-DK" sz="2800" dirty="0">
              <a:solidFill>
                <a:schemeClr val="tx1"/>
              </a:solidFill>
            </a:endParaRPr>
          </a:p>
        </p:txBody>
      </p:sp>
    </p:spTree>
    <p:extLst>
      <p:ext uri="{BB962C8B-B14F-4D97-AF65-F5344CB8AC3E}">
        <p14:creationId xmlns:p14="http://schemas.microsoft.com/office/powerpoint/2010/main" val="2023361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
        <p:nvSpPr>
          <p:cNvPr id="5" name="Rectangle 3"/>
          <p:cNvSpPr txBox="1">
            <a:spLocks noChangeArrowheads="1"/>
          </p:cNvSpPr>
          <p:nvPr/>
        </p:nvSpPr>
        <p:spPr>
          <a:xfrm>
            <a:off x="685800" y="1447800"/>
            <a:ext cx="7772400" cy="48768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nSpc>
                <a:spcPct val="90000"/>
              </a:lnSpc>
              <a:buClr>
                <a:srgbClr val="FFFF99"/>
              </a:buClr>
              <a:buNone/>
            </a:pPr>
            <a:endParaRPr lang="en-US" dirty="0" smtClean="0"/>
          </a:p>
        </p:txBody>
      </p:sp>
      <p:sp>
        <p:nvSpPr>
          <p:cNvPr id="3" name="Rectangle 2"/>
          <p:cNvSpPr/>
          <p:nvPr/>
        </p:nvSpPr>
        <p:spPr>
          <a:xfrm>
            <a:off x="559557" y="1337481"/>
            <a:ext cx="8284191" cy="2585323"/>
          </a:xfrm>
          <a:prstGeom prst="rect">
            <a:avLst/>
          </a:prstGeom>
        </p:spPr>
        <p:txBody>
          <a:bodyPr wrap="square">
            <a:spAutoFit/>
          </a:bodyPr>
          <a:lstStyle/>
          <a:p>
            <a:r>
              <a:rPr lang="en-US" dirty="0"/>
              <a:t>Algorithm Steps:</a:t>
            </a:r>
          </a:p>
          <a:p>
            <a:endParaRPr lang="en-US" dirty="0"/>
          </a:p>
          <a:p>
            <a:pPr marL="285750" indent="-285750" algn="just">
              <a:buFont typeface="Arial" panose="020B0604020202020204" pitchFamily="34" charset="0"/>
              <a:buChar char="•"/>
            </a:pPr>
            <a:r>
              <a:rPr lang="en-US" dirty="0"/>
              <a:t>Sort the graph edges with respect to their weights</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Start adding edges to the MST from the edge with the smallest weight until the edge of the largest weight</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Only add edges which doesn't form a cycle , edges which connect only disconnected components.</a:t>
            </a:r>
          </a:p>
        </p:txBody>
      </p:sp>
    </p:spTree>
    <p:extLst>
      <p:ext uri="{BB962C8B-B14F-4D97-AF65-F5344CB8AC3E}">
        <p14:creationId xmlns:p14="http://schemas.microsoft.com/office/powerpoint/2010/main" val="1522576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
        <p:nvSpPr>
          <p:cNvPr id="5" name="Rectangle 3"/>
          <p:cNvSpPr txBox="1">
            <a:spLocks noChangeArrowheads="1"/>
          </p:cNvSpPr>
          <p:nvPr/>
        </p:nvSpPr>
        <p:spPr>
          <a:xfrm>
            <a:off x="685800" y="1447800"/>
            <a:ext cx="7772400" cy="48768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90000"/>
              </a:lnSpc>
              <a:buClr>
                <a:srgbClr val="FFFF99"/>
              </a:buClr>
              <a:buFontTx/>
              <a:buChar char=" "/>
            </a:pPr>
            <a:r>
              <a:rPr lang="en-US" sz="2000" dirty="0" smtClean="0">
                <a:solidFill>
                  <a:schemeClr val="accent2"/>
                </a:solidFill>
                <a:latin typeface="Verdana" pitchFamily="34" charset="0"/>
              </a:rPr>
              <a:t>T = empty spanning tree;</a:t>
            </a:r>
            <a:br>
              <a:rPr lang="en-US" sz="2000" dirty="0" smtClean="0">
                <a:solidFill>
                  <a:schemeClr val="accent2"/>
                </a:solidFill>
                <a:latin typeface="Verdana" pitchFamily="34" charset="0"/>
              </a:rPr>
            </a:br>
            <a:r>
              <a:rPr lang="en-US" sz="2000" dirty="0" smtClean="0">
                <a:solidFill>
                  <a:schemeClr val="accent2"/>
                </a:solidFill>
                <a:latin typeface="Verdana" pitchFamily="34" charset="0"/>
              </a:rPr>
              <a:t>E = set of edges;</a:t>
            </a:r>
            <a:br>
              <a:rPr lang="en-US" sz="2000" dirty="0" smtClean="0">
                <a:solidFill>
                  <a:schemeClr val="accent2"/>
                </a:solidFill>
                <a:latin typeface="Verdana" pitchFamily="34" charset="0"/>
              </a:rPr>
            </a:br>
            <a:r>
              <a:rPr lang="en-US" sz="2000" dirty="0" smtClean="0">
                <a:solidFill>
                  <a:schemeClr val="accent2"/>
                </a:solidFill>
                <a:latin typeface="Verdana" pitchFamily="34" charset="0"/>
              </a:rPr>
              <a:t>N = number of nodes in graph;</a:t>
            </a:r>
          </a:p>
          <a:p>
            <a:pPr>
              <a:lnSpc>
                <a:spcPct val="90000"/>
              </a:lnSpc>
              <a:buClr>
                <a:srgbClr val="FFFF99"/>
              </a:buClr>
              <a:buFontTx/>
              <a:buChar char=" "/>
            </a:pPr>
            <a:r>
              <a:rPr lang="en-US" sz="2000" dirty="0" smtClean="0">
                <a:solidFill>
                  <a:schemeClr val="accent2"/>
                </a:solidFill>
                <a:latin typeface="Verdana" pitchFamily="34" charset="0"/>
              </a:rPr>
              <a:t>while T has fewer than N - 1 edges {</a:t>
            </a:r>
          </a:p>
          <a:p>
            <a:pPr lvl="1">
              <a:lnSpc>
                <a:spcPct val="90000"/>
              </a:lnSpc>
              <a:buClr>
                <a:srgbClr val="FFFF99"/>
              </a:buClr>
              <a:buFontTx/>
              <a:buChar char=" "/>
            </a:pPr>
            <a:r>
              <a:rPr lang="en-US" sz="2000" dirty="0" smtClean="0">
                <a:solidFill>
                  <a:schemeClr val="accent2"/>
                </a:solidFill>
                <a:latin typeface="Verdana" pitchFamily="34" charset="0"/>
              </a:rPr>
              <a:t>remove an edge (v, w) of lowest cost from E</a:t>
            </a:r>
          </a:p>
          <a:p>
            <a:pPr lvl="1">
              <a:lnSpc>
                <a:spcPct val="90000"/>
              </a:lnSpc>
              <a:buClr>
                <a:srgbClr val="FFFF99"/>
              </a:buClr>
              <a:buFontTx/>
              <a:buChar char=" "/>
            </a:pPr>
            <a:r>
              <a:rPr lang="en-US" sz="2000" dirty="0" smtClean="0">
                <a:solidFill>
                  <a:schemeClr val="accent2"/>
                </a:solidFill>
                <a:latin typeface="Verdana" pitchFamily="34" charset="0"/>
              </a:rPr>
              <a:t>if adding (v, w) to T would create a cycle</a:t>
            </a:r>
          </a:p>
          <a:p>
            <a:pPr lvl="2">
              <a:lnSpc>
                <a:spcPct val="90000"/>
              </a:lnSpc>
              <a:buClr>
                <a:srgbClr val="FFFF99"/>
              </a:buClr>
              <a:buFontTx/>
              <a:buChar char=" "/>
            </a:pPr>
            <a:r>
              <a:rPr lang="en-US" dirty="0" smtClean="0">
                <a:solidFill>
                  <a:schemeClr val="accent2"/>
                </a:solidFill>
                <a:latin typeface="Verdana" pitchFamily="34" charset="0"/>
              </a:rPr>
              <a:t>then discard (v, w)</a:t>
            </a:r>
          </a:p>
          <a:p>
            <a:pPr lvl="2">
              <a:lnSpc>
                <a:spcPct val="90000"/>
              </a:lnSpc>
              <a:buClr>
                <a:srgbClr val="FFFF99"/>
              </a:buClr>
              <a:buFontTx/>
              <a:buChar char=" "/>
            </a:pPr>
            <a:r>
              <a:rPr lang="en-US" dirty="0" smtClean="0">
                <a:solidFill>
                  <a:schemeClr val="accent2"/>
                </a:solidFill>
                <a:latin typeface="Verdana" pitchFamily="34" charset="0"/>
              </a:rPr>
              <a:t>else add (v, w) to T</a:t>
            </a:r>
          </a:p>
          <a:p>
            <a:pPr>
              <a:lnSpc>
                <a:spcPct val="90000"/>
              </a:lnSpc>
              <a:buClr>
                <a:srgbClr val="FFFF99"/>
              </a:buClr>
              <a:buFontTx/>
              <a:buChar char=" "/>
            </a:pPr>
            <a:r>
              <a:rPr lang="en-US" sz="2000" dirty="0" smtClean="0">
                <a:solidFill>
                  <a:schemeClr val="accent2"/>
                </a:solidFill>
                <a:latin typeface="Verdana" pitchFamily="34" charset="0"/>
              </a:rPr>
              <a:t>}</a:t>
            </a:r>
            <a:endParaRPr lang="en-US" dirty="0" smtClean="0">
              <a:solidFill>
                <a:schemeClr val="accent2"/>
              </a:solidFill>
              <a:latin typeface="Verdana" pitchFamily="34" charset="0"/>
            </a:endParaRPr>
          </a:p>
          <a:p>
            <a:pPr algn="just">
              <a:lnSpc>
                <a:spcPct val="90000"/>
              </a:lnSpc>
              <a:spcBef>
                <a:spcPts val="0"/>
              </a:spcBef>
              <a:buFont typeface="Wingdings" panose="05000000000000000000" pitchFamily="2" charset="2"/>
              <a:buChar char="v"/>
            </a:pPr>
            <a:r>
              <a:rPr lang="en-US" dirty="0" smtClean="0"/>
              <a:t>Finding an edge of lowest cost can be done just by sorting the edges</a:t>
            </a:r>
          </a:p>
          <a:p>
            <a:pPr algn="just">
              <a:lnSpc>
                <a:spcPct val="90000"/>
              </a:lnSpc>
              <a:spcBef>
                <a:spcPts val="0"/>
              </a:spcBef>
              <a:buFont typeface="Wingdings" panose="05000000000000000000" pitchFamily="2" charset="2"/>
              <a:buChar char="v"/>
            </a:pPr>
            <a:r>
              <a:rPr lang="en-US" dirty="0" smtClean="0"/>
              <a:t>Efficient testing for a cycle requires a fairly complex algorithm (</a:t>
            </a:r>
            <a:r>
              <a:rPr lang="en-US" dirty="0" smtClean="0">
                <a:solidFill>
                  <a:schemeClr val="tx2"/>
                </a:solidFill>
              </a:rPr>
              <a:t>UNION-FIND</a:t>
            </a:r>
            <a:r>
              <a:rPr lang="en-US" dirty="0" smtClean="0"/>
              <a:t>) which we don’t cover in this course</a:t>
            </a:r>
          </a:p>
        </p:txBody>
      </p:sp>
    </p:spTree>
    <p:extLst>
      <p:ext uri="{BB962C8B-B14F-4D97-AF65-F5344CB8AC3E}">
        <p14:creationId xmlns:p14="http://schemas.microsoft.com/office/powerpoint/2010/main" val="1618038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081463" y="1773390"/>
            <a:ext cx="4071937" cy="396875"/>
          </a:xfrm>
          <a:prstGeom prst="rect">
            <a:avLst/>
          </a:prstGeom>
          <a:noFill/>
          <a:ln w="9525">
            <a:noFill/>
            <a:miter lim="800000"/>
            <a:headEnd/>
            <a:tailEnd/>
          </a:ln>
        </p:spPr>
        <p:txBody>
          <a:bodyPr>
            <a:spAutoFit/>
          </a:bodyPr>
          <a:lstStyle/>
          <a:p>
            <a:pPr>
              <a:spcBef>
                <a:spcPct val="50000"/>
              </a:spcBef>
            </a:pPr>
            <a:r>
              <a:rPr lang="en-US"/>
              <a:t>Consider an undirected, weight graph</a:t>
            </a:r>
          </a:p>
        </p:txBody>
      </p:sp>
      <p:sp>
        <p:nvSpPr>
          <p:cNvPr id="3" name="Text Box 56"/>
          <p:cNvSpPr txBox="1">
            <a:spLocks noChangeArrowheads="1"/>
          </p:cNvSpPr>
          <p:nvPr/>
        </p:nvSpPr>
        <p:spPr bwMode="auto">
          <a:xfrm>
            <a:off x="587375" y="3068790"/>
            <a:ext cx="304800" cy="304800"/>
          </a:xfrm>
          <a:prstGeom prst="rect">
            <a:avLst/>
          </a:prstGeom>
          <a:noFill/>
          <a:ln w="9525">
            <a:noFill/>
            <a:miter lim="800000"/>
            <a:headEnd/>
            <a:tailEnd/>
          </a:ln>
        </p:spPr>
        <p:txBody>
          <a:bodyPr>
            <a:spAutoFit/>
          </a:bodyPr>
          <a:lstStyle/>
          <a:p>
            <a:pPr>
              <a:spcBef>
                <a:spcPct val="50000"/>
              </a:spcBef>
            </a:pPr>
            <a:r>
              <a:rPr lang="en-US" sz="1400" b="1"/>
              <a:t>5</a:t>
            </a:r>
          </a:p>
        </p:txBody>
      </p:sp>
      <p:sp>
        <p:nvSpPr>
          <p:cNvPr id="4" name="Line 57"/>
          <p:cNvSpPr>
            <a:spLocks noChangeShapeType="1"/>
          </p:cNvSpPr>
          <p:nvPr/>
        </p:nvSpPr>
        <p:spPr bwMode="auto">
          <a:xfrm flipH="1">
            <a:off x="3233738" y="3373590"/>
            <a:ext cx="381000" cy="762000"/>
          </a:xfrm>
          <a:prstGeom prst="line">
            <a:avLst/>
          </a:prstGeom>
          <a:noFill/>
          <a:ln w="9525">
            <a:solidFill>
              <a:schemeClr val="tx1"/>
            </a:solidFill>
            <a:round/>
            <a:headEnd/>
            <a:tailEnd/>
          </a:ln>
        </p:spPr>
        <p:txBody>
          <a:bodyPr/>
          <a:lstStyle/>
          <a:p>
            <a:endParaRPr lang="en-US"/>
          </a:p>
        </p:txBody>
      </p:sp>
      <p:sp>
        <p:nvSpPr>
          <p:cNvPr id="5" name="Text Box 58"/>
          <p:cNvSpPr txBox="1">
            <a:spLocks noChangeArrowheads="1"/>
          </p:cNvSpPr>
          <p:nvPr/>
        </p:nvSpPr>
        <p:spPr bwMode="auto">
          <a:xfrm>
            <a:off x="3000375" y="3699028"/>
            <a:ext cx="479425" cy="304800"/>
          </a:xfrm>
          <a:prstGeom prst="rect">
            <a:avLst/>
          </a:prstGeom>
          <a:noFill/>
          <a:ln w="9525">
            <a:noFill/>
            <a:miter lim="800000"/>
            <a:headEnd/>
            <a:tailEnd/>
          </a:ln>
        </p:spPr>
        <p:txBody>
          <a:bodyPr>
            <a:spAutoFit/>
          </a:bodyPr>
          <a:lstStyle/>
          <a:p>
            <a:pPr>
              <a:spcBef>
                <a:spcPct val="50000"/>
              </a:spcBef>
            </a:pPr>
            <a:r>
              <a:rPr lang="en-US" sz="1400" b="1"/>
              <a:t>1</a:t>
            </a:r>
          </a:p>
        </p:txBody>
      </p:sp>
      <p:sp>
        <p:nvSpPr>
          <p:cNvPr id="6" name="Line 59"/>
          <p:cNvSpPr>
            <a:spLocks noChangeShapeType="1"/>
          </p:cNvSpPr>
          <p:nvPr/>
        </p:nvSpPr>
        <p:spPr bwMode="auto">
          <a:xfrm>
            <a:off x="1981200" y="2382990"/>
            <a:ext cx="152400" cy="685800"/>
          </a:xfrm>
          <a:prstGeom prst="line">
            <a:avLst/>
          </a:prstGeom>
          <a:noFill/>
          <a:ln w="9525">
            <a:solidFill>
              <a:schemeClr val="tx1"/>
            </a:solidFill>
            <a:round/>
            <a:headEnd/>
            <a:tailEnd/>
          </a:ln>
        </p:spPr>
        <p:txBody>
          <a:bodyPr/>
          <a:lstStyle/>
          <a:p>
            <a:endParaRPr lang="en-US"/>
          </a:p>
        </p:txBody>
      </p:sp>
      <p:sp>
        <p:nvSpPr>
          <p:cNvPr id="7" name="Line 60"/>
          <p:cNvSpPr>
            <a:spLocks noChangeShapeType="1"/>
          </p:cNvSpPr>
          <p:nvPr/>
        </p:nvSpPr>
        <p:spPr bwMode="auto">
          <a:xfrm flipV="1">
            <a:off x="2286000" y="2535390"/>
            <a:ext cx="533400" cy="762000"/>
          </a:xfrm>
          <a:prstGeom prst="line">
            <a:avLst/>
          </a:prstGeom>
          <a:noFill/>
          <a:ln w="9525">
            <a:solidFill>
              <a:schemeClr val="tx1"/>
            </a:solidFill>
            <a:round/>
            <a:headEnd/>
            <a:tailEnd/>
          </a:ln>
        </p:spPr>
        <p:txBody>
          <a:bodyPr/>
          <a:lstStyle/>
          <a:p>
            <a:endParaRPr lang="en-US"/>
          </a:p>
        </p:txBody>
      </p:sp>
      <p:sp>
        <p:nvSpPr>
          <p:cNvPr id="8" name="Line 61"/>
          <p:cNvSpPr>
            <a:spLocks noChangeShapeType="1"/>
          </p:cNvSpPr>
          <p:nvPr/>
        </p:nvSpPr>
        <p:spPr bwMode="auto">
          <a:xfrm flipH="1" flipV="1">
            <a:off x="2133600" y="2459190"/>
            <a:ext cx="1219200" cy="838200"/>
          </a:xfrm>
          <a:prstGeom prst="line">
            <a:avLst/>
          </a:prstGeom>
          <a:noFill/>
          <a:ln w="9525">
            <a:solidFill>
              <a:schemeClr val="tx1"/>
            </a:solidFill>
            <a:round/>
            <a:headEnd/>
            <a:tailEnd/>
          </a:ln>
        </p:spPr>
        <p:txBody>
          <a:bodyPr/>
          <a:lstStyle/>
          <a:p>
            <a:endParaRPr lang="en-US"/>
          </a:p>
        </p:txBody>
      </p:sp>
      <p:sp>
        <p:nvSpPr>
          <p:cNvPr id="9" name="Line 62"/>
          <p:cNvSpPr>
            <a:spLocks noChangeShapeType="1"/>
          </p:cNvSpPr>
          <p:nvPr/>
        </p:nvSpPr>
        <p:spPr bwMode="auto">
          <a:xfrm flipV="1">
            <a:off x="914400" y="3373590"/>
            <a:ext cx="990600" cy="304800"/>
          </a:xfrm>
          <a:prstGeom prst="line">
            <a:avLst/>
          </a:prstGeom>
          <a:noFill/>
          <a:ln w="9525">
            <a:solidFill>
              <a:schemeClr val="tx1"/>
            </a:solidFill>
            <a:round/>
            <a:headEnd/>
            <a:tailEnd/>
          </a:ln>
        </p:spPr>
        <p:txBody>
          <a:bodyPr/>
          <a:lstStyle/>
          <a:p>
            <a:endParaRPr lang="en-US"/>
          </a:p>
        </p:txBody>
      </p:sp>
      <p:sp>
        <p:nvSpPr>
          <p:cNvPr id="10" name="Line 63"/>
          <p:cNvSpPr>
            <a:spLocks noChangeShapeType="1"/>
          </p:cNvSpPr>
          <p:nvPr/>
        </p:nvSpPr>
        <p:spPr bwMode="auto">
          <a:xfrm flipV="1">
            <a:off x="1828800" y="3449790"/>
            <a:ext cx="1600200" cy="838200"/>
          </a:xfrm>
          <a:prstGeom prst="line">
            <a:avLst/>
          </a:prstGeom>
          <a:noFill/>
          <a:ln w="9525">
            <a:solidFill>
              <a:schemeClr val="tx1"/>
            </a:solidFill>
            <a:round/>
            <a:headEnd/>
            <a:tailEnd/>
          </a:ln>
        </p:spPr>
        <p:txBody>
          <a:bodyPr/>
          <a:lstStyle/>
          <a:p>
            <a:endParaRPr lang="en-US"/>
          </a:p>
        </p:txBody>
      </p:sp>
      <p:sp>
        <p:nvSpPr>
          <p:cNvPr id="11" name="Line 64"/>
          <p:cNvSpPr>
            <a:spLocks noChangeShapeType="1"/>
          </p:cNvSpPr>
          <p:nvPr/>
        </p:nvSpPr>
        <p:spPr bwMode="auto">
          <a:xfrm flipV="1">
            <a:off x="762000" y="2992590"/>
            <a:ext cx="76200" cy="533400"/>
          </a:xfrm>
          <a:prstGeom prst="line">
            <a:avLst/>
          </a:prstGeom>
          <a:noFill/>
          <a:ln w="9525">
            <a:solidFill>
              <a:schemeClr val="tx1"/>
            </a:solidFill>
            <a:round/>
            <a:headEnd/>
            <a:tailEnd/>
          </a:ln>
        </p:spPr>
        <p:txBody>
          <a:bodyPr/>
          <a:lstStyle/>
          <a:p>
            <a:endParaRPr lang="en-US"/>
          </a:p>
        </p:txBody>
      </p:sp>
      <p:sp>
        <p:nvSpPr>
          <p:cNvPr id="12" name="Line 65"/>
          <p:cNvSpPr>
            <a:spLocks noChangeShapeType="1"/>
          </p:cNvSpPr>
          <p:nvPr/>
        </p:nvSpPr>
        <p:spPr bwMode="auto">
          <a:xfrm>
            <a:off x="990600" y="2840190"/>
            <a:ext cx="914400" cy="381000"/>
          </a:xfrm>
          <a:prstGeom prst="line">
            <a:avLst/>
          </a:prstGeom>
          <a:noFill/>
          <a:ln w="9525">
            <a:solidFill>
              <a:schemeClr val="tx1"/>
            </a:solidFill>
            <a:round/>
            <a:headEnd/>
            <a:tailEnd/>
          </a:ln>
        </p:spPr>
        <p:txBody>
          <a:bodyPr/>
          <a:lstStyle/>
          <a:p>
            <a:endParaRPr lang="en-US"/>
          </a:p>
        </p:txBody>
      </p:sp>
      <p:sp>
        <p:nvSpPr>
          <p:cNvPr id="13" name="Line 66"/>
          <p:cNvSpPr>
            <a:spLocks noChangeShapeType="1"/>
          </p:cNvSpPr>
          <p:nvPr/>
        </p:nvSpPr>
        <p:spPr bwMode="auto">
          <a:xfrm>
            <a:off x="2178050" y="2263928"/>
            <a:ext cx="609600" cy="0"/>
          </a:xfrm>
          <a:prstGeom prst="line">
            <a:avLst/>
          </a:prstGeom>
          <a:noFill/>
          <a:ln w="9525">
            <a:solidFill>
              <a:schemeClr val="tx1"/>
            </a:solidFill>
            <a:round/>
            <a:headEnd/>
            <a:tailEnd/>
          </a:ln>
        </p:spPr>
        <p:txBody>
          <a:bodyPr/>
          <a:lstStyle/>
          <a:p>
            <a:endParaRPr lang="en-US"/>
          </a:p>
        </p:txBody>
      </p:sp>
      <p:sp>
        <p:nvSpPr>
          <p:cNvPr id="14" name="Line 67"/>
          <p:cNvSpPr>
            <a:spLocks noChangeShapeType="1"/>
          </p:cNvSpPr>
          <p:nvPr/>
        </p:nvSpPr>
        <p:spPr bwMode="auto">
          <a:xfrm>
            <a:off x="3048000" y="2535390"/>
            <a:ext cx="381000" cy="609600"/>
          </a:xfrm>
          <a:prstGeom prst="line">
            <a:avLst/>
          </a:prstGeom>
          <a:noFill/>
          <a:ln w="9525">
            <a:solidFill>
              <a:schemeClr val="tx1"/>
            </a:solidFill>
            <a:round/>
            <a:headEnd/>
            <a:tailEnd/>
          </a:ln>
        </p:spPr>
        <p:txBody>
          <a:bodyPr/>
          <a:lstStyle/>
          <a:p>
            <a:endParaRPr lang="en-US"/>
          </a:p>
        </p:txBody>
      </p:sp>
      <p:sp>
        <p:nvSpPr>
          <p:cNvPr id="15" name="Oval 68"/>
          <p:cNvSpPr>
            <a:spLocks noChangeArrowheads="1"/>
          </p:cNvSpPr>
          <p:nvPr/>
        </p:nvSpPr>
        <p:spPr bwMode="auto">
          <a:xfrm>
            <a:off x="533400" y="2687790"/>
            <a:ext cx="533400" cy="533400"/>
          </a:xfrm>
          <a:prstGeom prst="ellipse">
            <a:avLst/>
          </a:prstGeom>
          <a:noFill/>
          <a:ln w="9525">
            <a:noFill/>
            <a:round/>
            <a:headEnd/>
            <a:tailEnd/>
          </a:ln>
        </p:spPr>
        <p:txBody>
          <a:bodyPr wrap="none" anchor="ctr"/>
          <a:lstStyle/>
          <a:p>
            <a:endParaRPr lang="en-US"/>
          </a:p>
        </p:txBody>
      </p:sp>
      <p:sp>
        <p:nvSpPr>
          <p:cNvPr id="16" name="Oval 69"/>
          <p:cNvSpPr>
            <a:spLocks noChangeArrowheads="1"/>
          </p:cNvSpPr>
          <p:nvPr/>
        </p:nvSpPr>
        <p:spPr bwMode="auto">
          <a:xfrm>
            <a:off x="685800" y="2535390"/>
            <a:ext cx="457200" cy="457200"/>
          </a:xfrm>
          <a:prstGeom prst="ellipse">
            <a:avLst/>
          </a:prstGeom>
          <a:solidFill>
            <a:schemeClr val="hlink"/>
          </a:solidFill>
          <a:ln w="9525">
            <a:solidFill>
              <a:schemeClr val="tx1"/>
            </a:solidFill>
            <a:round/>
            <a:headEnd/>
            <a:tailEnd/>
          </a:ln>
        </p:spPr>
        <p:txBody>
          <a:bodyPr wrap="none" anchor="ctr"/>
          <a:lstStyle/>
          <a:p>
            <a:r>
              <a:rPr lang="en-US" b="1"/>
              <a:t>A</a:t>
            </a:r>
          </a:p>
        </p:txBody>
      </p:sp>
      <p:sp>
        <p:nvSpPr>
          <p:cNvPr id="17" name="Oval 70"/>
          <p:cNvSpPr>
            <a:spLocks noChangeArrowheads="1"/>
          </p:cNvSpPr>
          <p:nvPr/>
        </p:nvSpPr>
        <p:spPr bwMode="auto">
          <a:xfrm>
            <a:off x="533400" y="3449790"/>
            <a:ext cx="457200" cy="457200"/>
          </a:xfrm>
          <a:prstGeom prst="ellipse">
            <a:avLst/>
          </a:prstGeom>
          <a:solidFill>
            <a:schemeClr val="hlink"/>
          </a:solidFill>
          <a:ln w="9525">
            <a:solidFill>
              <a:schemeClr val="tx1"/>
            </a:solidFill>
            <a:round/>
            <a:headEnd/>
            <a:tailEnd/>
          </a:ln>
        </p:spPr>
        <p:txBody>
          <a:bodyPr wrap="none" anchor="ctr"/>
          <a:lstStyle/>
          <a:p>
            <a:r>
              <a:rPr lang="en-US" b="1"/>
              <a:t>H</a:t>
            </a:r>
          </a:p>
        </p:txBody>
      </p:sp>
      <p:sp>
        <p:nvSpPr>
          <p:cNvPr id="18" name="Oval 71"/>
          <p:cNvSpPr>
            <a:spLocks noChangeArrowheads="1"/>
          </p:cNvSpPr>
          <p:nvPr/>
        </p:nvSpPr>
        <p:spPr bwMode="auto">
          <a:xfrm>
            <a:off x="1905000" y="3068790"/>
            <a:ext cx="457200" cy="457200"/>
          </a:xfrm>
          <a:prstGeom prst="ellipse">
            <a:avLst/>
          </a:prstGeom>
          <a:solidFill>
            <a:schemeClr val="hlink"/>
          </a:solidFill>
          <a:ln w="9525">
            <a:solidFill>
              <a:schemeClr val="tx1"/>
            </a:solidFill>
            <a:round/>
            <a:headEnd/>
            <a:tailEnd/>
          </a:ln>
        </p:spPr>
        <p:txBody>
          <a:bodyPr wrap="none" anchor="ctr"/>
          <a:lstStyle/>
          <a:p>
            <a:r>
              <a:rPr lang="en-US" b="1"/>
              <a:t>B</a:t>
            </a:r>
          </a:p>
        </p:txBody>
      </p:sp>
      <p:sp>
        <p:nvSpPr>
          <p:cNvPr id="19" name="Oval 72"/>
          <p:cNvSpPr>
            <a:spLocks noChangeArrowheads="1"/>
          </p:cNvSpPr>
          <p:nvPr/>
        </p:nvSpPr>
        <p:spPr bwMode="auto">
          <a:xfrm>
            <a:off x="1752600" y="2078190"/>
            <a:ext cx="457200" cy="457200"/>
          </a:xfrm>
          <a:prstGeom prst="ellipse">
            <a:avLst/>
          </a:prstGeom>
          <a:solidFill>
            <a:schemeClr val="hlink"/>
          </a:solidFill>
          <a:ln w="9525">
            <a:solidFill>
              <a:schemeClr val="tx1"/>
            </a:solidFill>
            <a:round/>
            <a:headEnd/>
            <a:tailEnd/>
          </a:ln>
        </p:spPr>
        <p:txBody>
          <a:bodyPr wrap="none" anchor="ctr"/>
          <a:lstStyle/>
          <a:p>
            <a:r>
              <a:rPr lang="en-US" b="1"/>
              <a:t>F</a:t>
            </a:r>
          </a:p>
        </p:txBody>
      </p:sp>
      <p:sp>
        <p:nvSpPr>
          <p:cNvPr id="20" name="Oval 73"/>
          <p:cNvSpPr>
            <a:spLocks noChangeArrowheads="1"/>
          </p:cNvSpPr>
          <p:nvPr/>
        </p:nvSpPr>
        <p:spPr bwMode="auto">
          <a:xfrm>
            <a:off x="2819400" y="4059390"/>
            <a:ext cx="457200" cy="457200"/>
          </a:xfrm>
          <a:prstGeom prst="ellipse">
            <a:avLst/>
          </a:prstGeom>
          <a:solidFill>
            <a:schemeClr val="hlink"/>
          </a:solidFill>
          <a:ln w="9525">
            <a:solidFill>
              <a:schemeClr val="tx1"/>
            </a:solidFill>
            <a:round/>
            <a:headEnd/>
            <a:tailEnd/>
          </a:ln>
        </p:spPr>
        <p:txBody>
          <a:bodyPr wrap="none" anchor="ctr"/>
          <a:lstStyle/>
          <a:p>
            <a:r>
              <a:rPr lang="en-US" b="1"/>
              <a:t>E</a:t>
            </a:r>
          </a:p>
        </p:txBody>
      </p:sp>
      <p:sp>
        <p:nvSpPr>
          <p:cNvPr id="21" name="Oval 74"/>
          <p:cNvSpPr>
            <a:spLocks noChangeArrowheads="1"/>
          </p:cNvSpPr>
          <p:nvPr/>
        </p:nvSpPr>
        <p:spPr bwMode="auto">
          <a:xfrm>
            <a:off x="3276600" y="3144990"/>
            <a:ext cx="457200" cy="457200"/>
          </a:xfrm>
          <a:prstGeom prst="ellipse">
            <a:avLst/>
          </a:prstGeom>
          <a:solidFill>
            <a:schemeClr val="hlink"/>
          </a:solidFill>
          <a:ln w="9525">
            <a:solidFill>
              <a:schemeClr val="tx1"/>
            </a:solidFill>
            <a:round/>
            <a:headEnd/>
            <a:tailEnd/>
          </a:ln>
        </p:spPr>
        <p:txBody>
          <a:bodyPr wrap="none" anchor="ctr"/>
          <a:lstStyle/>
          <a:p>
            <a:r>
              <a:rPr lang="en-US" b="1"/>
              <a:t>D</a:t>
            </a:r>
          </a:p>
        </p:txBody>
      </p:sp>
      <p:sp>
        <p:nvSpPr>
          <p:cNvPr id="22" name="Oval 75"/>
          <p:cNvSpPr>
            <a:spLocks noChangeArrowheads="1"/>
          </p:cNvSpPr>
          <p:nvPr/>
        </p:nvSpPr>
        <p:spPr bwMode="auto">
          <a:xfrm>
            <a:off x="2743200" y="2154390"/>
            <a:ext cx="457200" cy="457200"/>
          </a:xfrm>
          <a:prstGeom prst="ellipse">
            <a:avLst/>
          </a:prstGeom>
          <a:solidFill>
            <a:schemeClr val="hlink"/>
          </a:solidFill>
          <a:ln w="9525">
            <a:solidFill>
              <a:schemeClr val="tx1"/>
            </a:solidFill>
            <a:round/>
            <a:headEnd/>
            <a:tailEnd/>
          </a:ln>
        </p:spPr>
        <p:txBody>
          <a:bodyPr wrap="none" anchor="ctr"/>
          <a:lstStyle/>
          <a:p>
            <a:r>
              <a:rPr lang="en-US" b="1"/>
              <a:t>C</a:t>
            </a:r>
          </a:p>
        </p:txBody>
      </p:sp>
      <p:sp>
        <p:nvSpPr>
          <p:cNvPr id="23" name="Oval 76"/>
          <p:cNvSpPr>
            <a:spLocks noChangeArrowheads="1"/>
          </p:cNvSpPr>
          <p:nvPr/>
        </p:nvSpPr>
        <p:spPr bwMode="auto">
          <a:xfrm>
            <a:off x="1524000" y="4059390"/>
            <a:ext cx="457200" cy="457200"/>
          </a:xfrm>
          <a:prstGeom prst="ellipse">
            <a:avLst/>
          </a:prstGeom>
          <a:solidFill>
            <a:schemeClr val="hlink"/>
          </a:solidFill>
          <a:ln w="9525">
            <a:solidFill>
              <a:schemeClr val="tx1"/>
            </a:solidFill>
            <a:round/>
            <a:headEnd/>
            <a:tailEnd/>
          </a:ln>
        </p:spPr>
        <p:txBody>
          <a:bodyPr wrap="none" anchor="ctr"/>
          <a:lstStyle/>
          <a:p>
            <a:r>
              <a:rPr lang="en-US" b="1"/>
              <a:t>G</a:t>
            </a:r>
          </a:p>
        </p:txBody>
      </p:sp>
      <p:sp>
        <p:nvSpPr>
          <p:cNvPr id="24" name="Line 77"/>
          <p:cNvSpPr>
            <a:spLocks noChangeShapeType="1"/>
          </p:cNvSpPr>
          <p:nvPr/>
        </p:nvSpPr>
        <p:spPr bwMode="auto">
          <a:xfrm>
            <a:off x="2286000" y="3449790"/>
            <a:ext cx="609600" cy="609600"/>
          </a:xfrm>
          <a:prstGeom prst="line">
            <a:avLst/>
          </a:prstGeom>
          <a:noFill/>
          <a:ln w="9525">
            <a:solidFill>
              <a:schemeClr val="tx1"/>
            </a:solidFill>
            <a:round/>
            <a:headEnd/>
            <a:tailEnd/>
          </a:ln>
        </p:spPr>
        <p:txBody>
          <a:bodyPr/>
          <a:lstStyle/>
          <a:p>
            <a:endParaRPr lang="en-US"/>
          </a:p>
        </p:txBody>
      </p:sp>
      <p:sp>
        <p:nvSpPr>
          <p:cNvPr id="25" name="Line 78"/>
          <p:cNvSpPr>
            <a:spLocks noChangeShapeType="1"/>
          </p:cNvSpPr>
          <p:nvPr/>
        </p:nvSpPr>
        <p:spPr bwMode="auto">
          <a:xfrm flipH="1">
            <a:off x="1981200" y="4364190"/>
            <a:ext cx="838200" cy="0"/>
          </a:xfrm>
          <a:prstGeom prst="line">
            <a:avLst/>
          </a:prstGeom>
          <a:noFill/>
          <a:ln w="9525">
            <a:solidFill>
              <a:schemeClr val="tx1"/>
            </a:solidFill>
            <a:round/>
            <a:headEnd/>
            <a:tailEnd/>
          </a:ln>
        </p:spPr>
        <p:txBody>
          <a:bodyPr/>
          <a:lstStyle/>
          <a:p>
            <a:endParaRPr lang="en-US"/>
          </a:p>
        </p:txBody>
      </p:sp>
      <p:sp>
        <p:nvSpPr>
          <p:cNvPr id="26" name="Line 79"/>
          <p:cNvSpPr>
            <a:spLocks noChangeShapeType="1"/>
          </p:cNvSpPr>
          <p:nvPr/>
        </p:nvSpPr>
        <p:spPr bwMode="auto">
          <a:xfrm flipH="1" flipV="1">
            <a:off x="914400" y="3830790"/>
            <a:ext cx="609600" cy="381000"/>
          </a:xfrm>
          <a:prstGeom prst="line">
            <a:avLst/>
          </a:prstGeom>
          <a:noFill/>
          <a:ln w="9525">
            <a:solidFill>
              <a:schemeClr val="tx1"/>
            </a:solidFill>
            <a:round/>
            <a:headEnd/>
            <a:tailEnd/>
          </a:ln>
        </p:spPr>
        <p:txBody>
          <a:bodyPr/>
          <a:lstStyle/>
          <a:p>
            <a:endParaRPr lang="en-US"/>
          </a:p>
        </p:txBody>
      </p:sp>
      <p:sp>
        <p:nvSpPr>
          <p:cNvPr id="27" name="Text Box 80"/>
          <p:cNvSpPr txBox="1">
            <a:spLocks noChangeArrowheads="1"/>
          </p:cNvSpPr>
          <p:nvPr/>
        </p:nvSpPr>
        <p:spPr bwMode="auto">
          <a:xfrm>
            <a:off x="2286000" y="428799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8" name="Text Box 81"/>
          <p:cNvSpPr txBox="1">
            <a:spLocks noChangeArrowheads="1"/>
          </p:cNvSpPr>
          <p:nvPr/>
        </p:nvSpPr>
        <p:spPr bwMode="auto">
          <a:xfrm>
            <a:off x="2111375" y="3765703"/>
            <a:ext cx="304800" cy="304800"/>
          </a:xfrm>
          <a:prstGeom prst="rect">
            <a:avLst/>
          </a:prstGeom>
          <a:noFill/>
          <a:ln w="9525">
            <a:noFill/>
            <a:miter lim="800000"/>
            <a:headEnd/>
            <a:tailEnd/>
          </a:ln>
        </p:spPr>
        <p:txBody>
          <a:bodyPr>
            <a:spAutoFit/>
          </a:bodyPr>
          <a:lstStyle/>
          <a:p>
            <a:pPr>
              <a:spcBef>
                <a:spcPct val="50000"/>
              </a:spcBef>
            </a:pPr>
            <a:r>
              <a:rPr lang="en-US" sz="1400" b="1"/>
              <a:t>2</a:t>
            </a:r>
          </a:p>
        </p:txBody>
      </p:sp>
      <p:sp>
        <p:nvSpPr>
          <p:cNvPr id="29" name="Text Box 82"/>
          <p:cNvSpPr txBox="1">
            <a:spLocks noChangeArrowheads="1"/>
          </p:cNvSpPr>
          <p:nvPr/>
        </p:nvSpPr>
        <p:spPr bwMode="auto">
          <a:xfrm>
            <a:off x="2371725" y="3427565"/>
            <a:ext cx="479425"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0" name="Text Box 83"/>
          <p:cNvSpPr txBox="1">
            <a:spLocks noChangeArrowheads="1"/>
          </p:cNvSpPr>
          <p:nvPr/>
        </p:nvSpPr>
        <p:spPr bwMode="auto">
          <a:xfrm>
            <a:off x="2643188" y="2959253"/>
            <a:ext cx="468312" cy="304800"/>
          </a:xfrm>
          <a:prstGeom prst="rect">
            <a:avLst/>
          </a:prstGeom>
          <a:noFill/>
          <a:ln w="9525">
            <a:noFill/>
            <a:miter lim="800000"/>
            <a:headEnd/>
            <a:tailEnd/>
          </a:ln>
        </p:spPr>
        <p:txBody>
          <a:bodyPr>
            <a:spAutoFit/>
          </a:bodyPr>
          <a:lstStyle/>
          <a:p>
            <a:pPr>
              <a:spcBef>
                <a:spcPct val="50000"/>
              </a:spcBef>
            </a:pPr>
            <a:r>
              <a:rPr lang="en-US" sz="1400" b="1"/>
              <a:t>6</a:t>
            </a:r>
          </a:p>
        </p:txBody>
      </p:sp>
      <p:sp>
        <p:nvSpPr>
          <p:cNvPr id="31" name="Text Box 84"/>
          <p:cNvSpPr txBox="1">
            <a:spLocks noChangeArrowheads="1"/>
          </p:cNvSpPr>
          <p:nvPr/>
        </p:nvSpPr>
        <p:spPr bwMode="auto">
          <a:xfrm>
            <a:off x="3200400" y="261159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2" name="Text Box 85"/>
          <p:cNvSpPr txBox="1">
            <a:spLocks noChangeArrowheads="1"/>
          </p:cNvSpPr>
          <p:nvPr/>
        </p:nvSpPr>
        <p:spPr bwMode="auto">
          <a:xfrm>
            <a:off x="2274888" y="278621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3" name="Text Box 86"/>
          <p:cNvSpPr txBox="1">
            <a:spLocks noChangeArrowheads="1"/>
          </p:cNvSpPr>
          <p:nvPr/>
        </p:nvSpPr>
        <p:spPr bwMode="auto">
          <a:xfrm>
            <a:off x="2330450" y="200199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4" name="Text Box 87"/>
          <p:cNvSpPr txBox="1">
            <a:spLocks noChangeArrowheads="1"/>
          </p:cNvSpPr>
          <p:nvPr/>
        </p:nvSpPr>
        <p:spPr bwMode="auto">
          <a:xfrm>
            <a:off x="1828800" y="261159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5" name="Text Box 88"/>
          <p:cNvSpPr txBox="1">
            <a:spLocks noChangeArrowheads="1"/>
          </p:cNvSpPr>
          <p:nvPr/>
        </p:nvSpPr>
        <p:spPr bwMode="auto">
          <a:xfrm>
            <a:off x="1524000" y="2840190"/>
            <a:ext cx="304800" cy="304800"/>
          </a:xfrm>
          <a:prstGeom prst="rect">
            <a:avLst/>
          </a:prstGeom>
          <a:noFill/>
          <a:ln w="9525">
            <a:noFill/>
            <a:miter lim="800000"/>
            <a:headEnd/>
            <a:tailEnd/>
          </a:ln>
        </p:spPr>
        <p:txBody>
          <a:bodyPr>
            <a:spAutoFit/>
          </a:bodyPr>
          <a:lstStyle/>
          <a:p>
            <a:pPr>
              <a:spcBef>
                <a:spcPct val="50000"/>
              </a:spcBef>
            </a:pPr>
            <a:r>
              <a:rPr lang="en-US" sz="1400" b="1"/>
              <a:t>8</a:t>
            </a:r>
          </a:p>
        </p:txBody>
      </p:sp>
      <p:sp>
        <p:nvSpPr>
          <p:cNvPr id="36" name="Text Box 89"/>
          <p:cNvSpPr txBox="1">
            <a:spLocks noChangeArrowheads="1"/>
          </p:cNvSpPr>
          <p:nvPr/>
        </p:nvSpPr>
        <p:spPr bwMode="auto">
          <a:xfrm>
            <a:off x="1219200" y="329739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7" name="Text Box 90"/>
          <p:cNvSpPr txBox="1">
            <a:spLocks noChangeArrowheads="1"/>
          </p:cNvSpPr>
          <p:nvPr/>
        </p:nvSpPr>
        <p:spPr bwMode="auto">
          <a:xfrm>
            <a:off x="1055688" y="397366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8" name="Line 91"/>
          <p:cNvSpPr>
            <a:spLocks noChangeShapeType="1"/>
          </p:cNvSpPr>
          <p:nvPr/>
        </p:nvSpPr>
        <p:spPr bwMode="auto">
          <a:xfrm flipV="1">
            <a:off x="1111250" y="2436965"/>
            <a:ext cx="685800" cy="304800"/>
          </a:xfrm>
          <a:prstGeom prst="line">
            <a:avLst/>
          </a:prstGeom>
          <a:noFill/>
          <a:ln w="9525">
            <a:solidFill>
              <a:schemeClr val="tx1"/>
            </a:solidFill>
            <a:round/>
            <a:headEnd/>
            <a:tailEnd/>
          </a:ln>
        </p:spPr>
        <p:txBody>
          <a:bodyPr/>
          <a:lstStyle/>
          <a:p>
            <a:endParaRPr lang="en-US"/>
          </a:p>
        </p:txBody>
      </p:sp>
      <p:sp>
        <p:nvSpPr>
          <p:cNvPr id="39" name="Text Box 92"/>
          <p:cNvSpPr txBox="1">
            <a:spLocks noChangeArrowheads="1"/>
          </p:cNvSpPr>
          <p:nvPr/>
        </p:nvSpPr>
        <p:spPr bwMode="auto">
          <a:xfrm>
            <a:off x="1143000" y="2306790"/>
            <a:ext cx="479425" cy="304800"/>
          </a:xfrm>
          <a:prstGeom prst="rect">
            <a:avLst/>
          </a:prstGeom>
          <a:noFill/>
          <a:ln w="9525">
            <a:noFill/>
            <a:miter lim="800000"/>
            <a:headEnd/>
            <a:tailEnd/>
          </a:ln>
        </p:spPr>
        <p:txBody>
          <a:bodyPr>
            <a:spAutoFit/>
          </a:bodyPr>
          <a:lstStyle/>
          <a:p>
            <a:pPr>
              <a:spcBef>
                <a:spcPct val="50000"/>
              </a:spcBef>
            </a:pPr>
            <a:r>
              <a:rPr lang="en-US" sz="1400" b="1"/>
              <a:t>10</a:t>
            </a:r>
          </a:p>
        </p:txBody>
      </p:sp>
      <p:sp>
        <p:nvSpPr>
          <p:cNvPr id="40"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Tree>
    <p:extLst>
      <p:ext uri="{BB962C8B-B14F-4D97-AF65-F5344CB8AC3E}">
        <p14:creationId xmlns:p14="http://schemas.microsoft.com/office/powerpoint/2010/main" val="1004628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998338" y="1591565"/>
            <a:ext cx="4529137" cy="396875"/>
          </a:xfrm>
          <a:prstGeom prst="rect">
            <a:avLst/>
          </a:prstGeom>
          <a:noFill/>
          <a:ln w="9525">
            <a:noFill/>
            <a:miter lim="800000"/>
            <a:headEnd/>
            <a:tailEnd/>
          </a:ln>
        </p:spPr>
        <p:txBody>
          <a:bodyPr>
            <a:spAutoFit/>
          </a:bodyPr>
          <a:lstStyle/>
          <a:p>
            <a:pPr>
              <a:spcBef>
                <a:spcPct val="50000"/>
              </a:spcBef>
            </a:pPr>
            <a:r>
              <a:rPr lang="en-US"/>
              <a:t>Sort the edges by increasing edge weight</a:t>
            </a:r>
          </a:p>
        </p:txBody>
      </p:sp>
      <p:graphicFrame>
        <p:nvGraphicFramePr>
          <p:cNvPr id="3" name="Group 4"/>
          <p:cNvGraphicFramePr>
            <a:graphicFrameLocks noGrp="1"/>
          </p:cNvGraphicFramePr>
          <p:nvPr>
            <p:extLst>
              <p:ext uri="{D42A27DB-BD31-4B8C-83A1-F6EECF244321}">
                <p14:modId xmlns:p14="http://schemas.microsoft.com/office/powerpoint/2010/main" val="3650460903"/>
              </p:ext>
            </p:extLst>
          </p:nvPr>
        </p:nvGraphicFramePr>
        <p:xfrm>
          <a:off x="4412675" y="2715515"/>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42"/>
          <p:cNvSpPr txBox="1">
            <a:spLocks noChangeArrowheads="1"/>
          </p:cNvSpPr>
          <p:nvPr/>
        </p:nvSpPr>
        <p:spPr bwMode="auto">
          <a:xfrm>
            <a:off x="656650" y="3553715"/>
            <a:ext cx="304800" cy="304800"/>
          </a:xfrm>
          <a:prstGeom prst="rect">
            <a:avLst/>
          </a:prstGeom>
          <a:noFill/>
          <a:ln w="9525">
            <a:noFill/>
            <a:miter lim="800000"/>
            <a:headEnd/>
            <a:tailEnd/>
          </a:ln>
        </p:spPr>
        <p:txBody>
          <a:bodyPr>
            <a:spAutoFit/>
          </a:bodyPr>
          <a:lstStyle/>
          <a:p>
            <a:pPr>
              <a:spcBef>
                <a:spcPct val="50000"/>
              </a:spcBef>
            </a:pPr>
            <a:r>
              <a:rPr lang="en-US" sz="1400" b="1"/>
              <a:t>5</a:t>
            </a:r>
          </a:p>
        </p:txBody>
      </p:sp>
      <p:sp>
        <p:nvSpPr>
          <p:cNvPr id="5" name="Line 43"/>
          <p:cNvSpPr>
            <a:spLocks noChangeShapeType="1"/>
          </p:cNvSpPr>
          <p:nvPr/>
        </p:nvSpPr>
        <p:spPr bwMode="auto">
          <a:xfrm flipH="1">
            <a:off x="3303013" y="3858515"/>
            <a:ext cx="381000" cy="762000"/>
          </a:xfrm>
          <a:prstGeom prst="line">
            <a:avLst/>
          </a:prstGeom>
          <a:noFill/>
          <a:ln w="9525">
            <a:solidFill>
              <a:schemeClr val="tx1"/>
            </a:solidFill>
            <a:round/>
            <a:headEnd/>
            <a:tailEnd/>
          </a:ln>
        </p:spPr>
        <p:txBody>
          <a:bodyPr/>
          <a:lstStyle/>
          <a:p>
            <a:endParaRPr lang="en-US"/>
          </a:p>
        </p:txBody>
      </p:sp>
      <p:sp>
        <p:nvSpPr>
          <p:cNvPr id="6" name="Text Box 44"/>
          <p:cNvSpPr txBox="1">
            <a:spLocks noChangeArrowheads="1"/>
          </p:cNvSpPr>
          <p:nvPr/>
        </p:nvSpPr>
        <p:spPr bwMode="auto">
          <a:xfrm>
            <a:off x="3069650" y="4183953"/>
            <a:ext cx="479425" cy="304800"/>
          </a:xfrm>
          <a:prstGeom prst="rect">
            <a:avLst/>
          </a:prstGeom>
          <a:noFill/>
          <a:ln w="9525">
            <a:noFill/>
            <a:miter lim="800000"/>
            <a:headEnd/>
            <a:tailEnd/>
          </a:ln>
        </p:spPr>
        <p:txBody>
          <a:bodyPr>
            <a:spAutoFit/>
          </a:bodyPr>
          <a:lstStyle/>
          <a:p>
            <a:pPr>
              <a:spcBef>
                <a:spcPct val="50000"/>
              </a:spcBef>
            </a:pPr>
            <a:r>
              <a:rPr lang="en-US" sz="1400" b="1"/>
              <a:t>1</a:t>
            </a:r>
          </a:p>
        </p:txBody>
      </p:sp>
      <p:sp>
        <p:nvSpPr>
          <p:cNvPr id="7" name="Line 45"/>
          <p:cNvSpPr>
            <a:spLocks noChangeShapeType="1"/>
          </p:cNvSpPr>
          <p:nvPr/>
        </p:nvSpPr>
        <p:spPr bwMode="auto">
          <a:xfrm>
            <a:off x="2050475" y="2867915"/>
            <a:ext cx="152400" cy="685800"/>
          </a:xfrm>
          <a:prstGeom prst="line">
            <a:avLst/>
          </a:prstGeom>
          <a:noFill/>
          <a:ln w="9525">
            <a:solidFill>
              <a:schemeClr val="tx1"/>
            </a:solidFill>
            <a:round/>
            <a:headEnd/>
            <a:tailEnd/>
          </a:ln>
        </p:spPr>
        <p:txBody>
          <a:bodyPr/>
          <a:lstStyle/>
          <a:p>
            <a:endParaRPr lang="en-US"/>
          </a:p>
        </p:txBody>
      </p:sp>
      <p:sp>
        <p:nvSpPr>
          <p:cNvPr id="8" name="Line 46"/>
          <p:cNvSpPr>
            <a:spLocks noChangeShapeType="1"/>
          </p:cNvSpPr>
          <p:nvPr/>
        </p:nvSpPr>
        <p:spPr bwMode="auto">
          <a:xfrm flipV="1">
            <a:off x="2355275" y="3020315"/>
            <a:ext cx="533400" cy="762000"/>
          </a:xfrm>
          <a:prstGeom prst="line">
            <a:avLst/>
          </a:prstGeom>
          <a:noFill/>
          <a:ln w="9525">
            <a:solidFill>
              <a:schemeClr val="tx1"/>
            </a:solidFill>
            <a:round/>
            <a:headEnd/>
            <a:tailEnd/>
          </a:ln>
        </p:spPr>
        <p:txBody>
          <a:bodyPr/>
          <a:lstStyle/>
          <a:p>
            <a:endParaRPr lang="en-US"/>
          </a:p>
        </p:txBody>
      </p:sp>
      <p:sp>
        <p:nvSpPr>
          <p:cNvPr id="9" name="Line 47"/>
          <p:cNvSpPr>
            <a:spLocks noChangeShapeType="1"/>
          </p:cNvSpPr>
          <p:nvPr/>
        </p:nvSpPr>
        <p:spPr bwMode="auto">
          <a:xfrm flipH="1" flipV="1">
            <a:off x="2202875" y="2944115"/>
            <a:ext cx="1219200" cy="838200"/>
          </a:xfrm>
          <a:prstGeom prst="line">
            <a:avLst/>
          </a:prstGeom>
          <a:noFill/>
          <a:ln w="9525">
            <a:solidFill>
              <a:schemeClr val="tx1"/>
            </a:solidFill>
            <a:round/>
            <a:headEnd/>
            <a:tailEnd/>
          </a:ln>
        </p:spPr>
        <p:txBody>
          <a:bodyPr/>
          <a:lstStyle/>
          <a:p>
            <a:endParaRPr lang="en-US"/>
          </a:p>
        </p:txBody>
      </p:sp>
      <p:sp>
        <p:nvSpPr>
          <p:cNvPr id="10" name="Line 48"/>
          <p:cNvSpPr>
            <a:spLocks noChangeShapeType="1"/>
          </p:cNvSpPr>
          <p:nvPr/>
        </p:nvSpPr>
        <p:spPr bwMode="auto">
          <a:xfrm flipV="1">
            <a:off x="983675" y="3858515"/>
            <a:ext cx="990600" cy="304800"/>
          </a:xfrm>
          <a:prstGeom prst="line">
            <a:avLst/>
          </a:prstGeom>
          <a:noFill/>
          <a:ln w="9525">
            <a:solidFill>
              <a:schemeClr val="tx1"/>
            </a:solidFill>
            <a:round/>
            <a:headEnd/>
            <a:tailEnd/>
          </a:ln>
        </p:spPr>
        <p:txBody>
          <a:bodyPr/>
          <a:lstStyle/>
          <a:p>
            <a:endParaRPr lang="en-US"/>
          </a:p>
        </p:txBody>
      </p:sp>
      <p:sp>
        <p:nvSpPr>
          <p:cNvPr id="11" name="Line 49"/>
          <p:cNvSpPr>
            <a:spLocks noChangeShapeType="1"/>
          </p:cNvSpPr>
          <p:nvPr/>
        </p:nvSpPr>
        <p:spPr bwMode="auto">
          <a:xfrm flipV="1">
            <a:off x="1898075" y="3934715"/>
            <a:ext cx="1600200" cy="838200"/>
          </a:xfrm>
          <a:prstGeom prst="line">
            <a:avLst/>
          </a:prstGeom>
          <a:noFill/>
          <a:ln w="9525">
            <a:solidFill>
              <a:schemeClr val="tx1"/>
            </a:solidFill>
            <a:round/>
            <a:headEnd/>
            <a:tailEnd/>
          </a:ln>
        </p:spPr>
        <p:txBody>
          <a:bodyPr/>
          <a:lstStyle/>
          <a:p>
            <a:endParaRPr lang="en-US"/>
          </a:p>
        </p:txBody>
      </p:sp>
      <p:sp>
        <p:nvSpPr>
          <p:cNvPr id="12" name="Line 50"/>
          <p:cNvSpPr>
            <a:spLocks noChangeShapeType="1"/>
          </p:cNvSpPr>
          <p:nvPr/>
        </p:nvSpPr>
        <p:spPr bwMode="auto">
          <a:xfrm flipV="1">
            <a:off x="831275" y="3477515"/>
            <a:ext cx="76200" cy="533400"/>
          </a:xfrm>
          <a:prstGeom prst="line">
            <a:avLst/>
          </a:prstGeom>
          <a:noFill/>
          <a:ln w="9525">
            <a:solidFill>
              <a:schemeClr val="tx1"/>
            </a:solidFill>
            <a:round/>
            <a:headEnd/>
            <a:tailEnd/>
          </a:ln>
        </p:spPr>
        <p:txBody>
          <a:bodyPr/>
          <a:lstStyle/>
          <a:p>
            <a:endParaRPr lang="en-US"/>
          </a:p>
        </p:txBody>
      </p:sp>
      <p:sp>
        <p:nvSpPr>
          <p:cNvPr id="13" name="Line 51"/>
          <p:cNvSpPr>
            <a:spLocks noChangeShapeType="1"/>
          </p:cNvSpPr>
          <p:nvPr/>
        </p:nvSpPr>
        <p:spPr bwMode="auto">
          <a:xfrm>
            <a:off x="1059875" y="3325115"/>
            <a:ext cx="914400" cy="381000"/>
          </a:xfrm>
          <a:prstGeom prst="line">
            <a:avLst/>
          </a:prstGeom>
          <a:noFill/>
          <a:ln w="9525">
            <a:solidFill>
              <a:schemeClr val="tx1"/>
            </a:solidFill>
            <a:round/>
            <a:headEnd/>
            <a:tailEnd/>
          </a:ln>
        </p:spPr>
        <p:txBody>
          <a:bodyPr/>
          <a:lstStyle/>
          <a:p>
            <a:endParaRPr lang="en-US"/>
          </a:p>
        </p:txBody>
      </p:sp>
      <p:sp>
        <p:nvSpPr>
          <p:cNvPr id="14" name="Line 52"/>
          <p:cNvSpPr>
            <a:spLocks noChangeShapeType="1"/>
          </p:cNvSpPr>
          <p:nvPr/>
        </p:nvSpPr>
        <p:spPr bwMode="auto">
          <a:xfrm>
            <a:off x="2247325" y="2748853"/>
            <a:ext cx="609600" cy="0"/>
          </a:xfrm>
          <a:prstGeom prst="line">
            <a:avLst/>
          </a:prstGeom>
          <a:noFill/>
          <a:ln w="9525">
            <a:solidFill>
              <a:schemeClr val="tx1"/>
            </a:solidFill>
            <a:round/>
            <a:headEnd/>
            <a:tailEnd/>
          </a:ln>
        </p:spPr>
        <p:txBody>
          <a:bodyPr/>
          <a:lstStyle/>
          <a:p>
            <a:endParaRPr lang="en-US"/>
          </a:p>
        </p:txBody>
      </p:sp>
      <p:sp>
        <p:nvSpPr>
          <p:cNvPr id="15" name="Line 53"/>
          <p:cNvSpPr>
            <a:spLocks noChangeShapeType="1"/>
          </p:cNvSpPr>
          <p:nvPr/>
        </p:nvSpPr>
        <p:spPr bwMode="auto">
          <a:xfrm>
            <a:off x="3117275" y="3020315"/>
            <a:ext cx="381000" cy="609600"/>
          </a:xfrm>
          <a:prstGeom prst="line">
            <a:avLst/>
          </a:prstGeom>
          <a:noFill/>
          <a:ln w="9525">
            <a:solidFill>
              <a:schemeClr val="tx1"/>
            </a:solidFill>
            <a:round/>
            <a:headEnd/>
            <a:tailEnd/>
          </a:ln>
        </p:spPr>
        <p:txBody>
          <a:bodyPr/>
          <a:lstStyle/>
          <a:p>
            <a:endParaRPr lang="en-US"/>
          </a:p>
        </p:txBody>
      </p:sp>
      <p:sp>
        <p:nvSpPr>
          <p:cNvPr id="16" name="Oval 54"/>
          <p:cNvSpPr>
            <a:spLocks noChangeArrowheads="1"/>
          </p:cNvSpPr>
          <p:nvPr/>
        </p:nvSpPr>
        <p:spPr bwMode="auto">
          <a:xfrm>
            <a:off x="602675" y="3172715"/>
            <a:ext cx="533400" cy="533400"/>
          </a:xfrm>
          <a:prstGeom prst="ellipse">
            <a:avLst/>
          </a:prstGeom>
          <a:noFill/>
          <a:ln w="9525">
            <a:noFill/>
            <a:round/>
            <a:headEnd/>
            <a:tailEnd/>
          </a:ln>
        </p:spPr>
        <p:txBody>
          <a:bodyPr wrap="none" anchor="ctr"/>
          <a:lstStyle/>
          <a:p>
            <a:endParaRPr lang="en-US"/>
          </a:p>
        </p:txBody>
      </p:sp>
      <p:sp>
        <p:nvSpPr>
          <p:cNvPr id="17" name="Oval 55"/>
          <p:cNvSpPr>
            <a:spLocks noChangeArrowheads="1"/>
          </p:cNvSpPr>
          <p:nvPr/>
        </p:nvSpPr>
        <p:spPr bwMode="auto">
          <a:xfrm>
            <a:off x="755075" y="3020315"/>
            <a:ext cx="457200" cy="457200"/>
          </a:xfrm>
          <a:prstGeom prst="ellipse">
            <a:avLst/>
          </a:prstGeom>
          <a:solidFill>
            <a:schemeClr val="hlink"/>
          </a:solidFill>
          <a:ln w="9525">
            <a:solidFill>
              <a:schemeClr val="tx1"/>
            </a:solidFill>
            <a:round/>
            <a:headEnd/>
            <a:tailEnd/>
          </a:ln>
        </p:spPr>
        <p:txBody>
          <a:bodyPr wrap="none" anchor="ctr"/>
          <a:lstStyle/>
          <a:p>
            <a:r>
              <a:rPr lang="en-US" b="1"/>
              <a:t>A</a:t>
            </a:r>
          </a:p>
        </p:txBody>
      </p:sp>
      <p:sp>
        <p:nvSpPr>
          <p:cNvPr id="18" name="Oval 56"/>
          <p:cNvSpPr>
            <a:spLocks noChangeArrowheads="1"/>
          </p:cNvSpPr>
          <p:nvPr/>
        </p:nvSpPr>
        <p:spPr bwMode="auto">
          <a:xfrm>
            <a:off x="602675" y="3934715"/>
            <a:ext cx="457200" cy="457200"/>
          </a:xfrm>
          <a:prstGeom prst="ellipse">
            <a:avLst/>
          </a:prstGeom>
          <a:solidFill>
            <a:schemeClr val="hlink"/>
          </a:solidFill>
          <a:ln w="9525">
            <a:solidFill>
              <a:schemeClr val="tx1"/>
            </a:solidFill>
            <a:round/>
            <a:headEnd/>
            <a:tailEnd/>
          </a:ln>
        </p:spPr>
        <p:txBody>
          <a:bodyPr wrap="none" anchor="ctr"/>
          <a:lstStyle/>
          <a:p>
            <a:r>
              <a:rPr lang="en-US" b="1"/>
              <a:t>H</a:t>
            </a:r>
          </a:p>
        </p:txBody>
      </p:sp>
      <p:sp>
        <p:nvSpPr>
          <p:cNvPr id="19" name="Oval 57"/>
          <p:cNvSpPr>
            <a:spLocks noChangeArrowheads="1"/>
          </p:cNvSpPr>
          <p:nvPr/>
        </p:nvSpPr>
        <p:spPr bwMode="auto">
          <a:xfrm>
            <a:off x="1974275" y="3553715"/>
            <a:ext cx="457200" cy="457200"/>
          </a:xfrm>
          <a:prstGeom prst="ellipse">
            <a:avLst/>
          </a:prstGeom>
          <a:solidFill>
            <a:schemeClr val="hlink"/>
          </a:solidFill>
          <a:ln w="9525">
            <a:solidFill>
              <a:schemeClr val="tx1"/>
            </a:solidFill>
            <a:round/>
            <a:headEnd/>
            <a:tailEnd/>
          </a:ln>
        </p:spPr>
        <p:txBody>
          <a:bodyPr wrap="none" anchor="ctr"/>
          <a:lstStyle/>
          <a:p>
            <a:r>
              <a:rPr lang="en-US" b="1"/>
              <a:t>B</a:t>
            </a:r>
          </a:p>
        </p:txBody>
      </p:sp>
      <p:sp>
        <p:nvSpPr>
          <p:cNvPr id="20" name="Oval 58"/>
          <p:cNvSpPr>
            <a:spLocks noChangeArrowheads="1"/>
          </p:cNvSpPr>
          <p:nvPr/>
        </p:nvSpPr>
        <p:spPr bwMode="auto">
          <a:xfrm>
            <a:off x="1821875" y="2563115"/>
            <a:ext cx="457200" cy="457200"/>
          </a:xfrm>
          <a:prstGeom prst="ellipse">
            <a:avLst/>
          </a:prstGeom>
          <a:solidFill>
            <a:schemeClr val="hlink"/>
          </a:solidFill>
          <a:ln w="9525">
            <a:solidFill>
              <a:schemeClr val="tx1"/>
            </a:solidFill>
            <a:round/>
            <a:headEnd/>
            <a:tailEnd/>
          </a:ln>
        </p:spPr>
        <p:txBody>
          <a:bodyPr wrap="none" anchor="ctr"/>
          <a:lstStyle/>
          <a:p>
            <a:r>
              <a:rPr lang="en-US" b="1"/>
              <a:t>F</a:t>
            </a:r>
          </a:p>
        </p:txBody>
      </p:sp>
      <p:sp>
        <p:nvSpPr>
          <p:cNvPr id="21" name="Oval 59"/>
          <p:cNvSpPr>
            <a:spLocks noChangeArrowheads="1"/>
          </p:cNvSpPr>
          <p:nvPr/>
        </p:nvSpPr>
        <p:spPr bwMode="auto">
          <a:xfrm>
            <a:off x="2888675" y="4544315"/>
            <a:ext cx="457200" cy="457200"/>
          </a:xfrm>
          <a:prstGeom prst="ellipse">
            <a:avLst/>
          </a:prstGeom>
          <a:solidFill>
            <a:schemeClr val="hlink"/>
          </a:solidFill>
          <a:ln w="9525">
            <a:solidFill>
              <a:schemeClr val="tx1"/>
            </a:solidFill>
            <a:round/>
            <a:headEnd/>
            <a:tailEnd/>
          </a:ln>
        </p:spPr>
        <p:txBody>
          <a:bodyPr wrap="none" anchor="ctr"/>
          <a:lstStyle/>
          <a:p>
            <a:r>
              <a:rPr lang="en-US" b="1"/>
              <a:t>E</a:t>
            </a:r>
          </a:p>
        </p:txBody>
      </p:sp>
      <p:sp>
        <p:nvSpPr>
          <p:cNvPr id="22" name="Oval 60"/>
          <p:cNvSpPr>
            <a:spLocks noChangeArrowheads="1"/>
          </p:cNvSpPr>
          <p:nvPr/>
        </p:nvSpPr>
        <p:spPr bwMode="auto">
          <a:xfrm>
            <a:off x="3345875" y="3629915"/>
            <a:ext cx="457200" cy="457200"/>
          </a:xfrm>
          <a:prstGeom prst="ellipse">
            <a:avLst/>
          </a:prstGeom>
          <a:solidFill>
            <a:schemeClr val="hlink"/>
          </a:solidFill>
          <a:ln w="9525">
            <a:solidFill>
              <a:schemeClr val="tx1"/>
            </a:solidFill>
            <a:round/>
            <a:headEnd/>
            <a:tailEnd/>
          </a:ln>
        </p:spPr>
        <p:txBody>
          <a:bodyPr wrap="none" anchor="ctr"/>
          <a:lstStyle/>
          <a:p>
            <a:r>
              <a:rPr lang="en-US" b="1"/>
              <a:t>D</a:t>
            </a:r>
          </a:p>
        </p:txBody>
      </p:sp>
      <p:sp>
        <p:nvSpPr>
          <p:cNvPr id="23" name="Oval 61"/>
          <p:cNvSpPr>
            <a:spLocks noChangeArrowheads="1"/>
          </p:cNvSpPr>
          <p:nvPr/>
        </p:nvSpPr>
        <p:spPr bwMode="auto">
          <a:xfrm>
            <a:off x="2812475" y="2639315"/>
            <a:ext cx="457200" cy="457200"/>
          </a:xfrm>
          <a:prstGeom prst="ellipse">
            <a:avLst/>
          </a:prstGeom>
          <a:solidFill>
            <a:schemeClr val="hlink"/>
          </a:solidFill>
          <a:ln w="9525">
            <a:solidFill>
              <a:schemeClr val="tx1"/>
            </a:solidFill>
            <a:round/>
            <a:headEnd/>
            <a:tailEnd/>
          </a:ln>
        </p:spPr>
        <p:txBody>
          <a:bodyPr wrap="none" anchor="ctr"/>
          <a:lstStyle/>
          <a:p>
            <a:r>
              <a:rPr lang="en-US" b="1"/>
              <a:t>C</a:t>
            </a:r>
          </a:p>
        </p:txBody>
      </p:sp>
      <p:sp>
        <p:nvSpPr>
          <p:cNvPr id="24" name="Oval 62"/>
          <p:cNvSpPr>
            <a:spLocks noChangeArrowheads="1"/>
          </p:cNvSpPr>
          <p:nvPr/>
        </p:nvSpPr>
        <p:spPr bwMode="auto">
          <a:xfrm>
            <a:off x="1593275" y="4544315"/>
            <a:ext cx="457200" cy="457200"/>
          </a:xfrm>
          <a:prstGeom prst="ellipse">
            <a:avLst/>
          </a:prstGeom>
          <a:solidFill>
            <a:schemeClr val="hlink"/>
          </a:solidFill>
          <a:ln w="9525">
            <a:solidFill>
              <a:schemeClr val="tx1"/>
            </a:solidFill>
            <a:round/>
            <a:headEnd/>
            <a:tailEnd/>
          </a:ln>
        </p:spPr>
        <p:txBody>
          <a:bodyPr wrap="none" anchor="ctr"/>
          <a:lstStyle/>
          <a:p>
            <a:r>
              <a:rPr lang="en-US" b="1"/>
              <a:t>G</a:t>
            </a:r>
          </a:p>
        </p:txBody>
      </p:sp>
      <p:sp>
        <p:nvSpPr>
          <p:cNvPr id="25" name="Line 63"/>
          <p:cNvSpPr>
            <a:spLocks noChangeShapeType="1"/>
          </p:cNvSpPr>
          <p:nvPr/>
        </p:nvSpPr>
        <p:spPr bwMode="auto">
          <a:xfrm>
            <a:off x="2355275" y="3934715"/>
            <a:ext cx="609600" cy="609600"/>
          </a:xfrm>
          <a:prstGeom prst="line">
            <a:avLst/>
          </a:prstGeom>
          <a:noFill/>
          <a:ln w="9525">
            <a:solidFill>
              <a:schemeClr val="tx1"/>
            </a:solidFill>
            <a:round/>
            <a:headEnd/>
            <a:tailEnd/>
          </a:ln>
        </p:spPr>
        <p:txBody>
          <a:bodyPr/>
          <a:lstStyle/>
          <a:p>
            <a:endParaRPr lang="en-US"/>
          </a:p>
        </p:txBody>
      </p:sp>
      <p:sp>
        <p:nvSpPr>
          <p:cNvPr id="26" name="Line 64"/>
          <p:cNvSpPr>
            <a:spLocks noChangeShapeType="1"/>
          </p:cNvSpPr>
          <p:nvPr/>
        </p:nvSpPr>
        <p:spPr bwMode="auto">
          <a:xfrm flipH="1">
            <a:off x="2050475" y="4849115"/>
            <a:ext cx="838200" cy="0"/>
          </a:xfrm>
          <a:prstGeom prst="line">
            <a:avLst/>
          </a:prstGeom>
          <a:noFill/>
          <a:ln w="9525">
            <a:solidFill>
              <a:schemeClr val="tx1"/>
            </a:solidFill>
            <a:round/>
            <a:headEnd/>
            <a:tailEnd/>
          </a:ln>
        </p:spPr>
        <p:txBody>
          <a:bodyPr/>
          <a:lstStyle/>
          <a:p>
            <a:endParaRPr lang="en-US"/>
          </a:p>
        </p:txBody>
      </p:sp>
      <p:sp>
        <p:nvSpPr>
          <p:cNvPr id="27" name="Line 65"/>
          <p:cNvSpPr>
            <a:spLocks noChangeShapeType="1"/>
          </p:cNvSpPr>
          <p:nvPr/>
        </p:nvSpPr>
        <p:spPr bwMode="auto">
          <a:xfrm flipH="1" flipV="1">
            <a:off x="983675" y="4315715"/>
            <a:ext cx="609600" cy="381000"/>
          </a:xfrm>
          <a:prstGeom prst="line">
            <a:avLst/>
          </a:prstGeom>
          <a:noFill/>
          <a:ln w="9525">
            <a:solidFill>
              <a:schemeClr val="tx1"/>
            </a:solidFill>
            <a:round/>
            <a:headEnd/>
            <a:tailEnd/>
          </a:ln>
        </p:spPr>
        <p:txBody>
          <a:bodyPr/>
          <a:lstStyle/>
          <a:p>
            <a:endParaRPr lang="en-US"/>
          </a:p>
        </p:txBody>
      </p:sp>
      <p:sp>
        <p:nvSpPr>
          <p:cNvPr id="28" name="Text Box 66"/>
          <p:cNvSpPr txBox="1">
            <a:spLocks noChangeArrowheads="1"/>
          </p:cNvSpPr>
          <p:nvPr/>
        </p:nvSpPr>
        <p:spPr bwMode="auto">
          <a:xfrm>
            <a:off x="2355275" y="477291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9" name="Text Box 67"/>
          <p:cNvSpPr txBox="1">
            <a:spLocks noChangeArrowheads="1"/>
          </p:cNvSpPr>
          <p:nvPr/>
        </p:nvSpPr>
        <p:spPr bwMode="auto">
          <a:xfrm>
            <a:off x="2180650" y="4250628"/>
            <a:ext cx="304800" cy="304800"/>
          </a:xfrm>
          <a:prstGeom prst="rect">
            <a:avLst/>
          </a:prstGeom>
          <a:noFill/>
          <a:ln w="9525">
            <a:noFill/>
            <a:miter lim="800000"/>
            <a:headEnd/>
            <a:tailEnd/>
          </a:ln>
        </p:spPr>
        <p:txBody>
          <a:bodyPr>
            <a:spAutoFit/>
          </a:bodyPr>
          <a:lstStyle/>
          <a:p>
            <a:pPr>
              <a:spcBef>
                <a:spcPct val="50000"/>
              </a:spcBef>
            </a:pPr>
            <a:r>
              <a:rPr lang="en-US" sz="1400" b="1"/>
              <a:t>2</a:t>
            </a:r>
          </a:p>
        </p:txBody>
      </p:sp>
      <p:sp>
        <p:nvSpPr>
          <p:cNvPr id="30" name="Text Box 68"/>
          <p:cNvSpPr txBox="1">
            <a:spLocks noChangeArrowheads="1"/>
          </p:cNvSpPr>
          <p:nvPr/>
        </p:nvSpPr>
        <p:spPr bwMode="auto">
          <a:xfrm>
            <a:off x="2441000" y="3912490"/>
            <a:ext cx="479425"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1" name="Text Box 69"/>
          <p:cNvSpPr txBox="1">
            <a:spLocks noChangeArrowheads="1"/>
          </p:cNvSpPr>
          <p:nvPr/>
        </p:nvSpPr>
        <p:spPr bwMode="auto">
          <a:xfrm>
            <a:off x="2712463" y="3444178"/>
            <a:ext cx="468312" cy="304800"/>
          </a:xfrm>
          <a:prstGeom prst="rect">
            <a:avLst/>
          </a:prstGeom>
          <a:noFill/>
          <a:ln w="9525">
            <a:noFill/>
            <a:miter lim="800000"/>
            <a:headEnd/>
            <a:tailEnd/>
          </a:ln>
        </p:spPr>
        <p:txBody>
          <a:bodyPr>
            <a:spAutoFit/>
          </a:bodyPr>
          <a:lstStyle/>
          <a:p>
            <a:pPr>
              <a:spcBef>
                <a:spcPct val="50000"/>
              </a:spcBef>
            </a:pPr>
            <a:r>
              <a:rPr lang="en-US" sz="1400" b="1"/>
              <a:t>6</a:t>
            </a:r>
          </a:p>
        </p:txBody>
      </p:sp>
      <p:sp>
        <p:nvSpPr>
          <p:cNvPr id="32" name="Text Box 70"/>
          <p:cNvSpPr txBox="1">
            <a:spLocks noChangeArrowheads="1"/>
          </p:cNvSpPr>
          <p:nvPr/>
        </p:nvSpPr>
        <p:spPr bwMode="auto">
          <a:xfrm>
            <a:off x="3269675" y="309651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3" name="Text Box 71"/>
          <p:cNvSpPr txBox="1">
            <a:spLocks noChangeArrowheads="1"/>
          </p:cNvSpPr>
          <p:nvPr/>
        </p:nvSpPr>
        <p:spPr bwMode="auto">
          <a:xfrm>
            <a:off x="2344163" y="327114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4" name="Text Box 72"/>
          <p:cNvSpPr txBox="1">
            <a:spLocks noChangeArrowheads="1"/>
          </p:cNvSpPr>
          <p:nvPr/>
        </p:nvSpPr>
        <p:spPr bwMode="auto">
          <a:xfrm>
            <a:off x="2399725" y="248691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5" name="Text Box 73"/>
          <p:cNvSpPr txBox="1">
            <a:spLocks noChangeArrowheads="1"/>
          </p:cNvSpPr>
          <p:nvPr/>
        </p:nvSpPr>
        <p:spPr bwMode="auto">
          <a:xfrm>
            <a:off x="1898075" y="309651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6" name="Text Box 74"/>
          <p:cNvSpPr txBox="1">
            <a:spLocks noChangeArrowheads="1"/>
          </p:cNvSpPr>
          <p:nvPr/>
        </p:nvSpPr>
        <p:spPr bwMode="auto">
          <a:xfrm>
            <a:off x="1593275" y="3325115"/>
            <a:ext cx="304800" cy="304800"/>
          </a:xfrm>
          <a:prstGeom prst="rect">
            <a:avLst/>
          </a:prstGeom>
          <a:noFill/>
          <a:ln w="9525">
            <a:noFill/>
            <a:miter lim="800000"/>
            <a:headEnd/>
            <a:tailEnd/>
          </a:ln>
        </p:spPr>
        <p:txBody>
          <a:bodyPr>
            <a:spAutoFit/>
          </a:bodyPr>
          <a:lstStyle/>
          <a:p>
            <a:pPr>
              <a:spcBef>
                <a:spcPct val="50000"/>
              </a:spcBef>
            </a:pPr>
            <a:r>
              <a:rPr lang="en-US" sz="1400" b="1"/>
              <a:t>8</a:t>
            </a:r>
          </a:p>
        </p:txBody>
      </p:sp>
      <p:sp>
        <p:nvSpPr>
          <p:cNvPr id="37" name="Text Box 75"/>
          <p:cNvSpPr txBox="1">
            <a:spLocks noChangeArrowheads="1"/>
          </p:cNvSpPr>
          <p:nvPr/>
        </p:nvSpPr>
        <p:spPr bwMode="auto">
          <a:xfrm>
            <a:off x="1288475" y="378231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8" name="Text Box 76"/>
          <p:cNvSpPr txBox="1">
            <a:spLocks noChangeArrowheads="1"/>
          </p:cNvSpPr>
          <p:nvPr/>
        </p:nvSpPr>
        <p:spPr bwMode="auto">
          <a:xfrm>
            <a:off x="1124963" y="445859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9" name="Line 77"/>
          <p:cNvSpPr>
            <a:spLocks noChangeShapeType="1"/>
          </p:cNvSpPr>
          <p:nvPr/>
        </p:nvSpPr>
        <p:spPr bwMode="auto">
          <a:xfrm flipV="1">
            <a:off x="1180525" y="2921890"/>
            <a:ext cx="685800" cy="304800"/>
          </a:xfrm>
          <a:prstGeom prst="line">
            <a:avLst/>
          </a:prstGeom>
          <a:noFill/>
          <a:ln w="9525">
            <a:solidFill>
              <a:schemeClr val="tx1"/>
            </a:solidFill>
            <a:round/>
            <a:headEnd/>
            <a:tailEnd/>
          </a:ln>
        </p:spPr>
        <p:txBody>
          <a:bodyPr/>
          <a:lstStyle/>
          <a:p>
            <a:endParaRPr lang="en-US"/>
          </a:p>
        </p:txBody>
      </p:sp>
      <p:sp>
        <p:nvSpPr>
          <p:cNvPr id="40" name="Text Box 78"/>
          <p:cNvSpPr txBox="1">
            <a:spLocks noChangeArrowheads="1"/>
          </p:cNvSpPr>
          <p:nvPr/>
        </p:nvSpPr>
        <p:spPr bwMode="auto">
          <a:xfrm>
            <a:off x="1212275" y="2791715"/>
            <a:ext cx="479425" cy="304800"/>
          </a:xfrm>
          <a:prstGeom prst="rect">
            <a:avLst/>
          </a:prstGeom>
          <a:noFill/>
          <a:ln w="9525">
            <a:noFill/>
            <a:miter lim="800000"/>
            <a:headEnd/>
            <a:tailEnd/>
          </a:ln>
        </p:spPr>
        <p:txBody>
          <a:bodyPr>
            <a:spAutoFit/>
          </a:bodyPr>
          <a:lstStyle/>
          <a:p>
            <a:pPr>
              <a:spcBef>
                <a:spcPct val="50000"/>
              </a:spcBef>
            </a:pPr>
            <a:r>
              <a:rPr lang="en-US" sz="1400" b="1"/>
              <a:t>10</a:t>
            </a:r>
          </a:p>
        </p:txBody>
      </p:sp>
      <p:graphicFrame>
        <p:nvGraphicFramePr>
          <p:cNvPr id="41" name="Group 79"/>
          <p:cNvGraphicFramePr>
            <a:graphicFrameLocks noGrp="1"/>
          </p:cNvGraphicFramePr>
          <p:nvPr>
            <p:extLst>
              <p:ext uri="{D42A27DB-BD31-4B8C-83A1-F6EECF244321}">
                <p14:modId xmlns:p14="http://schemas.microsoft.com/office/powerpoint/2010/main" val="2969845648"/>
              </p:ext>
            </p:extLst>
          </p:nvPr>
        </p:nvGraphicFramePr>
        <p:xfrm>
          <a:off x="6317675" y="2702815"/>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Tree>
    <p:extLst>
      <p:ext uri="{BB962C8B-B14F-4D97-AF65-F5344CB8AC3E}">
        <p14:creationId xmlns:p14="http://schemas.microsoft.com/office/powerpoint/2010/main" val="3069175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39500" y="1441323"/>
            <a:ext cx="4038600" cy="701675"/>
          </a:xfrm>
          <a:prstGeom prst="rect">
            <a:avLst/>
          </a:prstGeom>
          <a:noFill/>
          <a:ln w="9525">
            <a:noFill/>
            <a:miter lim="800000"/>
            <a:headEnd/>
            <a:tailEnd/>
          </a:ln>
        </p:spPr>
        <p:txBody>
          <a:bodyPr>
            <a:spAutoFit/>
          </a:bodyPr>
          <a:lstStyle/>
          <a:p>
            <a:pPr>
              <a:spcBef>
                <a:spcPct val="50000"/>
              </a:spcBef>
            </a:pPr>
            <a:r>
              <a:rPr lang="en-US"/>
              <a:t>Select first |V|</a:t>
            </a:r>
            <a:r>
              <a:rPr lang="en-US">
                <a:cs typeface="Times New Roman" pitchFamily="18" charset="0"/>
              </a:rPr>
              <a:t>–1 edges which do not generate a cycle</a:t>
            </a:r>
            <a:endParaRPr lang="en-US"/>
          </a:p>
        </p:txBody>
      </p:sp>
      <p:graphicFrame>
        <p:nvGraphicFramePr>
          <p:cNvPr id="3" name="Group 125"/>
          <p:cNvGraphicFramePr>
            <a:graphicFrameLocks noGrp="1"/>
          </p:cNvGraphicFramePr>
          <p:nvPr>
            <p:extLst>
              <p:ext uri="{D42A27DB-BD31-4B8C-83A1-F6EECF244321}">
                <p14:modId xmlns:p14="http://schemas.microsoft.com/office/powerpoint/2010/main" val="343547905"/>
              </p:ext>
            </p:extLst>
          </p:nvPr>
        </p:nvGraphicFramePr>
        <p:xfrm>
          <a:off x="4620500" y="2493835"/>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41"/>
          <p:cNvSpPr txBox="1">
            <a:spLocks noChangeArrowheads="1"/>
          </p:cNvSpPr>
          <p:nvPr/>
        </p:nvSpPr>
        <p:spPr bwMode="auto">
          <a:xfrm>
            <a:off x="864475" y="3332035"/>
            <a:ext cx="304800" cy="304800"/>
          </a:xfrm>
          <a:prstGeom prst="rect">
            <a:avLst/>
          </a:prstGeom>
          <a:noFill/>
          <a:ln w="9525">
            <a:noFill/>
            <a:miter lim="800000"/>
            <a:headEnd/>
            <a:tailEnd/>
          </a:ln>
        </p:spPr>
        <p:txBody>
          <a:bodyPr>
            <a:spAutoFit/>
          </a:bodyPr>
          <a:lstStyle/>
          <a:p>
            <a:pPr>
              <a:spcBef>
                <a:spcPct val="50000"/>
              </a:spcBef>
            </a:pPr>
            <a:r>
              <a:rPr lang="en-US" sz="1400" b="1"/>
              <a:t>5</a:t>
            </a:r>
          </a:p>
        </p:txBody>
      </p:sp>
      <p:sp>
        <p:nvSpPr>
          <p:cNvPr id="5" name="Line 42"/>
          <p:cNvSpPr>
            <a:spLocks noChangeShapeType="1"/>
          </p:cNvSpPr>
          <p:nvPr/>
        </p:nvSpPr>
        <p:spPr bwMode="auto">
          <a:xfrm flipH="1">
            <a:off x="3510838" y="3636835"/>
            <a:ext cx="381000" cy="762000"/>
          </a:xfrm>
          <a:prstGeom prst="line">
            <a:avLst/>
          </a:prstGeom>
          <a:noFill/>
          <a:ln w="19050">
            <a:solidFill>
              <a:srgbClr val="FF0000"/>
            </a:solidFill>
            <a:round/>
            <a:headEnd/>
            <a:tailEnd/>
          </a:ln>
        </p:spPr>
        <p:txBody>
          <a:bodyPr/>
          <a:lstStyle/>
          <a:p>
            <a:endParaRPr lang="en-US"/>
          </a:p>
        </p:txBody>
      </p:sp>
      <p:sp>
        <p:nvSpPr>
          <p:cNvPr id="6" name="Text Box 43"/>
          <p:cNvSpPr txBox="1">
            <a:spLocks noChangeArrowheads="1"/>
          </p:cNvSpPr>
          <p:nvPr/>
        </p:nvSpPr>
        <p:spPr bwMode="auto">
          <a:xfrm>
            <a:off x="3277475" y="3962273"/>
            <a:ext cx="479425" cy="304800"/>
          </a:xfrm>
          <a:prstGeom prst="rect">
            <a:avLst/>
          </a:prstGeom>
          <a:noFill/>
          <a:ln w="9525">
            <a:noFill/>
            <a:miter lim="800000"/>
            <a:headEnd/>
            <a:tailEnd/>
          </a:ln>
        </p:spPr>
        <p:txBody>
          <a:bodyPr>
            <a:spAutoFit/>
          </a:bodyPr>
          <a:lstStyle/>
          <a:p>
            <a:pPr>
              <a:spcBef>
                <a:spcPct val="50000"/>
              </a:spcBef>
            </a:pPr>
            <a:r>
              <a:rPr lang="en-US" sz="1400" b="1"/>
              <a:t>1</a:t>
            </a:r>
          </a:p>
        </p:txBody>
      </p:sp>
      <p:sp>
        <p:nvSpPr>
          <p:cNvPr id="7" name="Line 44"/>
          <p:cNvSpPr>
            <a:spLocks noChangeShapeType="1"/>
          </p:cNvSpPr>
          <p:nvPr/>
        </p:nvSpPr>
        <p:spPr bwMode="auto">
          <a:xfrm>
            <a:off x="2258300" y="2646235"/>
            <a:ext cx="152400" cy="685800"/>
          </a:xfrm>
          <a:prstGeom prst="line">
            <a:avLst/>
          </a:prstGeom>
          <a:noFill/>
          <a:ln w="9525">
            <a:solidFill>
              <a:schemeClr val="tx1"/>
            </a:solidFill>
            <a:round/>
            <a:headEnd/>
            <a:tailEnd/>
          </a:ln>
        </p:spPr>
        <p:txBody>
          <a:bodyPr/>
          <a:lstStyle/>
          <a:p>
            <a:endParaRPr lang="en-US"/>
          </a:p>
        </p:txBody>
      </p:sp>
      <p:sp>
        <p:nvSpPr>
          <p:cNvPr id="8" name="Line 45"/>
          <p:cNvSpPr>
            <a:spLocks noChangeShapeType="1"/>
          </p:cNvSpPr>
          <p:nvPr/>
        </p:nvSpPr>
        <p:spPr bwMode="auto">
          <a:xfrm flipV="1">
            <a:off x="2563100" y="2798635"/>
            <a:ext cx="533400" cy="762000"/>
          </a:xfrm>
          <a:prstGeom prst="line">
            <a:avLst/>
          </a:prstGeom>
          <a:noFill/>
          <a:ln w="9525">
            <a:solidFill>
              <a:schemeClr val="tx1"/>
            </a:solidFill>
            <a:round/>
            <a:headEnd/>
            <a:tailEnd/>
          </a:ln>
        </p:spPr>
        <p:txBody>
          <a:bodyPr/>
          <a:lstStyle/>
          <a:p>
            <a:endParaRPr lang="en-US"/>
          </a:p>
        </p:txBody>
      </p:sp>
      <p:sp>
        <p:nvSpPr>
          <p:cNvPr id="9" name="Line 46"/>
          <p:cNvSpPr>
            <a:spLocks noChangeShapeType="1"/>
          </p:cNvSpPr>
          <p:nvPr/>
        </p:nvSpPr>
        <p:spPr bwMode="auto">
          <a:xfrm flipH="1" flipV="1">
            <a:off x="2410700" y="2722435"/>
            <a:ext cx="1219200" cy="838200"/>
          </a:xfrm>
          <a:prstGeom prst="line">
            <a:avLst/>
          </a:prstGeom>
          <a:noFill/>
          <a:ln w="9525">
            <a:solidFill>
              <a:schemeClr val="tx1"/>
            </a:solidFill>
            <a:round/>
            <a:headEnd/>
            <a:tailEnd/>
          </a:ln>
        </p:spPr>
        <p:txBody>
          <a:bodyPr/>
          <a:lstStyle/>
          <a:p>
            <a:endParaRPr lang="en-US"/>
          </a:p>
        </p:txBody>
      </p:sp>
      <p:sp>
        <p:nvSpPr>
          <p:cNvPr id="10" name="Line 47"/>
          <p:cNvSpPr>
            <a:spLocks noChangeShapeType="1"/>
          </p:cNvSpPr>
          <p:nvPr/>
        </p:nvSpPr>
        <p:spPr bwMode="auto">
          <a:xfrm flipV="1">
            <a:off x="1191500" y="3636835"/>
            <a:ext cx="990600" cy="304800"/>
          </a:xfrm>
          <a:prstGeom prst="line">
            <a:avLst/>
          </a:prstGeom>
          <a:noFill/>
          <a:ln w="9525">
            <a:solidFill>
              <a:schemeClr val="tx1"/>
            </a:solidFill>
            <a:round/>
            <a:headEnd/>
            <a:tailEnd/>
          </a:ln>
        </p:spPr>
        <p:txBody>
          <a:bodyPr/>
          <a:lstStyle/>
          <a:p>
            <a:endParaRPr lang="en-US"/>
          </a:p>
        </p:txBody>
      </p:sp>
      <p:sp>
        <p:nvSpPr>
          <p:cNvPr id="11" name="Line 48"/>
          <p:cNvSpPr>
            <a:spLocks noChangeShapeType="1"/>
          </p:cNvSpPr>
          <p:nvPr/>
        </p:nvSpPr>
        <p:spPr bwMode="auto">
          <a:xfrm flipV="1">
            <a:off x="2105900" y="3713035"/>
            <a:ext cx="1600200" cy="838200"/>
          </a:xfrm>
          <a:prstGeom prst="line">
            <a:avLst/>
          </a:prstGeom>
          <a:noFill/>
          <a:ln w="9525">
            <a:solidFill>
              <a:schemeClr val="tx1"/>
            </a:solidFill>
            <a:round/>
            <a:headEnd/>
            <a:tailEnd/>
          </a:ln>
        </p:spPr>
        <p:txBody>
          <a:bodyPr/>
          <a:lstStyle/>
          <a:p>
            <a:endParaRPr lang="en-US"/>
          </a:p>
        </p:txBody>
      </p:sp>
      <p:sp>
        <p:nvSpPr>
          <p:cNvPr id="12" name="Line 49"/>
          <p:cNvSpPr>
            <a:spLocks noChangeShapeType="1"/>
          </p:cNvSpPr>
          <p:nvPr/>
        </p:nvSpPr>
        <p:spPr bwMode="auto">
          <a:xfrm flipV="1">
            <a:off x="1039100" y="3255835"/>
            <a:ext cx="76200" cy="533400"/>
          </a:xfrm>
          <a:prstGeom prst="line">
            <a:avLst/>
          </a:prstGeom>
          <a:noFill/>
          <a:ln w="9525">
            <a:solidFill>
              <a:schemeClr val="tx1"/>
            </a:solidFill>
            <a:round/>
            <a:headEnd/>
            <a:tailEnd/>
          </a:ln>
        </p:spPr>
        <p:txBody>
          <a:bodyPr/>
          <a:lstStyle/>
          <a:p>
            <a:endParaRPr lang="en-US"/>
          </a:p>
        </p:txBody>
      </p:sp>
      <p:sp>
        <p:nvSpPr>
          <p:cNvPr id="13" name="Line 50"/>
          <p:cNvSpPr>
            <a:spLocks noChangeShapeType="1"/>
          </p:cNvSpPr>
          <p:nvPr/>
        </p:nvSpPr>
        <p:spPr bwMode="auto">
          <a:xfrm>
            <a:off x="1267700" y="3103435"/>
            <a:ext cx="914400" cy="381000"/>
          </a:xfrm>
          <a:prstGeom prst="line">
            <a:avLst/>
          </a:prstGeom>
          <a:noFill/>
          <a:ln w="9525">
            <a:solidFill>
              <a:schemeClr val="tx1"/>
            </a:solidFill>
            <a:round/>
            <a:headEnd/>
            <a:tailEnd/>
          </a:ln>
        </p:spPr>
        <p:txBody>
          <a:bodyPr/>
          <a:lstStyle/>
          <a:p>
            <a:endParaRPr lang="en-US"/>
          </a:p>
        </p:txBody>
      </p:sp>
      <p:sp>
        <p:nvSpPr>
          <p:cNvPr id="14" name="Line 51"/>
          <p:cNvSpPr>
            <a:spLocks noChangeShapeType="1"/>
          </p:cNvSpPr>
          <p:nvPr/>
        </p:nvSpPr>
        <p:spPr bwMode="auto">
          <a:xfrm>
            <a:off x="2455150" y="2527173"/>
            <a:ext cx="609600" cy="0"/>
          </a:xfrm>
          <a:prstGeom prst="line">
            <a:avLst/>
          </a:prstGeom>
          <a:noFill/>
          <a:ln w="9525">
            <a:solidFill>
              <a:schemeClr val="tx1"/>
            </a:solidFill>
            <a:round/>
            <a:headEnd/>
            <a:tailEnd/>
          </a:ln>
        </p:spPr>
        <p:txBody>
          <a:bodyPr/>
          <a:lstStyle/>
          <a:p>
            <a:endParaRPr lang="en-US"/>
          </a:p>
        </p:txBody>
      </p:sp>
      <p:sp>
        <p:nvSpPr>
          <p:cNvPr id="15" name="Line 52"/>
          <p:cNvSpPr>
            <a:spLocks noChangeShapeType="1"/>
          </p:cNvSpPr>
          <p:nvPr/>
        </p:nvSpPr>
        <p:spPr bwMode="auto">
          <a:xfrm>
            <a:off x="3325100" y="2798635"/>
            <a:ext cx="381000" cy="609600"/>
          </a:xfrm>
          <a:prstGeom prst="line">
            <a:avLst/>
          </a:prstGeom>
          <a:noFill/>
          <a:ln w="9525">
            <a:solidFill>
              <a:schemeClr val="tx1"/>
            </a:solidFill>
            <a:round/>
            <a:headEnd/>
            <a:tailEnd/>
          </a:ln>
        </p:spPr>
        <p:txBody>
          <a:bodyPr/>
          <a:lstStyle/>
          <a:p>
            <a:endParaRPr lang="en-US"/>
          </a:p>
        </p:txBody>
      </p:sp>
      <p:sp>
        <p:nvSpPr>
          <p:cNvPr id="16" name="Oval 53"/>
          <p:cNvSpPr>
            <a:spLocks noChangeArrowheads="1"/>
          </p:cNvSpPr>
          <p:nvPr/>
        </p:nvSpPr>
        <p:spPr bwMode="auto">
          <a:xfrm>
            <a:off x="810500" y="2951035"/>
            <a:ext cx="533400" cy="533400"/>
          </a:xfrm>
          <a:prstGeom prst="ellipse">
            <a:avLst/>
          </a:prstGeom>
          <a:noFill/>
          <a:ln w="9525">
            <a:noFill/>
            <a:round/>
            <a:headEnd/>
            <a:tailEnd/>
          </a:ln>
        </p:spPr>
        <p:txBody>
          <a:bodyPr wrap="none" anchor="ctr"/>
          <a:lstStyle/>
          <a:p>
            <a:endParaRPr lang="en-US"/>
          </a:p>
        </p:txBody>
      </p:sp>
      <p:sp>
        <p:nvSpPr>
          <p:cNvPr id="17" name="Oval 54"/>
          <p:cNvSpPr>
            <a:spLocks noChangeArrowheads="1"/>
          </p:cNvSpPr>
          <p:nvPr/>
        </p:nvSpPr>
        <p:spPr bwMode="auto">
          <a:xfrm>
            <a:off x="962900" y="2798635"/>
            <a:ext cx="457200" cy="457200"/>
          </a:xfrm>
          <a:prstGeom prst="ellipse">
            <a:avLst/>
          </a:prstGeom>
          <a:solidFill>
            <a:schemeClr val="hlink"/>
          </a:solidFill>
          <a:ln w="9525">
            <a:solidFill>
              <a:schemeClr val="tx1"/>
            </a:solidFill>
            <a:round/>
            <a:headEnd/>
            <a:tailEnd/>
          </a:ln>
        </p:spPr>
        <p:txBody>
          <a:bodyPr wrap="none" anchor="ctr"/>
          <a:lstStyle/>
          <a:p>
            <a:r>
              <a:rPr lang="en-US" b="1"/>
              <a:t>A</a:t>
            </a:r>
          </a:p>
        </p:txBody>
      </p:sp>
      <p:sp>
        <p:nvSpPr>
          <p:cNvPr id="18" name="Oval 55"/>
          <p:cNvSpPr>
            <a:spLocks noChangeArrowheads="1"/>
          </p:cNvSpPr>
          <p:nvPr/>
        </p:nvSpPr>
        <p:spPr bwMode="auto">
          <a:xfrm>
            <a:off x="810500" y="3713035"/>
            <a:ext cx="457200" cy="457200"/>
          </a:xfrm>
          <a:prstGeom prst="ellipse">
            <a:avLst/>
          </a:prstGeom>
          <a:solidFill>
            <a:schemeClr val="hlink"/>
          </a:solidFill>
          <a:ln w="9525">
            <a:solidFill>
              <a:schemeClr val="tx1"/>
            </a:solidFill>
            <a:round/>
            <a:headEnd/>
            <a:tailEnd/>
          </a:ln>
        </p:spPr>
        <p:txBody>
          <a:bodyPr wrap="none" anchor="ctr"/>
          <a:lstStyle/>
          <a:p>
            <a:r>
              <a:rPr lang="en-US" b="1"/>
              <a:t>H</a:t>
            </a:r>
          </a:p>
        </p:txBody>
      </p:sp>
      <p:sp>
        <p:nvSpPr>
          <p:cNvPr id="19" name="Oval 56"/>
          <p:cNvSpPr>
            <a:spLocks noChangeArrowheads="1"/>
          </p:cNvSpPr>
          <p:nvPr/>
        </p:nvSpPr>
        <p:spPr bwMode="auto">
          <a:xfrm>
            <a:off x="2182100" y="3332035"/>
            <a:ext cx="457200" cy="457200"/>
          </a:xfrm>
          <a:prstGeom prst="ellipse">
            <a:avLst/>
          </a:prstGeom>
          <a:solidFill>
            <a:schemeClr val="hlink"/>
          </a:solidFill>
          <a:ln w="9525">
            <a:solidFill>
              <a:schemeClr val="tx1"/>
            </a:solidFill>
            <a:round/>
            <a:headEnd/>
            <a:tailEnd/>
          </a:ln>
        </p:spPr>
        <p:txBody>
          <a:bodyPr wrap="none" anchor="ctr"/>
          <a:lstStyle/>
          <a:p>
            <a:r>
              <a:rPr lang="en-US" b="1"/>
              <a:t>B</a:t>
            </a:r>
          </a:p>
        </p:txBody>
      </p:sp>
      <p:sp>
        <p:nvSpPr>
          <p:cNvPr id="20" name="Oval 57"/>
          <p:cNvSpPr>
            <a:spLocks noChangeArrowheads="1"/>
          </p:cNvSpPr>
          <p:nvPr/>
        </p:nvSpPr>
        <p:spPr bwMode="auto">
          <a:xfrm>
            <a:off x="2029700" y="2341435"/>
            <a:ext cx="457200" cy="457200"/>
          </a:xfrm>
          <a:prstGeom prst="ellipse">
            <a:avLst/>
          </a:prstGeom>
          <a:solidFill>
            <a:schemeClr val="hlink"/>
          </a:solidFill>
          <a:ln w="9525">
            <a:solidFill>
              <a:schemeClr val="tx1"/>
            </a:solidFill>
            <a:round/>
            <a:headEnd/>
            <a:tailEnd/>
          </a:ln>
        </p:spPr>
        <p:txBody>
          <a:bodyPr wrap="none" anchor="ctr"/>
          <a:lstStyle/>
          <a:p>
            <a:r>
              <a:rPr lang="en-US" b="1"/>
              <a:t>F</a:t>
            </a:r>
          </a:p>
        </p:txBody>
      </p:sp>
      <p:sp>
        <p:nvSpPr>
          <p:cNvPr id="21" name="Oval 58"/>
          <p:cNvSpPr>
            <a:spLocks noChangeArrowheads="1"/>
          </p:cNvSpPr>
          <p:nvPr/>
        </p:nvSpPr>
        <p:spPr bwMode="auto">
          <a:xfrm>
            <a:off x="3096500" y="4322635"/>
            <a:ext cx="457200" cy="457200"/>
          </a:xfrm>
          <a:prstGeom prst="ellipse">
            <a:avLst/>
          </a:prstGeom>
          <a:solidFill>
            <a:srgbClr val="FF0000"/>
          </a:solidFill>
          <a:ln w="9525">
            <a:solidFill>
              <a:schemeClr val="tx1"/>
            </a:solidFill>
            <a:round/>
            <a:headEnd/>
            <a:tailEnd/>
          </a:ln>
        </p:spPr>
        <p:txBody>
          <a:bodyPr wrap="none" anchor="ctr"/>
          <a:lstStyle/>
          <a:p>
            <a:r>
              <a:rPr lang="en-US" b="1"/>
              <a:t>E</a:t>
            </a:r>
          </a:p>
        </p:txBody>
      </p:sp>
      <p:sp>
        <p:nvSpPr>
          <p:cNvPr id="22" name="Oval 59"/>
          <p:cNvSpPr>
            <a:spLocks noChangeArrowheads="1"/>
          </p:cNvSpPr>
          <p:nvPr/>
        </p:nvSpPr>
        <p:spPr bwMode="auto">
          <a:xfrm>
            <a:off x="3553700" y="3408235"/>
            <a:ext cx="457200" cy="457200"/>
          </a:xfrm>
          <a:prstGeom prst="ellipse">
            <a:avLst/>
          </a:prstGeom>
          <a:solidFill>
            <a:srgbClr val="FF0000"/>
          </a:solidFill>
          <a:ln w="9525">
            <a:solidFill>
              <a:schemeClr val="tx1"/>
            </a:solidFill>
            <a:round/>
            <a:headEnd/>
            <a:tailEnd/>
          </a:ln>
        </p:spPr>
        <p:txBody>
          <a:bodyPr wrap="none" anchor="ctr"/>
          <a:lstStyle/>
          <a:p>
            <a:r>
              <a:rPr lang="en-US" b="1"/>
              <a:t>D</a:t>
            </a:r>
          </a:p>
        </p:txBody>
      </p:sp>
      <p:sp>
        <p:nvSpPr>
          <p:cNvPr id="23" name="Oval 60"/>
          <p:cNvSpPr>
            <a:spLocks noChangeArrowheads="1"/>
          </p:cNvSpPr>
          <p:nvPr/>
        </p:nvSpPr>
        <p:spPr bwMode="auto">
          <a:xfrm>
            <a:off x="3020300" y="2417635"/>
            <a:ext cx="457200" cy="457200"/>
          </a:xfrm>
          <a:prstGeom prst="ellipse">
            <a:avLst/>
          </a:prstGeom>
          <a:solidFill>
            <a:schemeClr val="hlink"/>
          </a:solidFill>
          <a:ln w="9525">
            <a:solidFill>
              <a:schemeClr val="tx1"/>
            </a:solidFill>
            <a:round/>
            <a:headEnd/>
            <a:tailEnd/>
          </a:ln>
        </p:spPr>
        <p:txBody>
          <a:bodyPr wrap="none" anchor="ctr"/>
          <a:lstStyle/>
          <a:p>
            <a:r>
              <a:rPr lang="en-US" b="1"/>
              <a:t>C</a:t>
            </a:r>
          </a:p>
        </p:txBody>
      </p:sp>
      <p:sp>
        <p:nvSpPr>
          <p:cNvPr id="24" name="Oval 61"/>
          <p:cNvSpPr>
            <a:spLocks noChangeArrowheads="1"/>
          </p:cNvSpPr>
          <p:nvPr/>
        </p:nvSpPr>
        <p:spPr bwMode="auto">
          <a:xfrm>
            <a:off x="1801100" y="4322635"/>
            <a:ext cx="457200" cy="457200"/>
          </a:xfrm>
          <a:prstGeom prst="ellipse">
            <a:avLst/>
          </a:prstGeom>
          <a:solidFill>
            <a:schemeClr val="hlink"/>
          </a:solidFill>
          <a:ln w="9525">
            <a:solidFill>
              <a:schemeClr val="tx1"/>
            </a:solidFill>
            <a:round/>
            <a:headEnd/>
            <a:tailEnd/>
          </a:ln>
        </p:spPr>
        <p:txBody>
          <a:bodyPr wrap="none" anchor="ctr"/>
          <a:lstStyle/>
          <a:p>
            <a:r>
              <a:rPr lang="en-US" b="1"/>
              <a:t>G</a:t>
            </a:r>
          </a:p>
        </p:txBody>
      </p:sp>
      <p:sp>
        <p:nvSpPr>
          <p:cNvPr id="25" name="Line 62"/>
          <p:cNvSpPr>
            <a:spLocks noChangeShapeType="1"/>
          </p:cNvSpPr>
          <p:nvPr/>
        </p:nvSpPr>
        <p:spPr bwMode="auto">
          <a:xfrm>
            <a:off x="2563100" y="3713035"/>
            <a:ext cx="609600" cy="609600"/>
          </a:xfrm>
          <a:prstGeom prst="line">
            <a:avLst/>
          </a:prstGeom>
          <a:noFill/>
          <a:ln w="9525">
            <a:solidFill>
              <a:schemeClr val="tx1"/>
            </a:solidFill>
            <a:round/>
            <a:headEnd/>
            <a:tailEnd/>
          </a:ln>
        </p:spPr>
        <p:txBody>
          <a:bodyPr/>
          <a:lstStyle/>
          <a:p>
            <a:endParaRPr lang="en-US"/>
          </a:p>
        </p:txBody>
      </p:sp>
      <p:sp>
        <p:nvSpPr>
          <p:cNvPr id="26" name="Line 63"/>
          <p:cNvSpPr>
            <a:spLocks noChangeShapeType="1"/>
          </p:cNvSpPr>
          <p:nvPr/>
        </p:nvSpPr>
        <p:spPr bwMode="auto">
          <a:xfrm flipH="1">
            <a:off x="2258300" y="4627435"/>
            <a:ext cx="838200" cy="0"/>
          </a:xfrm>
          <a:prstGeom prst="line">
            <a:avLst/>
          </a:prstGeom>
          <a:noFill/>
          <a:ln w="9525">
            <a:solidFill>
              <a:schemeClr val="tx1"/>
            </a:solidFill>
            <a:round/>
            <a:headEnd/>
            <a:tailEnd/>
          </a:ln>
        </p:spPr>
        <p:txBody>
          <a:bodyPr/>
          <a:lstStyle/>
          <a:p>
            <a:endParaRPr lang="en-US"/>
          </a:p>
        </p:txBody>
      </p:sp>
      <p:sp>
        <p:nvSpPr>
          <p:cNvPr id="27" name="Line 64"/>
          <p:cNvSpPr>
            <a:spLocks noChangeShapeType="1"/>
          </p:cNvSpPr>
          <p:nvPr/>
        </p:nvSpPr>
        <p:spPr bwMode="auto">
          <a:xfrm flipH="1" flipV="1">
            <a:off x="1191500" y="4094035"/>
            <a:ext cx="609600" cy="381000"/>
          </a:xfrm>
          <a:prstGeom prst="line">
            <a:avLst/>
          </a:prstGeom>
          <a:noFill/>
          <a:ln w="9525">
            <a:solidFill>
              <a:schemeClr val="tx1"/>
            </a:solidFill>
            <a:round/>
            <a:headEnd/>
            <a:tailEnd/>
          </a:ln>
        </p:spPr>
        <p:txBody>
          <a:bodyPr/>
          <a:lstStyle/>
          <a:p>
            <a:endParaRPr lang="en-US"/>
          </a:p>
        </p:txBody>
      </p:sp>
      <p:sp>
        <p:nvSpPr>
          <p:cNvPr id="28" name="Text Box 65"/>
          <p:cNvSpPr txBox="1">
            <a:spLocks noChangeArrowheads="1"/>
          </p:cNvSpPr>
          <p:nvPr/>
        </p:nvSpPr>
        <p:spPr bwMode="auto">
          <a:xfrm>
            <a:off x="2563100" y="455123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9" name="Text Box 66"/>
          <p:cNvSpPr txBox="1">
            <a:spLocks noChangeArrowheads="1"/>
          </p:cNvSpPr>
          <p:nvPr/>
        </p:nvSpPr>
        <p:spPr bwMode="auto">
          <a:xfrm>
            <a:off x="2388475" y="4028948"/>
            <a:ext cx="304800" cy="304800"/>
          </a:xfrm>
          <a:prstGeom prst="rect">
            <a:avLst/>
          </a:prstGeom>
          <a:noFill/>
          <a:ln w="9525">
            <a:noFill/>
            <a:miter lim="800000"/>
            <a:headEnd/>
            <a:tailEnd/>
          </a:ln>
        </p:spPr>
        <p:txBody>
          <a:bodyPr>
            <a:spAutoFit/>
          </a:bodyPr>
          <a:lstStyle/>
          <a:p>
            <a:pPr>
              <a:spcBef>
                <a:spcPct val="50000"/>
              </a:spcBef>
            </a:pPr>
            <a:r>
              <a:rPr lang="en-US" sz="1400" b="1"/>
              <a:t>2</a:t>
            </a:r>
          </a:p>
        </p:txBody>
      </p:sp>
      <p:sp>
        <p:nvSpPr>
          <p:cNvPr id="30" name="Text Box 67"/>
          <p:cNvSpPr txBox="1">
            <a:spLocks noChangeArrowheads="1"/>
          </p:cNvSpPr>
          <p:nvPr/>
        </p:nvSpPr>
        <p:spPr bwMode="auto">
          <a:xfrm>
            <a:off x="2648825" y="3690810"/>
            <a:ext cx="479425"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1" name="Text Box 68"/>
          <p:cNvSpPr txBox="1">
            <a:spLocks noChangeArrowheads="1"/>
          </p:cNvSpPr>
          <p:nvPr/>
        </p:nvSpPr>
        <p:spPr bwMode="auto">
          <a:xfrm>
            <a:off x="2920288" y="3222498"/>
            <a:ext cx="468312" cy="304800"/>
          </a:xfrm>
          <a:prstGeom prst="rect">
            <a:avLst/>
          </a:prstGeom>
          <a:noFill/>
          <a:ln w="9525">
            <a:noFill/>
            <a:miter lim="800000"/>
            <a:headEnd/>
            <a:tailEnd/>
          </a:ln>
        </p:spPr>
        <p:txBody>
          <a:bodyPr>
            <a:spAutoFit/>
          </a:bodyPr>
          <a:lstStyle/>
          <a:p>
            <a:pPr>
              <a:spcBef>
                <a:spcPct val="50000"/>
              </a:spcBef>
            </a:pPr>
            <a:r>
              <a:rPr lang="en-US" sz="1400" b="1"/>
              <a:t>6</a:t>
            </a:r>
          </a:p>
        </p:txBody>
      </p:sp>
      <p:sp>
        <p:nvSpPr>
          <p:cNvPr id="32" name="Text Box 69"/>
          <p:cNvSpPr txBox="1">
            <a:spLocks noChangeArrowheads="1"/>
          </p:cNvSpPr>
          <p:nvPr/>
        </p:nvSpPr>
        <p:spPr bwMode="auto">
          <a:xfrm>
            <a:off x="3477500" y="287483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3" name="Text Box 70"/>
          <p:cNvSpPr txBox="1">
            <a:spLocks noChangeArrowheads="1"/>
          </p:cNvSpPr>
          <p:nvPr/>
        </p:nvSpPr>
        <p:spPr bwMode="auto">
          <a:xfrm>
            <a:off x="2551988" y="304946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4" name="Text Box 71"/>
          <p:cNvSpPr txBox="1">
            <a:spLocks noChangeArrowheads="1"/>
          </p:cNvSpPr>
          <p:nvPr/>
        </p:nvSpPr>
        <p:spPr bwMode="auto">
          <a:xfrm>
            <a:off x="2607550" y="226523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5" name="Text Box 72"/>
          <p:cNvSpPr txBox="1">
            <a:spLocks noChangeArrowheads="1"/>
          </p:cNvSpPr>
          <p:nvPr/>
        </p:nvSpPr>
        <p:spPr bwMode="auto">
          <a:xfrm>
            <a:off x="2105900" y="287483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6" name="Text Box 73"/>
          <p:cNvSpPr txBox="1">
            <a:spLocks noChangeArrowheads="1"/>
          </p:cNvSpPr>
          <p:nvPr/>
        </p:nvSpPr>
        <p:spPr bwMode="auto">
          <a:xfrm>
            <a:off x="1801100" y="3103435"/>
            <a:ext cx="304800" cy="304800"/>
          </a:xfrm>
          <a:prstGeom prst="rect">
            <a:avLst/>
          </a:prstGeom>
          <a:noFill/>
          <a:ln w="9525">
            <a:noFill/>
            <a:miter lim="800000"/>
            <a:headEnd/>
            <a:tailEnd/>
          </a:ln>
        </p:spPr>
        <p:txBody>
          <a:bodyPr>
            <a:spAutoFit/>
          </a:bodyPr>
          <a:lstStyle/>
          <a:p>
            <a:pPr>
              <a:spcBef>
                <a:spcPct val="50000"/>
              </a:spcBef>
            </a:pPr>
            <a:r>
              <a:rPr lang="en-US" sz="1400" b="1"/>
              <a:t>8</a:t>
            </a:r>
          </a:p>
        </p:txBody>
      </p:sp>
      <p:sp>
        <p:nvSpPr>
          <p:cNvPr id="37" name="Text Box 74"/>
          <p:cNvSpPr txBox="1">
            <a:spLocks noChangeArrowheads="1"/>
          </p:cNvSpPr>
          <p:nvPr/>
        </p:nvSpPr>
        <p:spPr bwMode="auto">
          <a:xfrm>
            <a:off x="1496300" y="356063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8" name="Text Box 75"/>
          <p:cNvSpPr txBox="1">
            <a:spLocks noChangeArrowheads="1"/>
          </p:cNvSpPr>
          <p:nvPr/>
        </p:nvSpPr>
        <p:spPr bwMode="auto">
          <a:xfrm>
            <a:off x="1332788" y="423691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9" name="Line 76"/>
          <p:cNvSpPr>
            <a:spLocks noChangeShapeType="1"/>
          </p:cNvSpPr>
          <p:nvPr/>
        </p:nvSpPr>
        <p:spPr bwMode="auto">
          <a:xfrm flipV="1">
            <a:off x="1388350" y="2700210"/>
            <a:ext cx="685800" cy="304800"/>
          </a:xfrm>
          <a:prstGeom prst="line">
            <a:avLst/>
          </a:prstGeom>
          <a:noFill/>
          <a:ln w="9525">
            <a:solidFill>
              <a:schemeClr val="tx1"/>
            </a:solidFill>
            <a:round/>
            <a:headEnd/>
            <a:tailEnd/>
          </a:ln>
        </p:spPr>
        <p:txBody>
          <a:bodyPr/>
          <a:lstStyle/>
          <a:p>
            <a:endParaRPr lang="en-US"/>
          </a:p>
        </p:txBody>
      </p:sp>
      <p:sp>
        <p:nvSpPr>
          <p:cNvPr id="40" name="Text Box 77"/>
          <p:cNvSpPr txBox="1">
            <a:spLocks noChangeArrowheads="1"/>
          </p:cNvSpPr>
          <p:nvPr/>
        </p:nvSpPr>
        <p:spPr bwMode="auto">
          <a:xfrm>
            <a:off x="1420100" y="2570035"/>
            <a:ext cx="479425" cy="304800"/>
          </a:xfrm>
          <a:prstGeom prst="rect">
            <a:avLst/>
          </a:prstGeom>
          <a:noFill/>
          <a:ln w="9525">
            <a:noFill/>
            <a:miter lim="800000"/>
            <a:headEnd/>
            <a:tailEnd/>
          </a:ln>
        </p:spPr>
        <p:txBody>
          <a:bodyPr>
            <a:spAutoFit/>
          </a:bodyPr>
          <a:lstStyle/>
          <a:p>
            <a:pPr>
              <a:spcBef>
                <a:spcPct val="50000"/>
              </a:spcBef>
            </a:pPr>
            <a:r>
              <a:rPr lang="en-US" sz="1400" b="1"/>
              <a:t>10</a:t>
            </a:r>
          </a:p>
        </p:txBody>
      </p:sp>
      <p:graphicFrame>
        <p:nvGraphicFramePr>
          <p:cNvPr id="41" name="Group 121"/>
          <p:cNvGraphicFramePr>
            <a:graphicFrameLocks noGrp="1"/>
          </p:cNvGraphicFramePr>
          <p:nvPr>
            <p:extLst>
              <p:ext uri="{D42A27DB-BD31-4B8C-83A1-F6EECF244321}">
                <p14:modId xmlns:p14="http://schemas.microsoft.com/office/powerpoint/2010/main" val="4238191841"/>
              </p:ext>
            </p:extLst>
          </p:nvPr>
        </p:nvGraphicFramePr>
        <p:xfrm>
          <a:off x="6525500" y="2481135"/>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Tree>
    <p:extLst>
      <p:ext uri="{BB962C8B-B14F-4D97-AF65-F5344CB8AC3E}">
        <p14:creationId xmlns:p14="http://schemas.microsoft.com/office/powerpoint/2010/main" val="4099738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rPr>
              <a:t>Spanning Tree</a:t>
            </a:r>
          </a:p>
          <a:p>
            <a:pPr marL="342900" indent="-342900">
              <a:buAutoNum type="arabicPeriod"/>
            </a:pPr>
            <a:r>
              <a:rPr lang="en-US" sz="2400" dirty="0" smtClean="0">
                <a:solidFill>
                  <a:schemeClr val="tx1"/>
                </a:solidFill>
              </a:rPr>
              <a:t>Minimum Spanning Tree</a:t>
            </a:r>
          </a:p>
          <a:p>
            <a:pPr marL="342900" indent="-342900">
              <a:buAutoNum type="arabicPeriod"/>
            </a:pPr>
            <a:r>
              <a:rPr lang="en-US" sz="2400" dirty="0" smtClean="0">
                <a:solidFill>
                  <a:schemeClr val="tx1"/>
                </a:solidFill>
              </a:rPr>
              <a:t>Prim’s Algorithm</a:t>
            </a:r>
          </a:p>
          <a:p>
            <a:pPr marL="342900" indent="-342900">
              <a:buAutoNum type="arabicPeriod"/>
            </a:pPr>
            <a:r>
              <a:rPr lang="en-US" sz="2400" dirty="0" err="1" smtClean="0">
                <a:solidFill>
                  <a:schemeClr val="tx1"/>
                </a:solidFill>
              </a:rPr>
              <a:t>Kruskal’s</a:t>
            </a:r>
            <a:r>
              <a:rPr lang="en-US" sz="2400" dirty="0" smtClean="0">
                <a:solidFill>
                  <a:schemeClr val="tx1"/>
                </a:solidFill>
              </a:rPr>
              <a:t> Algorithm</a:t>
            </a: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197935" y="1558650"/>
            <a:ext cx="4038600" cy="701675"/>
          </a:xfrm>
          <a:prstGeom prst="rect">
            <a:avLst/>
          </a:prstGeom>
          <a:noFill/>
          <a:ln w="9525">
            <a:noFill/>
            <a:miter lim="800000"/>
            <a:headEnd/>
            <a:tailEnd/>
          </a:ln>
        </p:spPr>
        <p:txBody>
          <a:bodyPr>
            <a:spAutoFit/>
          </a:bodyPr>
          <a:lstStyle/>
          <a:p>
            <a:pPr>
              <a:spcBef>
                <a:spcPct val="50000"/>
              </a:spcBef>
            </a:pPr>
            <a:r>
              <a:rPr lang="en-US"/>
              <a:t>Select first |V|</a:t>
            </a:r>
            <a:r>
              <a:rPr lang="en-US">
                <a:cs typeface="Times New Roman" pitchFamily="18" charset="0"/>
              </a:rPr>
              <a:t>–1 edges which do not generate a cycle</a:t>
            </a:r>
            <a:endParaRPr lang="en-US"/>
          </a:p>
        </p:txBody>
      </p:sp>
      <p:graphicFrame>
        <p:nvGraphicFramePr>
          <p:cNvPr id="3" name="Group 118"/>
          <p:cNvGraphicFramePr>
            <a:graphicFrameLocks noGrp="1"/>
          </p:cNvGraphicFramePr>
          <p:nvPr>
            <p:extLst>
              <p:ext uri="{D42A27DB-BD31-4B8C-83A1-F6EECF244321}">
                <p14:modId xmlns:p14="http://schemas.microsoft.com/office/powerpoint/2010/main" val="1877922456"/>
              </p:ext>
            </p:extLst>
          </p:nvPr>
        </p:nvGraphicFramePr>
        <p:xfrm>
          <a:off x="4578935" y="239685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42"/>
          <p:cNvSpPr txBox="1">
            <a:spLocks noChangeArrowheads="1"/>
          </p:cNvSpPr>
          <p:nvPr/>
        </p:nvSpPr>
        <p:spPr bwMode="auto">
          <a:xfrm>
            <a:off x="822910" y="3235050"/>
            <a:ext cx="304800" cy="304800"/>
          </a:xfrm>
          <a:prstGeom prst="rect">
            <a:avLst/>
          </a:prstGeom>
          <a:noFill/>
          <a:ln w="9525">
            <a:noFill/>
            <a:miter lim="800000"/>
            <a:headEnd/>
            <a:tailEnd/>
          </a:ln>
        </p:spPr>
        <p:txBody>
          <a:bodyPr>
            <a:spAutoFit/>
          </a:bodyPr>
          <a:lstStyle/>
          <a:p>
            <a:pPr>
              <a:spcBef>
                <a:spcPct val="50000"/>
              </a:spcBef>
            </a:pPr>
            <a:r>
              <a:rPr lang="en-US" sz="1400" b="1"/>
              <a:t>5</a:t>
            </a:r>
          </a:p>
        </p:txBody>
      </p:sp>
      <p:sp>
        <p:nvSpPr>
          <p:cNvPr id="5" name="Line 43"/>
          <p:cNvSpPr>
            <a:spLocks noChangeShapeType="1"/>
          </p:cNvSpPr>
          <p:nvPr/>
        </p:nvSpPr>
        <p:spPr bwMode="auto">
          <a:xfrm flipH="1">
            <a:off x="3469273" y="3539850"/>
            <a:ext cx="381000" cy="762000"/>
          </a:xfrm>
          <a:prstGeom prst="line">
            <a:avLst/>
          </a:prstGeom>
          <a:noFill/>
          <a:ln w="19050">
            <a:solidFill>
              <a:srgbClr val="FF0000"/>
            </a:solidFill>
            <a:round/>
            <a:headEnd/>
            <a:tailEnd/>
          </a:ln>
        </p:spPr>
        <p:txBody>
          <a:bodyPr/>
          <a:lstStyle/>
          <a:p>
            <a:endParaRPr lang="en-US"/>
          </a:p>
        </p:txBody>
      </p:sp>
      <p:sp>
        <p:nvSpPr>
          <p:cNvPr id="6" name="Text Box 44"/>
          <p:cNvSpPr txBox="1">
            <a:spLocks noChangeArrowheads="1"/>
          </p:cNvSpPr>
          <p:nvPr/>
        </p:nvSpPr>
        <p:spPr bwMode="auto">
          <a:xfrm>
            <a:off x="3235910" y="3865288"/>
            <a:ext cx="479425" cy="304800"/>
          </a:xfrm>
          <a:prstGeom prst="rect">
            <a:avLst/>
          </a:prstGeom>
          <a:noFill/>
          <a:ln w="9525">
            <a:noFill/>
            <a:miter lim="800000"/>
            <a:headEnd/>
            <a:tailEnd/>
          </a:ln>
        </p:spPr>
        <p:txBody>
          <a:bodyPr>
            <a:spAutoFit/>
          </a:bodyPr>
          <a:lstStyle/>
          <a:p>
            <a:pPr>
              <a:spcBef>
                <a:spcPct val="50000"/>
              </a:spcBef>
            </a:pPr>
            <a:r>
              <a:rPr lang="en-US" sz="1400" b="1"/>
              <a:t>1</a:t>
            </a:r>
          </a:p>
        </p:txBody>
      </p:sp>
      <p:sp>
        <p:nvSpPr>
          <p:cNvPr id="7" name="Line 45"/>
          <p:cNvSpPr>
            <a:spLocks noChangeShapeType="1"/>
          </p:cNvSpPr>
          <p:nvPr/>
        </p:nvSpPr>
        <p:spPr bwMode="auto">
          <a:xfrm>
            <a:off x="2216735" y="2549250"/>
            <a:ext cx="152400" cy="685800"/>
          </a:xfrm>
          <a:prstGeom prst="line">
            <a:avLst/>
          </a:prstGeom>
          <a:noFill/>
          <a:ln w="9525">
            <a:solidFill>
              <a:schemeClr val="tx1"/>
            </a:solidFill>
            <a:round/>
            <a:headEnd/>
            <a:tailEnd/>
          </a:ln>
        </p:spPr>
        <p:txBody>
          <a:bodyPr/>
          <a:lstStyle/>
          <a:p>
            <a:endParaRPr lang="en-US"/>
          </a:p>
        </p:txBody>
      </p:sp>
      <p:sp>
        <p:nvSpPr>
          <p:cNvPr id="8" name="Line 46"/>
          <p:cNvSpPr>
            <a:spLocks noChangeShapeType="1"/>
          </p:cNvSpPr>
          <p:nvPr/>
        </p:nvSpPr>
        <p:spPr bwMode="auto">
          <a:xfrm flipV="1">
            <a:off x="2521535" y="2701650"/>
            <a:ext cx="533400" cy="762000"/>
          </a:xfrm>
          <a:prstGeom prst="line">
            <a:avLst/>
          </a:prstGeom>
          <a:noFill/>
          <a:ln w="9525">
            <a:solidFill>
              <a:schemeClr val="tx1"/>
            </a:solidFill>
            <a:round/>
            <a:headEnd/>
            <a:tailEnd/>
          </a:ln>
        </p:spPr>
        <p:txBody>
          <a:bodyPr/>
          <a:lstStyle/>
          <a:p>
            <a:endParaRPr lang="en-US"/>
          </a:p>
        </p:txBody>
      </p:sp>
      <p:sp>
        <p:nvSpPr>
          <p:cNvPr id="9" name="Line 47"/>
          <p:cNvSpPr>
            <a:spLocks noChangeShapeType="1"/>
          </p:cNvSpPr>
          <p:nvPr/>
        </p:nvSpPr>
        <p:spPr bwMode="auto">
          <a:xfrm flipH="1" flipV="1">
            <a:off x="2369135" y="2625450"/>
            <a:ext cx="1219200" cy="838200"/>
          </a:xfrm>
          <a:prstGeom prst="line">
            <a:avLst/>
          </a:prstGeom>
          <a:noFill/>
          <a:ln w="9525">
            <a:solidFill>
              <a:schemeClr val="tx1"/>
            </a:solidFill>
            <a:round/>
            <a:headEnd/>
            <a:tailEnd/>
          </a:ln>
        </p:spPr>
        <p:txBody>
          <a:bodyPr/>
          <a:lstStyle/>
          <a:p>
            <a:endParaRPr lang="en-US"/>
          </a:p>
        </p:txBody>
      </p:sp>
      <p:sp>
        <p:nvSpPr>
          <p:cNvPr id="10" name="Line 48"/>
          <p:cNvSpPr>
            <a:spLocks noChangeShapeType="1"/>
          </p:cNvSpPr>
          <p:nvPr/>
        </p:nvSpPr>
        <p:spPr bwMode="auto">
          <a:xfrm flipV="1">
            <a:off x="1149935" y="3539850"/>
            <a:ext cx="990600" cy="304800"/>
          </a:xfrm>
          <a:prstGeom prst="line">
            <a:avLst/>
          </a:prstGeom>
          <a:noFill/>
          <a:ln w="9525">
            <a:solidFill>
              <a:schemeClr val="tx1"/>
            </a:solidFill>
            <a:round/>
            <a:headEnd/>
            <a:tailEnd/>
          </a:ln>
        </p:spPr>
        <p:txBody>
          <a:bodyPr/>
          <a:lstStyle/>
          <a:p>
            <a:endParaRPr lang="en-US"/>
          </a:p>
        </p:txBody>
      </p:sp>
      <p:sp>
        <p:nvSpPr>
          <p:cNvPr id="11" name="Line 49"/>
          <p:cNvSpPr>
            <a:spLocks noChangeShapeType="1"/>
          </p:cNvSpPr>
          <p:nvPr/>
        </p:nvSpPr>
        <p:spPr bwMode="auto">
          <a:xfrm flipV="1">
            <a:off x="2064335" y="3616050"/>
            <a:ext cx="1600200" cy="838200"/>
          </a:xfrm>
          <a:prstGeom prst="line">
            <a:avLst/>
          </a:prstGeom>
          <a:noFill/>
          <a:ln w="19050">
            <a:solidFill>
              <a:srgbClr val="FF0000"/>
            </a:solidFill>
            <a:round/>
            <a:headEnd/>
            <a:tailEnd/>
          </a:ln>
        </p:spPr>
        <p:txBody>
          <a:bodyPr/>
          <a:lstStyle/>
          <a:p>
            <a:endParaRPr lang="en-US"/>
          </a:p>
        </p:txBody>
      </p:sp>
      <p:sp>
        <p:nvSpPr>
          <p:cNvPr id="12" name="Line 50"/>
          <p:cNvSpPr>
            <a:spLocks noChangeShapeType="1"/>
          </p:cNvSpPr>
          <p:nvPr/>
        </p:nvSpPr>
        <p:spPr bwMode="auto">
          <a:xfrm flipV="1">
            <a:off x="997535" y="3158850"/>
            <a:ext cx="76200" cy="533400"/>
          </a:xfrm>
          <a:prstGeom prst="line">
            <a:avLst/>
          </a:prstGeom>
          <a:noFill/>
          <a:ln w="9525">
            <a:solidFill>
              <a:schemeClr val="tx1"/>
            </a:solidFill>
            <a:round/>
            <a:headEnd/>
            <a:tailEnd/>
          </a:ln>
        </p:spPr>
        <p:txBody>
          <a:bodyPr/>
          <a:lstStyle/>
          <a:p>
            <a:endParaRPr lang="en-US"/>
          </a:p>
        </p:txBody>
      </p:sp>
      <p:sp>
        <p:nvSpPr>
          <p:cNvPr id="13" name="Line 51"/>
          <p:cNvSpPr>
            <a:spLocks noChangeShapeType="1"/>
          </p:cNvSpPr>
          <p:nvPr/>
        </p:nvSpPr>
        <p:spPr bwMode="auto">
          <a:xfrm>
            <a:off x="1226135" y="3006450"/>
            <a:ext cx="914400" cy="381000"/>
          </a:xfrm>
          <a:prstGeom prst="line">
            <a:avLst/>
          </a:prstGeom>
          <a:noFill/>
          <a:ln w="9525">
            <a:solidFill>
              <a:schemeClr val="tx1"/>
            </a:solidFill>
            <a:round/>
            <a:headEnd/>
            <a:tailEnd/>
          </a:ln>
        </p:spPr>
        <p:txBody>
          <a:bodyPr/>
          <a:lstStyle/>
          <a:p>
            <a:endParaRPr lang="en-US"/>
          </a:p>
        </p:txBody>
      </p:sp>
      <p:sp>
        <p:nvSpPr>
          <p:cNvPr id="14" name="Line 52"/>
          <p:cNvSpPr>
            <a:spLocks noChangeShapeType="1"/>
          </p:cNvSpPr>
          <p:nvPr/>
        </p:nvSpPr>
        <p:spPr bwMode="auto">
          <a:xfrm>
            <a:off x="2413585" y="2430188"/>
            <a:ext cx="609600" cy="0"/>
          </a:xfrm>
          <a:prstGeom prst="line">
            <a:avLst/>
          </a:prstGeom>
          <a:noFill/>
          <a:ln w="9525">
            <a:solidFill>
              <a:schemeClr val="tx1"/>
            </a:solidFill>
            <a:round/>
            <a:headEnd/>
            <a:tailEnd/>
          </a:ln>
        </p:spPr>
        <p:txBody>
          <a:bodyPr/>
          <a:lstStyle/>
          <a:p>
            <a:endParaRPr lang="en-US"/>
          </a:p>
        </p:txBody>
      </p:sp>
      <p:sp>
        <p:nvSpPr>
          <p:cNvPr id="15" name="Line 53"/>
          <p:cNvSpPr>
            <a:spLocks noChangeShapeType="1"/>
          </p:cNvSpPr>
          <p:nvPr/>
        </p:nvSpPr>
        <p:spPr bwMode="auto">
          <a:xfrm>
            <a:off x="3283535" y="2701650"/>
            <a:ext cx="381000" cy="609600"/>
          </a:xfrm>
          <a:prstGeom prst="line">
            <a:avLst/>
          </a:prstGeom>
          <a:noFill/>
          <a:ln w="9525">
            <a:solidFill>
              <a:schemeClr val="tx1"/>
            </a:solidFill>
            <a:round/>
            <a:headEnd/>
            <a:tailEnd/>
          </a:ln>
        </p:spPr>
        <p:txBody>
          <a:bodyPr/>
          <a:lstStyle/>
          <a:p>
            <a:endParaRPr lang="en-US"/>
          </a:p>
        </p:txBody>
      </p:sp>
      <p:sp>
        <p:nvSpPr>
          <p:cNvPr id="16" name="Oval 54"/>
          <p:cNvSpPr>
            <a:spLocks noChangeArrowheads="1"/>
          </p:cNvSpPr>
          <p:nvPr/>
        </p:nvSpPr>
        <p:spPr bwMode="auto">
          <a:xfrm>
            <a:off x="768935" y="2854050"/>
            <a:ext cx="533400" cy="533400"/>
          </a:xfrm>
          <a:prstGeom prst="ellipse">
            <a:avLst/>
          </a:prstGeom>
          <a:noFill/>
          <a:ln w="9525">
            <a:noFill/>
            <a:round/>
            <a:headEnd/>
            <a:tailEnd/>
          </a:ln>
        </p:spPr>
        <p:txBody>
          <a:bodyPr wrap="none" anchor="ctr"/>
          <a:lstStyle/>
          <a:p>
            <a:endParaRPr lang="en-US"/>
          </a:p>
        </p:txBody>
      </p:sp>
      <p:sp>
        <p:nvSpPr>
          <p:cNvPr id="17" name="Oval 55"/>
          <p:cNvSpPr>
            <a:spLocks noChangeArrowheads="1"/>
          </p:cNvSpPr>
          <p:nvPr/>
        </p:nvSpPr>
        <p:spPr bwMode="auto">
          <a:xfrm>
            <a:off x="921335" y="2701650"/>
            <a:ext cx="457200" cy="457200"/>
          </a:xfrm>
          <a:prstGeom prst="ellipse">
            <a:avLst/>
          </a:prstGeom>
          <a:solidFill>
            <a:schemeClr val="hlink"/>
          </a:solidFill>
          <a:ln w="9525">
            <a:solidFill>
              <a:schemeClr val="tx1"/>
            </a:solidFill>
            <a:round/>
            <a:headEnd/>
            <a:tailEnd/>
          </a:ln>
        </p:spPr>
        <p:txBody>
          <a:bodyPr wrap="none" anchor="ctr"/>
          <a:lstStyle/>
          <a:p>
            <a:r>
              <a:rPr lang="en-US" b="1"/>
              <a:t>A</a:t>
            </a:r>
          </a:p>
        </p:txBody>
      </p:sp>
      <p:sp>
        <p:nvSpPr>
          <p:cNvPr id="18" name="Oval 56"/>
          <p:cNvSpPr>
            <a:spLocks noChangeArrowheads="1"/>
          </p:cNvSpPr>
          <p:nvPr/>
        </p:nvSpPr>
        <p:spPr bwMode="auto">
          <a:xfrm>
            <a:off x="768935" y="3616050"/>
            <a:ext cx="457200" cy="457200"/>
          </a:xfrm>
          <a:prstGeom prst="ellipse">
            <a:avLst/>
          </a:prstGeom>
          <a:solidFill>
            <a:schemeClr val="hlink"/>
          </a:solidFill>
          <a:ln w="9525">
            <a:solidFill>
              <a:schemeClr val="tx1"/>
            </a:solidFill>
            <a:round/>
            <a:headEnd/>
            <a:tailEnd/>
          </a:ln>
        </p:spPr>
        <p:txBody>
          <a:bodyPr wrap="none" anchor="ctr"/>
          <a:lstStyle/>
          <a:p>
            <a:r>
              <a:rPr lang="en-US" b="1"/>
              <a:t>H</a:t>
            </a:r>
          </a:p>
        </p:txBody>
      </p:sp>
      <p:sp>
        <p:nvSpPr>
          <p:cNvPr id="19" name="Oval 57"/>
          <p:cNvSpPr>
            <a:spLocks noChangeArrowheads="1"/>
          </p:cNvSpPr>
          <p:nvPr/>
        </p:nvSpPr>
        <p:spPr bwMode="auto">
          <a:xfrm>
            <a:off x="2140535" y="3235050"/>
            <a:ext cx="457200" cy="457200"/>
          </a:xfrm>
          <a:prstGeom prst="ellipse">
            <a:avLst/>
          </a:prstGeom>
          <a:solidFill>
            <a:schemeClr val="hlink"/>
          </a:solidFill>
          <a:ln w="9525">
            <a:solidFill>
              <a:schemeClr val="tx1"/>
            </a:solidFill>
            <a:round/>
            <a:headEnd/>
            <a:tailEnd/>
          </a:ln>
        </p:spPr>
        <p:txBody>
          <a:bodyPr wrap="none" anchor="ctr"/>
          <a:lstStyle/>
          <a:p>
            <a:r>
              <a:rPr lang="en-US" b="1"/>
              <a:t>B</a:t>
            </a:r>
          </a:p>
        </p:txBody>
      </p:sp>
      <p:sp>
        <p:nvSpPr>
          <p:cNvPr id="20" name="Oval 58"/>
          <p:cNvSpPr>
            <a:spLocks noChangeArrowheads="1"/>
          </p:cNvSpPr>
          <p:nvPr/>
        </p:nvSpPr>
        <p:spPr bwMode="auto">
          <a:xfrm>
            <a:off x="1988135" y="2244450"/>
            <a:ext cx="457200" cy="457200"/>
          </a:xfrm>
          <a:prstGeom prst="ellipse">
            <a:avLst/>
          </a:prstGeom>
          <a:solidFill>
            <a:schemeClr val="hlink"/>
          </a:solidFill>
          <a:ln w="9525">
            <a:solidFill>
              <a:schemeClr val="tx1"/>
            </a:solidFill>
            <a:round/>
            <a:headEnd/>
            <a:tailEnd/>
          </a:ln>
        </p:spPr>
        <p:txBody>
          <a:bodyPr wrap="none" anchor="ctr"/>
          <a:lstStyle/>
          <a:p>
            <a:r>
              <a:rPr lang="en-US" b="1"/>
              <a:t>F</a:t>
            </a:r>
          </a:p>
        </p:txBody>
      </p:sp>
      <p:sp>
        <p:nvSpPr>
          <p:cNvPr id="21" name="Oval 59"/>
          <p:cNvSpPr>
            <a:spLocks noChangeArrowheads="1"/>
          </p:cNvSpPr>
          <p:nvPr/>
        </p:nvSpPr>
        <p:spPr bwMode="auto">
          <a:xfrm>
            <a:off x="3054935" y="4225650"/>
            <a:ext cx="457200" cy="457200"/>
          </a:xfrm>
          <a:prstGeom prst="ellipse">
            <a:avLst/>
          </a:prstGeom>
          <a:solidFill>
            <a:srgbClr val="FF0000"/>
          </a:solidFill>
          <a:ln w="9525">
            <a:solidFill>
              <a:schemeClr val="tx1"/>
            </a:solidFill>
            <a:round/>
            <a:headEnd/>
            <a:tailEnd/>
          </a:ln>
        </p:spPr>
        <p:txBody>
          <a:bodyPr wrap="none" anchor="ctr"/>
          <a:lstStyle/>
          <a:p>
            <a:r>
              <a:rPr lang="en-US" b="1"/>
              <a:t>E</a:t>
            </a:r>
          </a:p>
        </p:txBody>
      </p:sp>
      <p:sp>
        <p:nvSpPr>
          <p:cNvPr id="22" name="Oval 60"/>
          <p:cNvSpPr>
            <a:spLocks noChangeArrowheads="1"/>
          </p:cNvSpPr>
          <p:nvPr/>
        </p:nvSpPr>
        <p:spPr bwMode="auto">
          <a:xfrm>
            <a:off x="3512135" y="3311250"/>
            <a:ext cx="457200" cy="457200"/>
          </a:xfrm>
          <a:prstGeom prst="ellipse">
            <a:avLst/>
          </a:prstGeom>
          <a:solidFill>
            <a:srgbClr val="FF0000"/>
          </a:solidFill>
          <a:ln w="9525">
            <a:solidFill>
              <a:schemeClr val="tx1"/>
            </a:solidFill>
            <a:round/>
            <a:headEnd/>
            <a:tailEnd/>
          </a:ln>
        </p:spPr>
        <p:txBody>
          <a:bodyPr wrap="none" anchor="ctr"/>
          <a:lstStyle/>
          <a:p>
            <a:r>
              <a:rPr lang="en-US" b="1"/>
              <a:t>D</a:t>
            </a:r>
          </a:p>
        </p:txBody>
      </p:sp>
      <p:sp>
        <p:nvSpPr>
          <p:cNvPr id="23" name="Oval 61"/>
          <p:cNvSpPr>
            <a:spLocks noChangeArrowheads="1"/>
          </p:cNvSpPr>
          <p:nvPr/>
        </p:nvSpPr>
        <p:spPr bwMode="auto">
          <a:xfrm>
            <a:off x="2978735" y="2320650"/>
            <a:ext cx="457200" cy="457200"/>
          </a:xfrm>
          <a:prstGeom prst="ellipse">
            <a:avLst/>
          </a:prstGeom>
          <a:solidFill>
            <a:schemeClr val="hlink"/>
          </a:solidFill>
          <a:ln w="9525">
            <a:solidFill>
              <a:schemeClr val="tx1"/>
            </a:solidFill>
            <a:round/>
            <a:headEnd/>
            <a:tailEnd/>
          </a:ln>
        </p:spPr>
        <p:txBody>
          <a:bodyPr wrap="none" anchor="ctr"/>
          <a:lstStyle/>
          <a:p>
            <a:r>
              <a:rPr lang="en-US" b="1"/>
              <a:t>C</a:t>
            </a:r>
          </a:p>
        </p:txBody>
      </p:sp>
      <p:sp>
        <p:nvSpPr>
          <p:cNvPr id="24" name="Oval 62"/>
          <p:cNvSpPr>
            <a:spLocks noChangeArrowheads="1"/>
          </p:cNvSpPr>
          <p:nvPr/>
        </p:nvSpPr>
        <p:spPr bwMode="auto">
          <a:xfrm>
            <a:off x="1759535" y="4225650"/>
            <a:ext cx="457200" cy="457200"/>
          </a:xfrm>
          <a:prstGeom prst="ellipse">
            <a:avLst/>
          </a:prstGeom>
          <a:solidFill>
            <a:srgbClr val="FF0000"/>
          </a:solidFill>
          <a:ln w="9525">
            <a:solidFill>
              <a:schemeClr val="tx1"/>
            </a:solidFill>
            <a:round/>
            <a:headEnd/>
            <a:tailEnd/>
          </a:ln>
        </p:spPr>
        <p:txBody>
          <a:bodyPr wrap="none" anchor="ctr"/>
          <a:lstStyle/>
          <a:p>
            <a:r>
              <a:rPr lang="en-US" b="1"/>
              <a:t>G</a:t>
            </a:r>
          </a:p>
        </p:txBody>
      </p:sp>
      <p:sp>
        <p:nvSpPr>
          <p:cNvPr id="25" name="Line 63"/>
          <p:cNvSpPr>
            <a:spLocks noChangeShapeType="1"/>
          </p:cNvSpPr>
          <p:nvPr/>
        </p:nvSpPr>
        <p:spPr bwMode="auto">
          <a:xfrm>
            <a:off x="2521535" y="3616050"/>
            <a:ext cx="609600" cy="609600"/>
          </a:xfrm>
          <a:prstGeom prst="line">
            <a:avLst/>
          </a:prstGeom>
          <a:noFill/>
          <a:ln w="9525">
            <a:solidFill>
              <a:schemeClr val="tx1"/>
            </a:solidFill>
            <a:round/>
            <a:headEnd/>
            <a:tailEnd/>
          </a:ln>
        </p:spPr>
        <p:txBody>
          <a:bodyPr/>
          <a:lstStyle/>
          <a:p>
            <a:endParaRPr lang="en-US"/>
          </a:p>
        </p:txBody>
      </p:sp>
      <p:sp>
        <p:nvSpPr>
          <p:cNvPr id="26" name="Line 64"/>
          <p:cNvSpPr>
            <a:spLocks noChangeShapeType="1"/>
          </p:cNvSpPr>
          <p:nvPr/>
        </p:nvSpPr>
        <p:spPr bwMode="auto">
          <a:xfrm flipH="1">
            <a:off x="2216735" y="4530450"/>
            <a:ext cx="838200" cy="0"/>
          </a:xfrm>
          <a:prstGeom prst="line">
            <a:avLst/>
          </a:prstGeom>
          <a:noFill/>
          <a:ln w="9525">
            <a:solidFill>
              <a:schemeClr val="tx1"/>
            </a:solidFill>
            <a:round/>
            <a:headEnd/>
            <a:tailEnd/>
          </a:ln>
        </p:spPr>
        <p:txBody>
          <a:bodyPr/>
          <a:lstStyle/>
          <a:p>
            <a:endParaRPr lang="en-US"/>
          </a:p>
        </p:txBody>
      </p:sp>
      <p:sp>
        <p:nvSpPr>
          <p:cNvPr id="27" name="Line 65"/>
          <p:cNvSpPr>
            <a:spLocks noChangeShapeType="1"/>
          </p:cNvSpPr>
          <p:nvPr/>
        </p:nvSpPr>
        <p:spPr bwMode="auto">
          <a:xfrm flipH="1" flipV="1">
            <a:off x="1149935" y="3997050"/>
            <a:ext cx="609600" cy="381000"/>
          </a:xfrm>
          <a:prstGeom prst="line">
            <a:avLst/>
          </a:prstGeom>
          <a:noFill/>
          <a:ln w="9525">
            <a:solidFill>
              <a:schemeClr val="tx1"/>
            </a:solidFill>
            <a:round/>
            <a:headEnd/>
            <a:tailEnd/>
          </a:ln>
        </p:spPr>
        <p:txBody>
          <a:bodyPr/>
          <a:lstStyle/>
          <a:p>
            <a:endParaRPr lang="en-US"/>
          </a:p>
        </p:txBody>
      </p:sp>
      <p:sp>
        <p:nvSpPr>
          <p:cNvPr id="28" name="Text Box 66"/>
          <p:cNvSpPr txBox="1">
            <a:spLocks noChangeArrowheads="1"/>
          </p:cNvSpPr>
          <p:nvPr/>
        </p:nvSpPr>
        <p:spPr bwMode="auto">
          <a:xfrm>
            <a:off x="2521535" y="445425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9" name="Text Box 67"/>
          <p:cNvSpPr txBox="1">
            <a:spLocks noChangeArrowheads="1"/>
          </p:cNvSpPr>
          <p:nvPr/>
        </p:nvSpPr>
        <p:spPr bwMode="auto">
          <a:xfrm>
            <a:off x="2346910" y="3931963"/>
            <a:ext cx="304800" cy="304800"/>
          </a:xfrm>
          <a:prstGeom prst="rect">
            <a:avLst/>
          </a:prstGeom>
          <a:noFill/>
          <a:ln w="9525">
            <a:noFill/>
            <a:miter lim="800000"/>
            <a:headEnd/>
            <a:tailEnd/>
          </a:ln>
        </p:spPr>
        <p:txBody>
          <a:bodyPr>
            <a:spAutoFit/>
          </a:bodyPr>
          <a:lstStyle/>
          <a:p>
            <a:pPr>
              <a:spcBef>
                <a:spcPct val="50000"/>
              </a:spcBef>
            </a:pPr>
            <a:r>
              <a:rPr lang="en-US" sz="1400" b="1"/>
              <a:t>2</a:t>
            </a:r>
          </a:p>
        </p:txBody>
      </p:sp>
      <p:sp>
        <p:nvSpPr>
          <p:cNvPr id="30" name="Text Box 68"/>
          <p:cNvSpPr txBox="1">
            <a:spLocks noChangeArrowheads="1"/>
          </p:cNvSpPr>
          <p:nvPr/>
        </p:nvSpPr>
        <p:spPr bwMode="auto">
          <a:xfrm>
            <a:off x="2607260" y="3593825"/>
            <a:ext cx="479425"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1" name="Text Box 69"/>
          <p:cNvSpPr txBox="1">
            <a:spLocks noChangeArrowheads="1"/>
          </p:cNvSpPr>
          <p:nvPr/>
        </p:nvSpPr>
        <p:spPr bwMode="auto">
          <a:xfrm>
            <a:off x="2878723" y="3125513"/>
            <a:ext cx="468312" cy="304800"/>
          </a:xfrm>
          <a:prstGeom prst="rect">
            <a:avLst/>
          </a:prstGeom>
          <a:noFill/>
          <a:ln w="9525">
            <a:noFill/>
            <a:miter lim="800000"/>
            <a:headEnd/>
            <a:tailEnd/>
          </a:ln>
        </p:spPr>
        <p:txBody>
          <a:bodyPr>
            <a:spAutoFit/>
          </a:bodyPr>
          <a:lstStyle/>
          <a:p>
            <a:pPr>
              <a:spcBef>
                <a:spcPct val="50000"/>
              </a:spcBef>
            </a:pPr>
            <a:r>
              <a:rPr lang="en-US" sz="1400" b="1"/>
              <a:t>6</a:t>
            </a:r>
          </a:p>
        </p:txBody>
      </p:sp>
      <p:sp>
        <p:nvSpPr>
          <p:cNvPr id="32" name="Text Box 70"/>
          <p:cNvSpPr txBox="1">
            <a:spLocks noChangeArrowheads="1"/>
          </p:cNvSpPr>
          <p:nvPr/>
        </p:nvSpPr>
        <p:spPr bwMode="auto">
          <a:xfrm>
            <a:off x="3435935" y="277785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3" name="Text Box 71"/>
          <p:cNvSpPr txBox="1">
            <a:spLocks noChangeArrowheads="1"/>
          </p:cNvSpPr>
          <p:nvPr/>
        </p:nvSpPr>
        <p:spPr bwMode="auto">
          <a:xfrm>
            <a:off x="2510423" y="295247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4" name="Text Box 72"/>
          <p:cNvSpPr txBox="1">
            <a:spLocks noChangeArrowheads="1"/>
          </p:cNvSpPr>
          <p:nvPr/>
        </p:nvSpPr>
        <p:spPr bwMode="auto">
          <a:xfrm>
            <a:off x="2565985" y="216825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5" name="Text Box 73"/>
          <p:cNvSpPr txBox="1">
            <a:spLocks noChangeArrowheads="1"/>
          </p:cNvSpPr>
          <p:nvPr/>
        </p:nvSpPr>
        <p:spPr bwMode="auto">
          <a:xfrm>
            <a:off x="2064335" y="277785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6" name="Text Box 74"/>
          <p:cNvSpPr txBox="1">
            <a:spLocks noChangeArrowheads="1"/>
          </p:cNvSpPr>
          <p:nvPr/>
        </p:nvSpPr>
        <p:spPr bwMode="auto">
          <a:xfrm>
            <a:off x="1759535" y="3006450"/>
            <a:ext cx="304800" cy="304800"/>
          </a:xfrm>
          <a:prstGeom prst="rect">
            <a:avLst/>
          </a:prstGeom>
          <a:noFill/>
          <a:ln w="9525">
            <a:noFill/>
            <a:miter lim="800000"/>
            <a:headEnd/>
            <a:tailEnd/>
          </a:ln>
        </p:spPr>
        <p:txBody>
          <a:bodyPr>
            <a:spAutoFit/>
          </a:bodyPr>
          <a:lstStyle/>
          <a:p>
            <a:pPr>
              <a:spcBef>
                <a:spcPct val="50000"/>
              </a:spcBef>
            </a:pPr>
            <a:r>
              <a:rPr lang="en-US" sz="1400" b="1"/>
              <a:t>8</a:t>
            </a:r>
          </a:p>
        </p:txBody>
      </p:sp>
      <p:sp>
        <p:nvSpPr>
          <p:cNvPr id="37" name="Text Box 75"/>
          <p:cNvSpPr txBox="1">
            <a:spLocks noChangeArrowheads="1"/>
          </p:cNvSpPr>
          <p:nvPr/>
        </p:nvSpPr>
        <p:spPr bwMode="auto">
          <a:xfrm>
            <a:off x="1454735" y="346365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8" name="Text Box 76"/>
          <p:cNvSpPr txBox="1">
            <a:spLocks noChangeArrowheads="1"/>
          </p:cNvSpPr>
          <p:nvPr/>
        </p:nvSpPr>
        <p:spPr bwMode="auto">
          <a:xfrm>
            <a:off x="1291223" y="413992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9" name="Line 77"/>
          <p:cNvSpPr>
            <a:spLocks noChangeShapeType="1"/>
          </p:cNvSpPr>
          <p:nvPr/>
        </p:nvSpPr>
        <p:spPr bwMode="auto">
          <a:xfrm flipV="1">
            <a:off x="1346785" y="2603225"/>
            <a:ext cx="685800" cy="304800"/>
          </a:xfrm>
          <a:prstGeom prst="line">
            <a:avLst/>
          </a:prstGeom>
          <a:noFill/>
          <a:ln w="9525">
            <a:solidFill>
              <a:schemeClr val="tx1"/>
            </a:solidFill>
            <a:round/>
            <a:headEnd/>
            <a:tailEnd/>
          </a:ln>
        </p:spPr>
        <p:txBody>
          <a:bodyPr/>
          <a:lstStyle/>
          <a:p>
            <a:endParaRPr lang="en-US"/>
          </a:p>
        </p:txBody>
      </p:sp>
      <p:sp>
        <p:nvSpPr>
          <p:cNvPr id="40" name="Text Box 78"/>
          <p:cNvSpPr txBox="1">
            <a:spLocks noChangeArrowheads="1"/>
          </p:cNvSpPr>
          <p:nvPr/>
        </p:nvSpPr>
        <p:spPr bwMode="auto">
          <a:xfrm>
            <a:off x="1378535" y="2473050"/>
            <a:ext cx="479425" cy="304800"/>
          </a:xfrm>
          <a:prstGeom prst="rect">
            <a:avLst/>
          </a:prstGeom>
          <a:noFill/>
          <a:ln w="9525">
            <a:noFill/>
            <a:miter lim="800000"/>
            <a:headEnd/>
            <a:tailEnd/>
          </a:ln>
        </p:spPr>
        <p:txBody>
          <a:bodyPr>
            <a:spAutoFit/>
          </a:bodyPr>
          <a:lstStyle/>
          <a:p>
            <a:pPr>
              <a:spcBef>
                <a:spcPct val="50000"/>
              </a:spcBef>
            </a:pPr>
            <a:r>
              <a:rPr lang="en-US" sz="1400" b="1"/>
              <a:t>10</a:t>
            </a:r>
          </a:p>
        </p:txBody>
      </p:sp>
      <p:graphicFrame>
        <p:nvGraphicFramePr>
          <p:cNvPr id="41" name="Group 79"/>
          <p:cNvGraphicFramePr>
            <a:graphicFrameLocks noGrp="1"/>
          </p:cNvGraphicFramePr>
          <p:nvPr>
            <p:extLst>
              <p:ext uri="{D42A27DB-BD31-4B8C-83A1-F6EECF244321}">
                <p14:modId xmlns:p14="http://schemas.microsoft.com/office/powerpoint/2010/main" val="1370105697"/>
              </p:ext>
            </p:extLst>
          </p:nvPr>
        </p:nvGraphicFramePr>
        <p:xfrm>
          <a:off x="6483935" y="238415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Tree>
    <p:extLst>
      <p:ext uri="{BB962C8B-B14F-4D97-AF65-F5344CB8AC3E}">
        <p14:creationId xmlns:p14="http://schemas.microsoft.com/office/powerpoint/2010/main" val="2786142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53355" y="1600215"/>
            <a:ext cx="4038600" cy="701675"/>
          </a:xfrm>
          <a:prstGeom prst="rect">
            <a:avLst/>
          </a:prstGeom>
          <a:noFill/>
          <a:ln w="9525">
            <a:noFill/>
            <a:miter lim="800000"/>
            <a:headEnd/>
            <a:tailEnd/>
          </a:ln>
        </p:spPr>
        <p:txBody>
          <a:bodyPr>
            <a:spAutoFit/>
          </a:bodyPr>
          <a:lstStyle/>
          <a:p>
            <a:pPr>
              <a:spcBef>
                <a:spcPct val="50000"/>
              </a:spcBef>
            </a:pPr>
            <a:r>
              <a:rPr lang="en-US"/>
              <a:t>Select first |V|</a:t>
            </a:r>
            <a:r>
              <a:rPr lang="en-US">
                <a:cs typeface="Times New Roman" pitchFamily="18" charset="0"/>
              </a:rPr>
              <a:t>–1 edges which do not generate a cycle</a:t>
            </a:r>
            <a:endParaRPr lang="en-US"/>
          </a:p>
        </p:txBody>
      </p:sp>
      <p:graphicFrame>
        <p:nvGraphicFramePr>
          <p:cNvPr id="3" name="Group 3"/>
          <p:cNvGraphicFramePr>
            <a:graphicFrameLocks noGrp="1"/>
          </p:cNvGraphicFramePr>
          <p:nvPr>
            <p:extLst>
              <p:ext uri="{D42A27DB-BD31-4B8C-83A1-F6EECF244321}">
                <p14:modId xmlns:p14="http://schemas.microsoft.com/office/powerpoint/2010/main" val="3821571722"/>
              </p:ext>
            </p:extLst>
          </p:nvPr>
        </p:nvGraphicFramePr>
        <p:xfrm>
          <a:off x="4634355" y="2438415"/>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41"/>
          <p:cNvSpPr txBox="1">
            <a:spLocks noChangeArrowheads="1"/>
          </p:cNvSpPr>
          <p:nvPr/>
        </p:nvSpPr>
        <p:spPr bwMode="auto">
          <a:xfrm>
            <a:off x="878330" y="3276615"/>
            <a:ext cx="304800" cy="304800"/>
          </a:xfrm>
          <a:prstGeom prst="rect">
            <a:avLst/>
          </a:prstGeom>
          <a:noFill/>
          <a:ln w="9525">
            <a:noFill/>
            <a:miter lim="800000"/>
            <a:headEnd/>
            <a:tailEnd/>
          </a:ln>
        </p:spPr>
        <p:txBody>
          <a:bodyPr>
            <a:spAutoFit/>
          </a:bodyPr>
          <a:lstStyle/>
          <a:p>
            <a:pPr>
              <a:spcBef>
                <a:spcPct val="50000"/>
              </a:spcBef>
            </a:pPr>
            <a:r>
              <a:rPr lang="en-US" sz="1400" b="1"/>
              <a:t>5</a:t>
            </a:r>
          </a:p>
        </p:txBody>
      </p:sp>
      <p:sp>
        <p:nvSpPr>
          <p:cNvPr id="5" name="Line 42"/>
          <p:cNvSpPr>
            <a:spLocks noChangeShapeType="1"/>
          </p:cNvSpPr>
          <p:nvPr/>
        </p:nvSpPr>
        <p:spPr bwMode="auto">
          <a:xfrm flipH="1">
            <a:off x="3524693" y="3581415"/>
            <a:ext cx="381000" cy="762000"/>
          </a:xfrm>
          <a:prstGeom prst="line">
            <a:avLst/>
          </a:prstGeom>
          <a:noFill/>
          <a:ln w="19050">
            <a:solidFill>
              <a:srgbClr val="FF0000"/>
            </a:solidFill>
            <a:round/>
            <a:headEnd/>
            <a:tailEnd/>
          </a:ln>
        </p:spPr>
        <p:txBody>
          <a:bodyPr/>
          <a:lstStyle/>
          <a:p>
            <a:endParaRPr lang="en-US"/>
          </a:p>
        </p:txBody>
      </p:sp>
      <p:sp>
        <p:nvSpPr>
          <p:cNvPr id="6" name="Text Box 43"/>
          <p:cNvSpPr txBox="1">
            <a:spLocks noChangeArrowheads="1"/>
          </p:cNvSpPr>
          <p:nvPr/>
        </p:nvSpPr>
        <p:spPr bwMode="auto">
          <a:xfrm>
            <a:off x="3291330" y="3906853"/>
            <a:ext cx="479425" cy="304800"/>
          </a:xfrm>
          <a:prstGeom prst="rect">
            <a:avLst/>
          </a:prstGeom>
          <a:noFill/>
          <a:ln w="9525">
            <a:noFill/>
            <a:miter lim="800000"/>
            <a:headEnd/>
            <a:tailEnd/>
          </a:ln>
        </p:spPr>
        <p:txBody>
          <a:bodyPr>
            <a:spAutoFit/>
          </a:bodyPr>
          <a:lstStyle/>
          <a:p>
            <a:pPr>
              <a:spcBef>
                <a:spcPct val="50000"/>
              </a:spcBef>
            </a:pPr>
            <a:r>
              <a:rPr lang="en-US" sz="1400" b="1"/>
              <a:t>1</a:t>
            </a:r>
          </a:p>
        </p:txBody>
      </p:sp>
      <p:sp>
        <p:nvSpPr>
          <p:cNvPr id="7" name="Line 44"/>
          <p:cNvSpPr>
            <a:spLocks noChangeShapeType="1"/>
          </p:cNvSpPr>
          <p:nvPr/>
        </p:nvSpPr>
        <p:spPr bwMode="auto">
          <a:xfrm>
            <a:off x="2272155" y="2590815"/>
            <a:ext cx="152400" cy="685800"/>
          </a:xfrm>
          <a:prstGeom prst="line">
            <a:avLst/>
          </a:prstGeom>
          <a:noFill/>
          <a:ln w="9525">
            <a:solidFill>
              <a:schemeClr val="tx1"/>
            </a:solidFill>
            <a:round/>
            <a:headEnd/>
            <a:tailEnd/>
          </a:ln>
        </p:spPr>
        <p:txBody>
          <a:bodyPr/>
          <a:lstStyle/>
          <a:p>
            <a:endParaRPr lang="en-US"/>
          </a:p>
        </p:txBody>
      </p:sp>
      <p:sp>
        <p:nvSpPr>
          <p:cNvPr id="8" name="Line 45"/>
          <p:cNvSpPr>
            <a:spLocks noChangeShapeType="1"/>
          </p:cNvSpPr>
          <p:nvPr/>
        </p:nvSpPr>
        <p:spPr bwMode="auto">
          <a:xfrm flipV="1">
            <a:off x="2576955" y="2743215"/>
            <a:ext cx="533400" cy="762000"/>
          </a:xfrm>
          <a:prstGeom prst="line">
            <a:avLst/>
          </a:prstGeom>
          <a:noFill/>
          <a:ln w="9525">
            <a:solidFill>
              <a:schemeClr val="tx1"/>
            </a:solidFill>
            <a:round/>
            <a:headEnd/>
            <a:tailEnd/>
          </a:ln>
        </p:spPr>
        <p:txBody>
          <a:bodyPr/>
          <a:lstStyle/>
          <a:p>
            <a:endParaRPr lang="en-US"/>
          </a:p>
        </p:txBody>
      </p:sp>
      <p:sp>
        <p:nvSpPr>
          <p:cNvPr id="9" name="Line 46"/>
          <p:cNvSpPr>
            <a:spLocks noChangeShapeType="1"/>
          </p:cNvSpPr>
          <p:nvPr/>
        </p:nvSpPr>
        <p:spPr bwMode="auto">
          <a:xfrm flipH="1" flipV="1">
            <a:off x="2424555" y="2667015"/>
            <a:ext cx="1219200" cy="838200"/>
          </a:xfrm>
          <a:prstGeom prst="line">
            <a:avLst/>
          </a:prstGeom>
          <a:noFill/>
          <a:ln w="9525">
            <a:solidFill>
              <a:schemeClr val="tx1"/>
            </a:solidFill>
            <a:round/>
            <a:headEnd/>
            <a:tailEnd/>
          </a:ln>
        </p:spPr>
        <p:txBody>
          <a:bodyPr/>
          <a:lstStyle/>
          <a:p>
            <a:endParaRPr lang="en-US"/>
          </a:p>
        </p:txBody>
      </p:sp>
      <p:sp>
        <p:nvSpPr>
          <p:cNvPr id="10" name="Line 47"/>
          <p:cNvSpPr>
            <a:spLocks noChangeShapeType="1"/>
          </p:cNvSpPr>
          <p:nvPr/>
        </p:nvSpPr>
        <p:spPr bwMode="auto">
          <a:xfrm flipV="1">
            <a:off x="1205355" y="3581415"/>
            <a:ext cx="990600" cy="304800"/>
          </a:xfrm>
          <a:prstGeom prst="line">
            <a:avLst/>
          </a:prstGeom>
          <a:noFill/>
          <a:ln w="9525">
            <a:solidFill>
              <a:schemeClr val="tx1"/>
            </a:solidFill>
            <a:round/>
            <a:headEnd/>
            <a:tailEnd/>
          </a:ln>
        </p:spPr>
        <p:txBody>
          <a:bodyPr/>
          <a:lstStyle/>
          <a:p>
            <a:endParaRPr lang="en-US"/>
          </a:p>
        </p:txBody>
      </p:sp>
      <p:sp>
        <p:nvSpPr>
          <p:cNvPr id="11" name="Line 48"/>
          <p:cNvSpPr>
            <a:spLocks noChangeShapeType="1"/>
          </p:cNvSpPr>
          <p:nvPr/>
        </p:nvSpPr>
        <p:spPr bwMode="auto">
          <a:xfrm flipV="1">
            <a:off x="2119755" y="3657615"/>
            <a:ext cx="1600200" cy="838200"/>
          </a:xfrm>
          <a:prstGeom prst="line">
            <a:avLst/>
          </a:prstGeom>
          <a:noFill/>
          <a:ln w="19050">
            <a:solidFill>
              <a:srgbClr val="FF0000"/>
            </a:solidFill>
            <a:round/>
            <a:headEnd/>
            <a:tailEnd/>
          </a:ln>
        </p:spPr>
        <p:txBody>
          <a:bodyPr/>
          <a:lstStyle/>
          <a:p>
            <a:endParaRPr lang="en-US"/>
          </a:p>
        </p:txBody>
      </p:sp>
      <p:sp>
        <p:nvSpPr>
          <p:cNvPr id="12" name="Line 49"/>
          <p:cNvSpPr>
            <a:spLocks noChangeShapeType="1"/>
          </p:cNvSpPr>
          <p:nvPr/>
        </p:nvSpPr>
        <p:spPr bwMode="auto">
          <a:xfrm flipV="1">
            <a:off x="1052955" y="3200415"/>
            <a:ext cx="76200" cy="533400"/>
          </a:xfrm>
          <a:prstGeom prst="line">
            <a:avLst/>
          </a:prstGeom>
          <a:noFill/>
          <a:ln w="9525">
            <a:solidFill>
              <a:schemeClr val="tx1"/>
            </a:solidFill>
            <a:round/>
            <a:headEnd/>
            <a:tailEnd/>
          </a:ln>
        </p:spPr>
        <p:txBody>
          <a:bodyPr/>
          <a:lstStyle/>
          <a:p>
            <a:endParaRPr lang="en-US"/>
          </a:p>
        </p:txBody>
      </p:sp>
      <p:sp>
        <p:nvSpPr>
          <p:cNvPr id="13" name="Line 50"/>
          <p:cNvSpPr>
            <a:spLocks noChangeShapeType="1"/>
          </p:cNvSpPr>
          <p:nvPr/>
        </p:nvSpPr>
        <p:spPr bwMode="auto">
          <a:xfrm>
            <a:off x="1281555" y="3048015"/>
            <a:ext cx="914400" cy="381000"/>
          </a:xfrm>
          <a:prstGeom prst="line">
            <a:avLst/>
          </a:prstGeom>
          <a:noFill/>
          <a:ln w="9525">
            <a:solidFill>
              <a:schemeClr val="tx1"/>
            </a:solidFill>
            <a:round/>
            <a:headEnd/>
            <a:tailEnd/>
          </a:ln>
        </p:spPr>
        <p:txBody>
          <a:bodyPr/>
          <a:lstStyle/>
          <a:p>
            <a:endParaRPr lang="en-US"/>
          </a:p>
        </p:txBody>
      </p:sp>
      <p:sp>
        <p:nvSpPr>
          <p:cNvPr id="14" name="Line 51"/>
          <p:cNvSpPr>
            <a:spLocks noChangeShapeType="1"/>
          </p:cNvSpPr>
          <p:nvPr/>
        </p:nvSpPr>
        <p:spPr bwMode="auto">
          <a:xfrm>
            <a:off x="2469005" y="2471753"/>
            <a:ext cx="609600" cy="0"/>
          </a:xfrm>
          <a:prstGeom prst="line">
            <a:avLst/>
          </a:prstGeom>
          <a:noFill/>
          <a:ln w="9525">
            <a:solidFill>
              <a:schemeClr val="tx1"/>
            </a:solidFill>
            <a:round/>
            <a:headEnd/>
            <a:tailEnd/>
          </a:ln>
        </p:spPr>
        <p:txBody>
          <a:bodyPr/>
          <a:lstStyle/>
          <a:p>
            <a:endParaRPr lang="en-US"/>
          </a:p>
        </p:txBody>
      </p:sp>
      <p:sp>
        <p:nvSpPr>
          <p:cNvPr id="15" name="Line 52"/>
          <p:cNvSpPr>
            <a:spLocks noChangeShapeType="1"/>
          </p:cNvSpPr>
          <p:nvPr/>
        </p:nvSpPr>
        <p:spPr bwMode="auto">
          <a:xfrm>
            <a:off x="3338955" y="2743215"/>
            <a:ext cx="381000" cy="609600"/>
          </a:xfrm>
          <a:prstGeom prst="line">
            <a:avLst/>
          </a:prstGeom>
          <a:noFill/>
          <a:ln w="9525">
            <a:solidFill>
              <a:schemeClr val="tx1"/>
            </a:solidFill>
            <a:round/>
            <a:headEnd/>
            <a:tailEnd/>
          </a:ln>
        </p:spPr>
        <p:txBody>
          <a:bodyPr/>
          <a:lstStyle/>
          <a:p>
            <a:endParaRPr lang="en-US"/>
          </a:p>
        </p:txBody>
      </p:sp>
      <p:sp>
        <p:nvSpPr>
          <p:cNvPr id="16" name="Oval 53"/>
          <p:cNvSpPr>
            <a:spLocks noChangeArrowheads="1"/>
          </p:cNvSpPr>
          <p:nvPr/>
        </p:nvSpPr>
        <p:spPr bwMode="auto">
          <a:xfrm>
            <a:off x="824355" y="2895615"/>
            <a:ext cx="533400" cy="533400"/>
          </a:xfrm>
          <a:prstGeom prst="ellipse">
            <a:avLst/>
          </a:prstGeom>
          <a:noFill/>
          <a:ln w="9525">
            <a:noFill/>
            <a:round/>
            <a:headEnd/>
            <a:tailEnd/>
          </a:ln>
        </p:spPr>
        <p:txBody>
          <a:bodyPr wrap="none" anchor="ctr"/>
          <a:lstStyle/>
          <a:p>
            <a:endParaRPr lang="en-US"/>
          </a:p>
        </p:txBody>
      </p:sp>
      <p:sp>
        <p:nvSpPr>
          <p:cNvPr id="17" name="Oval 54"/>
          <p:cNvSpPr>
            <a:spLocks noChangeArrowheads="1"/>
          </p:cNvSpPr>
          <p:nvPr/>
        </p:nvSpPr>
        <p:spPr bwMode="auto">
          <a:xfrm>
            <a:off x="976755" y="2743215"/>
            <a:ext cx="457200" cy="457200"/>
          </a:xfrm>
          <a:prstGeom prst="ellipse">
            <a:avLst/>
          </a:prstGeom>
          <a:solidFill>
            <a:schemeClr val="hlink"/>
          </a:solidFill>
          <a:ln w="9525">
            <a:solidFill>
              <a:schemeClr val="tx1"/>
            </a:solidFill>
            <a:round/>
            <a:headEnd/>
            <a:tailEnd/>
          </a:ln>
        </p:spPr>
        <p:txBody>
          <a:bodyPr wrap="none" anchor="ctr"/>
          <a:lstStyle/>
          <a:p>
            <a:r>
              <a:rPr lang="en-US" b="1"/>
              <a:t>A</a:t>
            </a:r>
          </a:p>
        </p:txBody>
      </p:sp>
      <p:sp>
        <p:nvSpPr>
          <p:cNvPr id="18" name="Oval 55"/>
          <p:cNvSpPr>
            <a:spLocks noChangeArrowheads="1"/>
          </p:cNvSpPr>
          <p:nvPr/>
        </p:nvSpPr>
        <p:spPr bwMode="auto">
          <a:xfrm>
            <a:off x="824355" y="3657615"/>
            <a:ext cx="457200" cy="457200"/>
          </a:xfrm>
          <a:prstGeom prst="ellipse">
            <a:avLst/>
          </a:prstGeom>
          <a:solidFill>
            <a:schemeClr val="hlink"/>
          </a:solidFill>
          <a:ln w="9525">
            <a:solidFill>
              <a:schemeClr val="tx1"/>
            </a:solidFill>
            <a:round/>
            <a:headEnd/>
            <a:tailEnd/>
          </a:ln>
        </p:spPr>
        <p:txBody>
          <a:bodyPr wrap="none" anchor="ctr"/>
          <a:lstStyle/>
          <a:p>
            <a:r>
              <a:rPr lang="en-US" b="1"/>
              <a:t>H</a:t>
            </a:r>
          </a:p>
        </p:txBody>
      </p:sp>
      <p:sp>
        <p:nvSpPr>
          <p:cNvPr id="19" name="Oval 56"/>
          <p:cNvSpPr>
            <a:spLocks noChangeArrowheads="1"/>
          </p:cNvSpPr>
          <p:nvPr/>
        </p:nvSpPr>
        <p:spPr bwMode="auto">
          <a:xfrm>
            <a:off x="2195955" y="3276615"/>
            <a:ext cx="457200" cy="457200"/>
          </a:xfrm>
          <a:prstGeom prst="ellipse">
            <a:avLst/>
          </a:prstGeom>
          <a:solidFill>
            <a:schemeClr val="hlink"/>
          </a:solidFill>
          <a:ln w="9525">
            <a:solidFill>
              <a:schemeClr val="tx1"/>
            </a:solidFill>
            <a:round/>
            <a:headEnd/>
            <a:tailEnd/>
          </a:ln>
        </p:spPr>
        <p:txBody>
          <a:bodyPr wrap="none" anchor="ctr"/>
          <a:lstStyle/>
          <a:p>
            <a:r>
              <a:rPr lang="en-US" b="1"/>
              <a:t>B</a:t>
            </a:r>
          </a:p>
        </p:txBody>
      </p:sp>
      <p:sp>
        <p:nvSpPr>
          <p:cNvPr id="20" name="Oval 57"/>
          <p:cNvSpPr>
            <a:spLocks noChangeArrowheads="1"/>
          </p:cNvSpPr>
          <p:nvPr/>
        </p:nvSpPr>
        <p:spPr bwMode="auto">
          <a:xfrm>
            <a:off x="2043555" y="2286015"/>
            <a:ext cx="457200" cy="457200"/>
          </a:xfrm>
          <a:prstGeom prst="ellipse">
            <a:avLst/>
          </a:prstGeom>
          <a:solidFill>
            <a:schemeClr val="hlink"/>
          </a:solidFill>
          <a:ln w="9525">
            <a:solidFill>
              <a:schemeClr val="tx1"/>
            </a:solidFill>
            <a:round/>
            <a:headEnd/>
            <a:tailEnd/>
          </a:ln>
        </p:spPr>
        <p:txBody>
          <a:bodyPr wrap="none" anchor="ctr"/>
          <a:lstStyle/>
          <a:p>
            <a:r>
              <a:rPr lang="en-US" b="1"/>
              <a:t>F</a:t>
            </a:r>
          </a:p>
        </p:txBody>
      </p:sp>
      <p:sp>
        <p:nvSpPr>
          <p:cNvPr id="21" name="Oval 58"/>
          <p:cNvSpPr>
            <a:spLocks noChangeArrowheads="1"/>
          </p:cNvSpPr>
          <p:nvPr/>
        </p:nvSpPr>
        <p:spPr bwMode="auto">
          <a:xfrm>
            <a:off x="3110355" y="4267215"/>
            <a:ext cx="457200" cy="457200"/>
          </a:xfrm>
          <a:prstGeom prst="ellipse">
            <a:avLst/>
          </a:prstGeom>
          <a:solidFill>
            <a:srgbClr val="FF0000"/>
          </a:solidFill>
          <a:ln w="9525">
            <a:solidFill>
              <a:schemeClr val="tx1"/>
            </a:solidFill>
            <a:round/>
            <a:headEnd/>
            <a:tailEnd/>
          </a:ln>
        </p:spPr>
        <p:txBody>
          <a:bodyPr wrap="none" anchor="ctr"/>
          <a:lstStyle/>
          <a:p>
            <a:r>
              <a:rPr lang="en-US" b="1"/>
              <a:t>E</a:t>
            </a:r>
          </a:p>
        </p:txBody>
      </p:sp>
      <p:sp>
        <p:nvSpPr>
          <p:cNvPr id="22" name="Oval 59"/>
          <p:cNvSpPr>
            <a:spLocks noChangeArrowheads="1"/>
          </p:cNvSpPr>
          <p:nvPr/>
        </p:nvSpPr>
        <p:spPr bwMode="auto">
          <a:xfrm>
            <a:off x="3567555" y="3352815"/>
            <a:ext cx="457200" cy="457200"/>
          </a:xfrm>
          <a:prstGeom prst="ellipse">
            <a:avLst/>
          </a:prstGeom>
          <a:solidFill>
            <a:srgbClr val="FF0000"/>
          </a:solidFill>
          <a:ln w="9525">
            <a:solidFill>
              <a:schemeClr val="tx1"/>
            </a:solidFill>
            <a:round/>
            <a:headEnd/>
            <a:tailEnd/>
          </a:ln>
        </p:spPr>
        <p:txBody>
          <a:bodyPr wrap="none" anchor="ctr"/>
          <a:lstStyle/>
          <a:p>
            <a:r>
              <a:rPr lang="en-US" b="1"/>
              <a:t>D</a:t>
            </a:r>
          </a:p>
        </p:txBody>
      </p:sp>
      <p:sp>
        <p:nvSpPr>
          <p:cNvPr id="23" name="Oval 60"/>
          <p:cNvSpPr>
            <a:spLocks noChangeArrowheads="1"/>
          </p:cNvSpPr>
          <p:nvPr/>
        </p:nvSpPr>
        <p:spPr bwMode="auto">
          <a:xfrm>
            <a:off x="3034155" y="2362215"/>
            <a:ext cx="457200" cy="457200"/>
          </a:xfrm>
          <a:prstGeom prst="ellipse">
            <a:avLst/>
          </a:prstGeom>
          <a:solidFill>
            <a:schemeClr val="hlink"/>
          </a:solidFill>
          <a:ln w="9525">
            <a:solidFill>
              <a:schemeClr val="tx1"/>
            </a:solidFill>
            <a:round/>
            <a:headEnd/>
            <a:tailEnd/>
          </a:ln>
        </p:spPr>
        <p:txBody>
          <a:bodyPr wrap="none" anchor="ctr"/>
          <a:lstStyle/>
          <a:p>
            <a:r>
              <a:rPr lang="en-US" b="1"/>
              <a:t>C</a:t>
            </a:r>
          </a:p>
        </p:txBody>
      </p:sp>
      <p:sp>
        <p:nvSpPr>
          <p:cNvPr id="24" name="Oval 61"/>
          <p:cNvSpPr>
            <a:spLocks noChangeArrowheads="1"/>
          </p:cNvSpPr>
          <p:nvPr/>
        </p:nvSpPr>
        <p:spPr bwMode="auto">
          <a:xfrm>
            <a:off x="1814955" y="4267215"/>
            <a:ext cx="457200" cy="457200"/>
          </a:xfrm>
          <a:prstGeom prst="ellipse">
            <a:avLst/>
          </a:prstGeom>
          <a:solidFill>
            <a:srgbClr val="FF0000"/>
          </a:solidFill>
          <a:ln w="9525">
            <a:solidFill>
              <a:schemeClr val="tx1"/>
            </a:solidFill>
            <a:round/>
            <a:headEnd/>
            <a:tailEnd/>
          </a:ln>
        </p:spPr>
        <p:txBody>
          <a:bodyPr wrap="none" anchor="ctr"/>
          <a:lstStyle/>
          <a:p>
            <a:r>
              <a:rPr lang="en-US" b="1"/>
              <a:t>G</a:t>
            </a:r>
          </a:p>
        </p:txBody>
      </p:sp>
      <p:sp>
        <p:nvSpPr>
          <p:cNvPr id="25" name="Line 62"/>
          <p:cNvSpPr>
            <a:spLocks noChangeShapeType="1"/>
          </p:cNvSpPr>
          <p:nvPr/>
        </p:nvSpPr>
        <p:spPr bwMode="auto">
          <a:xfrm>
            <a:off x="2576955" y="3657615"/>
            <a:ext cx="609600" cy="609600"/>
          </a:xfrm>
          <a:prstGeom prst="line">
            <a:avLst/>
          </a:prstGeom>
          <a:noFill/>
          <a:ln w="9525">
            <a:solidFill>
              <a:schemeClr val="tx1"/>
            </a:solidFill>
            <a:round/>
            <a:headEnd/>
            <a:tailEnd/>
          </a:ln>
        </p:spPr>
        <p:txBody>
          <a:bodyPr/>
          <a:lstStyle/>
          <a:p>
            <a:endParaRPr lang="en-US"/>
          </a:p>
        </p:txBody>
      </p:sp>
      <p:sp>
        <p:nvSpPr>
          <p:cNvPr id="26" name="Line 63"/>
          <p:cNvSpPr>
            <a:spLocks noChangeShapeType="1"/>
          </p:cNvSpPr>
          <p:nvPr/>
        </p:nvSpPr>
        <p:spPr bwMode="auto">
          <a:xfrm flipH="1">
            <a:off x="2272155" y="4572015"/>
            <a:ext cx="838200" cy="0"/>
          </a:xfrm>
          <a:prstGeom prst="line">
            <a:avLst/>
          </a:prstGeom>
          <a:noFill/>
          <a:ln w="9525">
            <a:solidFill>
              <a:schemeClr val="tx1"/>
            </a:solidFill>
            <a:round/>
            <a:headEnd/>
            <a:tailEnd/>
          </a:ln>
        </p:spPr>
        <p:txBody>
          <a:bodyPr/>
          <a:lstStyle/>
          <a:p>
            <a:endParaRPr lang="en-US"/>
          </a:p>
        </p:txBody>
      </p:sp>
      <p:sp>
        <p:nvSpPr>
          <p:cNvPr id="27" name="Line 64"/>
          <p:cNvSpPr>
            <a:spLocks noChangeShapeType="1"/>
          </p:cNvSpPr>
          <p:nvPr/>
        </p:nvSpPr>
        <p:spPr bwMode="auto">
          <a:xfrm flipH="1" flipV="1">
            <a:off x="1205355" y="4038615"/>
            <a:ext cx="609600" cy="381000"/>
          </a:xfrm>
          <a:prstGeom prst="line">
            <a:avLst/>
          </a:prstGeom>
          <a:noFill/>
          <a:ln w="9525">
            <a:solidFill>
              <a:schemeClr val="tx1"/>
            </a:solidFill>
            <a:round/>
            <a:headEnd/>
            <a:tailEnd/>
          </a:ln>
        </p:spPr>
        <p:txBody>
          <a:bodyPr/>
          <a:lstStyle/>
          <a:p>
            <a:endParaRPr lang="en-US"/>
          </a:p>
        </p:txBody>
      </p:sp>
      <p:sp>
        <p:nvSpPr>
          <p:cNvPr id="28" name="Text Box 65"/>
          <p:cNvSpPr txBox="1">
            <a:spLocks noChangeArrowheads="1"/>
          </p:cNvSpPr>
          <p:nvPr/>
        </p:nvSpPr>
        <p:spPr bwMode="auto">
          <a:xfrm>
            <a:off x="2576955" y="449581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9" name="Text Box 66"/>
          <p:cNvSpPr txBox="1">
            <a:spLocks noChangeArrowheads="1"/>
          </p:cNvSpPr>
          <p:nvPr/>
        </p:nvSpPr>
        <p:spPr bwMode="auto">
          <a:xfrm>
            <a:off x="2402330" y="3973528"/>
            <a:ext cx="304800" cy="304800"/>
          </a:xfrm>
          <a:prstGeom prst="rect">
            <a:avLst/>
          </a:prstGeom>
          <a:noFill/>
          <a:ln w="9525">
            <a:noFill/>
            <a:miter lim="800000"/>
            <a:headEnd/>
            <a:tailEnd/>
          </a:ln>
        </p:spPr>
        <p:txBody>
          <a:bodyPr>
            <a:spAutoFit/>
          </a:bodyPr>
          <a:lstStyle/>
          <a:p>
            <a:pPr>
              <a:spcBef>
                <a:spcPct val="50000"/>
              </a:spcBef>
            </a:pPr>
            <a:r>
              <a:rPr lang="en-US" sz="1400" b="1"/>
              <a:t>2</a:t>
            </a:r>
          </a:p>
        </p:txBody>
      </p:sp>
      <p:sp>
        <p:nvSpPr>
          <p:cNvPr id="30" name="Text Box 67"/>
          <p:cNvSpPr txBox="1">
            <a:spLocks noChangeArrowheads="1"/>
          </p:cNvSpPr>
          <p:nvPr/>
        </p:nvSpPr>
        <p:spPr bwMode="auto">
          <a:xfrm>
            <a:off x="2662680" y="3635390"/>
            <a:ext cx="479425"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1" name="Text Box 68"/>
          <p:cNvSpPr txBox="1">
            <a:spLocks noChangeArrowheads="1"/>
          </p:cNvSpPr>
          <p:nvPr/>
        </p:nvSpPr>
        <p:spPr bwMode="auto">
          <a:xfrm>
            <a:off x="2934143" y="3167078"/>
            <a:ext cx="468312" cy="304800"/>
          </a:xfrm>
          <a:prstGeom prst="rect">
            <a:avLst/>
          </a:prstGeom>
          <a:noFill/>
          <a:ln w="9525">
            <a:noFill/>
            <a:miter lim="800000"/>
            <a:headEnd/>
            <a:tailEnd/>
          </a:ln>
        </p:spPr>
        <p:txBody>
          <a:bodyPr>
            <a:spAutoFit/>
          </a:bodyPr>
          <a:lstStyle/>
          <a:p>
            <a:pPr>
              <a:spcBef>
                <a:spcPct val="50000"/>
              </a:spcBef>
            </a:pPr>
            <a:r>
              <a:rPr lang="en-US" sz="1400" b="1"/>
              <a:t>6</a:t>
            </a:r>
          </a:p>
        </p:txBody>
      </p:sp>
      <p:sp>
        <p:nvSpPr>
          <p:cNvPr id="32" name="Text Box 69"/>
          <p:cNvSpPr txBox="1">
            <a:spLocks noChangeArrowheads="1"/>
          </p:cNvSpPr>
          <p:nvPr/>
        </p:nvSpPr>
        <p:spPr bwMode="auto">
          <a:xfrm>
            <a:off x="3491355" y="281941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3" name="Text Box 70"/>
          <p:cNvSpPr txBox="1">
            <a:spLocks noChangeArrowheads="1"/>
          </p:cNvSpPr>
          <p:nvPr/>
        </p:nvSpPr>
        <p:spPr bwMode="auto">
          <a:xfrm>
            <a:off x="2565843" y="299404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4" name="Text Box 71"/>
          <p:cNvSpPr txBox="1">
            <a:spLocks noChangeArrowheads="1"/>
          </p:cNvSpPr>
          <p:nvPr/>
        </p:nvSpPr>
        <p:spPr bwMode="auto">
          <a:xfrm>
            <a:off x="2621405" y="220981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5" name="Text Box 72"/>
          <p:cNvSpPr txBox="1">
            <a:spLocks noChangeArrowheads="1"/>
          </p:cNvSpPr>
          <p:nvPr/>
        </p:nvSpPr>
        <p:spPr bwMode="auto">
          <a:xfrm>
            <a:off x="2119755" y="281941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6" name="Text Box 73"/>
          <p:cNvSpPr txBox="1">
            <a:spLocks noChangeArrowheads="1"/>
          </p:cNvSpPr>
          <p:nvPr/>
        </p:nvSpPr>
        <p:spPr bwMode="auto">
          <a:xfrm>
            <a:off x="1814955" y="3048015"/>
            <a:ext cx="304800" cy="304800"/>
          </a:xfrm>
          <a:prstGeom prst="rect">
            <a:avLst/>
          </a:prstGeom>
          <a:noFill/>
          <a:ln w="9525">
            <a:noFill/>
            <a:miter lim="800000"/>
            <a:headEnd/>
            <a:tailEnd/>
          </a:ln>
        </p:spPr>
        <p:txBody>
          <a:bodyPr>
            <a:spAutoFit/>
          </a:bodyPr>
          <a:lstStyle/>
          <a:p>
            <a:pPr>
              <a:spcBef>
                <a:spcPct val="50000"/>
              </a:spcBef>
            </a:pPr>
            <a:r>
              <a:rPr lang="en-US" sz="1400" b="1"/>
              <a:t>8</a:t>
            </a:r>
          </a:p>
        </p:txBody>
      </p:sp>
      <p:sp>
        <p:nvSpPr>
          <p:cNvPr id="37" name="Text Box 74"/>
          <p:cNvSpPr txBox="1">
            <a:spLocks noChangeArrowheads="1"/>
          </p:cNvSpPr>
          <p:nvPr/>
        </p:nvSpPr>
        <p:spPr bwMode="auto">
          <a:xfrm>
            <a:off x="1510155" y="350521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8" name="Text Box 75"/>
          <p:cNvSpPr txBox="1">
            <a:spLocks noChangeArrowheads="1"/>
          </p:cNvSpPr>
          <p:nvPr/>
        </p:nvSpPr>
        <p:spPr bwMode="auto">
          <a:xfrm>
            <a:off x="1346643" y="418149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9" name="Line 76"/>
          <p:cNvSpPr>
            <a:spLocks noChangeShapeType="1"/>
          </p:cNvSpPr>
          <p:nvPr/>
        </p:nvSpPr>
        <p:spPr bwMode="auto">
          <a:xfrm flipV="1">
            <a:off x="1402205" y="2644790"/>
            <a:ext cx="685800" cy="304800"/>
          </a:xfrm>
          <a:prstGeom prst="line">
            <a:avLst/>
          </a:prstGeom>
          <a:noFill/>
          <a:ln w="9525">
            <a:solidFill>
              <a:schemeClr val="tx1"/>
            </a:solidFill>
            <a:round/>
            <a:headEnd/>
            <a:tailEnd/>
          </a:ln>
        </p:spPr>
        <p:txBody>
          <a:bodyPr/>
          <a:lstStyle/>
          <a:p>
            <a:endParaRPr lang="en-US"/>
          </a:p>
        </p:txBody>
      </p:sp>
      <p:sp>
        <p:nvSpPr>
          <p:cNvPr id="40" name="Text Box 77"/>
          <p:cNvSpPr txBox="1">
            <a:spLocks noChangeArrowheads="1"/>
          </p:cNvSpPr>
          <p:nvPr/>
        </p:nvSpPr>
        <p:spPr bwMode="auto">
          <a:xfrm>
            <a:off x="1433955" y="2514615"/>
            <a:ext cx="479425" cy="304800"/>
          </a:xfrm>
          <a:prstGeom prst="rect">
            <a:avLst/>
          </a:prstGeom>
          <a:noFill/>
          <a:ln w="9525">
            <a:noFill/>
            <a:miter lim="800000"/>
            <a:headEnd/>
            <a:tailEnd/>
          </a:ln>
        </p:spPr>
        <p:txBody>
          <a:bodyPr>
            <a:spAutoFit/>
          </a:bodyPr>
          <a:lstStyle/>
          <a:p>
            <a:pPr>
              <a:spcBef>
                <a:spcPct val="50000"/>
              </a:spcBef>
            </a:pPr>
            <a:r>
              <a:rPr lang="en-US" sz="1400" b="1"/>
              <a:t>10</a:t>
            </a:r>
          </a:p>
        </p:txBody>
      </p:sp>
      <p:graphicFrame>
        <p:nvGraphicFramePr>
          <p:cNvPr id="41" name="Group 78"/>
          <p:cNvGraphicFramePr>
            <a:graphicFrameLocks noGrp="1"/>
          </p:cNvGraphicFramePr>
          <p:nvPr>
            <p:extLst>
              <p:ext uri="{D42A27DB-BD31-4B8C-83A1-F6EECF244321}">
                <p14:modId xmlns:p14="http://schemas.microsoft.com/office/powerpoint/2010/main" val="3237590387"/>
              </p:ext>
            </p:extLst>
          </p:nvPr>
        </p:nvGraphicFramePr>
        <p:xfrm>
          <a:off x="6539355" y="2425715"/>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Text Box 118"/>
          <p:cNvSpPr txBox="1">
            <a:spLocks noChangeArrowheads="1"/>
          </p:cNvSpPr>
          <p:nvPr/>
        </p:nvSpPr>
        <p:spPr bwMode="auto">
          <a:xfrm>
            <a:off x="4024755" y="5165740"/>
            <a:ext cx="4648200" cy="396875"/>
          </a:xfrm>
          <a:prstGeom prst="rect">
            <a:avLst/>
          </a:prstGeom>
          <a:noFill/>
          <a:ln w="9525">
            <a:noFill/>
            <a:miter lim="800000"/>
            <a:headEnd/>
            <a:tailEnd/>
          </a:ln>
        </p:spPr>
        <p:txBody>
          <a:bodyPr>
            <a:spAutoFit/>
          </a:bodyPr>
          <a:lstStyle/>
          <a:p>
            <a:pPr>
              <a:spcBef>
                <a:spcPct val="50000"/>
              </a:spcBef>
            </a:pPr>
            <a:r>
              <a:rPr lang="en-US"/>
              <a:t>Accepting edge (E,G) would create a cycle</a:t>
            </a:r>
          </a:p>
        </p:txBody>
      </p:sp>
      <p:sp>
        <p:nvSpPr>
          <p:cNvPr id="43"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Tree>
    <p:extLst>
      <p:ext uri="{BB962C8B-B14F-4D97-AF65-F5344CB8AC3E}">
        <p14:creationId xmlns:p14="http://schemas.microsoft.com/office/powerpoint/2010/main" val="2343626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156370" y="1572505"/>
            <a:ext cx="4038600" cy="701675"/>
          </a:xfrm>
          <a:prstGeom prst="rect">
            <a:avLst/>
          </a:prstGeom>
          <a:noFill/>
          <a:ln w="9525">
            <a:noFill/>
            <a:miter lim="800000"/>
            <a:headEnd/>
            <a:tailEnd/>
          </a:ln>
        </p:spPr>
        <p:txBody>
          <a:bodyPr>
            <a:spAutoFit/>
          </a:bodyPr>
          <a:lstStyle/>
          <a:p>
            <a:pPr>
              <a:spcBef>
                <a:spcPct val="50000"/>
              </a:spcBef>
            </a:pPr>
            <a:r>
              <a:rPr lang="en-US"/>
              <a:t>Select first |V|</a:t>
            </a:r>
            <a:r>
              <a:rPr lang="en-US">
                <a:cs typeface="Times New Roman" pitchFamily="18" charset="0"/>
              </a:rPr>
              <a:t>–1 edges which do not generate a cycle</a:t>
            </a:r>
            <a:endParaRPr lang="en-US"/>
          </a:p>
        </p:txBody>
      </p:sp>
      <p:graphicFrame>
        <p:nvGraphicFramePr>
          <p:cNvPr id="3" name="Group 118"/>
          <p:cNvGraphicFramePr>
            <a:graphicFrameLocks noGrp="1"/>
          </p:cNvGraphicFramePr>
          <p:nvPr>
            <p:extLst>
              <p:ext uri="{D42A27DB-BD31-4B8C-83A1-F6EECF244321}">
                <p14:modId xmlns:p14="http://schemas.microsoft.com/office/powerpoint/2010/main" val="2315485254"/>
              </p:ext>
            </p:extLst>
          </p:nvPr>
        </p:nvGraphicFramePr>
        <p:xfrm>
          <a:off x="4537370" y="2410705"/>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41"/>
          <p:cNvSpPr txBox="1">
            <a:spLocks noChangeArrowheads="1"/>
          </p:cNvSpPr>
          <p:nvPr/>
        </p:nvSpPr>
        <p:spPr bwMode="auto">
          <a:xfrm>
            <a:off x="781345" y="3248905"/>
            <a:ext cx="304800" cy="304800"/>
          </a:xfrm>
          <a:prstGeom prst="rect">
            <a:avLst/>
          </a:prstGeom>
          <a:noFill/>
          <a:ln w="9525">
            <a:noFill/>
            <a:miter lim="800000"/>
            <a:headEnd/>
            <a:tailEnd/>
          </a:ln>
        </p:spPr>
        <p:txBody>
          <a:bodyPr>
            <a:spAutoFit/>
          </a:bodyPr>
          <a:lstStyle/>
          <a:p>
            <a:pPr>
              <a:spcBef>
                <a:spcPct val="50000"/>
              </a:spcBef>
            </a:pPr>
            <a:r>
              <a:rPr lang="en-US" sz="1400" b="1"/>
              <a:t>5</a:t>
            </a:r>
          </a:p>
        </p:txBody>
      </p:sp>
      <p:sp>
        <p:nvSpPr>
          <p:cNvPr id="5" name="Line 42"/>
          <p:cNvSpPr>
            <a:spLocks noChangeShapeType="1"/>
          </p:cNvSpPr>
          <p:nvPr/>
        </p:nvSpPr>
        <p:spPr bwMode="auto">
          <a:xfrm flipH="1">
            <a:off x="3427708" y="3553705"/>
            <a:ext cx="381000" cy="762000"/>
          </a:xfrm>
          <a:prstGeom prst="line">
            <a:avLst/>
          </a:prstGeom>
          <a:noFill/>
          <a:ln w="19050">
            <a:solidFill>
              <a:srgbClr val="FF0000"/>
            </a:solidFill>
            <a:round/>
            <a:headEnd/>
            <a:tailEnd/>
          </a:ln>
        </p:spPr>
        <p:txBody>
          <a:bodyPr/>
          <a:lstStyle/>
          <a:p>
            <a:endParaRPr lang="en-US"/>
          </a:p>
        </p:txBody>
      </p:sp>
      <p:sp>
        <p:nvSpPr>
          <p:cNvPr id="6" name="Text Box 43"/>
          <p:cNvSpPr txBox="1">
            <a:spLocks noChangeArrowheads="1"/>
          </p:cNvSpPr>
          <p:nvPr/>
        </p:nvSpPr>
        <p:spPr bwMode="auto">
          <a:xfrm>
            <a:off x="3194345" y="3879143"/>
            <a:ext cx="479425" cy="304800"/>
          </a:xfrm>
          <a:prstGeom prst="rect">
            <a:avLst/>
          </a:prstGeom>
          <a:noFill/>
          <a:ln w="9525">
            <a:noFill/>
            <a:miter lim="800000"/>
            <a:headEnd/>
            <a:tailEnd/>
          </a:ln>
        </p:spPr>
        <p:txBody>
          <a:bodyPr>
            <a:spAutoFit/>
          </a:bodyPr>
          <a:lstStyle/>
          <a:p>
            <a:pPr>
              <a:spcBef>
                <a:spcPct val="50000"/>
              </a:spcBef>
            </a:pPr>
            <a:r>
              <a:rPr lang="en-US" sz="1400" b="1"/>
              <a:t>1</a:t>
            </a:r>
          </a:p>
        </p:txBody>
      </p:sp>
      <p:sp>
        <p:nvSpPr>
          <p:cNvPr id="7" name="Line 44"/>
          <p:cNvSpPr>
            <a:spLocks noChangeShapeType="1"/>
          </p:cNvSpPr>
          <p:nvPr/>
        </p:nvSpPr>
        <p:spPr bwMode="auto">
          <a:xfrm>
            <a:off x="2175170" y="2563105"/>
            <a:ext cx="152400" cy="685800"/>
          </a:xfrm>
          <a:prstGeom prst="line">
            <a:avLst/>
          </a:prstGeom>
          <a:noFill/>
          <a:ln w="9525">
            <a:solidFill>
              <a:schemeClr val="tx1"/>
            </a:solidFill>
            <a:round/>
            <a:headEnd/>
            <a:tailEnd/>
          </a:ln>
        </p:spPr>
        <p:txBody>
          <a:bodyPr/>
          <a:lstStyle/>
          <a:p>
            <a:endParaRPr lang="en-US"/>
          </a:p>
        </p:txBody>
      </p:sp>
      <p:sp>
        <p:nvSpPr>
          <p:cNvPr id="8" name="Line 45"/>
          <p:cNvSpPr>
            <a:spLocks noChangeShapeType="1"/>
          </p:cNvSpPr>
          <p:nvPr/>
        </p:nvSpPr>
        <p:spPr bwMode="auto">
          <a:xfrm flipV="1">
            <a:off x="2479970" y="2715505"/>
            <a:ext cx="533400" cy="762000"/>
          </a:xfrm>
          <a:prstGeom prst="line">
            <a:avLst/>
          </a:prstGeom>
          <a:noFill/>
          <a:ln w="9525">
            <a:solidFill>
              <a:schemeClr val="tx1"/>
            </a:solidFill>
            <a:round/>
            <a:headEnd/>
            <a:tailEnd/>
          </a:ln>
        </p:spPr>
        <p:txBody>
          <a:bodyPr/>
          <a:lstStyle/>
          <a:p>
            <a:endParaRPr lang="en-US"/>
          </a:p>
        </p:txBody>
      </p:sp>
      <p:sp>
        <p:nvSpPr>
          <p:cNvPr id="9" name="Line 46"/>
          <p:cNvSpPr>
            <a:spLocks noChangeShapeType="1"/>
          </p:cNvSpPr>
          <p:nvPr/>
        </p:nvSpPr>
        <p:spPr bwMode="auto">
          <a:xfrm flipH="1" flipV="1">
            <a:off x="2327570" y="2639305"/>
            <a:ext cx="1219200" cy="838200"/>
          </a:xfrm>
          <a:prstGeom prst="line">
            <a:avLst/>
          </a:prstGeom>
          <a:noFill/>
          <a:ln w="9525">
            <a:solidFill>
              <a:schemeClr val="tx1"/>
            </a:solidFill>
            <a:round/>
            <a:headEnd/>
            <a:tailEnd/>
          </a:ln>
        </p:spPr>
        <p:txBody>
          <a:bodyPr/>
          <a:lstStyle/>
          <a:p>
            <a:endParaRPr lang="en-US"/>
          </a:p>
        </p:txBody>
      </p:sp>
      <p:sp>
        <p:nvSpPr>
          <p:cNvPr id="10" name="Line 47"/>
          <p:cNvSpPr>
            <a:spLocks noChangeShapeType="1"/>
          </p:cNvSpPr>
          <p:nvPr/>
        </p:nvSpPr>
        <p:spPr bwMode="auto">
          <a:xfrm flipV="1">
            <a:off x="1108370" y="3553705"/>
            <a:ext cx="990600" cy="304800"/>
          </a:xfrm>
          <a:prstGeom prst="line">
            <a:avLst/>
          </a:prstGeom>
          <a:noFill/>
          <a:ln w="9525">
            <a:solidFill>
              <a:schemeClr val="tx1"/>
            </a:solidFill>
            <a:round/>
            <a:headEnd/>
            <a:tailEnd/>
          </a:ln>
        </p:spPr>
        <p:txBody>
          <a:bodyPr/>
          <a:lstStyle/>
          <a:p>
            <a:endParaRPr lang="en-US"/>
          </a:p>
        </p:txBody>
      </p:sp>
      <p:sp>
        <p:nvSpPr>
          <p:cNvPr id="11" name="Line 48"/>
          <p:cNvSpPr>
            <a:spLocks noChangeShapeType="1"/>
          </p:cNvSpPr>
          <p:nvPr/>
        </p:nvSpPr>
        <p:spPr bwMode="auto">
          <a:xfrm flipV="1">
            <a:off x="2022770" y="3629905"/>
            <a:ext cx="1600200" cy="838200"/>
          </a:xfrm>
          <a:prstGeom prst="line">
            <a:avLst/>
          </a:prstGeom>
          <a:noFill/>
          <a:ln w="19050">
            <a:solidFill>
              <a:srgbClr val="FF0000"/>
            </a:solidFill>
            <a:round/>
            <a:headEnd/>
            <a:tailEnd/>
          </a:ln>
        </p:spPr>
        <p:txBody>
          <a:bodyPr/>
          <a:lstStyle/>
          <a:p>
            <a:endParaRPr lang="en-US"/>
          </a:p>
        </p:txBody>
      </p:sp>
      <p:sp>
        <p:nvSpPr>
          <p:cNvPr id="12" name="Line 49"/>
          <p:cNvSpPr>
            <a:spLocks noChangeShapeType="1"/>
          </p:cNvSpPr>
          <p:nvPr/>
        </p:nvSpPr>
        <p:spPr bwMode="auto">
          <a:xfrm flipV="1">
            <a:off x="955970" y="3172705"/>
            <a:ext cx="76200" cy="533400"/>
          </a:xfrm>
          <a:prstGeom prst="line">
            <a:avLst/>
          </a:prstGeom>
          <a:noFill/>
          <a:ln w="9525">
            <a:solidFill>
              <a:schemeClr val="tx1"/>
            </a:solidFill>
            <a:round/>
            <a:headEnd/>
            <a:tailEnd/>
          </a:ln>
        </p:spPr>
        <p:txBody>
          <a:bodyPr/>
          <a:lstStyle/>
          <a:p>
            <a:endParaRPr lang="en-US"/>
          </a:p>
        </p:txBody>
      </p:sp>
      <p:sp>
        <p:nvSpPr>
          <p:cNvPr id="13" name="Line 50"/>
          <p:cNvSpPr>
            <a:spLocks noChangeShapeType="1"/>
          </p:cNvSpPr>
          <p:nvPr/>
        </p:nvSpPr>
        <p:spPr bwMode="auto">
          <a:xfrm>
            <a:off x="1184570" y="3020305"/>
            <a:ext cx="914400" cy="381000"/>
          </a:xfrm>
          <a:prstGeom prst="line">
            <a:avLst/>
          </a:prstGeom>
          <a:noFill/>
          <a:ln w="9525">
            <a:solidFill>
              <a:schemeClr val="tx1"/>
            </a:solidFill>
            <a:round/>
            <a:headEnd/>
            <a:tailEnd/>
          </a:ln>
        </p:spPr>
        <p:txBody>
          <a:bodyPr/>
          <a:lstStyle/>
          <a:p>
            <a:endParaRPr lang="en-US"/>
          </a:p>
        </p:txBody>
      </p:sp>
      <p:sp>
        <p:nvSpPr>
          <p:cNvPr id="14" name="Line 51"/>
          <p:cNvSpPr>
            <a:spLocks noChangeShapeType="1"/>
          </p:cNvSpPr>
          <p:nvPr/>
        </p:nvSpPr>
        <p:spPr bwMode="auto">
          <a:xfrm>
            <a:off x="2372020" y="2444043"/>
            <a:ext cx="609600" cy="0"/>
          </a:xfrm>
          <a:prstGeom prst="line">
            <a:avLst/>
          </a:prstGeom>
          <a:noFill/>
          <a:ln w="9525">
            <a:solidFill>
              <a:schemeClr val="tx1"/>
            </a:solidFill>
            <a:round/>
            <a:headEnd/>
            <a:tailEnd/>
          </a:ln>
        </p:spPr>
        <p:txBody>
          <a:bodyPr/>
          <a:lstStyle/>
          <a:p>
            <a:endParaRPr lang="en-US"/>
          </a:p>
        </p:txBody>
      </p:sp>
      <p:sp>
        <p:nvSpPr>
          <p:cNvPr id="15" name="Line 52"/>
          <p:cNvSpPr>
            <a:spLocks noChangeShapeType="1"/>
          </p:cNvSpPr>
          <p:nvPr/>
        </p:nvSpPr>
        <p:spPr bwMode="auto">
          <a:xfrm>
            <a:off x="3241970" y="2715505"/>
            <a:ext cx="381000" cy="609600"/>
          </a:xfrm>
          <a:prstGeom prst="line">
            <a:avLst/>
          </a:prstGeom>
          <a:noFill/>
          <a:ln w="19050">
            <a:solidFill>
              <a:srgbClr val="FF0000"/>
            </a:solidFill>
            <a:round/>
            <a:headEnd/>
            <a:tailEnd/>
          </a:ln>
        </p:spPr>
        <p:txBody>
          <a:bodyPr/>
          <a:lstStyle/>
          <a:p>
            <a:endParaRPr lang="en-US"/>
          </a:p>
        </p:txBody>
      </p:sp>
      <p:sp>
        <p:nvSpPr>
          <p:cNvPr id="16" name="Oval 53"/>
          <p:cNvSpPr>
            <a:spLocks noChangeArrowheads="1"/>
          </p:cNvSpPr>
          <p:nvPr/>
        </p:nvSpPr>
        <p:spPr bwMode="auto">
          <a:xfrm>
            <a:off x="727370" y="2867905"/>
            <a:ext cx="533400" cy="533400"/>
          </a:xfrm>
          <a:prstGeom prst="ellipse">
            <a:avLst/>
          </a:prstGeom>
          <a:noFill/>
          <a:ln w="9525">
            <a:noFill/>
            <a:round/>
            <a:headEnd/>
            <a:tailEnd/>
          </a:ln>
        </p:spPr>
        <p:txBody>
          <a:bodyPr wrap="none" anchor="ctr"/>
          <a:lstStyle/>
          <a:p>
            <a:endParaRPr lang="en-US"/>
          </a:p>
        </p:txBody>
      </p:sp>
      <p:sp>
        <p:nvSpPr>
          <p:cNvPr id="17" name="Oval 54"/>
          <p:cNvSpPr>
            <a:spLocks noChangeArrowheads="1"/>
          </p:cNvSpPr>
          <p:nvPr/>
        </p:nvSpPr>
        <p:spPr bwMode="auto">
          <a:xfrm>
            <a:off x="879770" y="2715505"/>
            <a:ext cx="457200" cy="457200"/>
          </a:xfrm>
          <a:prstGeom prst="ellipse">
            <a:avLst/>
          </a:prstGeom>
          <a:solidFill>
            <a:schemeClr val="hlink"/>
          </a:solidFill>
          <a:ln w="9525">
            <a:solidFill>
              <a:schemeClr val="tx1"/>
            </a:solidFill>
            <a:round/>
            <a:headEnd/>
            <a:tailEnd/>
          </a:ln>
        </p:spPr>
        <p:txBody>
          <a:bodyPr wrap="none" anchor="ctr"/>
          <a:lstStyle/>
          <a:p>
            <a:r>
              <a:rPr lang="en-US" b="1"/>
              <a:t>A</a:t>
            </a:r>
          </a:p>
        </p:txBody>
      </p:sp>
      <p:sp>
        <p:nvSpPr>
          <p:cNvPr id="18" name="Oval 55"/>
          <p:cNvSpPr>
            <a:spLocks noChangeArrowheads="1"/>
          </p:cNvSpPr>
          <p:nvPr/>
        </p:nvSpPr>
        <p:spPr bwMode="auto">
          <a:xfrm>
            <a:off x="727370" y="3629905"/>
            <a:ext cx="457200" cy="457200"/>
          </a:xfrm>
          <a:prstGeom prst="ellipse">
            <a:avLst/>
          </a:prstGeom>
          <a:solidFill>
            <a:schemeClr val="hlink"/>
          </a:solidFill>
          <a:ln w="9525">
            <a:solidFill>
              <a:schemeClr val="tx1"/>
            </a:solidFill>
            <a:round/>
            <a:headEnd/>
            <a:tailEnd/>
          </a:ln>
        </p:spPr>
        <p:txBody>
          <a:bodyPr wrap="none" anchor="ctr"/>
          <a:lstStyle/>
          <a:p>
            <a:r>
              <a:rPr lang="en-US" b="1"/>
              <a:t>H</a:t>
            </a:r>
          </a:p>
        </p:txBody>
      </p:sp>
      <p:sp>
        <p:nvSpPr>
          <p:cNvPr id="19" name="Oval 56"/>
          <p:cNvSpPr>
            <a:spLocks noChangeArrowheads="1"/>
          </p:cNvSpPr>
          <p:nvPr/>
        </p:nvSpPr>
        <p:spPr bwMode="auto">
          <a:xfrm>
            <a:off x="2098970" y="3248905"/>
            <a:ext cx="457200" cy="457200"/>
          </a:xfrm>
          <a:prstGeom prst="ellipse">
            <a:avLst/>
          </a:prstGeom>
          <a:solidFill>
            <a:schemeClr val="hlink"/>
          </a:solidFill>
          <a:ln w="9525">
            <a:solidFill>
              <a:schemeClr val="tx1"/>
            </a:solidFill>
            <a:round/>
            <a:headEnd/>
            <a:tailEnd/>
          </a:ln>
        </p:spPr>
        <p:txBody>
          <a:bodyPr wrap="none" anchor="ctr"/>
          <a:lstStyle/>
          <a:p>
            <a:r>
              <a:rPr lang="en-US" b="1"/>
              <a:t>B</a:t>
            </a:r>
          </a:p>
        </p:txBody>
      </p:sp>
      <p:sp>
        <p:nvSpPr>
          <p:cNvPr id="20" name="Oval 57"/>
          <p:cNvSpPr>
            <a:spLocks noChangeArrowheads="1"/>
          </p:cNvSpPr>
          <p:nvPr/>
        </p:nvSpPr>
        <p:spPr bwMode="auto">
          <a:xfrm>
            <a:off x="1946570" y="2258305"/>
            <a:ext cx="457200" cy="457200"/>
          </a:xfrm>
          <a:prstGeom prst="ellipse">
            <a:avLst/>
          </a:prstGeom>
          <a:solidFill>
            <a:schemeClr val="hlink"/>
          </a:solidFill>
          <a:ln w="9525">
            <a:solidFill>
              <a:schemeClr val="tx1"/>
            </a:solidFill>
            <a:round/>
            <a:headEnd/>
            <a:tailEnd/>
          </a:ln>
        </p:spPr>
        <p:txBody>
          <a:bodyPr wrap="none" anchor="ctr"/>
          <a:lstStyle/>
          <a:p>
            <a:r>
              <a:rPr lang="en-US" b="1"/>
              <a:t>F</a:t>
            </a:r>
          </a:p>
        </p:txBody>
      </p:sp>
      <p:sp>
        <p:nvSpPr>
          <p:cNvPr id="21" name="Oval 58"/>
          <p:cNvSpPr>
            <a:spLocks noChangeArrowheads="1"/>
          </p:cNvSpPr>
          <p:nvPr/>
        </p:nvSpPr>
        <p:spPr bwMode="auto">
          <a:xfrm>
            <a:off x="3013370" y="4239505"/>
            <a:ext cx="457200" cy="457200"/>
          </a:xfrm>
          <a:prstGeom prst="ellipse">
            <a:avLst/>
          </a:prstGeom>
          <a:solidFill>
            <a:srgbClr val="FF0000"/>
          </a:solidFill>
          <a:ln w="9525">
            <a:solidFill>
              <a:schemeClr val="tx1"/>
            </a:solidFill>
            <a:round/>
            <a:headEnd/>
            <a:tailEnd/>
          </a:ln>
        </p:spPr>
        <p:txBody>
          <a:bodyPr wrap="none" anchor="ctr"/>
          <a:lstStyle/>
          <a:p>
            <a:r>
              <a:rPr lang="en-US" b="1"/>
              <a:t>E</a:t>
            </a:r>
          </a:p>
        </p:txBody>
      </p:sp>
      <p:sp>
        <p:nvSpPr>
          <p:cNvPr id="22" name="Oval 59"/>
          <p:cNvSpPr>
            <a:spLocks noChangeArrowheads="1"/>
          </p:cNvSpPr>
          <p:nvPr/>
        </p:nvSpPr>
        <p:spPr bwMode="auto">
          <a:xfrm>
            <a:off x="3470570" y="3325105"/>
            <a:ext cx="457200" cy="457200"/>
          </a:xfrm>
          <a:prstGeom prst="ellipse">
            <a:avLst/>
          </a:prstGeom>
          <a:solidFill>
            <a:srgbClr val="FF0000"/>
          </a:solidFill>
          <a:ln w="9525">
            <a:solidFill>
              <a:schemeClr val="tx1"/>
            </a:solidFill>
            <a:round/>
            <a:headEnd/>
            <a:tailEnd/>
          </a:ln>
        </p:spPr>
        <p:txBody>
          <a:bodyPr wrap="none" anchor="ctr"/>
          <a:lstStyle/>
          <a:p>
            <a:r>
              <a:rPr lang="en-US" b="1"/>
              <a:t>D</a:t>
            </a:r>
          </a:p>
        </p:txBody>
      </p:sp>
      <p:sp>
        <p:nvSpPr>
          <p:cNvPr id="23" name="Oval 60"/>
          <p:cNvSpPr>
            <a:spLocks noChangeArrowheads="1"/>
          </p:cNvSpPr>
          <p:nvPr/>
        </p:nvSpPr>
        <p:spPr bwMode="auto">
          <a:xfrm>
            <a:off x="2937170" y="2334505"/>
            <a:ext cx="457200" cy="457200"/>
          </a:xfrm>
          <a:prstGeom prst="ellipse">
            <a:avLst/>
          </a:prstGeom>
          <a:solidFill>
            <a:srgbClr val="FF0000"/>
          </a:solidFill>
          <a:ln w="9525">
            <a:solidFill>
              <a:schemeClr val="tx1"/>
            </a:solidFill>
            <a:round/>
            <a:headEnd/>
            <a:tailEnd/>
          </a:ln>
        </p:spPr>
        <p:txBody>
          <a:bodyPr wrap="none" anchor="ctr"/>
          <a:lstStyle/>
          <a:p>
            <a:r>
              <a:rPr lang="en-US" b="1"/>
              <a:t>C</a:t>
            </a:r>
          </a:p>
        </p:txBody>
      </p:sp>
      <p:sp>
        <p:nvSpPr>
          <p:cNvPr id="24" name="Oval 61"/>
          <p:cNvSpPr>
            <a:spLocks noChangeArrowheads="1"/>
          </p:cNvSpPr>
          <p:nvPr/>
        </p:nvSpPr>
        <p:spPr bwMode="auto">
          <a:xfrm>
            <a:off x="1717970" y="4239505"/>
            <a:ext cx="457200" cy="457200"/>
          </a:xfrm>
          <a:prstGeom prst="ellipse">
            <a:avLst/>
          </a:prstGeom>
          <a:solidFill>
            <a:srgbClr val="FF0000"/>
          </a:solidFill>
          <a:ln w="9525">
            <a:solidFill>
              <a:schemeClr val="tx1"/>
            </a:solidFill>
            <a:round/>
            <a:headEnd/>
            <a:tailEnd/>
          </a:ln>
        </p:spPr>
        <p:txBody>
          <a:bodyPr wrap="none" anchor="ctr"/>
          <a:lstStyle/>
          <a:p>
            <a:r>
              <a:rPr lang="en-US" b="1"/>
              <a:t>G</a:t>
            </a:r>
          </a:p>
        </p:txBody>
      </p:sp>
      <p:sp>
        <p:nvSpPr>
          <p:cNvPr id="25" name="Line 62"/>
          <p:cNvSpPr>
            <a:spLocks noChangeShapeType="1"/>
          </p:cNvSpPr>
          <p:nvPr/>
        </p:nvSpPr>
        <p:spPr bwMode="auto">
          <a:xfrm>
            <a:off x="2479970" y="3629905"/>
            <a:ext cx="609600" cy="609600"/>
          </a:xfrm>
          <a:prstGeom prst="line">
            <a:avLst/>
          </a:prstGeom>
          <a:noFill/>
          <a:ln w="9525">
            <a:solidFill>
              <a:schemeClr val="tx1"/>
            </a:solidFill>
            <a:round/>
            <a:headEnd/>
            <a:tailEnd/>
          </a:ln>
        </p:spPr>
        <p:txBody>
          <a:bodyPr/>
          <a:lstStyle/>
          <a:p>
            <a:endParaRPr lang="en-US"/>
          </a:p>
        </p:txBody>
      </p:sp>
      <p:sp>
        <p:nvSpPr>
          <p:cNvPr id="26" name="Line 63"/>
          <p:cNvSpPr>
            <a:spLocks noChangeShapeType="1"/>
          </p:cNvSpPr>
          <p:nvPr/>
        </p:nvSpPr>
        <p:spPr bwMode="auto">
          <a:xfrm flipH="1">
            <a:off x="2175170" y="4544305"/>
            <a:ext cx="838200" cy="0"/>
          </a:xfrm>
          <a:prstGeom prst="line">
            <a:avLst/>
          </a:prstGeom>
          <a:noFill/>
          <a:ln w="9525">
            <a:solidFill>
              <a:schemeClr val="tx1"/>
            </a:solidFill>
            <a:round/>
            <a:headEnd/>
            <a:tailEnd/>
          </a:ln>
        </p:spPr>
        <p:txBody>
          <a:bodyPr/>
          <a:lstStyle/>
          <a:p>
            <a:endParaRPr lang="en-US"/>
          </a:p>
        </p:txBody>
      </p:sp>
      <p:sp>
        <p:nvSpPr>
          <p:cNvPr id="27" name="Line 64"/>
          <p:cNvSpPr>
            <a:spLocks noChangeShapeType="1"/>
          </p:cNvSpPr>
          <p:nvPr/>
        </p:nvSpPr>
        <p:spPr bwMode="auto">
          <a:xfrm flipH="1" flipV="1">
            <a:off x="1108370" y="4010905"/>
            <a:ext cx="609600" cy="381000"/>
          </a:xfrm>
          <a:prstGeom prst="line">
            <a:avLst/>
          </a:prstGeom>
          <a:noFill/>
          <a:ln w="9525">
            <a:solidFill>
              <a:schemeClr val="tx1"/>
            </a:solidFill>
            <a:round/>
            <a:headEnd/>
            <a:tailEnd/>
          </a:ln>
        </p:spPr>
        <p:txBody>
          <a:bodyPr/>
          <a:lstStyle/>
          <a:p>
            <a:endParaRPr lang="en-US"/>
          </a:p>
        </p:txBody>
      </p:sp>
      <p:sp>
        <p:nvSpPr>
          <p:cNvPr id="28" name="Text Box 65"/>
          <p:cNvSpPr txBox="1">
            <a:spLocks noChangeArrowheads="1"/>
          </p:cNvSpPr>
          <p:nvPr/>
        </p:nvSpPr>
        <p:spPr bwMode="auto">
          <a:xfrm>
            <a:off x="2479970" y="446810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9" name="Text Box 66"/>
          <p:cNvSpPr txBox="1">
            <a:spLocks noChangeArrowheads="1"/>
          </p:cNvSpPr>
          <p:nvPr/>
        </p:nvSpPr>
        <p:spPr bwMode="auto">
          <a:xfrm>
            <a:off x="2305345" y="3945818"/>
            <a:ext cx="304800" cy="304800"/>
          </a:xfrm>
          <a:prstGeom prst="rect">
            <a:avLst/>
          </a:prstGeom>
          <a:noFill/>
          <a:ln w="9525">
            <a:noFill/>
            <a:miter lim="800000"/>
            <a:headEnd/>
            <a:tailEnd/>
          </a:ln>
        </p:spPr>
        <p:txBody>
          <a:bodyPr>
            <a:spAutoFit/>
          </a:bodyPr>
          <a:lstStyle/>
          <a:p>
            <a:pPr>
              <a:spcBef>
                <a:spcPct val="50000"/>
              </a:spcBef>
            </a:pPr>
            <a:r>
              <a:rPr lang="en-US" sz="1400" b="1"/>
              <a:t>2</a:t>
            </a:r>
          </a:p>
        </p:txBody>
      </p:sp>
      <p:sp>
        <p:nvSpPr>
          <p:cNvPr id="30" name="Text Box 67"/>
          <p:cNvSpPr txBox="1">
            <a:spLocks noChangeArrowheads="1"/>
          </p:cNvSpPr>
          <p:nvPr/>
        </p:nvSpPr>
        <p:spPr bwMode="auto">
          <a:xfrm>
            <a:off x="2565695" y="3607680"/>
            <a:ext cx="479425"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1" name="Text Box 68"/>
          <p:cNvSpPr txBox="1">
            <a:spLocks noChangeArrowheads="1"/>
          </p:cNvSpPr>
          <p:nvPr/>
        </p:nvSpPr>
        <p:spPr bwMode="auto">
          <a:xfrm>
            <a:off x="2837158" y="3139368"/>
            <a:ext cx="468312" cy="304800"/>
          </a:xfrm>
          <a:prstGeom prst="rect">
            <a:avLst/>
          </a:prstGeom>
          <a:noFill/>
          <a:ln w="9525">
            <a:noFill/>
            <a:miter lim="800000"/>
            <a:headEnd/>
            <a:tailEnd/>
          </a:ln>
        </p:spPr>
        <p:txBody>
          <a:bodyPr>
            <a:spAutoFit/>
          </a:bodyPr>
          <a:lstStyle/>
          <a:p>
            <a:pPr>
              <a:spcBef>
                <a:spcPct val="50000"/>
              </a:spcBef>
            </a:pPr>
            <a:r>
              <a:rPr lang="en-US" sz="1400" b="1"/>
              <a:t>6</a:t>
            </a:r>
          </a:p>
        </p:txBody>
      </p:sp>
      <p:sp>
        <p:nvSpPr>
          <p:cNvPr id="32" name="Text Box 69"/>
          <p:cNvSpPr txBox="1">
            <a:spLocks noChangeArrowheads="1"/>
          </p:cNvSpPr>
          <p:nvPr/>
        </p:nvSpPr>
        <p:spPr bwMode="auto">
          <a:xfrm>
            <a:off x="3394370" y="279170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3" name="Text Box 70"/>
          <p:cNvSpPr txBox="1">
            <a:spLocks noChangeArrowheads="1"/>
          </p:cNvSpPr>
          <p:nvPr/>
        </p:nvSpPr>
        <p:spPr bwMode="auto">
          <a:xfrm>
            <a:off x="2468858" y="296633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4" name="Text Box 71"/>
          <p:cNvSpPr txBox="1">
            <a:spLocks noChangeArrowheads="1"/>
          </p:cNvSpPr>
          <p:nvPr/>
        </p:nvSpPr>
        <p:spPr bwMode="auto">
          <a:xfrm>
            <a:off x="2524420" y="218210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5" name="Text Box 72"/>
          <p:cNvSpPr txBox="1">
            <a:spLocks noChangeArrowheads="1"/>
          </p:cNvSpPr>
          <p:nvPr/>
        </p:nvSpPr>
        <p:spPr bwMode="auto">
          <a:xfrm>
            <a:off x="2022770" y="279170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6" name="Text Box 73"/>
          <p:cNvSpPr txBox="1">
            <a:spLocks noChangeArrowheads="1"/>
          </p:cNvSpPr>
          <p:nvPr/>
        </p:nvSpPr>
        <p:spPr bwMode="auto">
          <a:xfrm>
            <a:off x="1717970" y="3020305"/>
            <a:ext cx="304800" cy="304800"/>
          </a:xfrm>
          <a:prstGeom prst="rect">
            <a:avLst/>
          </a:prstGeom>
          <a:noFill/>
          <a:ln w="9525">
            <a:noFill/>
            <a:miter lim="800000"/>
            <a:headEnd/>
            <a:tailEnd/>
          </a:ln>
        </p:spPr>
        <p:txBody>
          <a:bodyPr>
            <a:spAutoFit/>
          </a:bodyPr>
          <a:lstStyle/>
          <a:p>
            <a:pPr>
              <a:spcBef>
                <a:spcPct val="50000"/>
              </a:spcBef>
            </a:pPr>
            <a:r>
              <a:rPr lang="en-US" sz="1400" b="1"/>
              <a:t>8</a:t>
            </a:r>
          </a:p>
        </p:txBody>
      </p:sp>
      <p:sp>
        <p:nvSpPr>
          <p:cNvPr id="37" name="Text Box 74"/>
          <p:cNvSpPr txBox="1">
            <a:spLocks noChangeArrowheads="1"/>
          </p:cNvSpPr>
          <p:nvPr/>
        </p:nvSpPr>
        <p:spPr bwMode="auto">
          <a:xfrm>
            <a:off x="1413170" y="347750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8" name="Text Box 75"/>
          <p:cNvSpPr txBox="1">
            <a:spLocks noChangeArrowheads="1"/>
          </p:cNvSpPr>
          <p:nvPr/>
        </p:nvSpPr>
        <p:spPr bwMode="auto">
          <a:xfrm>
            <a:off x="1249658" y="415378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9" name="Line 76"/>
          <p:cNvSpPr>
            <a:spLocks noChangeShapeType="1"/>
          </p:cNvSpPr>
          <p:nvPr/>
        </p:nvSpPr>
        <p:spPr bwMode="auto">
          <a:xfrm flipV="1">
            <a:off x="1305220" y="2617080"/>
            <a:ext cx="685800" cy="304800"/>
          </a:xfrm>
          <a:prstGeom prst="line">
            <a:avLst/>
          </a:prstGeom>
          <a:noFill/>
          <a:ln w="9525">
            <a:solidFill>
              <a:schemeClr val="tx1"/>
            </a:solidFill>
            <a:round/>
            <a:headEnd/>
            <a:tailEnd/>
          </a:ln>
        </p:spPr>
        <p:txBody>
          <a:bodyPr/>
          <a:lstStyle/>
          <a:p>
            <a:endParaRPr lang="en-US"/>
          </a:p>
        </p:txBody>
      </p:sp>
      <p:sp>
        <p:nvSpPr>
          <p:cNvPr id="40" name="Text Box 77"/>
          <p:cNvSpPr txBox="1">
            <a:spLocks noChangeArrowheads="1"/>
          </p:cNvSpPr>
          <p:nvPr/>
        </p:nvSpPr>
        <p:spPr bwMode="auto">
          <a:xfrm>
            <a:off x="1336970" y="2486905"/>
            <a:ext cx="479425" cy="304800"/>
          </a:xfrm>
          <a:prstGeom prst="rect">
            <a:avLst/>
          </a:prstGeom>
          <a:noFill/>
          <a:ln w="9525">
            <a:noFill/>
            <a:miter lim="800000"/>
            <a:headEnd/>
            <a:tailEnd/>
          </a:ln>
        </p:spPr>
        <p:txBody>
          <a:bodyPr>
            <a:spAutoFit/>
          </a:bodyPr>
          <a:lstStyle/>
          <a:p>
            <a:pPr>
              <a:spcBef>
                <a:spcPct val="50000"/>
              </a:spcBef>
            </a:pPr>
            <a:r>
              <a:rPr lang="en-US" sz="1400" b="1"/>
              <a:t>10</a:t>
            </a:r>
          </a:p>
        </p:txBody>
      </p:sp>
      <p:graphicFrame>
        <p:nvGraphicFramePr>
          <p:cNvPr id="41" name="Group 78"/>
          <p:cNvGraphicFramePr>
            <a:graphicFrameLocks noGrp="1"/>
          </p:cNvGraphicFramePr>
          <p:nvPr>
            <p:extLst>
              <p:ext uri="{D42A27DB-BD31-4B8C-83A1-F6EECF244321}">
                <p14:modId xmlns:p14="http://schemas.microsoft.com/office/powerpoint/2010/main" val="256718203"/>
              </p:ext>
            </p:extLst>
          </p:nvPr>
        </p:nvGraphicFramePr>
        <p:xfrm>
          <a:off x="6442370" y="2398005"/>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Tree>
    <p:extLst>
      <p:ext uri="{BB962C8B-B14F-4D97-AF65-F5344CB8AC3E}">
        <p14:creationId xmlns:p14="http://schemas.microsoft.com/office/powerpoint/2010/main" val="514919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197935" y="1586360"/>
            <a:ext cx="4038600" cy="701675"/>
          </a:xfrm>
          <a:prstGeom prst="rect">
            <a:avLst/>
          </a:prstGeom>
          <a:noFill/>
          <a:ln w="9525">
            <a:noFill/>
            <a:miter lim="800000"/>
            <a:headEnd/>
            <a:tailEnd/>
          </a:ln>
        </p:spPr>
        <p:txBody>
          <a:bodyPr>
            <a:spAutoFit/>
          </a:bodyPr>
          <a:lstStyle/>
          <a:p>
            <a:pPr>
              <a:spcBef>
                <a:spcPct val="50000"/>
              </a:spcBef>
            </a:pPr>
            <a:r>
              <a:rPr lang="en-US"/>
              <a:t>Select first |V|</a:t>
            </a:r>
            <a:r>
              <a:rPr lang="en-US">
                <a:cs typeface="Times New Roman" pitchFamily="18" charset="0"/>
              </a:rPr>
              <a:t>–1 edges which do not generate a cycle</a:t>
            </a:r>
            <a:endParaRPr lang="en-US"/>
          </a:p>
        </p:txBody>
      </p:sp>
      <p:graphicFrame>
        <p:nvGraphicFramePr>
          <p:cNvPr id="3" name="Group 117"/>
          <p:cNvGraphicFramePr>
            <a:graphicFrameLocks noGrp="1"/>
          </p:cNvGraphicFramePr>
          <p:nvPr>
            <p:extLst>
              <p:ext uri="{D42A27DB-BD31-4B8C-83A1-F6EECF244321}">
                <p14:modId xmlns:p14="http://schemas.microsoft.com/office/powerpoint/2010/main" val="2263925134"/>
              </p:ext>
            </p:extLst>
          </p:nvPr>
        </p:nvGraphicFramePr>
        <p:xfrm>
          <a:off x="4578935" y="242456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41"/>
          <p:cNvSpPr txBox="1">
            <a:spLocks noChangeArrowheads="1"/>
          </p:cNvSpPr>
          <p:nvPr/>
        </p:nvSpPr>
        <p:spPr bwMode="auto">
          <a:xfrm>
            <a:off x="822910" y="3262760"/>
            <a:ext cx="304800" cy="304800"/>
          </a:xfrm>
          <a:prstGeom prst="rect">
            <a:avLst/>
          </a:prstGeom>
          <a:noFill/>
          <a:ln w="9525">
            <a:noFill/>
            <a:miter lim="800000"/>
            <a:headEnd/>
            <a:tailEnd/>
          </a:ln>
        </p:spPr>
        <p:txBody>
          <a:bodyPr>
            <a:spAutoFit/>
          </a:bodyPr>
          <a:lstStyle/>
          <a:p>
            <a:pPr>
              <a:spcBef>
                <a:spcPct val="50000"/>
              </a:spcBef>
            </a:pPr>
            <a:r>
              <a:rPr lang="en-US" sz="1400" b="1"/>
              <a:t>5</a:t>
            </a:r>
          </a:p>
        </p:txBody>
      </p:sp>
      <p:sp>
        <p:nvSpPr>
          <p:cNvPr id="5" name="Line 42"/>
          <p:cNvSpPr>
            <a:spLocks noChangeShapeType="1"/>
          </p:cNvSpPr>
          <p:nvPr/>
        </p:nvSpPr>
        <p:spPr bwMode="auto">
          <a:xfrm flipH="1">
            <a:off x="3469273" y="3567560"/>
            <a:ext cx="381000" cy="762000"/>
          </a:xfrm>
          <a:prstGeom prst="line">
            <a:avLst/>
          </a:prstGeom>
          <a:noFill/>
          <a:ln w="19050">
            <a:solidFill>
              <a:srgbClr val="FF0000"/>
            </a:solidFill>
            <a:round/>
            <a:headEnd/>
            <a:tailEnd/>
          </a:ln>
        </p:spPr>
        <p:txBody>
          <a:bodyPr/>
          <a:lstStyle/>
          <a:p>
            <a:endParaRPr lang="en-US"/>
          </a:p>
        </p:txBody>
      </p:sp>
      <p:sp>
        <p:nvSpPr>
          <p:cNvPr id="6" name="Text Box 43"/>
          <p:cNvSpPr txBox="1">
            <a:spLocks noChangeArrowheads="1"/>
          </p:cNvSpPr>
          <p:nvPr/>
        </p:nvSpPr>
        <p:spPr bwMode="auto">
          <a:xfrm>
            <a:off x="3235910" y="3892998"/>
            <a:ext cx="479425" cy="304800"/>
          </a:xfrm>
          <a:prstGeom prst="rect">
            <a:avLst/>
          </a:prstGeom>
          <a:noFill/>
          <a:ln w="9525">
            <a:noFill/>
            <a:miter lim="800000"/>
            <a:headEnd/>
            <a:tailEnd/>
          </a:ln>
        </p:spPr>
        <p:txBody>
          <a:bodyPr>
            <a:spAutoFit/>
          </a:bodyPr>
          <a:lstStyle/>
          <a:p>
            <a:pPr>
              <a:spcBef>
                <a:spcPct val="50000"/>
              </a:spcBef>
            </a:pPr>
            <a:r>
              <a:rPr lang="en-US" sz="1400" b="1"/>
              <a:t>1</a:t>
            </a:r>
          </a:p>
        </p:txBody>
      </p:sp>
      <p:sp>
        <p:nvSpPr>
          <p:cNvPr id="7" name="Line 44"/>
          <p:cNvSpPr>
            <a:spLocks noChangeShapeType="1"/>
          </p:cNvSpPr>
          <p:nvPr/>
        </p:nvSpPr>
        <p:spPr bwMode="auto">
          <a:xfrm>
            <a:off x="2216735" y="2576960"/>
            <a:ext cx="152400" cy="685800"/>
          </a:xfrm>
          <a:prstGeom prst="line">
            <a:avLst/>
          </a:prstGeom>
          <a:noFill/>
          <a:ln w="9525">
            <a:solidFill>
              <a:schemeClr val="tx1"/>
            </a:solidFill>
            <a:round/>
            <a:headEnd/>
            <a:tailEnd/>
          </a:ln>
        </p:spPr>
        <p:txBody>
          <a:bodyPr/>
          <a:lstStyle/>
          <a:p>
            <a:endParaRPr lang="en-US"/>
          </a:p>
        </p:txBody>
      </p:sp>
      <p:sp>
        <p:nvSpPr>
          <p:cNvPr id="8" name="Line 45"/>
          <p:cNvSpPr>
            <a:spLocks noChangeShapeType="1"/>
          </p:cNvSpPr>
          <p:nvPr/>
        </p:nvSpPr>
        <p:spPr bwMode="auto">
          <a:xfrm flipV="1">
            <a:off x="2521535" y="2729360"/>
            <a:ext cx="533400" cy="762000"/>
          </a:xfrm>
          <a:prstGeom prst="line">
            <a:avLst/>
          </a:prstGeom>
          <a:noFill/>
          <a:ln w="9525">
            <a:solidFill>
              <a:schemeClr val="tx1"/>
            </a:solidFill>
            <a:round/>
            <a:headEnd/>
            <a:tailEnd/>
          </a:ln>
        </p:spPr>
        <p:txBody>
          <a:bodyPr/>
          <a:lstStyle/>
          <a:p>
            <a:endParaRPr lang="en-US"/>
          </a:p>
        </p:txBody>
      </p:sp>
      <p:sp>
        <p:nvSpPr>
          <p:cNvPr id="9" name="Line 46"/>
          <p:cNvSpPr>
            <a:spLocks noChangeShapeType="1"/>
          </p:cNvSpPr>
          <p:nvPr/>
        </p:nvSpPr>
        <p:spPr bwMode="auto">
          <a:xfrm flipH="1" flipV="1">
            <a:off x="2369135" y="2653160"/>
            <a:ext cx="1219200" cy="838200"/>
          </a:xfrm>
          <a:prstGeom prst="line">
            <a:avLst/>
          </a:prstGeom>
          <a:noFill/>
          <a:ln w="9525">
            <a:solidFill>
              <a:schemeClr val="tx1"/>
            </a:solidFill>
            <a:round/>
            <a:headEnd/>
            <a:tailEnd/>
          </a:ln>
        </p:spPr>
        <p:txBody>
          <a:bodyPr/>
          <a:lstStyle/>
          <a:p>
            <a:endParaRPr lang="en-US"/>
          </a:p>
        </p:txBody>
      </p:sp>
      <p:sp>
        <p:nvSpPr>
          <p:cNvPr id="10" name="Line 47"/>
          <p:cNvSpPr>
            <a:spLocks noChangeShapeType="1"/>
          </p:cNvSpPr>
          <p:nvPr/>
        </p:nvSpPr>
        <p:spPr bwMode="auto">
          <a:xfrm flipV="1">
            <a:off x="1149935" y="3567560"/>
            <a:ext cx="990600" cy="304800"/>
          </a:xfrm>
          <a:prstGeom prst="line">
            <a:avLst/>
          </a:prstGeom>
          <a:noFill/>
          <a:ln w="9525">
            <a:solidFill>
              <a:schemeClr val="tx1"/>
            </a:solidFill>
            <a:round/>
            <a:headEnd/>
            <a:tailEnd/>
          </a:ln>
        </p:spPr>
        <p:txBody>
          <a:bodyPr/>
          <a:lstStyle/>
          <a:p>
            <a:endParaRPr lang="en-US"/>
          </a:p>
        </p:txBody>
      </p:sp>
      <p:sp>
        <p:nvSpPr>
          <p:cNvPr id="11" name="Line 48"/>
          <p:cNvSpPr>
            <a:spLocks noChangeShapeType="1"/>
          </p:cNvSpPr>
          <p:nvPr/>
        </p:nvSpPr>
        <p:spPr bwMode="auto">
          <a:xfrm flipV="1">
            <a:off x="2064335" y="3643760"/>
            <a:ext cx="1600200" cy="838200"/>
          </a:xfrm>
          <a:prstGeom prst="line">
            <a:avLst/>
          </a:prstGeom>
          <a:noFill/>
          <a:ln w="19050">
            <a:solidFill>
              <a:srgbClr val="FF0000"/>
            </a:solidFill>
            <a:round/>
            <a:headEnd/>
            <a:tailEnd/>
          </a:ln>
        </p:spPr>
        <p:txBody>
          <a:bodyPr/>
          <a:lstStyle/>
          <a:p>
            <a:endParaRPr lang="en-US"/>
          </a:p>
        </p:txBody>
      </p:sp>
      <p:sp>
        <p:nvSpPr>
          <p:cNvPr id="12" name="Line 49"/>
          <p:cNvSpPr>
            <a:spLocks noChangeShapeType="1"/>
          </p:cNvSpPr>
          <p:nvPr/>
        </p:nvSpPr>
        <p:spPr bwMode="auto">
          <a:xfrm flipV="1">
            <a:off x="997535" y="3186560"/>
            <a:ext cx="76200" cy="533400"/>
          </a:xfrm>
          <a:prstGeom prst="line">
            <a:avLst/>
          </a:prstGeom>
          <a:noFill/>
          <a:ln w="9525">
            <a:solidFill>
              <a:schemeClr val="tx1"/>
            </a:solidFill>
            <a:round/>
            <a:headEnd/>
            <a:tailEnd/>
          </a:ln>
        </p:spPr>
        <p:txBody>
          <a:bodyPr/>
          <a:lstStyle/>
          <a:p>
            <a:endParaRPr lang="en-US"/>
          </a:p>
        </p:txBody>
      </p:sp>
      <p:sp>
        <p:nvSpPr>
          <p:cNvPr id="13" name="Line 50"/>
          <p:cNvSpPr>
            <a:spLocks noChangeShapeType="1"/>
          </p:cNvSpPr>
          <p:nvPr/>
        </p:nvSpPr>
        <p:spPr bwMode="auto">
          <a:xfrm>
            <a:off x="1226135" y="3034160"/>
            <a:ext cx="914400" cy="381000"/>
          </a:xfrm>
          <a:prstGeom prst="line">
            <a:avLst/>
          </a:prstGeom>
          <a:noFill/>
          <a:ln w="9525">
            <a:solidFill>
              <a:schemeClr val="tx1"/>
            </a:solidFill>
            <a:round/>
            <a:headEnd/>
            <a:tailEnd/>
          </a:ln>
        </p:spPr>
        <p:txBody>
          <a:bodyPr/>
          <a:lstStyle/>
          <a:p>
            <a:endParaRPr lang="en-US"/>
          </a:p>
        </p:txBody>
      </p:sp>
      <p:sp>
        <p:nvSpPr>
          <p:cNvPr id="14" name="Line 51"/>
          <p:cNvSpPr>
            <a:spLocks noChangeShapeType="1"/>
          </p:cNvSpPr>
          <p:nvPr/>
        </p:nvSpPr>
        <p:spPr bwMode="auto">
          <a:xfrm>
            <a:off x="2413585" y="2457898"/>
            <a:ext cx="609600" cy="0"/>
          </a:xfrm>
          <a:prstGeom prst="line">
            <a:avLst/>
          </a:prstGeom>
          <a:noFill/>
          <a:ln w="9525">
            <a:solidFill>
              <a:schemeClr val="tx1"/>
            </a:solidFill>
            <a:round/>
            <a:headEnd/>
            <a:tailEnd/>
          </a:ln>
        </p:spPr>
        <p:txBody>
          <a:bodyPr/>
          <a:lstStyle/>
          <a:p>
            <a:endParaRPr lang="en-US"/>
          </a:p>
        </p:txBody>
      </p:sp>
      <p:sp>
        <p:nvSpPr>
          <p:cNvPr id="15" name="Line 52"/>
          <p:cNvSpPr>
            <a:spLocks noChangeShapeType="1"/>
          </p:cNvSpPr>
          <p:nvPr/>
        </p:nvSpPr>
        <p:spPr bwMode="auto">
          <a:xfrm>
            <a:off x="3283535" y="2729360"/>
            <a:ext cx="381000" cy="609600"/>
          </a:xfrm>
          <a:prstGeom prst="line">
            <a:avLst/>
          </a:prstGeom>
          <a:noFill/>
          <a:ln w="19050">
            <a:solidFill>
              <a:srgbClr val="FF0000"/>
            </a:solidFill>
            <a:round/>
            <a:headEnd/>
            <a:tailEnd/>
          </a:ln>
        </p:spPr>
        <p:txBody>
          <a:bodyPr/>
          <a:lstStyle/>
          <a:p>
            <a:endParaRPr lang="en-US"/>
          </a:p>
        </p:txBody>
      </p:sp>
      <p:sp>
        <p:nvSpPr>
          <p:cNvPr id="16" name="Oval 53"/>
          <p:cNvSpPr>
            <a:spLocks noChangeArrowheads="1"/>
          </p:cNvSpPr>
          <p:nvPr/>
        </p:nvSpPr>
        <p:spPr bwMode="auto">
          <a:xfrm>
            <a:off x="768935" y="2881760"/>
            <a:ext cx="533400" cy="533400"/>
          </a:xfrm>
          <a:prstGeom prst="ellipse">
            <a:avLst/>
          </a:prstGeom>
          <a:noFill/>
          <a:ln w="9525">
            <a:noFill/>
            <a:round/>
            <a:headEnd/>
            <a:tailEnd/>
          </a:ln>
        </p:spPr>
        <p:txBody>
          <a:bodyPr wrap="none" anchor="ctr"/>
          <a:lstStyle/>
          <a:p>
            <a:endParaRPr lang="en-US"/>
          </a:p>
        </p:txBody>
      </p:sp>
      <p:sp>
        <p:nvSpPr>
          <p:cNvPr id="17" name="Oval 54"/>
          <p:cNvSpPr>
            <a:spLocks noChangeArrowheads="1"/>
          </p:cNvSpPr>
          <p:nvPr/>
        </p:nvSpPr>
        <p:spPr bwMode="auto">
          <a:xfrm>
            <a:off x="921335" y="2729360"/>
            <a:ext cx="457200" cy="457200"/>
          </a:xfrm>
          <a:prstGeom prst="ellipse">
            <a:avLst/>
          </a:prstGeom>
          <a:solidFill>
            <a:schemeClr val="hlink"/>
          </a:solidFill>
          <a:ln w="9525">
            <a:solidFill>
              <a:schemeClr val="tx1"/>
            </a:solidFill>
            <a:round/>
            <a:headEnd/>
            <a:tailEnd/>
          </a:ln>
        </p:spPr>
        <p:txBody>
          <a:bodyPr wrap="none" anchor="ctr"/>
          <a:lstStyle/>
          <a:p>
            <a:r>
              <a:rPr lang="en-US" b="1"/>
              <a:t>A</a:t>
            </a:r>
          </a:p>
        </p:txBody>
      </p:sp>
      <p:sp>
        <p:nvSpPr>
          <p:cNvPr id="18" name="Oval 55"/>
          <p:cNvSpPr>
            <a:spLocks noChangeArrowheads="1"/>
          </p:cNvSpPr>
          <p:nvPr/>
        </p:nvSpPr>
        <p:spPr bwMode="auto">
          <a:xfrm>
            <a:off x="768935" y="3643760"/>
            <a:ext cx="457200" cy="457200"/>
          </a:xfrm>
          <a:prstGeom prst="ellipse">
            <a:avLst/>
          </a:prstGeom>
          <a:solidFill>
            <a:srgbClr val="FF0000"/>
          </a:solidFill>
          <a:ln w="9525">
            <a:solidFill>
              <a:schemeClr val="tx1"/>
            </a:solidFill>
            <a:round/>
            <a:headEnd/>
            <a:tailEnd/>
          </a:ln>
        </p:spPr>
        <p:txBody>
          <a:bodyPr wrap="none" anchor="ctr"/>
          <a:lstStyle/>
          <a:p>
            <a:r>
              <a:rPr lang="en-US" b="1"/>
              <a:t>H</a:t>
            </a:r>
          </a:p>
        </p:txBody>
      </p:sp>
      <p:sp>
        <p:nvSpPr>
          <p:cNvPr id="19" name="Oval 56"/>
          <p:cNvSpPr>
            <a:spLocks noChangeArrowheads="1"/>
          </p:cNvSpPr>
          <p:nvPr/>
        </p:nvSpPr>
        <p:spPr bwMode="auto">
          <a:xfrm>
            <a:off x="2140535" y="3262760"/>
            <a:ext cx="457200" cy="457200"/>
          </a:xfrm>
          <a:prstGeom prst="ellipse">
            <a:avLst/>
          </a:prstGeom>
          <a:solidFill>
            <a:schemeClr val="hlink"/>
          </a:solidFill>
          <a:ln w="9525">
            <a:solidFill>
              <a:schemeClr val="tx1"/>
            </a:solidFill>
            <a:round/>
            <a:headEnd/>
            <a:tailEnd/>
          </a:ln>
        </p:spPr>
        <p:txBody>
          <a:bodyPr wrap="none" anchor="ctr"/>
          <a:lstStyle/>
          <a:p>
            <a:r>
              <a:rPr lang="en-US" b="1"/>
              <a:t>B</a:t>
            </a:r>
          </a:p>
        </p:txBody>
      </p:sp>
      <p:sp>
        <p:nvSpPr>
          <p:cNvPr id="20" name="Oval 57"/>
          <p:cNvSpPr>
            <a:spLocks noChangeArrowheads="1"/>
          </p:cNvSpPr>
          <p:nvPr/>
        </p:nvSpPr>
        <p:spPr bwMode="auto">
          <a:xfrm>
            <a:off x="1988135" y="2272160"/>
            <a:ext cx="457200" cy="457200"/>
          </a:xfrm>
          <a:prstGeom prst="ellipse">
            <a:avLst/>
          </a:prstGeom>
          <a:solidFill>
            <a:schemeClr val="hlink"/>
          </a:solidFill>
          <a:ln w="9525">
            <a:solidFill>
              <a:schemeClr val="tx1"/>
            </a:solidFill>
            <a:round/>
            <a:headEnd/>
            <a:tailEnd/>
          </a:ln>
        </p:spPr>
        <p:txBody>
          <a:bodyPr wrap="none" anchor="ctr"/>
          <a:lstStyle/>
          <a:p>
            <a:r>
              <a:rPr lang="en-US" b="1"/>
              <a:t>F</a:t>
            </a:r>
          </a:p>
        </p:txBody>
      </p:sp>
      <p:sp>
        <p:nvSpPr>
          <p:cNvPr id="21" name="Oval 58"/>
          <p:cNvSpPr>
            <a:spLocks noChangeArrowheads="1"/>
          </p:cNvSpPr>
          <p:nvPr/>
        </p:nvSpPr>
        <p:spPr bwMode="auto">
          <a:xfrm>
            <a:off x="3054935" y="4253360"/>
            <a:ext cx="457200" cy="457200"/>
          </a:xfrm>
          <a:prstGeom prst="ellipse">
            <a:avLst/>
          </a:prstGeom>
          <a:solidFill>
            <a:srgbClr val="FF0000"/>
          </a:solidFill>
          <a:ln w="9525">
            <a:solidFill>
              <a:schemeClr val="tx1"/>
            </a:solidFill>
            <a:round/>
            <a:headEnd/>
            <a:tailEnd/>
          </a:ln>
        </p:spPr>
        <p:txBody>
          <a:bodyPr wrap="none" anchor="ctr"/>
          <a:lstStyle/>
          <a:p>
            <a:r>
              <a:rPr lang="en-US" b="1"/>
              <a:t>E</a:t>
            </a:r>
          </a:p>
        </p:txBody>
      </p:sp>
      <p:sp>
        <p:nvSpPr>
          <p:cNvPr id="22" name="Oval 59"/>
          <p:cNvSpPr>
            <a:spLocks noChangeArrowheads="1"/>
          </p:cNvSpPr>
          <p:nvPr/>
        </p:nvSpPr>
        <p:spPr bwMode="auto">
          <a:xfrm>
            <a:off x="3512135" y="3338960"/>
            <a:ext cx="457200" cy="457200"/>
          </a:xfrm>
          <a:prstGeom prst="ellipse">
            <a:avLst/>
          </a:prstGeom>
          <a:solidFill>
            <a:srgbClr val="FF0000"/>
          </a:solidFill>
          <a:ln w="9525">
            <a:solidFill>
              <a:schemeClr val="tx1"/>
            </a:solidFill>
            <a:round/>
            <a:headEnd/>
            <a:tailEnd/>
          </a:ln>
        </p:spPr>
        <p:txBody>
          <a:bodyPr wrap="none" anchor="ctr"/>
          <a:lstStyle/>
          <a:p>
            <a:r>
              <a:rPr lang="en-US" b="1"/>
              <a:t>D</a:t>
            </a:r>
          </a:p>
        </p:txBody>
      </p:sp>
      <p:sp>
        <p:nvSpPr>
          <p:cNvPr id="23" name="Oval 60"/>
          <p:cNvSpPr>
            <a:spLocks noChangeArrowheads="1"/>
          </p:cNvSpPr>
          <p:nvPr/>
        </p:nvSpPr>
        <p:spPr bwMode="auto">
          <a:xfrm>
            <a:off x="2978735" y="2348360"/>
            <a:ext cx="457200" cy="457200"/>
          </a:xfrm>
          <a:prstGeom prst="ellipse">
            <a:avLst/>
          </a:prstGeom>
          <a:solidFill>
            <a:srgbClr val="FF0000"/>
          </a:solidFill>
          <a:ln w="9525">
            <a:solidFill>
              <a:schemeClr val="tx1"/>
            </a:solidFill>
            <a:round/>
            <a:headEnd/>
            <a:tailEnd/>
          </a:ln>
        </p:spPr>
        <p:txBody>
          <a:bodyPr wrap="none" anchor="ctr"/>
          <a:lstStyle/>
          <a:p>
            <a:r>
              <a:rPr lang="en-US" b="1"/>
              <a:t>C</a:t>
            </a:r>
          </a:p>
        </p:txBody>
      </p:sp>
      <p:sp>
        <p:nvSpPr>
          <p:cNvPr id="24" name="Oval 61"/>
          <p:cNvSpPr>
            <a:spLocks noChangeArrowheads="1"/>
          </p:cNvSpPr>
          <p:nvPr/>
        </p:nvSpPr>
        <p:spPr bwMode="auto">
          <a:xfrm>
            <a:off x="1759535" y="4253360"/>
            <a:ext cx="457200" cy="457200"/>
          </a:xfrm>
          <a:prstGeom prst="ellipse">
            <a:avLst/>
          </a:prstGeom>
          <a:solidFill>
            <a:srgbClr val="FF0000"/>
          </a:solidFill>
          <a:ln w="9525">
            <a:solidFill>
              <a:schemeClr val="tx1"/>
            </a:solidFill>
            <a:round/>
            <a:headEnd/>
            <a:tailEnd/>
          </a:ln>
        </p:spPr>
        <p:txBody>
          <a:bodyPr wrap="none" anchor="ctr"/>
          <a:lstStyle/>
          <a:p>
            <a:r>
              <a:rPr lang="en-US" b="1"/>
              <a:t>G</a:t>
            </a:r>
          </a:p>
        </p:txBody>
      </p:sp>
      <p:sp>
        <p:nvSpPr>
          <p:cNvPr id="25" name="Line 62"/>
          <p:cNvSpPr>
            <a:spLocks noChangeShapeType="1"/>
          </p:cNvSpPr>
          <p:nvPr/>
        </p:nvSpPr>
        <p:spPr bwMode="auto">
          <a:xfrm>
            <a:off x="2521535" y="3643760"/>
            <a:ext cx="609600" cy="609600"/>
          </a:xfrm>
          <a:prstGeom prst="line">
            <a:avLst/>
          </a:prstGeom>
          <a:noFill/>
          <a:ln w="9525">
            <a:solidFill>
              <a:schemeClr val="tx1"/>
            </a:solidFill>
            <a:round/>
            <a:headEnd/>
            <a:tailEnd/>
          </a:ln>
        </p:spPr>
        <p:txBody>
          <a:bodyPr/>
          <a:lstStyle/>
          <a:p>
            <a:endParaRPr lang="en-US"/>
          </a:p>
        </p:txBody>
      </p:sp>
      <p:sp>
        <p:nvSpPr>
          <p:cNvPr id="26" name="Line 63"/>
          <p:cNvSpPr>
            <a:spLocks noChangeShapeType="1"/>
          </p:cNvSpPr>
          <p:nvPr/>
        </p:nvSpPr>
        <p:spPr bwMode="auto">
          <a:xfrm flipH="1">
            <a:off x="2216735" y="4558160"/>
            <a:ext cx="838200" cy="0"/>
          </a:xfrm>
          <a:prstGeom prst="line">
            <a:avLst/>
          </a:prstGeom>
          <a:noFill/>
          <a:ln w="9525">
            <a:solidFill>
              <a:schemeClr val="tx1"/>
            </a:solidFill>
            <a:round/>
            <a:headEnd/>
            <a:tailEnd/>
          </a:ln>
        </p:spPr>
        <p:txBody>
          <a:bodyPr/>
          <a:lstStyle/>
          <a:p>
            <a:endParaRPr lang="en-US"/>
          </a:p>
        </p:txBody>
      </p:sp>
      <p:sp>
        <p:nvSpPr>
          <p:cNvPr id="27" name="Line 64"/>
          <p:cNvSpPr>
            <a:spLocks noChangeShapeType="1"/>
          </p:cNvSpPr>
          <p:nvPr/>
        </p:nvSpPr>
        <p:spPr bwMode="auto">
          <a:xfrm flipH="1" flipV="1">
            <a:off x="1149935" y="4024760"/>
            <a:ext cx="609600" cy="381000"/>
          </a:xfrm>
          <a:prstGeom prst="line">
            <a:avLst/>
          </a:prstGeom>
          <a:noFill/>
          <a:ln w="19050">
            <a:solidFill>
              <a:srgbClr val="FF0000"/>
            </a:solidFill>
            <a:round/>
            <a:headEnd/>
            <a:tailEnd/>
          </a:ln>
        </p:spPr>
        <p:txBody>
          <a:bodyPr/>
          <a:lstStyle/>
          <a:p>
            <a:endParaRPr lang="en-US"/>
          </a:p>
        </p:txBody>
      </p:sp>
      <p:sp>
        <p:nvSpPr>
          <p:cNvPr id="28" name="Text Box 65"/>
          <p:cNvSpPr txBox="1">
            <a:spLocks noChangeArrowheads="1"/>
          </p:cNvSpPr>
          <p:nvPr/>
        </p:nvSpPr>
        <p:spPr bwMode="auto">
          <a:xfrm>
            <a:off x="2521535" y="448196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9" name="Text Box 66"/>
          <p:cNvSpPr txBox="1">
            <a:spLocks noChangeArrowheads="1"/>
          </p:cNvSpPr>
          <p:nvPr/>
        </p:nvSpPr>
        <p:spPr bwMode="auto">
          <a:xfrm>
            <a:off x="2346910" y="3959673"/>
            <a:ext cx="304800" cy="304800"/>
          </a:xfrm>
          <a:prstGeom prst="rect">
            <a:avLst/>
          </a:prstGeom>
          <a:noFill/>
          <a:ln w="9525">
            <a:noFill/>
            <a:miter lim="800000"/>
            <a:headEnd/>
            <a:tailEnd/>
          </a:ln>
        </p:spPr>
        <p:txBody>
          <a:bodyPr>
            <a:spAutoFit/>
          </a:bodyPr>
          <a:lstStyle/>
          <a:p>
            <a:pPr>
              <a:spcBef>
                <a:spcPct val="50000"/>
              </a:spcBef>
            </a:pPr>
            <a:r>
              <a:rPr lang="en-US" sz="1400" b="1"/>
              <a:t>2</a:t>
            </a:r>
          </a:p>
        </p:txBody>
      </p:sp>
      <p:sp>
        <p:nvSpPr>
          <p:cNvPr id="30" name="Text Box 67"/>
          <p:cNvSpPr txBox="1">
            <a:spLocks noChangeArrowheads="1"/>
          </p:cNvSpPr>
          <p:nvPr/>
        </p:nvSpPr>
        <p:spPr bwMode="auto">
          <a:xfrm>
            <a:off x="2607260" y="3621535"/>
            <a:ext cx="479425"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1" name="Text Box 68"/>
          <p:cNvSpPr txBox="1">
            <a:spLocks noChangeArrowheads="1"/>
          </p:cNvSpPr>
          <p:nvPr/>
        </p:nvSpPr>
        <p:spPr bwMode="auto">
          <a:xfrm>
            <a:off x="2878723" y="3153223"/>
            <a:ext cx="468312" cy="304800"/>
          </a:xfrm>
          <a:prstGeom prst="rect">
            <a:avLst/>
          </a:prstGeom>
          <a:noFill/>
          <a:ln w="9525">
            <a:noFill/>
            <a:miter lim="800000"/>
            <a:headEnd/>
            <a:tailEnd/>
          </a:ln>
        </p:spPr>
        <p:txBody>
          <a:bodyPr>
            <a:spAutoFit/>
          </a:bodyPr>
          <a:lstStyle/>
          <a:p>
            <a:pPr>
              <a:spcBef>
                <a:spcPct val="50000"/>
              </a:spcBef>
            </a:pPr>
            <a:r>
              <a:rPr lang="en-US" sz="1400" b="1"/>
              <a:t>6</a:t>
            </a:r>
          </a:p>
        </p:txBody>
      </p:sp>
      <p:sp>
        <p:nvSpPr>
          <p:cNvPr id="32" name="Text Box 69"/>
          <p:cNvSpPr txBox="1">
            <a:spLocks noChangeArrowheads="1"/>
          </p:cNvSpPr>
          <p:nvPr/>
        </p:nvSpPr>
        <p:spPr bwMode="auto">
          <a:xfrm>
            <a:off x="3435935" y="280556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3" name="Text Box 70"/>
          <p:cNvSpPr txBox="1">
            <a:spLocks noChangeArrowheads="1"/>
          </p:cNvSpPr>
          <p:nvPr/>
        </p:nvSpPr>
        <p:spPr bwMode="auto">
          <a:xfrm>
            <a:off x="2510423" y="298018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4" name="Text Box 71"/>
          <p:cNvSpPr txBox="1">
            <a:spLocks noChangeArrowheads="1"/>
          </p:cNvSpPr>
          <p:nvPr/>
        </p:nvSpPr>
        <p:spPr bwMode="auto">
          <a:xfrm>
            <a:off x="2565985" y="219596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5" name="Text Box 72"/>
          <p:cNvSpPr txBox="1">
            <a:spLocks noChangeArrowheads="1"/>
          </p:cNvSpPr>
          <p:nvPr/>
        </p:nvSpPr>
        <p:spPr bwMode="auto">
          <a:xfrm>
            <a:off x="2064335" y="280556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6" name="Text Box 73"/>
          <p:cNvSpPr txBox="1">
            <a:spLocks noChangeArrowheads="1"/>
          </p:cNvSpPr>
          <p:nvPr/>
        </p:nvSpPr>
        <p:spPr bwMode="auto">
          <a:xfrm>
            <a:off x="1759535" y="3034160"/>
            <a:ext cx="304800" cy="304800"/>
          </a:xfrm>
          <a:prstGeom prst="rect">
            <a:avLst/>
          </a:prstGeom>
          <a:noFill/>
          <a:ln w="9525">
            <a:noFill/>
            <a:miter lim="800000"/>
            <a:headEnd/>
            <a:tailEnd/>
          </a:ln>
        </p:spPr>
        <p:txBody>
          <a:bodyPr>
            <a:spAutoFit/>
          </a:bodyPr>
          <a:lstStyle/>
          <a:p>
            <a:pPr>
              <a:spcBef>
                <a:spcPct val="50000"/>
              </a:spcBef>
            </a:pPr>
            <a:r>
              <a:rPr lang="en-US" sz="1400" b="1"/>
              <a:t>8</a:t>
            </a:r>
          </a:p>
        </p:txBody>
      </p:sp>
      <p:sp>
        <p:nvSpPr>
          <p:cNvPr id="37" name="Text Box 74"/>
          <p:cNvSpPr txBox="1">
            <a:spLocks noChangeArrowheads="1"/>
          </p:cNvSpPr>
          <p:nvPr/>
        </p:nvSpPr>
        <p:spPr bwMode="auto">
          <a:xfrm>
            <a:off x="1454735" y="349136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8" name="Text Box 75"/>
          <p:cNvSpPr txBox="1">
            <a:spLocks noChangeArrowheads="1"/>
          </p:cNvSpPr>
          <p:nvPr/>
        </p:nvSpPr>
        <p:spPr bwMode="auto">
          <a:xfrm>
            <a:off x="1291223" y="416763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9" name="Line 76"/>
          <p:cNvSpPr>
            <a:spLocks noChangeShapeType="1"/>
          </p:cNvSpPr>
          <p:nvPr/>
        </p:nvSpPr>
        <p:spPr bwMode="auto">
          <a:xfrm flipV="1">
            <a:off x="1346785" y="2630935"/>
            <a:ext cx="685800" cy="304800"/>
          </a:xfrm>
          <a:prstGeom prst="line">
            <a:avLst/>
          </a:prstGeom>
          <a:noFill/>
          <a:ln w="9525">
            <a:solidFill>
              <a:schemeClr val="tx1"/>
            </a:solidFill>
            <a:round/>
            <a:headEnd/>
            <a:tailEnd/>
          </a:ln>
        </p:spPr>
        <p:txBody>
          <a:bodyPr/>
          <a:lstStyle/>
          <a:p>
            <a:endParaRPr lang="en-US"/>
          </a:p>
        </p:txBody>
      </p:sp>
      <p:sp>
        <p:nvSpPr>
          <p:cNvPr id="40" name="Text Box 77"/>
          <p:cNvSpPr txBox="1">
            <a:spLocks noChangeArrowheads="1"/>
          </p:cNvSpPr>
          <p:nvPr/>
        </p:nvSpPr>
        <p:spPr bwMode="auto">
          <a:xfrm>
            <a:off x="1378535" y="2500760"/>
            <a:ext cx="479425" cy="304800"/>
          </a:xfrm>
          <a:prstGeom prst="rect">
            <a:avLst/>
          </a:prstGeom>
          <a:noFill/>
          <a:ln w="9525">
            <a:noFill/>
            <a:miter lim="800000"/>
            <a:headEnd/>
            <a:tailEnd/>
          </a:ln>
        </p:spPr>
        <p:txBody>
          <a:bodyPr>
            <a:spAutoFit/>
          </a:bodyPr>
          <a:lstStyle/>
          <a:p>
            <a:pPr>
              <a:spcBef>
                <a:spcPct val="50000"/>
              </a:spcBef>
            </a:pPr>
            <a:r>
              <a:rPr lang="en-US" sz="1400" b="1"/>
              <a:t>10</a:t>
            </a:r>
          </a:p>
        </p:txBody>
      </p:sp>
      <p:graphicFrame>
        <p:nvGraphicFramePr>
          <p:cNvPr id="41" name="Group 78"/>
          <p:cNvGraphicFramePr>
            <a:graphicFrameLocks noGrp="1"/>
          </p:cNvGraphicFramePr>
          <p:nvPr>
            <p:extLst>
              <p:ext uri="{D42A27DB-BD31-4B8C-83A1-F6EECF244321}">
                <p14:modId xmlns:p14="http://schemas.microsoft.com/office/powerpoint/2010/main" val="971925559"/>
              </p:ext>
            </p:extLst>
          </p:nvPr>
        </p:nvGraphicFramePr>
        <p:xfrm>
          <a:off x="6483935" y="241186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Tree>
    <p:extLst>
      <p:ext uri="{BB962C8B-B14F-4D97-AF65-F5344CB8AC3E}">
        <p14:creationId xmlns:p14="http://schemas.microsoft.com/office/powerpoint/2010/main" val="439197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364195" y="1517085"/>
            <a:ext cx="4038600" cy="701675"/>
          </a:xfrm>
          <a:prstGeom prst="rect">
            <a:avLst/>
          </a:prstGeom>
          <a:noFill/>
          <a:ln w="9525">
            <a:noFill/>
            <a:miter lim="800000"/>
            <a:headEnd/>
            <a:tailEnd/>
          </a:ln>
        </p:spPr>
        <p:txBody>
          <a:bodyPr>
            <a:spAutoFit/>
          </a:bodyPr>
          <a:lstStyle/>
          <a:p>
            <a:pPr>
              <a:spcBef>
                <a:spcPct val="50000"/>
              </a:spcBef>
            </a:pPr>
            <a:r>
              <a:rPr lang="en-US"/>
              <a:t>Select first |V|</a:t>
            </a:r>
            <a:r>
              <a:rPr lang="en-US">
                <a:cs typeface="Times New Roman" pitchFamily="18" charset="0"/>
              </a:rPr>
              <a:t>–1 edges which do not generate a cycle</a:t>
            </a:r>
            <a:endParaRPr lang="en-US"/>
          </a:p>
        </p:txBody>
      </p:sp>
      <p:graphicFrame>
        <p:nvGraphicFramePr>
          <p:cNvPr id="3" name="Group 117"/>
          <p:cNvGraphicFramePr>
            <a:graphicFrameLocks noGrp="1"/>
          </p:cNvGraphicFramePr>
          <p:nvPr>
            <p:extLst>
              <p:ext uri="{D42A27DB-BD31-4B8C-83A1-F6EECF244321}">
                <p14:modId xmlns:p14="http://schemas.microsoft.com/office/powerpoint/2010/main" val="4261063528"/>
              </p:ext>
            </p:extLst>
          </p:nvPr>
        </p:nvGraphicFramePr>
        <p:xfrm>
          <a:off x="4745195" y="2355285"/>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41"/>
          <p:cNvSpPr txBox="1">
            <a:spLocks noChangeArrowheads="1"/>
          </p:cNvSpPr>
          <p:nvPr/>
        </p:nvSpPr>
        <p:spPr bwMode="auto">
          <a:xfrm>
            <a:off x="989170" y="3193485"/>
            <a:ext cx="304800" cy="304800"/>
          </a:xfrm>
          <a:prstGeom prst="rect">
            <a:avLst/>
          </a:prstGeom>
          <a:noFill/>
          <a:ln w="9525">
            <a:noFill/>
            <a:miter lim="800000"/>
            <a:headEnd/>
            <a:tailEnd/>
          </a:ln>
        </p:spPr>
        <p:txBody>
          <a:bodyPr>
            <a:spAutoFit/>
          </a:bodyPr>
          <a:lstStyle/>
          <a:p>
            <a:pPr>
              <a:spcBef>
                <a:spcPct val="50000"/>
              </a:spcBef>
            </a:pPr>
            <a:r>
              <a:rPr lang="en-US" sz="1400" b="1"/>
              <a:t>5</a:t>
            </a:r>
          </a:p>
        </p:txBody>
      </p:sp>
      <p:sp>
        <p:nvSpPr>
          <p:cNvPr id="5" name="Line 42"/>
          <p:cNvSpPr>
            <a:spLocks noChangeShapeType="1"/>
          </p:cNvSpPr>
          <p:nvPr/>
        </p:nvSpPr>
        <p:spPr bwMode="auto">
          <a:xfrm flipH="1">
            <a:off x="3635533" y="3498285"/>
            <a:ext cx="381000" cy="762000"/>
          </a:xfrm>
          <a:prstGeom prst="line">
            <a:avLst/>
          </a:prstGeom>
          <a:noFill/>
          <a:ln w="19050">
            <a:solidFill>
              <a:srgbClr val="FF0000"/>
            </a:solidFill>
            <a:round/>
            <a:headEnd/>
            <a:tailEnd/>
          </a:ln>
        </p:spPr>
        <p:txBody>
          <a:bodyPr/>
          <a:lstStyle/>
          <a:p>
            <a:endParaRPr lang="en-US"/>
          </a:p>
        </p:txBody>
      </p:sp>
      <p:sp>
        <p:nvSpPr>
          <p:cNvPr id="6" name="Text Box 43"/>
          <p:cNvSpPr txBox="1">
            <a:spLocks noChangeArrowheads="1"/>
          </p:cNvSpPr>
          <p:nvPr/>
        </p:nvSpPr>
        <p:spPr bwMode="auto">
          <a:xfrm>
            <a:off x="3402170" y="3823723"/>
            <a:ext cx="479425" cy="304800"/>
          </a:xfrm>
          <a:prstGeom prst="rect">
            <a:avLst/>
          </a:prstGeom>
          <a:noFill/>
          <a:ln w="9525">
            <a:noFill/>
            <a:miter lim="800000"/>
            <a:headEnd/>
            <a:tailEnd/>
          </a:ln>
        </p:spPr>
        <p:txBody>
          <a:bodyPr>
            <a:spAutoFit/>
          </a:bodyPr>
          <a:lstStyle/>
          <a:p>
            <a:pPr>
              <a:spcBef>
                <a:spcPct val="50000"/>
              </a:spcBef>
            </a:pPr>
            <a:r>
              <a:rPr lang="en-US" sz="1400" b="1"/>
              <a:t>1</a:t>
            </a:r>
          </a:p>
        </p:txBody>
      </p:sp>
      <p:sp>
        <p:nvSpPr>
          <p:cNvPr id="7" name="Line 44"/>
          <p:cNvSpPr>
            <a:spLocks noChangeShapeType="1"/>
          </p:cNvSpPr>
          <p:nvPr/>
        </p:nvSpPr>
        <p:spPr bwMode="auto">
          <a:xfrm>
            <a:off x="2382995" y="2507685"/>
            <a:ext cx="152400" cy="685800"/>
          </a:xfrm>
          <a:prstGeom prst="line">
            <a:avLst/>
          </a:prstGeom>
          <a:noFill/>
          <a:ln w="9525">
            <a:solidFill>
              <a:schemeClr val="tx1"/>
            </a:solidFill>
            <a:round/>
            <a:headEnd/>
            <a:tailEnd/>
          </a:ln>
        </p:spPr>
        <p:txBody>
          <a:bodyPr/>
          <a:lstStyle/>
          <a:p>
            <a:endParaRPr lang="en-US"/>
          </a:p>
        </p:txBody>
      </p:sp>
      <p:sp>
        <p:nvSpPr>
          <p:cNvPr id="8" name="Line 45"/>
          <p:cNvSpPr>
            <a:spLocks noChangeShapeType="1"/>
          </p:cNvSpPr>
          <p:nvPr/>
        </p:nvSpPr>
        <p:spPr bwMode="auto">
          <a:xfrm flipV="1">
            <a:off x="2687795" y="2660085"/>
            <a:ext cx="533400" cy="762000"/>
          </a:xfrm>
          <a:prstGeom prst="line">
            <a:avLst/>
          </a:prstGeom>
          <a:noFill/>
          <a:ln w="9525">
            <a:solidFill>
              <a:schemeClr val="tx1"/>
            </a:solidFill>
            <a:round/>
            <a:headEnd/>
            <a:tailEnd/>
          </a:ln>
        </p:spPr>
        <p:txBody>
          <a:bodyPr/>
          <a:lstStyle/>
          <a:p>
            <a:endParaRPr lang="en-US"/>
          </a:p>
        </p:txBody>
      </p:sp>
      <p:sp>
        <p:nvSpPr>
          <p:cNvPr id="9" name="Line 46"/>
          <p:cNvSpPr>
            <a:spLocks noChangeShapeType="1"/>
          </p:cNvSpPr>
          <p:nvPr/>
        </p:nvSpPr>
        <p:spPr bwMode="auto">
          <a:xfrm flipH="1" flipV="1">
            <a:off x="2535395" y="2583885"/>
            <a:ext cx="1219200" cy="838200"/>
          </a:xfrm>
          <a:prstGeom prst="line">
            <a:avLst/>
          </a:prstGeom>
          <a:noFill/>
          <a:ln w="9525">
            <a:solidFill>
              <a:schemeClr val="tx1"/>
            </a:solidFill>
            <a:round/>
            <a:headEnd/>
            <a:tailEnd/>
          </a:ln>
        </p:spPr>
        <p:txBody>
          <a:bodyPr/>
          <a:lstStyle/>
          <a:p>
            <a:endParaRPr lang="en-US"/>
          </a:p>
        </p:txBody>
      </p:sp>
      <p:sp>
        <p:nvSpPr>
          <p:cNvPr id="10" name="Line 47"/>
          <p:cNvSpPr>
            <a:spLocks noChangeShapeType="1"/>
          </p:cNvSpPr>
          <p:nvPr/>
        </p:nvSpPr>
        <p:spPr bwMode="auto">
          <a:xfrm flipV="1">
            <a:off x="1316195" y="3498285"/>
            <a:ext cx="990600" cy="304800"/>
          </a:xfrm>
          <a:prstGeom prst="line">
            <a:avLst/>
          </a:prstGeom>
          <a:noFill/>
          <a:ln w="9525">
            <a:solidFill>
              <a:schemeClr val="tx1"/>
            </a:solidFill>
            <a:round/>
            <a:headEnd/>
            <a:tailEnd/>
          </a:ln>
        </p:spPr>
        <p:txBody>
          <a:bodyPr/>
          <a:lstStyle/>
          <a:p>
            <a:endParaRPr lang="en-US"/>
          </a:p>
        </p:txBody>
      </p:sp>
      <p:sp>
        <p:nvSpPr>
          <p:cNvPr id="11" name="Line 48"/>
          <p:cNvSpPr>
            <a:spLocks noChangeShapeType="1"/>
          </p:cNvSpPr>
          <p:nvPr/>
        </p:nvSpPr>
        <p:spPr bwMode="auto">
          <a:xfrm flipV="1">
            <a:off x="2230595" y="3574485"/>
            <a:ext cx="1600200" cy="838200"/>
          </a:xfrm>
          <a:prstGeom prst="line">
            <a:avLst/>
          </a:prstGeom>
          <a:noFill/>
          <a:ln w="19050">
            <a:solidFill>
              <a:srgbClr val="FF0000"/>
            </a:solidFill>
            <a:round/>
            <a:headEnd/>
            <a:tailEnd/>
          </a:ln>
        </p:spPr>
        <p:txBody>
          <a:bodyPr/>
          <a:lstStyle/>
          <a:p>
            <a:endParaRPr lang="en-US"/>
          </a:p>
        </p:txBody>
      </p:sp>
      <p:sp>
        <p:nvSpPr>
          <p:cNvPr id="12" name="Line 49"/>
          <p:cNvSpPr>
            <a:spLocks noChangeShapeType="1"/>
          </p:cNvSpPr>
          <p:nvPr/>
        </p:nvSpPr>
        <p:spPr bwMode="auto">
          <a:xfrm flipV="1">
            <a:off x="1163795" y="3117285"/>
            <a:ext cx="76200" cy="533400"/>
          </a:xfrm>
          <a:prstGeom prst="line">
            <a:avLst/>
          </a:prstGeom>
          <a:noFill/>
          <a:ln w="9525">
            <a:solidFill>
              <a:schemeClr val="tx1"/>
            </a:solidFill>
            <a:round/>
            <a:headEnd/>
            <a:tailEnd/>
          </a:ln>
        </p:spPr>
        <p:txBody>
          <a:bodyPr/>
          <a:lstStyle/>
          <a:p>
            <a:endParaRPr lang="en-US"/>
          </a:p>
        </p:txBody>
      </p:sp>
      <p:sp>
        <p:nvSpPr>
          <p:cNvPr id="13" name="Line 50"/>
          <p:cNvSpPr>
            <a:spLocks noChangeShapeType="1"/>
          </p:cNvSpPr>
          <p:nvPr/>
        </p:nvSpPr>
        <p:spPr bwMode="auto">
          <a:xfrm>
            <a:off x="1392395" y="2964885"/>
            <a:ext cx="914400" cy="381000"/>
          </a:xfrm>
          <a:prstGeom prst="line">
            <a:avLst/>
          </a:prstGeom>
          <a:noFill/>
          <a:ln w="9525">
            <a:solidFill>
              <a:schemeClr val="tx1"/>
            </a:solidFill>
            <a:round/>
            <a:headEnd/>
            <a:tailEnd/>
          </a:ln>
        </p:spPr>
        <p:txBody>
          <a:bodyPr/>
          <a:lstStyle/>
          <a:p>
            <a:endParaRPr lang="en-US"/>
          </a:p>
        </p:txBody>
      </p:sp>
      <p:sp>
        <p:nvSpPr>
          <p:cNvPr id="14" name="Line 51"/>
          <p:cNvSpPr>
            <a:spLocks noChangeShapeType="1"/>
          </p:cNvSpPr>
          <p:nvPr/>
        </p:nvSpPr>
        <p:spPr bwMode="auto">
          <a:xfrm>
            <a:off x="2579845" y="2388623"/>
            <a:ext cx="609600" cy="0"/>
          </a:xfrm>
          <a:prstGeom prst="line">
            <a:avLst/>
          </a:prstGeom>
          <a:noFill/>
          <a:ln w="19050">
            <a:solidFill>
              <a:srgbClr val="FF0000"/>
            </a:solidFill>
            <a:round/>
            <a:headEnd/>
            <a:tailEnd/>
          </a:ln>
        </p:spPr>
        <p:txBody>
          <a:bodyPr/>
          <a:lstStyle/>
          <a:p>
            <a:endParaRPr lang="en-US"/>
          </a:p>
        </p:txBody>
      </p:sp>
      <p:sp>
        <p:nvSpPr>
          <p:cNvPr id="15" name="Line 52"/>
          <p:cNvSpPr>
            <a:spLocks noChangeShapeType="1"/>
          </p:cNvSpPr>
          <p:nvPr/>
        </p:nvSpPr>
        <p:spPr bwMode="auto">
          <a:xfrm>
            <a:off x="3449795" y="2660085"/>
            <a:ext cx="381000" cy="609600"/>
          </a:xfrm>
          <a:prstGeom prst="line">
            <a:avLst/>
          </a:prstGeom>
          <a:noFill/>
          <a:ln w="19050">
            <a:solidFill>
              <a:srgbClr val="FF0000"/>
            </a:solidFill>
            <a:round/>
            <a:headEnd/>
            <a:tailEnd/>
          </a:ln>
        </p:spPr>
        <p:txBody>
          <a:bodyPr/>
          <a:lstStyle/>
          <a:p>
            <a:endParaRPr lang="en-US"/>
          </a:p>
        </p:txBody>
      </p:sp>
      <p:sp>
        <p:nvSpPr>
          <p:cNvPr id="16" name="Oval 53"/>
          <p:cNvSpPr>
            <a:spLocks noChangeArrowheads="1"/>
          </p:cNvSpPr>
          <p:nvPr/>
        </p:nvSpPr>
        <p:spPr bwMode="auto">
          <a:xfrm>
            <a:off x="935195" y="2812485"/>
            <a:ext cx="533400" cy="533400"/>
          </a:xfrm>
          <a:prstGeom prst="ellipse">
            <a:avLst/>
          </a:prstGeom>
          <a:noFill/>
          <a:ln w="9525">
            <a:noFill/>
            <a:round/>
            <a:headEnd/>
            <a:tailEnd/>
          </a:ln>
        </p:spPr>
        <p:txBody>
          <a:bodyPr wrap="none" anchor="ctr"/>
          <a:lstStyle/>
          <a:p>
            <a:endParaRPr lang="en-US"/>
          </a:p>
        </p:txBody>
      </p:sp>
      <p:sp>
        <p:nvSpPr>
          <p:cNvPr id="17" name="Oval 54"/>
          <p:cNvSpPr>
            <a:spLocks noChangeArrowheads="1"/>
          </p:cNvSpPr>
          <p:nvPr/>
        </p:nvSpPr>
        <p:spPr bwMode="auto">
          <a:xfrm>
            <a:off x="1087595" y="2660085"/>
            <a:ext cx="457200" cy="457200"/>
          </a:xfrm>
          <a:prstGeom prst="ellipse">
            <a:avLst/>
          </a:prstGeom>
          <a:solidFill>
            <a:schemeClr val="hlink"/>
          </a:solidFill>
          <a:ln w="9525">
            <a:solidFill>
              <a:schemeClr val="tx1"/>
            </a:solidFill>
            <a:round/>
            <a:headEnd/>
            <a:tailEnd/>
          </a:ln>
        </p:spPr>
        <p:txBody>
          <a:bodyPr wrap="none" anchor="ctr"/>
          <a:lstStyle/>
          <a:p>
            <a:r>
              <a:rPr lang="en-US" b="1"/>
              <a:t>A</a:t>
            </a:r>
          </a:p>
        </p:txBody>
      </p:sp>
      <p:sp>
        <p:nvSpPr>
          <p:cNvPr id="18" name="Oval 55"/>
          <p:cNvSpPr>
            <a:spLocks noChangeArrowheads="1"/>
          </p:cNvSpPr>
          <p:nvPr/>
        </p:nvSpPr>
        <p:spPr bwMode="auto">
          <a:xfrm>
            <a:off x="935195" y="3574485"/>
            <a:ext cx="457200" cy="457200"/>
          </a:xfrm>
          <a:prstGeom prst="ellipse">
            <a:avLst/>
          </a:prstGeom>
          <a:solidFill>
            <a:srgbClr val="FF0000"/>
          </a:solidFill>
          <a:ln w="9525">
            <a:solidFill>
              <a:schemeClr val="tx1"/>
            </a:solidFill>
            <a:round/>
            <a:headEnd/>
            <a:tailEnd/>
          </a:ln>
        </p:spPr>
        <p:txBody>
          <a:bodyPr wrap="none" anchor="ctr"/>
          <a:lstStyle/>
          <a:p>
            <a:r>
              <a:rPr lang="en-US" b="1"/>
              <a:t>H</a:t>
            </a:r>
          </a:p>
        </p:txBody>
      </p:sp>
      <p:sp>
        <p:nvSpPr>
          <p:cNvPr id="19" name="Oval 56"/>
          <p:cNvSpPr>
            <a:spLocks noChangeArrowheads="1"/>
          </p:cNvSpPr>
          <p:nvPr/>
        </p:nvSpPr>
        <p:spPr bwMode="auto">
          <a:xfrm>
            <a:off x="2306795" y="3193485"/>
            <a:ext cx="457200" cy="457200"/>
          </a:xfrm>
          <a:prstGeom prst="ellipse">
            <a:avLst/>
          </a:prstGeom>
          <a:solidFill>
            <a:schemeClr val="hlink"/>
          </a:solidFill>
          <a:ln w="9525">
            <a:solidFill>
              <a:schemeClr val="tx1"/>
            </a:solidFill>
            <a:round/>
            <a:headEnd/>
            <a:tailEnd/>
          </a:ln>
        </p:spPr>
        <p:txBody>
          <a:bodyPr wrap="none" anchor="ctr"/>
          <a:lstStyle/>
          <a:p>
            <a:r>
              <a:rPr lang="en-US" b="1"/>
              <a:t>B</a:t>
            </a:r>
          </a:p>
        </p:txBody>
      </p:sp>
      <p:sp>
        <p:nvSpPr>
          <p:cNvPr id="20" name="Oval 57"/>
          <p:cNvSpPr>
            <a:spLocks noChangeArrowheads="1"/>
          </p:cNvSpPr>
          <p:nvPr/>
        </p:nvSpPr>
        <p:spPr bwMode="auto">
          <a:xfrm>
            <a:off x="2154395" y="2202885"/>
            <a:ext cx="457200" cy="457200"/>
          </a:xfrm>
          <a:prstGeom prst="ellipse">
            <a:avLst/>
          </a:prstGeom>
          <a:solidFill>
            <a:srgbClr val="FF0000"/>
          </a:solidFill>
          <a:ln w="9525">
            <a:solidFill>
              <a:schemeClr val="tx1"/>
            </a:solidFill>
            <a:round/>
            <a:headEnd/>
            <a:tailEnd/>
          </a:ln>
        </p:spPr>
        <p:txBody>
          <a:bodyPr wrap="none" anchor="ctr"/>
          <a:lstStyle/>
          <a:p>
            <a:r>
              <a:rPr lang="en-US" b="1"/>
              <a:t>F</a:t>
            </a:r>
          </a:p>
        </p:txBody>
      </p:sp>
      <p:sp>
        <p:nvSpPr>
          <p:cNvPr id="21" name="Oval 58"/>
          <p:cNvSpPr>
            <a:spLocks noChangeArrowheads="1"/>
          </p:cNvSpPr>
          <p:nvPr/>
        </p:nvSpPr>
        <p:spPr bwMode="auto">
          <a:xfrm>
            <a:off x="3221195" y="4184085"/>
            <a:ext cx="457200" cy="457200"/>
          </a:xfrm>
          <a:prstGeom prst="ellipse">
            <a:avLst/>
          </a:prstGeom>
          <a:solidFill>
            <a:srgbClr val="FF0000"/>
          </a:solidFill>
          <a:ln w="9525">
            <a:solidFill>
              <a:schemeClr val="tx1"/>
            </a:solidFill>
            <a:round/>
            <a:headEnd/>
            <a:tailEnd/>
          </a:ln>
        </p:spPr>
        <p:txBody>
          <a:bodyPr wrap="none" anchor="ctr"/>
          <a:lstStyle/>
          <a:p>
            <a:r>
              <a:rPr lang="en-US" b="1"/>
              <a:t>E</a:t>
            </a:r>
          </a:p>
        </p:txBody>
      </p:sp>
      <p:sp>
        <p:nvSpPr>
          <p:cNvPr id="22" name="Oval 59"/>
          <p:cNvSpPr>
            <a:spLocks noChangeArrowheads="1"/>
          </p:cNvSpPr>
          <p:nvPr/>
        </p:nvSpPr>
        <p:spPr bwMode="auto">
          <a:xfrm>
            <a:off x="3678395" y="3269685"/>
            <a:ext cx="457200" cy="457200"/>
          </a:xfrm>
          <a:prstGeom prst="ellipse">
            <a:avLst/>
          </a:prstGeom>
          <a:solidFill>
            <a:srgbClr val="FF0000"/>
          </a:solidFill>
          <a:ln w="9525">
            <a:solidFill>
              <a:schemeClr val="tx1"/>
            </a:solidFill>
            <a:round/>
            <a:headEnd/>
            <a:tailEnd/>
          </a:ln>
        </p:spPr>
        <p:txBody>
          <a:bodyPr wrap="none" anchor="ctr"/>
          <a:lstStyle/>
          <a:p>
            <a:r>
              <a:rPr lang="en-US" b="1"/>
              <a:t>D</a:t>
            </a:r>
          </a:p>
        </p:txBody>
      </p:sp>
      <p:sp>
        <p:nvSpPr>
          <p:cNvPr id="23" name="Oval 60"/>
          <p:cNvSpPr>
            <a:spLocks noChangeArrowheads="1"/>
          </p:cNvSpPr>
          <p:nvPr/>
        </p:nvSpPr>
        <p:spPr bwMode="auto">
          <a:xfrm>
            <a:off x="3144995" y="2279085"/>
            <a:ext cx="457200" cy="457200"/>
          </a:xfrm>
          <a:prstGeom prst="ellipse">
            <a:avLst/>
          </a:prstGeom>
          <a:solidFill>
            <a:srgbClr val="FF0000"/>
          </a:solidFill>
          <a:ln w="9525">
            <a:solidFill>
              <a:schemeClr val="tx1"/>
            </a:solidFill>
            <a:round/>
            <a:headEnd/>
            <a:tailEnd/>
          </a:ln>
        </p:spPr>
        <p:txBody>
          <a:bodyPr wrap="none" anchor="ctr"/>
          <a:lstStyle/>
          <a:p>
            <a:r>
              <a:rPr lang="en-US" b="1"/>
              <a:t>C</a:t>
            </a:r>
          </a:p>
        </p:txBody>
      </p:sp>
      <p:sp>
        <p:nvSpPr>
          <p:cNvPr id="24" name="Oval 61"/>
          <p:cNvSpPr>
            <a:spLocks noChangeArrowheads="1"/>
          </p:cNvSpPr>
          <p:nvPr/>
        </p:nvSpPr>
        <p:spPr bwMode="auto">
          <a:xfrm>
            <a:off x="1925795" y="4184085"/>
            <a:ext cx="457200" cy="457200"/>
          </a:xfrm>
          <a:prstGeom prst="ellipse">
            <a:avLst/>
          </a:prstGeom>
          <a:solidFill>
            <a:srgbClr val="FF0000"/>
          </a:solidFill>
          <a:ln w="9525">
            <a:solidFill>
              <a:schemeClr val="tx1"/>
            </a:solidFill>
            <a:round/>
            <a:headEnd/>
            <a:tailEnd/>
          </a:ln>
        </p:spPr>
        <p:txBody>
          <a:bodyPr wrap="none" anchor="ctr"/>
          <a:lstStyle/>
          <a:p>
            <a:r>
              <a:rPr lang="en-US" b="1"/>
              <a:t>G</a:t>
            </a:r>
          </a:p>
        </p:txBody>
      </p:sp>
      <p:sp>
        <p:nvSpPr>
          <p:cNvPr id="25" name="Line 62"/>
          <p:cNvSpPr>
            <a:spLocks noChangeShapeType="1"/>
          </p:cNvSpPr>
          <p:nvPr/>
        </p:nvSpPr>
        <p:spPr bwMode="auto">
          <a:xfrm>
            <a:off x="2687795" y="3574485"/>
            <a:ext cx="609600" cy="609600"/>
          </a:xfrm>
          <a:prstGeom prst="line">
            <a:avLst/>
          </a:prstGeom>
          <a:noFill/>
          <a:ln w="9525">
            <a:solidFill>
              <a:schemeClr val="tx1"/>
            </a:solidFill>
            <a:round/>
            <a:headEnd/>
            <a:tailEnd/>
          </a:ln>
        </p:spPr>
        <p:txBody>
          <a:bodyPr/>
          <a:lstStyle/>
          <a:p>
            <a:endParaRPr lang="en-US"/>
          </a:p>
        </p:txBody>
      </p:sp>
      <p:sp>
        <p:nvSpPr>
          <p:cNvPr id="26" name="Line 63"/>
          <p:cNvSpPr>
            <a:spLocks noChangeShapeType="1"/>
          </p:cNvSpPr>
          <p:nvPr/>
        </p:nvSpPr>
        <p:spPr bwMode="auto">
          <a:xfrm flipH="1">
            <a:off x="2382995" y="4488885"/>
            <a:ext cx="838200" cy="0"/>
          </a:xfrm>
          <a:prstGeom prst="line">
            <a:avLst/>
          </a:prstGeom>
          <a:noFill/>
          <a:ln w="9525">
            <a:solidFill>
              <a:schemeClr val="tx1"/>
            </a:solidFill>
            <a:round/>
            <a:headEnd/>
            <a:tailEnd/>
          </a:ln>
        </p:spPr>
        <p:txBody>
          <a:bodyPr/>
          <a:lstStyle/>
          <a:p>
            <a:endParaRPr lang="en-US"/>
          </a:p>
        </p:txBody>
      </p:sp>
      <p:sp>
        <p:nvSpPr>
          <p:cNvPr id="27" name="Line 64"/>
          <p:cNvSpPr>
            <a:spLocks noChangeShapeType="1"/>
          </p:cNvSpPr>
          <p:nvPr/>
        </p:nvSpPr>
        <p:spPr bwMode="auto">
          <a:xfrm flipH="1" flipV="1">
            <a:off x="1316195" y="3955485"/>
            <a:ext cx="609600" cy="381000"/>
          </a:xfrm>
          <a:prstGeom prst="line">
            <a:avLst/>
          </a:prstGeom>
          <a:noFill/>
          <a:ln w="19050">
            <a:solidFill>
              <a:srgbClr val="FF0000"/>
            </a:solidFill>
            <a:round/>
            <a:headEnd/>
            <a:tailEnd/>
          </a:ln>
        </p:spPr>
        <p:txBody>
          <a:bodyPr/>
          <a:lstStyle/>
          <a:p>
            <a:endParaRPr lang="en-US"/>
          </a:p>
        </p:txBody>
      </p:sp>
      <p:sp>
        <p:nvSpPr>
          <p:cNvPr id="28" name="Text Box 65"/>
          <p:cNvSpPr txBox="1">
            <a:spLocks noChangeArrowheads="1"/>
          </p:cNvSpPr>
          <p:nvPr/>
        </p:nvSpPr>
        <p:spPr bwMode="auto">
          <a:xfrm>
            <a:off x="2687795" y="441268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9" name="Text Box 66"/>
          <p:cNvSpPr txBox="1">
            <a:spLocks noChangeArrowheads="1"/>
          </p:cNvSpPr>
          <p:nvPr/>
        </p:nvSpPr>
        <p:spPr bwMode="auto">
          <a:xfrm>
            <a:off x="2513170" y="3890398"/>
            <a:ext cx="304800" cy="304800"/>
          </a:xfrm>
          <a:prstGeom prst="rect">
            <a:avLst/>
          </a:prstGeom>
          <a:noFill/>
          <a:ln w="9525">
            <a:noFill/>
            <a:miter lim="800000"/>
            <a:headEnd/>
            <a:tailEnd/>
          </a:ln>
        </p:spPr>
        <p:txBody>
          <a:bodyPr>
            <a:spAutoFit/>
          </a:bodyPr>
          <a:lstStyle/>
          <a:p>
            <a:pPr>
              <a:spcBef>
                <a:spcPct val="50000"/>
              </a:spcBef>
            </a:pPr>
            <a:r>
              <a:rPr lang="en-US" sz="1400" b="1"/>
              <a:t>2</a:t>
            </a:r>
          </a:p>
        </p:txBody>
      </p:sp>
      <p:sp>
        <p:nvSpPr>
          <p:cNvPr id="30" name="Text Box 67"/>
          <p:cNvSpPr txBox="1">
            <a:spLocks noChangeArrowheads="1"/>
          </p:cNvSpPr>
          <p:nvPr/>
        </p:nvSpPr>
        <p:spPr bwMode="auto">
          <a:xfrm>
            <a:off x="2773520" y="3552260"/>
            <a:ext cx="479425"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1" name="Text Box 68"/>
          <p:cNvSpPr txBox="1">
            <a:spLocks noChangeArrowheads="1"/>
          </p:cNvSpPr>
          <p:nvPr/>
        </p:nvSpPr>
        <p:spPr bwMode="auto">
          <a:xfrm>
            <a:off x="3044983" y="3083948"/>
            <a:ext cx="468312" cy="304800"/>
          </a:xfrm>
          <a:prstGeom prst="rect">
            <a:avLst/>
          </a:prstGeom>
          <a:noFill/>
          <a:ln w="9525">
            <a:noFill/>
            <a:miter lim="800000"/>
            <a:headEnd/>
            <a:tailEnd/>
          </a:ln>
        </p:spPr>
        <p:txBody>
          <a:bodyPr>
            <a:spAutoFit/>
          </a:bodyPr>
          <a:lstStyle/>
          <a:p>
            <a:pPr>
              <a:spcBef>
                <a:spcPct val="50000"/>
              </a:spcBef>
            </a:pPr>
            <a:r>
              <a:rPr lang="en-US" sz="1400" b="1"/>
              <a:t>6</a:t>
            </a:r>
          </a:p>
        </p:txBody>
      </p:sp>
      <p:sp>
        <p:nvSpPr>
          <p:cNvPr id="32" name="Text Box 69"/>
          <p:cNvSpPr txBox="1">
            <a:spLocks noChangeArrowheads="1"/>
          </p:cNvSpPr>
          <p:nvPr/>
        </p:nvSpPr>
        <p:spPr bwMode="auto">
          <a:xfrm>
            <a:off x="3602195" y="273628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3" name="Text Box 70"/>
          <p:cNvSpPr txBox="1">
            <a:spLocks noChangeArrowheads="1"/>
          </p:cNvSpPr>
          <p:nvPr/>
        </p:nvSpPr>
        <p:spPr bwMode="auto">
          <a:xfrm>
            <a:off x="2676683" y="291091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4" name="Text Box 71"/>
          <p:cNvSpPr txBox="1">
            <a:spLocks noChangeArrowheads="1"/>
          </p:cNvSpPr>
          <p:nvPr/>
        </p:nvSpPr>
        <p:spPr bwMode="auto">
          <a:xfrm>
            <a:off x="2732245" y="212668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5" name="Text Box 72"/>
          <p:cNvSpPr txBox="1">
            <a:spLocks noChangeArrowheads="1"/>
          </p:cNvSpPr>
          <p:nvPr/>
        </p:nvSpPr>
        <p:spPr bwMode="auto">
          <a:xfrm>
            <a:off x="2230595" y="273628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6" name="Text Box 73"/>
          <p:cNvSpPr txBox="1">
            <a:spLocks noChangeArrowheads="1"/>
          </p:cNvSpPr>
          <p:nvPr/>
        </p:nvSpPr>
        <p:spPr bwMode="auto">
          <a:xfrm>
            <a:off x="1925795" y="2964885"/>
            <a:ext cx="304800" cy="304800"/>
          </a:xfrm>
          <a:prstGeom prst="rect">
            <a:avLst/>
          </a:prstGeom>
          <a:noFill/>
          <a:ln w="9525">
            <a:noFill/>
            <a:miter lim="800000"/>
            <a:headEnd/>
            <a:tailEnd/>
          </a:ln>
        </p:spPr>
        <p:txBody>
          <a:bodyPr>
            <a:spAutoFit/>
          </a:bodyPr>
          <a:lstStyle/>
          <a:p>
            <a:pPr>
              <a:spcBef>
                <a:spcPct val="50000"/>
              </a:spcBef>
            </a:pPr>
            <a:r>
              <a:rPr lang="en-US" sz="1400" b="1"/>
              <a:t>8</a:t>
            </a:r>
          </a:p>
        </p:txBody>
      </p:sp>
      <p:sp>
        <p:nvSpPr>
          <p:cNvPr id="37" name="Text Box 74"/>
          <p:cNvSpPr txBox="1">
            <a:spLocks noChangeArrowheads="1"/>
          </p:cNvSpPr>
          <p:nvPr/>
        </p:nvSpPr>
        <p:spPr bwMode="auto">
          <a:xfrm>
            <a:off x="1620995" y="342208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8" name="Text Box 75"/>
          <p:cNvSpPr txBox="1">
            <a:spLocks noChangeArrowheads="1"/>
          </p:cNvSpPr>
          <p:nvPr/>
        </p:nvSpPr>
        <p:spPr bwMode="auto">
          <a:xfrm>
            <a:off x="1457483" y="409836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9" name="Line 76"/>
          <p:cNvSpPr>
            <a:spLocks noChangeShapeType="1"/>
          </p:cNvSpPr>
          <p:nvPr/>
        </p:nvSpPr>
        <p:spPr bwMode="auto">
          <a:xfrm flipV="1">
            <a:off x="1513045" y="2561660"/>
            <a:ext cx="685800" cy="304800"/>
          </a:xfrm>
          <a:prstGeom prst="line">
            <a:avLst/>
          </a:prstGeom>
          <a:noFill/>
          <a:ln w="9525">
            <a:solidFill>
              <a:schemeClr val="tx1"/>
            </a:solidFill>
            <a:round/>
            <a:headEnd/>
            <a:tailEnd/>
          </a:ln>
        </p:spPr>
        <p:txBody>
          <a:bodyPr/>
          <a:lstStyle/>
          <a:p>
            <a:endParaRPr lang="en-US"/>
          </a:p>
        </p:txBody>
      </p:sp>
      <p:sp>
        <p:nvSpPr>
          <p:cNvPr id="40" name="Text Box 77"/>
          <p:cNvSpPr txBox="1">
            <a:spLocks noChangeArrowheads="1"/>
          </p:cNvSpPr>
          <p:nvPr/>
        </p:nvSpPr>
        <p:spPr bwMode="auto">
          <a:xfrm>
            <a:off x="1544795" y="2431485"/>
            <a:ext cx="479425" cy="304800"/>
          </a:xfrm>
          <a:prstGeom prst="rect">
            <a:avLst/>
          </a:prstGeom>
          <a:noFill/>
          <a:ln w="9525">
            <a:noFill/>
            <a:miter lim="800000"/>
            <a:headEnd/>
            <a:tailEnd/>
          </a:ln>
        </p:spPr>
        <p:txBody>
          <a:bodyPr>
            <a:spAutoFit/>
          </a:bodyPr>
          <a:lstStyle/>
          <a:p>
            <a:pPr>
              <a:spcBef>
                <a:spcPct val="50000"/>
              </a:spcBef>
            </a:pPr>
            <a:r>
              <a:rPr lang="en-US" sz="1400" b="1"/>
              <a:t>10</a:t>
            </a:r>
          </a:p>
        </p:txBody>
      </p:sp>
      <p:graphicFrame>
        <p:nvGraphicFramePr>
          <p:cNvPr id="41" name="Group 78"/>
          <p:cNvGraphicFramePr>
            <a:graphicFrameLocks noGrp="1"/>
          </p:cNvGraphicFramePr>
          <p:nvPr>
            <p:extLst>
              <p:ext uri="{D42A27DB-BD31-4B8C-83A1-F6EECF244321}">
                <p14:modId xmlns:p14="http://schemas.microsoft.com/office/powerpoint/2010/main" val="525133169"/>
              </p:ext>
            </p:extLst>
          </p:nvPr>
        </p:nvGraphicFramePr>
        <p:xfrm>
          <a:off x="6650195" y="2342585"/>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Tree>
    <p:extLst>
      <p:ext uri="{BB962C8B-B14F-4D97-AF65-F5344CB8AC3E}">
        <p14:creationId xmlns:p14="http://schemas.microsoft.com/office/powerpoint/2010/main" val="1156817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11790" y="1655635"/>
            <a:ext cx="4038600" cy="701675"/>
          </a:xfrm>
          <a:prstGeom prst="rect">
            <a:avLst/>
          </a:prstGeom>
          <a:noFill/>
          <a:ln w="9525">
            <a:noFill/>
            <a:miter lim="800000"/>
            <a:headEnd/>
            <a:tailEnd/>
          </a:ln>
        </p:spPr>
        <p:txBody>
          <a:bodyPr>
            <a:spAutoFit/>
          </a:bodyPr>
          <a:lstStyle/>
          <a:p>
            <a:pPr>
              <a:spcBef>
                <a:spcPct val="50000"/>
              </a:spcBef>
            </a:pPr>
            <a:r>
              <a:rPr lang="en-US"/>
              <a:t>Select first |V|</a:t>
            </a:r>
            <a:r>
              <a:rPr lang="en-US">
                <a:cs typeface="Times New Roman" pitchFamily="18" charset="0"/>
              </a:rPr>
              <a:t>–1 edges which do not generate a cycle</a:t>
            </a:r>
            <a:endParaRPr lang="en-US"/>
          </a:p>
        </p:txBody>
      </p:sp>
      <p:graphicFrame>
        <p:nvGraphicFramePr>
          <p:cNvPr id="3" name="Group 117"/>
          <p:cNvGraphicFramePr>
            <a:graphicFrameLocks noGrp="1"/>
          </p:cNvGraphicFramePr>
          <p:nvPr>
            <p:extLst>
              <p:ext uri="{D42A27DB-BD31-4B8C-83A1-F6EECF244321}">
                <p14:modId xmlns:p14="http://schemas.microsoft.com/office/powerpoint/2010/main" val="3857097678"/>
              </p:ext>
            </p:extLst>
          </p:nvPr>
        </p:nvGraphicFramePr>
        <p:xfrm>
          <a:off x="4592790" y="2493835"/>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41"/>
          <p:cNvSpPr txBox="1">
            <a:spLocks noChangeArrowheads="1"/>
          </p:cNvSpPr>
          <p:nvPr/>
        </p:nvSpPr>
        <p:spPr bwMode="auto">
          <a:xfrm>
            <a:off x="836765" y="3332035"/>
            <a:ext cx="304800" cy="304800"/>
          </a:xfrm>
          <a:prstGeom prst="rect">
            <a:avLst/>
          </a:prstGeom>
          <a:noFill/>
          <a:ln w="9525">
            <a:noFill/>
            <a:miter lim="800000"/>
            <a:headEnd/>
            <a:tailEnd/>
          </a:ln>
        </p:spPr>
        <p:txBody>
          <a:bodyPr>
            <a:spAutoFit/>
          </a:bodyPr>
          <a:lstStyle/>
          <a:p>
            <a:pPr>
              <a:spcBef>
                <a:spcPct val="50000"/>
              </a:spcBef>
            </a:pPr>
            <a:r>
              <a:rPr lang="en-US" sz="1400" b="1"/>
              <a:t>5</a:t>
            </a:r>
          </a:p>
        </p:txBody>
      </p:sp>
      <p:sp>
        <p:nvSpPr>
          <p:cNvPr id="5" name="Line 42"/>
          <p:cNvSpPr>
            <a:spLocks noChangeShapeType="1"/>
          </p:cNvSpPr>
          <p:nvPr/>
        </p:nvSpPr>
        <p:spPr bwMode="auto">
          <a:xfrm flipH="1">
            <a:off x="3483128" y="3636835"/>
            <a:ext cx="381000" cy="762000"/>
          </a:xfrm>
          <a:prstGeom prst="line">
            <a:avLst/>
          </a:prstGeom>
          <a:noFill/>
          <a:ln w="19050">
            <a:solidFill>
              <a:srgbClr val="FF0000"/>
            </a:solidFill>
            <a:round/>
            <a:headEnd/>
            <a:tailEnd/>
          </a:ln>
        </p:spPr>
        <p:txBody>
          <a:bodyPr/>
          <a:lstStyle/>
          <a:p>
            <a:endParaRPr lang="en-US"/>
          </a:p>
        </p:txBody>
      </p:sp>
      <p:sp>
        <p:nvSpPr>
          <p:cNvPr id="6" name="Text Box 43"/>
          <p:cNvSpPr txBox="1">
            <a:spLocks noChangeArrowheads="1"/>
          </p:cNvSpPr>
          <p:nvPr/>
        </p:nvSpPr>
        <p:spPr bwMode="auto">
          <a:xfrm>
            <a:off x="3249765" y="3962273"/>
            <a:ext cx="479425" cy="304800"/>
          </a:xfrm>
          <a:prstGeom prst="rect">
            <a:avLst/>
          </a:prstGeom>
          <a:noFill/>
          <a:ln w="9525">
            <a:noFill/>
            <a:miter lim="800000"/>
            <a:headEnd/>
            <a:tailEnd/>
          </a:ln>
        </p:spPr>
        <p:txBody>
          <a:bodyPr>
            <a:spAutoFit/>
          </a:bodyPr>
          <a:lstStyle/>
          <a:p>
            <a:pPr>
              <a:spcBef>
                <a:spcPct val="50000"/>
              </a:spcBef>
            </a:pPr>
            <a:r>
              <a:rPr lang="en-US" sz="1400" b="1"/>
              <a:t>1</a:t>
            </a:r>
          </a:p>
        </p:txBody>
      </p:sp>
      <p:sp>
        <p:nvSpPr>
          <p:cNvPr id="7" name="Line 44"/>
          <p:cNvSpPr>
            <a:spLocks noChangeShapeType="1"/>
          </p:cNvSpPr>
          <p:nvPr/>
        </p:nvSpPr>
        <p:spPr bwMode="auto">
          <a:xfrm>
            <a:off x="2230590" y="2646235"/>
            <a:ext cx="152400" cy="685800"/>
          </a:xfrm>
          <a:prstGeom prst="line">
            <a:avLst/>
          </a:prstGeom>
          <a:noFill/>
          <a:ln w="9525">
            <a:solidFill>
              <a:schemeClr val="tx1"/>
            </a:solidFill>
            <a:round/>
            <a:headEnd/>
            <a:tailEnd/>
          </a:ln>
        </p:spPr>
        <p:txBody>
          <a:bodyPr/>
          <a:lstStyle/>
          <a:p>
            <a:endParaRPr lang="en-US"/>
          </a:p>
        </p:txBody>
      </p:sp>
      <p:sp>
        <p:nvSpPr>
          <p:cNvPr id="8" name="Line 45"/>
          <p:cNvSpPr>
            <a:spLocks noChangeShapeType="1"/>
          </p:cNvSpPr>
          <p:nvPr/>
        </p:nvSpPr>
        <p:spPr bwMode="auto">
          <a:xfrm flipV="1">
            <a:off x="2535390" y="2798635"/>
            <a:ext cx="533400" cy="762000"/>
          </a:xfrm>
          <a:prstGeom prst="line">
            <a:avLst/>
          </a:prstGeom>
          <a:noFill/>
          <a:ln w="19050">
            <a:solidFill>
              <a:srgbClr val="FF0000"/>
            </a:solidFill>
            <a:round/>
            <a:headEnd/>
            <a:tailEnd/>
          </a:ln>
        </p:spPr>
        <p:txBody>
          <a:bodyPr/>
          <a:lstStyle/>
          <a:p>
            <a:endParaRPr lang="en-US"/>
          </a:p>
        </p:txBody>
      </p:sp>
      <p:sp>
        <p:nvSpPr>
          <p:cNvPr id="9" name="Line 46"/>
          <p:cNvSpPr>
            <a:spLocks noChangeShapeType="1"/>
          </p:cNvSpPr>
          <p:nvPr/>
        </p:nvSpPr>
        <p:spPr bwMode="auto">
          <a:xfrm flipH="1" flipV="1">
            <a:off x="2382990" y="2722435"/>
            <a:ext cx="1219200" cy="838200"/>
          </a:xfrm>
          <a:prstGeom prst="line">
            <a:avLst/>
          </a:prstGeom>
          <a:noFill/>
          <a:ln w="9525">
            <a:solidFill>
              <a:schemeClr val="tx1"/>
            </a:solidFill>
            <a:round/>
            <a:headEnd/>
            <a:tailEnd/>
          </a:ln>
        </p:spPr>
        <p:txBody>
          <a:bodyPr/>
          <a:lstStyle/>
          <a:p>
            <a:endParaRPr lang="en-US"/>
          </a:p>
        </p:txBody>
      </p:sp>
      <p:sp>
        <p:nvSpPr>
          <p:cNvPr id="10" name="Line 47"/>
          <p:cNvSpPr>
            <a:spLocks noChangeShapeType="1"/>
          </p:cNvSpPr>
          <p:nvPr/>
        </p:nvSpPr>
        <p:spPr bwMode="auto">
          <a:xfrm flipV="1">
            <a:off x="1163790" y="3636835"/>
            <a:ext cx="990600" cy="304800"/>
          </a:xfrm>
          <a:prstGeom prst="line">
            <a:avLst/>
          </a:prstGeom>
          <a:noFill/>
          <a:ln w="9525">
            <a:solidFill>
              <a:schemeClr val="tx1"/>
            </a:solidFill>
            <a:round/>
            <a:headEnd/>
            <a:tailEnd/>
          </a:ln>
        </p:spPr>
        <p:txBody>
          <a:bodyPr/>
          <a:lstStyle/>
          <a:p>
            <a:endParaRPr lang="en-US"/>
          </a:p>
        </p:txBody>
      </p:sp>
      <p:sp>
        <p:nvSpPr>
          <p:cNvPr id="11" name="Line 48"/>
          <p:cNvSpPr>
            <a:spLocks noChangeShapeType="1"/>
          </p:cNvSpPr>
          <p:nvPr/>
        </p:nvSpPr>
        <p:spPr bwMode="auto">
          <a:xfrm flipV="1">
            <a:off x="2078190" y="3713035"/>
            <a:ext cx="1600200" cy="838200"/>
          </a:xfrm>
          <a:prstGeom prst="line">
            <a:avLst/>
          </a:prstGeom>
          <a:noFill/>
          <a:ln w="19050">
            <a:solidFill>
              <a:srgbClr val="FF0000"/>
            </a:solidFill>
            <a:round/>
            <a:headEnd/>
            <a:tailEnd/>
          </a:ln>
        </p:spPr>
        <p:txBody>
          <a:bodyPr/>
          <a:lstStyle/>
          <a:p>
            <a:endParaRPr lang="en-US"/>
          </a:p>
        </p:txBody>
      </p:sp>
      <p:sp>
        <p:nvSpPr>
          <p:cNvPr id="12" name="Line 49"/>
          <p:cNvSpPr>
            <a:spLocks noChangeShapeType="1"/>
          </p:cNvSpPr>
          <p:nvPr/>
        </p:nvSpPr>
        <p:spPr bwMode="auto">
          <a:xfrm flipV="1">
            <a:off x="1011390" y="3255835"/>
            <a:ext cx="76200" cy="533400"/>
          </a:xfrm>
          <a:prstGeom prst="line">
            <a:avLst/>
          </a:prstGeom>
          <a:noFill/>
          <a:ln w="9525">
            <a:solidFill>
              <a:schemeClr val="tx1"/>
            </a:solidFill>
            <a:round/>
            <a:headEnd/>
            <a:tailEnd/>
          </a:ln>
        </p:spPr>
        <p:txBody>
          <a:bodyPr/>
          <a:lstStyle/>
          <a:p>
            <a:endParaRPr lang="en-US"/>
          </a:p>
        </p:txBody>
      </p:sp>
      <p:sp>
        <p:nvSpPr>
          <p:cNvPr id="13" name="Line 50"/>
          <p:cNvSpPr>
            <a:spLocks noChangeShapeType="1"/>
          </p:cNvSpPr>
          <p:nvPr/>
        </p:nvSpPr>
        <p:spPr bwMode="auto">
          <a:xfrm>
            <a:off x="1239990" y="3103435"/>
            <a:ext cx="914400" cy="381000"/>
          </a:xfrm>
          <a:prstGeom prst="line">
            <a:avLst/>
          </a:prstGeom>
          <a:noFill/>
          <a:ln w="9525">
            <a:solidFill>
              <a:schemeClr val="tx1"/>
            </a:solidFill>
            <a:round/>
            <a:headEnd/>
            <a:tailEnd/>
          </a:ln>
        </p:spPr>
        <p:txBody>
          <a:bodyPr/>
          <a:lstStyle/>
          <a:p>
            <a:endParaRPr lang="en-US"/>
          </a:p>
        </p:txBody>
      </p:sp>
      <p:sp>
        <p:nvSpPr>
          <p:cNvPr id="14" name="Line 51"/>
          <p:cNvSpPr>
            <a:spLocks noChangeShapeType="1"/>
          </p:cNvSpPr>
          <p:nvPr/>
        </p:nvSpPr>
        <p:spPr bwMode="auto">
          <a:xfrm>
            <a:off x="2427440" y="2527173"/>
            <a:ext cx="609600" cy="0"/>
          </a:xfrm>
          <a:prstGeom prst="line">
            <a:avLst/>
          </a:prstGeom>
          <a:noFill/>
          <a:ln w="19050">
            <a:solidFill>
              <a:srgbClr val="FF0000"/>
            </a:solidFill>
            <a:round/>
            <a:headEnd/>
            <a:tailEnd/>
          </a:ln>
        </p:spPr>
        <p:txBody>
          <a:bodyPr/>
          <a:lstStyle/>
          <a:p>
            <a:endParaRPr lang="en-US"/>
          </a:p>
        </p:txBody>
      </p:sp>
      <p:sp>
        <p:nvSpPr>
          <p:cNvPr id="15" name="Line 52"/>
          <p:cNvSpPr>
            <a:spLocks noChangeShapeType="1"/>
          </p:cNvSpPr>
          <p:nvPr/>
        </p:nvSpPr>
        <p:spPr bwMode="auto">
          <a:xfrm>
            <a:off x="3297390" y="2798635"/>
            <a:ext cx="381000" cy="609600"/>
          </a:xfrm>
          <a:prstGeom prst="line">
            <a:avLst/>
          </a:prstGeom>
          <a:noFill/>
          <a:ln w="19050">
            <a:solidFill>
              <a:srgbClr val="FF0000"/>
            </a:solidFill>
            <a:round/>
            <a:headEnd/>
            <a:tailEnd/>
          </a:ln>
        </p:spPr>
        <p:txBody>
          <a:bodyPr/>
          <a:lstStyle/>
          <a:p>
            <a:endParaRPr lang="en-US"/>
          </a:p>
        </p:txBody>
      </p:sp>
      <p:sp>
        <p:nvSpPr>
          <p:cNvPr id="16" name="Oval 53"/>
          <p:cNvSpPr>
            <a:spLocks noChangeArrowheads="1"/>
          </p:cNvSpPr>
          <p:nvPr/>
        </p:nvSpPr>
        <p:spPr bwMode="auto">
          <a:xfrm>
            <a:off x="782790" y="2951035"/>
            <a:ext cx="533400" cy="533400"/>
          </a:xfrm>
          <a:prstGeom prst="ellipse">
            <a:avLst/>
          </a:prstGeom>
          <a:noFill/>
          <a:ln w="9525">
            <a:noFill/>
            <a:round/>
            <a:headEnd/>
            <a:tailEnd/>
          </a:ln>
        </p:spPr>
        <p:txBody>
          <a:bodyPr wrap="none" anchor="ctr"/>
          <a:lstStyle/>
          <a:p>
            <a:endParaRPr lang="en-US"/>
          </a:p>
        </p:txBody>
      </p:sp>
      <p:sp>
        <p:nvSpPr>
          <p:cNvPr id="17" name="Oval 54"/>
          <p:cNvSpPr>
            <a:spLocks noChangeArrowheads="1"/>
          </p:cNvSpPr>
          <p:nvPr/>
        </p:nvSpPr>
        <p:spPr bwMode="auto">
          <a:xfrm>
            <a:off x="935190" y="2798635"/>
            <a:ext cx="457200" cy="457200"/>
          </a:xfrm>
          <a:prstGeom prst="ellipse">
            <a:avLst/>
          </a:prstGeom>
          <a:solidFill>
            <a:schemeClr val="hlink"/>
          </a:solidFill>
          <a:ln w="9525">
            <a:solidFill>
              <a:schemeClr val="tx1"/>
            </a:solidFill>
            <a:round/>
            <a:headEnd/>
            <a:tailEnd/>
          </a:ln>
        </p:spPr>
        <p:txBody>
          <a:bodyPr wrap="none" anchor="ctr"/>
          <a:lstStyle/>
          <a:p>
            <a:r>
              <a:rPr lang="en-US" b="1"/>
              <a:t>A</a:t>
            </a:r>
          </a:p>
        </p:txBody>
      </p:sp>
      <p:sp>
        <p:nvSpPr>
          <p:cNvPr id="18" name="Oval 55"/>
          <p:cNvSpPr>
            <a:spLocks noChangeArrowheads="1"/>
          </p:cNvSpPr>
          <p:nvPr/>
        </p:nvSpPr>
        <p:spPr bwMode="auto">
          <a:xfrm>
            <a:off x="782790" y="3713035"/>
            <a:ext cx="457200" cy="457200"/>
          </a:xfrm>
          <a:prstGeom prst="ellipse">
            <a:avLst/>
          </a:prstGeom>
          <a:solidFill>
            <a:srgbClr val="FF0000"/>
          </a:solidFill>
          <a:ln w="9525">
            <a:solidFill>
              <a:schemeClr val="tx1"/>
            </a:solidFill>
            <a:round/>
            <a:headEnd/>
            <a:tailEnd/>
          </a:ln>
        </p:spPr>
        <p:txBody>
          <a:bodyPr wrap="none" anchor="ctr"/>
          <a:lstStyle/>
          <a:p>
            <a:r>
              <a:rPr lang="en-US" b="1"/>
              <a:t>H</a:t>
            </a:r>
          </a:p>
        </p:txBody>
      </p:sp>
      <p:sp>
        <p:nvSpPr>
          <p:cNvPr id="19" name="Oval 56"/>
          <p:cNvSpPr>
            <a:spLocks noChangeArrowheads="1"/>
          </p:cNvSpPr>
          <p:nvPr/>
        </p:nvSpPr>
        <p:spPr bwMode="auto">
          <a:xfrm>
            <a:off x="2154390" y="3332035"/>
            <a:ext cx="457200" cy="457200"/>
          </a:xfrm>
          <a:prstGeom prst="ellipse">
            <a:avLst/>
          </a:prstGeom>
          <a:solidFill>
            <a:srgbClr val="FF0000"/>
          </a:solidFill>
          <a:ln w="9525">
            <a:solidFill>
              <a:schemeClr val="tx1"/>
            </a:solidFill>
            <a:round/>
            <a:headEnd/>
            <a:tailEnd/>
          </a:ln>
        </p:spPr>
        <p:txBody>
          <a:bodyPr wrap="none" anchor="ctr"/>
          <a:lstStyle/>
          <a:p>
            <a:r>
              <a:rPr lang="en-US" b="1"/>
              <a:t>B</a:t>
            </a:r>
          </a:p>
        </p:txBody>
      </p:sp>
      <p:sp>
        <p:nvSpPr>
          <p:cNvPr id="20" name="Oval 57"/>
          <p:cNvSpPr>
            <a:spLocks noChangeArrowheads="1"/>
          </p:cNvSpPr>
          <p:nvPr/>
        </p:nvSpPr>
        <p:spPr bwMode="auto">
          <a:xfrm>
            <a:off x="2001990" y="2341435"/>
            <a:ext cx="457200" cy="457200"/>
          </a:xfrm>
          <a:prstGeom prst="ellipse">
            <a:avLst/>
          </a:prstGeom>
          <a:solidFill>
            <a:srgbClr val="FF0000"/>
          </a:solidFill>
          <a:ln w="9525">
            <a:solidFill>
              <a:schemeClr val="tx1"/>
            </a:solidFill>
            <a:round/>
            <a:headEnd/>
            <a:tailEnd/>
          </a:ln>
        </p:spPr>
        <p:txBody>
          <a:bodyPr wrap="none" anchor="ctr"/>
          <a:lstStyle/>
          <a:p>
            <a:r>
              <a:rPr lang="en-US" b="1"/>
              <a:t>F</a:t>
            </a:r>
          </a:p>
        </p:txBody>
      </p:sp>
      <p:sp>
        <p:nvSpPr>
          <p:cNvPr id="21" name="Oval 58"/>
          <p:cNvSpPr>
            <a:spLocks noChangeArrowheads="1"/>
          </p:cNvSpPr>
          <p:nvPr/>
        </p:nvSpPr>
        <p:spPr bwMode="auto">
          <a:xfrm>
            <a:off x="3068790" y="4322635"/>
            <a:ext cx="457200" cy="457200"/>
          </a:xfrm>
          <a:prstGeom prst="ellipse">
            <a:avLst/>
          </a:prstGeom>
          <a:solidFill>
            <a:srgbClr val="FF0000"/>
          </a:solidFill>
          <a:ln w="9525">
            <a:solidFill>
              <a:schemeClr val="tx1"/>
            </a:solidFill>
            <a:round/>
            <a:headEnd/>
            <a:tailEnd/>
          </a:ln>
        </p:spPr>
        <p:txBody>
          <a:bodyPr wrap="none" anchor="ctr"/>
          <a:lstStyle/>
          <a:p>
            <a:r>
              <a:rPr lang="en-US" b="1"/>
              <a:t>E</a:t>
            </a:r>
          </a:p>
        </p:txBody>
      </p:sp>
      <p:sp>
        <p:nvSpPr>
          <p:cNvPr id="22" name="Oval 59"/>
          <p:cNvSpPr>
            <a:spLocks noChangeArrowheads="1"/>
          </p:cNvSpPr>
          <p:nvPr/>
        </p:nvSpPr>
        <p:spPr bwMode="auto">
          <a:xfrm>
            <a:off x="3525990" y="3408235"/>
            <a:ext cx="457200" cy="457200"/>
          </a:xfrm>
          <a:prstGeom prst="ellipse">
            <a:avLst/>
          </a:prstGeom>
          <a:solidFill>
            <a:srgbClr val="FF0000"/>
          </a:solidFill>
          <a:ln w="9525">
            <a:solidFill>
              <a:schemeClr val="tx1"/>
            </a:solidFill>
            <a:round/>
            <a:headEnd/>
            <a:tailEnd/>
          </a:ln>
        </p:spPr>
        <p:txBody>
          <a:bodyPr wrap="none" anchor="ctr"/>
          <a:lstStyle/>
          <a:p>
            <a:r>
              <a:rPr lang="en-US" b="1"/>
              <a:t>D</a:t>
            </a:r>
          </a:p>
        </p:txBody>
      </p:sp>
      <p:sp>
        <p:nvSpPr>
          <p:cNvPr id="23" name="Oval 60"/>
          <p:cNvSpPr>
            <a:spLocks noChangeArrowheads="1"/>
          </p:cNvSpPr>
          <p:nvPr/>
        </p:nvSpPr>
        <p:spPr bwMode="auto">
          <a:xfrm>
            <a:off x="2992590" y="2417635"/>
            <a:ext cx="457200" cy="457200"/>
          </a:xfrm>
          <a:prstGeom prst="ellipse">
            <a:avLst/>
          </a:prstGeom>
          <a:solidFill>
            <a:srgbClr val="FF0000"/>
          </a:solidFill>
          <a:ln w="9525">
            <a:solidFill>
              <a:schemeClr val="tx1"/>
            </a:solidFill>
            <a:round/>
            <a:headEnd/>
            <a:tailEnd/>
          </a:ln>
        </p:spPr>
        <p:txBody>
          <a:bodyPr wrap="none" anchor="ctr"/>
          <a:lstStyle/>
          <a:p>
            <a:r>
              <a:rPr lang="en-US" b="1"/>
              <a:t>C</a:t>
            </a:r>
          </a:p>
        </p:txBody>
      </p:sp>
      <p:sp>
        <p:nvSpPr>
          <p:cNvPr id="24" name="Oval 61"/>
          <p:cNvSpPr>
            <a:spLocks noChangeArrowheads="1"/>
          </p:cNvSpPr>
          <p:nvPr/>
        </p:nvSpPr>
        <p:spPr bwMode="auto">
          <a:xfrm>
            <a:off x="1773390" y="4322635"/>
            <a:ext cx="457200" cy="457200"/>
          </a:xfrm>
          <a:prstGeom prst="ellipse">
            <a:avLst/>
          </a:prstGeom>
          <a:solidFill>
            <a:srgbClr val="FF0000"/>
          </a:solidFill>
          <a:ln w="9525">
            <a:solidFill>
              <a:schemeClr val="tx1"/>
            </a:solidFill>
            <a:round/>
            <a:headEnd/>
            <a:tailEnd/>
          </a:ln>
        </p:spPr>
        <p:txBody>
          <a:bodyPr wrap="none" anchor="ctr"/>
          <a:lstStyle/>
          <a:p>
            <a:r>
              <a:rPr lang="en-US" b="1"/>
              <a:t>G</a:t>
            </a:r>
          </a:p>
        </p:txBody>
      </p:sp>
      <p:sp>
        <p:nvSpPr>
          <p:cNvPr id="25" name="Line 62"/>
          <p:cNvSpPr>
            <a:spLocks noChangeShapeType="1"/>
          </p:cNvSpPr>
          <p:nvPr/>
        </p:nvSpPr>
        <p:spPr bwMode="auto">
          <a:xfrm>
            <a:off x="2535390" y="3713035"/>
            <a:ext cx="609600" cy="609600"/>
          </a:xfrm>
          <a:prstGeom prst="line">
            <a:avLst/>
          </a:prstGeom>
          <a:noFill/>
          <a:ln w="9525">
            <a:solidFill>
              <a:schemeClr val="tx1"/>
            </a:solidFill>
            <a:round/>
            <a:headEnd/>
            <a:tailEnd/>
          </a:ln>
        </p:spPr>
        <p:txBody>
          <a:bodyPr/>
          <a:lstStyle/>
          <a:p>
            <a:endParaRPr lang="en-US"/>
          </a:p>
        </p:txBody>
      </p:sp>
      <p:sp>
        <p:nvSpPr>
          <p:cNvPr id="26" name="Line 63"/>
          <p:cNvSpPr>
            <a:spLocks noChangeShapeType="1"/>
          </p:cNvSpPr>
          <p:nvPr/>
        </p:nvSpPr>
        <p:spPr bwMode="auto">
          <a:xfrm flipH="1">
            <a:off x="2230590" y="4627435"/>
            <a:ext cx="838200" cy="0"/>
          </a:xfrm>
          <a:prstGeom prst="line">
            <a:avLst/>
          </a:prstGeom>
          <a:noFill/>
          <a:ln w="9525">
            <a:solidFill>
              <a:schemeClr val="tx1"/>
            </a:solidFill>
            <a:round/>
            <a:headEnd/>
            <a:tailEnd/>
          </a:ln>
        </p:spPr>
        <p:txBody>
          <a:bodyPr/>
          <a:lstStyle/>
          <a:p>
            <a:endParaRPr lang="en-US"/>
          </a:p>
        </p:txBody>
      </p:sp>
      <p:sp>
        <p:nvSpPr>
          <p:cNvPr id="27" name="Line 64"/>
          <p:cNvSpPr>
            <a:spLocks noChangeShapeType="1"/>
          </p:cNvSpPr>
          <p:nvPr/>
        </p:nvSpPr>
        <p:spPr bwMode="auto">
          <a:xfrm flipH="1" flipV="1">
            <a:off x="1163790" y="4094035"/>
            <a:ext cx="609600" cy="381000"/>
          </a:xfrm>
          <a:prstGeom prst="line">
            <a:avLst/>
          </a:prstGeom>
          <a:noFill/>
          <a:ln w="19050">
            <a:solidFill>
              <a:srgbClr val="FF0000"/>
            </a:solidFill>
            <a:round/>
            <a:headEnd/>
            <a:tailEnd/>
          </a:ln>
        </p:spPr>
        <p:txBody>
          <a:bodyPr/>
          <a:lstStyle/>
          <a:p>
            <a:endParaRPr lang="en-US"/>
          </a:p>
        </p:txBody>
      </p:sp>
      <p:sp>
        <p:nvSpPr>
          <p:cNvPr id="28" name="Text Box 65"/>
          <p:cNvSpPr txBox="1">
            <a:spLocks noChangeArrowheads="1"/>
          </p:cNvSpPr>
          <p:nvPr/>
        </p:nvSpPr>
        <p:spPr bwMode="auto">
          <a:xfrm>
            <a:off x="2535390" y="455123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9" name="Text Box 66"/>
          <p:cNvSpPr txBox="1">
            <a:spLocks noChangeArrowheads="1"/>
          </p:cNvSpPr>
          <p:nvPr/>
        </p:nvSpPr>
        <p:spPr bwMode="auto">
          <a:xfrm>
            <a:off x="2360765" y="4028948"/>
            <a:ext cx="304800" cy="304800"/>
          </a:xfrm>
          <a:prstGeom prst="rect">
            <a:avLst/>
          </a:prstGeom>
          <a:noFill/>
          <a:ln w="9525">
            <a:noFill/>
            <a:miter lim="800000"/>
            <a:headEnd/>
            <a:tailEnd/>
          </a:ln>
        </p:spPr>
        <p:txBody>
          <a:bodyPr>
            <a:spAutoFit/>
          </a:bodyPr>
          <a:lstStyle/>
          <a:p>
            <a:pPr>
              <a:spcBef>
                <a:spcPct val="50000"/>
              </a:spcBef>
            </a:pPr>
            <a:r>
              <a:rPr lang="en-US" sz="1400" b="1"/>
              <a:t>2</a:t>
            </a:r>
          </a:p>
        </p:txBody>
      </p:sp>
      <p:sp>
        <p:nvSpPr>
          <p:cNvPr id="30" name="Text Box 67"/>
          <p:cNvSpPr txBox="1">
            <a:spLocks noChangeArrowheads="1"/>
          </p:cNvSpPr>
          <p:nvPr/>
        </p:nvSpPr>
        <p:spPr bwMode="auto">
          <a:xfrm>
            <a:off x="2621115" y="3690810"/>
            <a:ext cx="479425"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1" name="Text Box 68"/>
          <p:cNvSpPr txBox="1">
            <a:spLocks noChangeArrowheads="1"/>
          </p:cNvSpPr>
          <p:nvPr/>
        </p:nvSpPr>
        <p:spPr bwMode="auto">
          <a:xfrm>
            <a:off x="2892578" y="3222498"/>
            <a:ext cx="468312" cy="304800"/>
          </a:xfrm>
          <a:prstGeom prst="rect">
            <a:avLst/>
          </a:prstGeom>
          <a:noFill/>
          <a:ln w="9525">
            <a:noFill/>
            <a:miter lim="800000"/>
            <a:headEnd/>
            <a:tailEnd/>
          </a:ln>
        </p:spPr>
        <p:txBody>
          <a:bodyPr>
            <a:spAutoFit/>
          </a:bodyPr>
          <a:lstStyle/>
          <a:p>
            <a:pPr>
              <a:spcBef>
                <a:spcPct val="50000"/>
              </a:spcBef>
            </a:pPr>
            <a:r>
              <a:rPr lang="en-US" sz="1400" b="1"/>
              <a:t>6</a:t>
            </a:r>
          </a:p>
        </p:txBody>
      </p:sp>
      <p:sp>
        <p:nvSpPr>
          <p:cNvPr id="32" name="Text Box 69"/>
          <p:cNvSpPr txBox="1">
            <a:spLocks noChangeArrowheads="1"/>
          </p:cNvSpPr>
          <p:nvPr/>
        </p:nvSpPr>
        <p:spPr bwMode="auto">
          <a:xfrm>
            <a:off x="3449790" y="287483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3" name="Text Box 70"/>
          <p:cNvSpPr txBox="1">
            <a:spLocks noChangeArrowheads="1"/>
          </p:cNvSpPr>
          <p:nvPr/>
        </p:nvSpPr>
        <p:spPr bwMode="auto">
          <a:xfrm>
            <a:off x="2524278" y="304946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4" name="Text Box 71"/>
          <p:cNvSpPr txBox="1">
            <a:spLocks noChangeArrowheads="1"/>
          </p:cNvSpPr>
          <p:nvPr/>
        </p:nvSpPr>
        <p:spPr bwMode="auto">
          <a:xfrm>
            <a:off x="2579840" y="226523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5" name="Text Box 72"/>
          <p:cNvSpPr txBox="1">
            <a:spLocks noChangeArrowheads="1"/>
          </p:cNvSpPr>
          <p:nvPr/>
        </p:nvSpPr>
        <p:spPr bwMode="auto">
          <a:xfrm>
            <a:off x="2078190" y="287483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6" name="Text Box 73"/>
          <p:cNvSpPr txBox="1">
            <a:spLocks noChangeArrowheads="1"/>
          </p:cNvSpPr>
          <p:nvPr/>
        </p:nvSpPr>
        <p:spPr bwMode="auto">
          <a:xfrm>
            <a:off x="1773390" y="3103435"/>
            <a:ext cx="304800" cy="304800"/>
          </a:xfrm>
          <a:prstGeom prst="rect">
            <a:avLst/>
          </a:prstGeom>
          <a:noFill/>
          <a:ln w="9525">
            <a:noFill/>
            <a:miter lim="800000"/>
            <a:headEnd/>
            <a:tailEnd/>
          </a:ln>
        </p:spPr>
        <p:txBody>
          <a:bodyPr>
            <a:spAutoFit/>
          </a:bodyPr>
          <a:lstStyle/>
          <a:p>
            <a:pPr>
              <a:spcBef>
                <a:spcPct val="50000"/>
              </a:spcBef>
            </a:pPr>
            <a:r>
              <a:rPr lang="en-US" sz="1400" b="1"/>
              <a:t>8</a:t>
            </a:r>
          </a:p>
        </p:txBody>
      </p:sp>
      <p:sp>
        <p:nvSpPr>
          <p:cNvPr id="37" name="Text Box 74"/>
          <p:cNvSpPr txBox="1">
            <a:spLocks noChangeArrowheads="1"/>
          </p:cNvSpPr>
          <p:nvPr/>
        </p:nvSpPr>
        <p:spPr bwMode="auto">
          <a:xfrm>
            <a:off x="1468590" y="356063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8" name="Text Box 75"/>
          <p:cNvSpPr txBox="1">
            <a:spLocks noChangeArrowheads="1"/>
          </p:cNvSpPr>
          <p:nvPr/>
        </p:nvSpPr>
        <p:spPr bwMode="auto">
          <a:xfrm>
            <a:off x="1305078" y="423691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9" name="Line 76"/>
          <p:cNvSpPr>
            <a:spLocks noChangeShapeType="1"/>
          </p:cNvSpPr>
          <p:nvPr/>
        </p:nvSpPr>
        <p:spPr bwMode="auto">
          <a:xfrm flipV="1">
            <a:off x="1360640" y="2700210"/>
            <a:ext cx="685800" cy="304800"/>
          </a:xfrm>
          <a:prstGeom prst="line">
            <a:avLst/>
          </a:prstGeom>
          <a:noFill/>
          <a:ln w="9525">
            <a:solidFill>
              <a:schemeClr val="tx1"/>
            </a:solidFill>
            <a:round/>
            <a:headEnd/>
            <a:tailEnd/>
          </a:ln>
        </p:spPr>
        <p:txBody>
          <a:bodyPr/>
          <a:lstStyle/>
          <a:p>
            <a:endParaRPr lang="en-US"/>
          </a:p>
        </p:txBody>
      </p:sp>
      <p:sp>
        <p:nvSpPr>
          <p:cNvPr id="40" name="Text Box 77"/>
          <p:cNvSpPr txBox="1">
            <a:spLocks noChangeArrowheads="1"/>
          </p:cNvSpPr>
          <p:nvPr/>
        </p:nvSpPr>
        <p:spPr bwMode="auto">
          <a:xfrm>
            <a:off x="1392390" y="2570035"/>
            <a:ext cx="479425" cy="304800"/>
          </a:xfrm>
          <a:prstGeom prst="rect">
            <a:avLst/>
          </a:prstGeom>
          <a:noFill/>
          <a:ln w="9525">
            <a:noFill/>
            <a:miter lim="800000"/>
            <a:headEnd/>
            <a:tailEnd/>
          </a:ln>
        </p:spPr>
        <p:txBody>
          <a:bodyPr>
            <a:spAutoFit/>
          </a:bodyPr>
          <a:lstStyle/>
          <a:p>
            <a:pPr>
              <a:spcBef>
                <a:spcPct val="50000"/>
              </a:spcBef>
            </a:pPr>
            <a:r>
              <a:rPr lang="en-US" sz="1400" b="1"/>
              <a:t>10</a:t>
            </a:r>
          </a:p>
        </p:txBody>
      </p:sp>
      <p:graphicFrame>
        <p:nvGraphicFramePr>
          <p:cNvPr id="41" name="Group 78"/>
          <p:cNvGraphicFramePr>
            <a:graphicFrameLocks noGrp="1"/>
          </p:cNvGraphicFramePr>
          <p:nvPr>
            <p:extLst>
              <p:ext uri="{D42A27DB-BD31-4B8C-83A1-F6EECF244321}">
                <p14:modId xmlns:p14="http://schemas.microsoft.com/office/powerpoint/2010/main" val="2421173042"/>
              </p:ext>
            </p:extLst>
          </p:nvPr>
        </p:nvGraphicFramePr>
        <p:xfrm>
          <a:off x="6497790" y="2481135"/>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Tree>
    <p:extLst>
      <p:ext uri="{BB962C8B-B14F-4D97-AF65-F5344CB8AC3E}">
        <p14:creationId xmlns:p14="http://schemas.microsoft.com/office/powerpoint/2010/main" val="2304628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322630" y="1627925"/>
            <a:ext cx="4038600" cy="701675"/>
          </a:xfrm>
          <a:prstGeom prst="rect">
            <a:avLst/>
          </a:prstGeom>
          <a:noFill/>
          <a:ln w="9525">
            <a:noFill/>
            <a:miter lim="800000"/>
            <a:headEnd/>
            <a:tailEnd/>
          </a:ln>
        </p:spPr>
        <p:txBody>
          <a:bodyPr>
            <a:spAutoFit/>
          </a:bodyPr>
          <a:lstStyle/>
          <a:p>
            <a:pPr>
              <a:spcBef>
                <a:spcPct val="50000"/>
              </a:spcBef>
            </a:pPr>
            <a:r>
              <a:rPr lang="en-US"/>
              <a:t>Select first |V|</a:t>
            </a:r>
            <a:r>
              <a:rPr lang="en-US">
                <a:cs typeface="Times New Roman" pitchFamily="18" charset="0"/>
              </a:rPr>
              <a:t>–1 edges which do not generate a cycle</a:t>
            </a:r>
            <a:endParaRPr lang="en-US"/>
          </a:p>
        </p:txBody>
      </p:sp>
      <p:graphicFrame>
        <p:nvGraphicFramePr>
          <p:cNvPr id="3" name="Group 3"/>
          <p:cNvGraphicFramePr>
            <a:graphicFrameLocks noGrp="1"/>
          </p:cNvGraphicFramePr>
          <p:nvPr>
            <p:extLst>
              <p:ext uri="{D42A27DB-BD31-4B8C-83A1-F6EECF244321}">
                <p14:modId xmlns:p14="http://schemas.microsoft.com/office/powerpoint/2010/main" val="633834255"/>
              </p:ext>
            </p:extLst>
          </p:nvPr>
        </p:nvGraphicFramePr>
        <p:xfrm>
          <a:off x="4703630" y="2466125"/>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41"/>
          <p:cNvSpPr txBox="1">
            <a:spLocks noChangeArrowheads="1"/>
          </p:cNvSpPr>
          <p:nvPr/>
        </p:nvSpPr>
        <p:spPr bwMode="auto">
          <a:xfrm>
            <a:off x="947605" y="3304325"/>
            <a:ext cx="304800" cy="304800"/>
          </a:xfrm>
          <a:prstGeom prst="rect">
            <a:avLst/>
          </a:prstGeom>
          <a:noFill/>
          <a:ln w="9525">
            <a:noFill/>
            <a:miter lim="800000"/>
            <a:headEnd/>
            <a:tailEnd/>
          </a:ln>
        </p:spPr>
        <p:txBody>
          <a:bodyPr>
            <a:spAutoFit/>
          </a:bodyPr>
          <a:lstStyle/>
          <a:p>
            <a:pPr>
              <a:spcBef>
                <a:spcPct val="50000"/>
              </a:spcBef>
            </a:pPr>
            <a:r>
              <a:rPr lang="en-US" sz="1400" b="1"/>
              <a:t>5</a:t>
            </a:r>
          </a:p>
        </p:txBody>
      </p:sp>
      <p:sp>
        <p:nvSpPr>
          <p:cNvPr id="5" name="Line 42"/>
          <p:cNvSpPr>
            <a:spLocks noChangeShapeType="1"/>
          </p:cNvSpPr>
          <p:nvPr/>
        </p:nvSpPr>
        <p:spPr bwMode="auto">
          <a:xfrm flipH="1">
            <a:off x="3593968" y="3609125"/>
            <a:ext cx="381000" cy="762000"/>
          </a:xfrm>
          <a:prstGeom prst="line">
            <a:avLst/>
          </a:prstGeom>
          <a:noFill/>
          <a:ln w="19050">
            <a:solidFill>
              <a:srgbClr val="FF0000"/>
            </a:solidFill>
            <a:round/>
            <a:headEnd/>
            <a:tailEnd/>
          </a:ln>
        </p:spPr>
        <p:txBody>
          <a:bodyPr/>
          <a:lstStyle/>
          <a:p>
            <a:endParaRPr lang="en-US"/>
          </a:p>
        </p:txBody>
      </p:sp>
      <p:sp>
        <p:nvSpPr>
          <p:cNvPr id="6" name="Text Box 43"/>
          <p:cNvSpPr txBox="1">
            <a:spLocks noChangeArrowheads="1"/>
          </p:cNvSpPr>
          <p:nvPr/>
        </p:nvSpPr>
        <p:spPr bwMode="auto">
          <a:xfrm>
            <a:off x="3360605" y="3934563"/>
            <a:ext cx="479425" cy="304800"/>
          </a:xfrm>
          <a:prstGeom prst="rect">
            <a:avLst/>
          </a:prstGeom>
          <a:noFill/>
          <a:ln w="9525">
            <a:noFill/>
            <a:miter lim="800000"/>
            <a:headEnd/>
            <a:tailEnd/>
          </a:ln>
        </p:spPr>
        <p:txBody>
          <a:bodyPr>
            <a:spAutoFit/>
          </a:bodyPr>
          <a:lstStyle/>
          <a:p>
            <a:pPr>
              <a:spcBef>
                <a:spcPct val="50000"/>
              </a:spcBef>
            </a:pPr>
            <a:r>
              <a:rPr lang="en-US" sz="1400" b="1"/>
              <a:t>1</a:t>
            </a:r>
          </a:p>
        </p:txBody>
      </p:sp>
      <p:sp>
        <p:nvSpPr>
          <p:cNvPr id="7" name="Line 44"/>
          <p:cNvSpPr>
            <a:spLocks noChangeShapeType="1"/>
          </p:cNvSpPr>
          <p:nvPr/>
        </p:nvSpPr>
        <p:spPr bwMode="auto">
          <a:xfrm>
            <a:off x="2341430" y="2618525"/>
            <a:ext cx="152400" cy="685800"/>
          </a:xfrm>
          <a:prstGeom prst="line">
            <a:avLst/>
          </a:prstGeom>
          <a:noFill/>
          <a:ln w="9525">
            <a:solidFill>
              <a:schemeClr val="tx1"/>
            </a:solidFill>
            <a:round/>
            <a:headEnd/>
            <a:tailEnd/>
          </a:ln>
        </p:spPr>
        <p:txBody>
          <a:bodyPr/>
          <a:lstStyle/>
          <a:p>
            <a:endParaRPr lang="en-US"/>
          </a:p>
        </p:txBody>
      </p:sp>
      <p:sp>
        <p:nvSpPr>
          <p:cNvPr id="8" name="Line 45"/>
          <p:cNvSpPr>
            <a:spLocks noChangeShapeType="1"/>
          </p:cNvSpPr>
          <p:nvPr/>
        </p:nvSpPr>
        <p:spPr bwMode="auto">
          <a:xfrm flipV="1">
            <a:off x="2646230" y="2770925"/>
            <a:ext cx="533400" cy="762000"/>
          </a:xfrm>
          <a:prstGeom prst="line">
            <a:avLst/>
          </a:prstGeom>
          <a:noFill/>
          <a:ln w="19050">
            <a:solidFill>
              <a:srgbClr val="FF0000"/>
            </a:solidFill>
            <a:round/>
            <a:headEnd/>
            <a:tailEnd/>
          </a:ln>
        </p:spPr>
        <p:txBody>
          <a:bodyPr/>
          <a:lstStyle/>
          <a:p>
            <a:endParaRPr lang="en-US"/>
          </a:p>
        </p:txBody>
      </p:sp>
      <p:sp>
        <p:nvSpPr>
          <p:cNvPr id="9" name="Line 46"/>
          <p:cNvSpPr>
            <a:spLocks noChangeShapeType="1"/>
          </p:cNvSpPr>
          <p:nvPr/>
        </p:nvSpPr>
        <p:spPr bwMode="auto">
          <a:xfrm flipH="1" flipV="1">
            <a:off x="2493830" y="2694725"/>
            <a:ext cx="1219200" cy="838200"/>
          </a:xfrm>
          <a:prstGeom prst="line">
            <a:avLst/>
          </a:prstGeom>
          <a:noFill/>
          <a:ln w="9525">
            <a:solidFill>
              <a:schemeClr val="tx1"/>
            </a:solidFill>
            <a:round/>
            <a:headEnd/>
            <a:tailEnd/>
          </a:ln>
        </p:spPr>
        <p:txBody>
          <a:bodyPr/>
          <a:lstStyle/>
          <a:p>
            <a:endParaRPr lang="en-US"/>
          </a:p>
        </p:txBody>
      </p:sp>
      <p:sp>
        <p:nvSpPr>
          <p:cNvPr id="10" name="Line 47"/>
          <p:cNvSpPr>
            <a:spLocks noChangeShapeType="1"/>
          </p:cNvSpPr>
          <p:nvPr/>
        </p:nvSpPr>
        <p:spPr bwMode="auto">
          <a:xfrm flipV="1">
            <a:off x="1274630" y="3609125"/>
            <a:ext cx="990600" cy="304800"/>
          </a:xfrm>
          <a:prstGeom prst="line">
            <a:avLst/>
          </a:prstGeom>
          <a:noFill/>
          <a:ln w="9525">
            <a:solidFill>
              <a:schemeClr val="tx1"/>
            </a:solidFill>
            <a:round/>
            <a:headEnd/>
            <a:tailEnd/>
          </a:ln>
        </p:spPr>
        <p:txBody>
          <a:bodyPr/>
          <a:lstStyle/>
          <a:p>
            <a:endParaRPr lang="en-US"/>
          </a:p>
        </p:txBody>
      </p:sp>
      <p:sp>
        <p:nvSpPr>
          <p:cNvPr id="11" name="Line 48"/>
          <p:cNvSpPr>
            <a:spLocks noChangeShapeType="1"/>
          </p:cNvSpPr>
          <p:nvPr/>
        </p:nvSpPr>
        <p:spPr bwMode="auto">
          <a:xfrm flipV="1">
            <a:off x="2189030" y="3685325"/>
            <a:ext cx="1600200" cy="838200"/>
          </a:xfrm>
          <a:prstGeom prst="line">
            <a:avLst/>
          </a:prstGeom>
          <a:noFill/>
          <a:ln w="19050">
            <a:solidFill>
              <a:srgbClr val="FF0000"/>
            </a:solidFill>
            <a:round/>
            <a:headEnd/>
            <a:tailEnd/>
          </a:ln>
        </p:spPr>
        <p:txBody>
          <a:bodyPr/>
          <a:lstStyle/>
          <a:p>
            <a:endParaRPr lang="en-US"/>
          </a:p>
        </p:txBody>
      </p:sp>
      <p:sp>
        <p:nvSpPr>
          <p:cNvPr id="12" name="Line 49"/>
          <p:cNvSpPr>
            <a:spLocks noChangeShapeType="1"/>
          </p:cNvSpPr>
          <p:nvPr/>
        </p:nvSpPr>
        <p:spPr bwMode="auto">
          <a:xfrm flipV="1">
            <a:off x="1122230" y="3228125"/>
            <a:ext cx="76200" cy="533400"/>
          </a:xfrm>
          <a:prstGeom prst="line">
            <a:avLst/>
          </a:prstGeom>
          <a:noFill/>
          <a:ln w="9525">
            <a:solidFill>
              <a:schemeClr val="tx1"/>
            </a:solidFill>
            <a:round/>
            <a:headEnd/>
            <a:tailEnd/>
          </a:ln>
        </p:spPr>
        <p:txBody>
          <a:bodyPr/>
          <a:lstStyle/>
          <a:p>
            <a:endParaRPr lang="en-US"/>
          </a:p>
        </p:txBody>
      </p:sp>
      <p:sp>
        <p:nvSpPr>
          <p:cNvPr id="13" name="Line 50"/>
          <p:cNvSpPr>
            <a:spLocks noChangeShapeType="1"/>
          </p:cNvSpPr>
          <p:nvPr/>
        </p:nvSpPr>
        <p:spPr bwMode="auto">
          <a:xfrm>
            <a:off x="1350830" y="3075725"/>
            <a:ext cx="914400" cy="381000"/>
          </a:xfrm>
          <a:prstGeom prst="line">
            <a:avLst/>
          </a:prstGeom>
          <a:noFill/>
          <a:ln w="9525">
            <a:solidFill>
              <a:schemeClr val="tx1"/>
            </a:solidFill>
            <a:round/>
            <a:headEnd/>
            <a:tailEnd/>
          </a:ln>
        </p:spPr>
        <p:txBody>
          <a:bodyPr/>
          <a:lstStyle/>
          <a:p>
            <a:endParaRPr lang="en-US"/>
          </a:p>
        </p:txBody>
      </p:sp>
      <p:sp>
        <p:nvSpPr>
          <p:cNvPr id="14" name="Line 51"/>
          <p:cNvSpPr>
            <a:spLocks noChangeShapeType="1"/>
          </p:cNvSpPr>
          <p:nvPr/>
        </p:nvSpPr>
        <p:spPr bwMode="auto">
          <a:xfrm>
            <a:off x="2538280" y="2499463"/>
            <a:ext cx="609600" cy="0"/>
          </a:xfrm>
          <a:prstGeom prst="line">
            <a:avLst/>
          </a:prstGeom>
          <a:noFill/>
          <a:ln w="19050">
            <a:solidFill>
              <a:srgbClr val="FF0000"/>
            </a:solidFill>
            <a:round/>
            <a:headEnd/>
            <a:tailEnd/>
          </a:ln>
        </p:spPr>
        <p:txBody>
          <a:bodyPr/>
          <a:lstStyle/>
          <a:p>
            <a:endParaRPr lang="en-US"/>
          </a:p>
        </p:txBody>
      </p:sp>
      <p:sp>
        <p:nvSpPr>
          <p:cNvPr id="15" name="Line 52"/>
          <p:cNvSpPr>
            <a:spLocks noChangeShapeType="1"/>
          </p:cNvSpPr>
          <p:nvPr/>
        </p:nvSpPr>
        <p:spPr bwMode="auto">
          <a:xfrm>
            <a:off x="3408230" y="2770925"/>
            <a:ext cx="381000" cy="609600"/>
          </a:xfrm>
          <a:prstGeom prst="line">
            <a:avLst/>
          </a:prstGeom>
          <a:noFill/>
          <a:ln w="19050">
            <a:solidFill>
              <a:srgbClr val="FF0000"/>
            </a:solidFill>
            <a:round/>
            <a:headEnd/>
            <a:tailEnd/>
          </a:ln>
        </p:spPr>
        <p:txBody>
          <a:bodyPr/>
          <a:lstStyle/>
          <a:p>
            <a:endParaRPr lang="en-US"/>
          </a:p>
        </p:txBody>
      </p:sp>
      <p:sp>
        <p:nvSpPr>
          <p:cNvPr id="16" name="Oval 53"/>
          <p:cNvSpPr>
            <a:spLocks noChangeArrowheads="1"/>
          </p:cNvSpPr>
          <p:nvPr/>
        </p:nvSpPr>
        <p:spPr bwMode="auto">
          <a:xfrm>
            <a:off x="893630" y="2923325"/>
            <a:ext cx="533400" cy="533400"/>
          </a:xfrm>
          <a:prstGeom prst="ellipse">
            <a:avLst/>
          </a:prstGeom>
          <a:noFill/>
          <a:ln w="9525">
            <a:noFill/>
            <a:round/>
            <a:headEnd/>
            <a:tailEnd/>
          </a:ln>
        </p:spPr>
        <p:txBody>
          <a:bodyPr wrap="none" anchor="ctr"/>
          <a:lstStyle/>
          <a:p>
            <a:endParaRPr lang="en-US"/>
          </a:p>
        </p:txBody>
      </p:sp>
      <p:sp>
        <p:nvSpPr>
          <p:cNvPr id="17" name="Oval 54"/>
          <p:cNvSpPr>
            <a:spLocks noChangeArrowheads="1"/>
          </p:cNvSpPr>
          <p:nvPr/>
        </p:nvSpPr>
        <p:spPr bwMode="auto">
          <a:xfrm>
            <a:off x="1046030" y="2770925"/>
            <a:ext cx="457200" cy="457200"/>
          </a:xfrm>
          <a:prstGeom prst="ellipse">
            <a:avLst/>
          </a:prstGeom>
          <a:solidFill>
            <a:schemeClr val="hlink"/>
          </a:solidFill>
          <a:ln w="9525">
            <a:solidFill>
              <a:schemeClr val="tx1"/>
            </a:solidFill>
            <a:round/>
            <a:headEnd/>
            <a:tailEnd/>
          </a:ln>
        </p:spPr>
        <p:txBody>
          <a:bodyPr wrap="none" anchor="ctr"/>
          <a:lstStyle/>
          <a:p>
            <a:r>
              <a:rPr lang="en-US" b="1"/>
              <a:t>A</a:t>
            </a:r>
          </a:p>
        </p:txBody>
      </p:sp>
      <p:sp>
        <p:nvSpPr>
          <p:cNvPr id="18" name="Oval 55"/>
          <p:cNvSpPr>
            <a:spLocks noChangeArrowheads="1"/>
          </p:cNvSpPr>
          <p:nvPr/>
        </p:nvSpPr>
        <p:spPr bwMode="auto">
          <a:xfrm>
            <a:off x="893630" y="3685325"/>
            <a:ext cx="457200" cy="457200"/>
          </a:xfrm>
          <a:prstGeom prst="ellipse">
            <a:avLst/>
          </a:prstGeom>
          <a:solidFill>
            <a:srgbClr val="FF0000"/>
          </a:solidFill>
          <a:ln w="9525">
            <a:solidFill>
              <a:schemeClr val="tx1"/>
            </a:solidFill>
            <a:round/>
            <a:headEnd/>
            <a:tailEnd/>
          </a:ln>
        </p:spPr>
        <p:txBody>
          <a:bodyPr wrap="none" anchor="ctr"/>
          <a:lstStyle/>
          <a:p>
            <a:r>
              <a:rPr lang="en-US" b="1"/>
              <a:t>H</a:t>
            </a:r>
          </a:p>
        </p:txBody>
      </p:sp>
      <p:sp>
        <p:nvSpPr>
          <p:cNvPr id="19" name="Oval 56"/>
          <p:cNvSpPr>
            <a:spLocks noChangeArrowheads="1"/>
          </p:cNvSpPr>
          <p:nvPr/>
        </p:nvSpPr>
        <p:spPr bwMode="auto">
          <a:xfrm>
            <a:off x="2265230" y="3304325"/>
            <a:ext cx="457200" cy="457200"/>
          </a:xfrm>
          <a:prstGeom prst="ellipse">
            <a:avLst/>
          </a:prstGeom>
          <a:solidFill>
            <a:srgbClr val="FF0000"/>
          </a:solidFill>
          <a:ln w="9525">
            <a:solidFill>
              <a:schemeClr val="tx1"/>
            </a:solidFill>
            <a:round/>
            <a:headEnd/>
            <a:tailEnd/>
          </a:ln>
        </p:spPr>
        <p:txBody>
          <a:bodyPr wrap="none" anchor="ctr"/>
          <a:lstStyle/>
          <a:p>
            <a:r>
              <a:rPr lang="en-US" b="1"/>
              <a:t>B</a:t>
            </a:r>
          </a:p>
        </p:txBody>
      </p:sp>
      <p:sp>
        <p:nvSpPr>
          <p:cNvPr id="20" name="Oval 57"/>
          <p:cNvSpPr>
            <a:spLocks noChangeArrowheads="1"/>
          </p:cNvSpPr>
          <p:nvPr/>
        </p:nvSpPr>
        <p:spPr bwMode="auto">
          <a:xfrm>
            <a:off x="2112830" y="2313725"/>
            <a:ext cx="457200" cy="457200"/>
          </a:xfrm>
          <a:prstGeom prst="ellipse">
            <a:avLst/>
          </a:prstGeom>
          <a:solidFill>
            <a:srgbClr val="FF0000"/>
          </a:solidFill>
          <a:ln w="9525">
            <a:solidFill>
              <a:schemeClr val="tx1"/>
            </a:solidFill>
            <a:round/>
            <a:headEnd/>
            <a:tailEnd/>
          </a:ln>
        </p:spPr>
        <p:txBody>
          <a:bodyPr wrap="none" anchor="ctr"/>
          <a:lstStyle/>
          <a:p>
            <a:r>
              <a:rPr lang="en-US" b="1"/>
              <a:t>F</a:t>
            </a:r>
          </a:p>
        </p:txBody>
      </p:sp>
      <p:sp>
        <p:nvSpPr>
          <p:cNvPr id="21" name="Oval 58"/>
          <p:cNvSpPr>
            <a:spLocks noChangeArrowheads="1"/>
          </p:cNvSpPr>
          <p:nvPr/>
        </p:nvSpPr>
        <p:spPr bwMode="auto">
          <a:xfrm>
            <a:off x="3179630" y="4294925"/>
            <a:ext cx="457200" cy="457200"/>
          </a:xfrm>
          <a:prstGeom prst="ellipse">
            <a:avLst/>
          </a:prstGeom>
          <a:solidFill>
            <a:srgbClr val="FF0000"/>
          </a:solidFill>
          <a:ln w="9525">
            <a:solidFill>
              <a:schemeClr val="tx1"/>
            </a:solidFill>
            <a:round/>
            <a:headEnd/>
            <a:tailEnd/>
          </a:ln>
        </p:spPr>
        <p:txBody>
          <a:bodyPr wrap="none" anchor="ctr"/>
          <a:lstStyle/>
          <a:p>
            <a:r>
              <a:rPr lang="en-US" b="1"/>
              <a:t>E</a:t>
            </a:r>
          </a:p>
        </p:txBody>
      </p:sp>
      <p:sp>
        <p:nvSpPr>
          <p:cNvPr id="22" name="Oval 59"/>
          <p:cNvSpPr>
            <a:spLocks noChangeArrowheads="1"/>
          </p:cNvSpPr>
          <p:nvPr/>
        </p:nvSpPr>
        <p:spPr bwMode="auto">
          <a:xfrm>
            <a:off x="3636830" y="3380525"/>
            <a:ext cx="457200" cy="457200"/>
          </a:xfrm>
          <a:prstGeom prst="ellipse">
            <a:avLst/>
          </a:prstGeom>
          <a:solidFill>
            <a:srgbClr val="FF0000"/>
          </a:solidFill>
          <a:ln w="9525">
            <a:solidFill>
              <a:schemeClr val="tx1"/>
            </a:solidFill>
            <a:round/>
            <a:headEnd/>
            <a:tailEnd/>
          </a:ln>
        </p:spPr>
        <p:txBody>
          <a:bodyPr wrap="none" anchor="ctr"/>
          <a:lstStyle/>
          <a:p>
            <a:r>
              <a:rPr lang="en-US" b="1"/>
              <a:t>D</a:t>
            </a:r>
          </a:p>
        </p:txBody>
      </p:sp>
      <p:sp>
        <p:nvSpPr>
          <p:cNvPr id="23" name="Oval 60"/>
          <p:cNvSpPr>
            <a:spLocks noChangeArrowheads="1"/>
          </p:cNvSpPr>
          <p:nvPr/>
        </p:nvSpPr>
        <p:spPr bwMode="auto">
          <a:xfrm>
            <a:off x="3103430" y="2389925"/>
            <a:ext cx="457200" cy="457200"/>
          </a:xfrm>
          <a:prstGeom prst="ellipse">
            <a:avLst/>
          </a:prstGeom>
          <a:solidFill>
            <a:srgbClr val="FF0000"/>
          </a:solidFill>
          <a:ln w="9525">
            <a:solidFill>
              <a:schemeClr val="tx1"/>
            </a:solidFill>
            <a:round/>
            <a:headEnd/>
            <a:tailEnd/>
          </a:ln>
        </p:spPr>
        <p:txBody>
          <a:bodyPr wrap="none" anchor="ctr"/>
          <a:lstStyle/>
          <a:p>
            <a:r>
              <a:rPr lang="en-US" b="1"/>
              <a:t>C</a:t>
            </a:r>
          </a:p>
        </p:txBody>
      </p:sp>
      <p:sp>
        <p:nvSpPr>
          <p:cNvPr id="24" name="Oval 61"/>
          <p:cNvSpPr>
            <a:spLocks noChangeArrowheads="1"/>
          </p:cNvSpPr>
          <p:nvPr/>
        </p:nvSpPr>
        <p:spPr bwMode="auto">
          <a:xfrm>
            <a:off x="1884230" y="4294925"/>
            <a:ext cx="457200" cy="457200"/>
          </a:xfrm>
          <a:prstGeom prst="ellipse">
            <a:avLst/>
          </a:prstGeom>
          <a:solidFill>
            <a:srgbClr val="FF0000"/>
          </a:solidFill>
          <a:ln w="9525">
            <a:solidFill>
              <a:schemeClr val="tx1"/>
            </a:solidFill>
            <a:round/>
            <a:headEnd/>
            <a:tailEnd/>
          </a:ln>
        </p:spPr>
        <p:txBody>
          <a:bodyPr wrap="none" anchor="ctr"/>
          <a:lstStyle/>
          <a:p>
            <a:r>
              <a:rPr lang="en-US" b="1"/>
              <a:t>G</a:t>
            </a:r>
          </a:p>
        </p:txBody>
      </p:sp>
      <p:sp>
        <p:nvSpPr>
          <p:cNvPr id="25" name="Line 62"/>
          <p:cNvSpPr>
            <a:spLocks noChangeShapeType="1"/>
          </p:cNvSpPr>
          <p:nvPr/>
        </p:nvSpPr>
        <p:spPr bwMode="auto">
          <a:xfrm>
            <a:off x="2646230" y="3685325"/>
            <a:ext cx="609600" cy="609600"/>
          </a:xfrm>
          <a:prstGeom prst="line">
            <a:avLst/>
          </a:prstGeom>
          <a:noFill/>
          <a:ln w="9525">
            <a:solidFill>
              <a:schemeClr val="tx1"/>
            </a:solidFill>
            <a:round/>
            <a:headEnd/>
            <a:tailEnd/>
          </a:ln>
        </p:spPr>
        <p:txBody>
          <a:bodyPr/>
          <a:lstStyle/>
          <a:p>
            <a:endParaRPr lang="en-US"/>
          </a:p>
        </p:txBody>
      </p:sp>
      <p:sp>
        <p:nvSpPr>
          <p:cNvPr id="26" name="Line 63"/>
          <p:cNvSpPr>
            <a:spLocks noChangeShapeType="1"/>
          </p:cNvSpPr>
          <p:nvPr/>
        </p:nvSpPr>
        <p:spPr bwMode="auto">
          <a:xfrm flipH="1">
            <a:off x="2341430" y="4599725"/>
            <a:ext cx="838200" cy="0"/>
          </a:xfrm>
          <a:prstGeom prst="line">
            <a:avLst/>
          </a:prstGeom>
          <a:noFill/>
          <a:ln w="9525">
            <a:solidFill>
              <a:schemeClr val="tx1"/>
            </a:solidFill>
            <a:round/>
            <a:headEnd/>
            <a:tailEnd/>
          </a:ln>
        </p:spPr>
        <p:txBody>
          <a:bodyPr/>
          <a:lstStyle/>
          <a:p>
            <a:endParaRPr lang="en-US"/>
          </a:p>
        </p:txBody>
      </p:sp>
      <p:sp>
        <p:nvSpPr>
          <p:cNvPr id="27" name="Line 64"/>
          <p:cNvSpPr>
            <a:spLocks noChangeShapeType="1"/>
          </p:cNvSpPr>
          <p:nvPr/>
        </p:nvSpPr>
        <p:spPr bwMode="auto">
          <a:xfrm flipH="1" flipV="1">
            <a:off x="1274630" y="4066325"/>
            <a:ext cx="609600" cy="381000"/>
          </a:xfrm>
          <a:prstGeom prst="line">
            <a:avLst/>
          </a:prstGeom>
          <a:noFill/>
          <a:ln w="19050">
            <a:solidFill>
              <a:srgbClr val="FF0000"/>
            </a:solidFill>
            <a:round/>
            <a:headEnd/>
            <a:tailEnd/>
          </a:ln>
        </p:spPr>
        <p:txBody>
          <a:bodyPr/>
          <a:lstStyle/>
          <a:p>
            <a:endParaRPr lang="en-US"/>
          </a:p>
        </p:txBody>
      </p:sp>
      <p:sp>
        <p:nvSpPr>
          <p:cNvPr id="28" name="Text Box 65"/>
          <p:cNvSpPr txBox="1">
            <a:spLocks noChangeArrowheads="1"/>
          </p:cNvSpPr>
          <p:nvPr/>
        </p:nvSpPr>
        <p:spPr bwMode="auto">
          <a:xfrm>
            <a:off x="2646230" y="452352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9" name="Text Box 66"/>
          <p:cNvSpPr txBox="1">
            <a:spLocks noChangeArrowheads="1"/>
          </p:cNvSpPr>
          <p:nvPr/>
        </p:nvSpPr>
        <p:spPr bwMode="auto">
          <a:xfrm>
            <a:off x="2471605" y="4001238"/>
            <a:ext cx="304800" cy="304800"/>
          </a:xfrm>
          <a:prstGeom prst="rect">
            <a:avLst/>
          </a:prstGeom>
          <a:noFill/>
          <a:ln w="9525">
            <a:noFill/>
            <a:miter lim="800000"/>
            <a:headEnd/>
            <a:tailEnd/>
          </a:ln>
        </p:spPr>
        <p:txBody>
          <a:bodyPr>
            <a:spAutoFit/>
          </a:bodyPr>
          <a:lstStyle/>
          <a:p>
            <a:pPr>
              <a:spcBef>
                <a:spcPct val="50000"/>
              </a:spcBef>
            </a:pPr>
            <a:r>
              <a:rPr lang="en-US" sz="1400" b="1"/>
              <a:t>2</a:t>
            </a:r>
          </a:p>
        </p:txBody>
      </p:sp>
      <p:sp>
        <p:nvSpPr>
          <p:cNvPr id="30" name="Text Box 67"/>
          <p:cNvSpPr txBox="1">
            <a:spLocks noChangeArrowheads="1"/>
          </p:cNvSpPr>
          <p:nvPr/>
        </p:nvSpPr>
        <p:spPr bwMode="auto">
          <a:xfrm>
            <a:off x="2731955" y="3663100"/>
            <a:ext cx="479425"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1" name="Text Box 68"/>
          <p:cNvSpPr txBox="1">
            <a:spLocks noChangeArrowheads="1"/>
          </p:cNvSpPr>
          <p:nvPr/>
        </p:nvSpPr>
        <p:spPr bwMode="auto">
          <a:xfrm>
            <a:off x="3003418" y="3194788"/>
            <a:ext cx="468312" cy="304800"/>
          </a:xfrm>
          <a:prstGeom prst="rect">
            <a:avLst/>
          </a:prstGeom>
          <a:noFill/>
          <a:ln w="9525">
            <a:noFill/>
            <a:miter lim="800000"/>
            <a:headEnd/>
            <a:tailEnd/>
          </a:ln>
        </p:spPr>
        <p:txBody>
          <a:bodyPr>
            <a:spAutoFit/>
          </a:bodyPr>
          <a:lstStyle/>
          <a:p>
            <a:pPr>
              <a:spcBef>
                <a:spcPct val="50000"/>
              </a:spcBef>
            </a:pPr>
            <a:r>
              <a:rPr lang="en-US" sz="1400" b="1"/>
              <a:t>6</a:t>
            </a:r>
          </a:p>
        </p:txBody>
      </p:sp>
      <p:sp>
        <p:nvSpPr>
          <p:cNvPr id="32" name="Text Box 69"/>
          <p:cNvSpPr txBox="1">
            <a:spLocks noChangeArrowheads="1"/>
          </p:cNvSpPr>
          <p:nvPr/>
        </p:nvSpPr>
        <p:spPr bwMode="auto">
          <a:xfrm>
            <a:off x="3560630" y="284712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3" name="Text Box 70"/>
          <p:cNvSpPr txBox="1">
            <a:spLocks noChangeArrowheads="1"/>
          </p:cNvSpPr>
          <p:nvPr/>
        </p:nvSpPr>
        <p:spPr bwMode="auto">
          <a:xfrm>
            <a:off x="2635118" y="302175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4" name="Text Box 71"/>
          <p:cNvSpPr txBox="1">
            <a:spLocks noChangeArrowheads="1"/>
          </p:cNvSpPr>
          <p:nvPr/>
        </p:nvSpPr>
        <p:spPr bwMode="auto">
          <a:xfrm>
            <a:off x="2690680" y="223752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5" name="Text Box 72"/>
          <p:cNvSpPr txBox="1">
            <a:spLocks noChangeArrowheads="1"/>
          </p:cNvSpPr>
          <p:nvPr/>
        </p:nvSpPr>
        <p:spPr bwMode="auto">
          <a:xfrm>
            <a:off x="2189030" y="284712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6" name="Text Box 73"/>
          <p:cNvSpPr txBox="1">
            <a:spLocks noChangeArrowheads="1"/>
          </p:cNvSpPr>
          <p:nvPr/>
        </p:nvSpPr>
        <p:spPr bwMode="auto">
          <a:xfrm>
            <a:off x="1884230" y="3075725"/>
            <a:ext cx="304800" cy="304800"/>
          </a:xfrm>
          <a:prstGeom prst="rect">
            <a:avLst/>
          </a:prstGeom>
          <a:noFill/>
          <a:ln w="9525">
            <a:noFill/>
            <a:miter lim="800000"/>
            <a:headEnd/>
            <a:tailEnd/>
          </a:ln>
        </p:spPr>
        <p:txBody>
          <a:bodyPr>
            <a:spAutoFit/>
          </a:bodyPr>
          <a:lstStyle/>
          <a:p>
            <a:pPr>
              <a:spcBef>
                <a:spcPct val="50000"/>
              </a:spcBef>
            </a:pPr>
            <a:r>
              <a:rPr lang="en-US" sz="1400" b="1"/>
              <a:t>8</a:t>
            </a:r>
          </a:p>
        </p:txBody>
      </p:sp>
      <p:sp>
        <p:nvSpPr>
          <p:cNvPr id="37" name="Text Box 74"/>
          <p:cNvSpPr txBox="1">
            <a:spLocks noChangeArrowheads="1"/>
          </p:cNvSpPr>
          <p:nvPr/>
        </p:nvSpPr>
        <p:spPr bwMode="auto">
          <a:xfrm>
            <a:off x="1579430" y="353292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8" name="Text Box 75"/>
          <p:cNvSpPr txBox="1">
            <a:spLocks noChangeArrowheads="1"/>
          </p:cNvSpPr>
          <p:nvPr/>
        </p:nvSpPr>
        <p:spPr bwMode="auto">
          <a:xfrm>
            <a:off x="1415918" y="420920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9" name="Line 76"/>
          <p:cNvSpPr>
            <a:spLocks noChangeShapeType="1"/>
          </p:cNvSpPr>
          <p:nvPr/>
        </p:nvSpPr>
        <p:spPr bwMode="auto">
          <a:xfrm flipV="1">
            <a:off x="1471480" y="2672500"/>
            <a:ext cx="685800" cy="304800"/>
          </a:xfrm>
          <a:prstGeom prst="line">
            <a:avLst/>
          </a:prstGeom>
          <a:noFill/>
          <a:ln w="9525">
            <a:solidFill>
              <a:schemeClr val="tx1"/>
            </a:solidFill>
            <a:round/>
            <a:headEnd/>
            <a:tailEnd/>
          </a:ln>
        </p:spPr>
        <p:txBody>
          <a:bodyPr/>
          <a:lstStyle/>
          <a:p>
            <a:endParaRPr lang="en-US"/>
          </a:p>
        </p:txBody>
      </p:sp>
      <p:sp>
        <p:nvSpPr>
          <p:cNvPr id="40" name="Text Box 77"/>
          <p:cNvSpPr txBox="1">
            <a:spLocks noChangeArrowheads="1"/>
          </p:cNvSpPr>
          <p:nvPr/>
        </p:nvSpPr>
        <p:spPr bwMode="auto">
          <a:xfrm>
            <a:off x="1503230" y="2542325"/>
            <a:ext cx="479425" cy="304800"/>
          </a:xfrm>
          <a:prstGeom prst="rect">
            <a:avLst/>
          </a:prstGeom>
          <a:noFill/>
          <a:ln w="9525">
            <a:noFill/>
            <a:miter lim="800000"/>
            <a:headEnd/>
            <a:tailEnd/>
          </a:ln>
        </p:spPr>
        <p:txBody>
          <a:bodyPr>
            <a:spAutoFit/>
          </a:bodyPr>
          <a:lstStyle/>
          <a:p>
            <a:pPr>
              <a:spcBef>
                <a:spcPct val="50000"/>
              </a:spcBef>
            </a:pPr>
            <a:r>
              <a:rPr lang="en-US" sz="1400" b="1"/>
              <a:t>10</a:t>
            </a:r>
          </a:p>
        </p:txBody>
      </p:sp>
      <p:graphicFrame>
        <p:nvGraphicFramePr>
          <p:cNvPr id="41" name="Group 78"/>
          <p:cNvGraphicFramePr>
            <a:graphicFrameLocks noGrp="1"/>
          </p:cNvGraphicFramePr>
          <p:nvPr>
            <p:extLst>
              <p:ext uri="{D42A27DB-BD31-4B8C-83A1-F6EECF244321}">
                <p14:modId xmlns:p14="http://schemas.microsoft.com/office/powerpoint/2010/main" val="2197257143"/>
              </p:ext>
            </p:extLst>
          </p:nvPr>
        </p:nvGraphicFramePr>
        <p:xfrm>
          <a:off x="6608630" y="2453425"/>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Tree>
    <p:extLst>
      <p:ext uri="{BB962C8B-B14F-4D97-AF65-F5344CB8AC3E}">
        <p14:creationId xmlns:p14="http://schemas.microsoft.com/office/powerpoint/2010/main" val="42266856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11790" y="1711055"/>
            <a:ext cx="4038600" cy="701675"/>
          </a:xfrm>
          <a:prstGeom prst="rect">
            <a:avLst/>
          </a:prstGeom>
          <a:noFill/>
          <a:ln w="9525">
            <a:noFill/>
            <a:miter lim="800000"/>
            <a:headEnd/>
            <a:tailEnd/>
          </a:ln>
        </p:spPr>
        <p:txBody>
          <a:bodyPr>
            <a:spAutoFit/>
          </a:bodyPr>
          <a:lstStyle/>
          <a:p>
            <a:pPr>
              <a:spcBef>
                <a:spcPct val="50000"/>
              </a:spcBef>
            </a:pPr>
            <a:r>
              <a:rPr lang="en-US"/>
              <a:t>Select first |V|</a:t>
            </a:r>
            <a:r>
              <a:rPr lang="en-US">
                <a:cs typeface="Times New Roman" pitchFamily="18" charset="0"/>
              </a:rPr>
              <a:t>–1 edges which do not generate a cycle</a:t>
            </a:r>
            <a:endParaRPr lang="en-US"/>
          </a:p>
        </p:txBody>
      </p:sp>
      <p:graphicFrame>
        <p:nvGraphicFramePr>
          <p:cNvPr id="3" name="Group 3"/>
          <p:cNvGraphicFramePr>
            <a:graphicFrameLocks noGrp="1"/>
          </p:cNvGraphicFramePr>
          <p:nvPr>
            <p:extLst>
              <p:ext uri="{D42A27DB-BD31-4B8C-83A1-F6EECF244321}">
                <p14:modId xmlns:p14="http://schemas.microsoft.com/office/powerpoint/2010/main" val="1818587348"/>
              </p:ext>
            </p:extLst>
          </p:nvPr>
        </p:nvGraphicFramePr>
        <p:xfrm>
          <a:off x="4592790" y="2549255"/>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41"/>
          <p:cNvSpPr txBox="1">
            <a:spLocks noChangeArrowheads="1"/>
          </p:cNvSpPr>
          <p:nvPr/>
        </p:nvSpPr>
        <p:spPr bwMode="auto">
          <a:xfrm>
            <a:off x="836765" y="3387455"/>
            <a:ext cx="304800" cy="304800"/>
          </a:xfrm>
          <a:prstGeom prst="rect">
            <a:avLst/>
          </a:prstGeom>
          <a:noFill/>
          <a:ln w="9525">
            <a:noFill/>
            <a:miter lim="800000"/>
            <a:headEnd/>
            <a:tailEnd/>
          </a:ln>
        </p:spPr>
        <p:txBody>
          <a:bodyPr>
            <a:spAutoFit/>
          </a:bodyPr>
          <a:lstStyle/>
          <a:p>
            <a:pPr>
              <a:spcBef>
                <a:spcPct val="50000"/>
              </a:spcBef>
            </a:pPr>
            <a:r>
              <a:rPr lang="en-US" sz="1400" b="1"/>
              <a:t>5</a:t>
            </a:r>
          </a:p>
        </p:txBody>
      </p:sp>
      <p:sp>
        <p:nvSpPr>
          <p:cNvPr id="5" name="Line 42"/>
          <p:cNvSpPr>
            <a:spLocks noChangeShapeType="1"/>
          </p:cNvSpPr>
          <p:nvPr/>
        </p:nvSpPr>
        <p:spPr bwMode="auto">
          <a:xfrm flipH="1">
            <a:off x="3483128" y="3692255"/>
            <a:ext cx="381000" cy="762000"/>
          </a:xfrm>
          <a:prstGeom prst="line">
            <a:avLst/>
          </a:prstGeom>
          <a:noFill/>
          <a:ln w="19050">
            <a:solidFill>
              <a:srgbClr val="FF0000"/>
            </a:solidFill>
            <a:round/>
            <a:headEnd/>
            <a:tailEnd/>
          </a:ln>
        </p:spPr>
        <p:txBody>
          <a:bodyPr/>
          <a:lstStyle/>
          <a:p>
            <a:endParaRPr lang="en-US"/>
          </a:p>
        </p:txBody>
      </p:sp>
      <p:sp>
        <p:nvSpPr>
          <p:cNvPr id="6" name="Text Box 43"/>
          <p:cNvSpPr txBox="1">
            <a:spLocks noChangeArrowheads="1"/>
          </p:cNvSpPr>
          <p:nvPr/>
        </p:nvSpPr>
        <p:spPr bwMode="auto">
          <a:xfrm>
            <a:off x="3249765" y="4017693"/>
            <a:ext cx="479425" cy="304800"/>
          </a:xfrm>
          <a:prstGeom prst="rect">
            <a:avLst/>
          </a:prstGeom>
          <a:noFill/>
          <a:ln w="9525">
            <a:noFill/>
            <a:miter lim="800000"/>
            <a:headEnd/>
            <a:tailEnd/>
          </a:ln>
        </p:spPr>
        <p:txBody>
          <a:bodyPr>
            <a:spAutoFit/>
          </a:bodyPr>
          <a:lstStyle/>
          <a:p>
            <a:pPr>
              <a:spcBef>
                <a:spcPct val="50000"/>
              </a:spcBef>
            </a:pPr>
            <a:r>
              <a:rPr lang="en-US" sz="1400" b="1"/>
              <a:t>1</a:t>
            </a:r>
          </a:p>
        </p:txBody>
      </p:sp>
      <p:sp>
        <p:nvSpPr>
          <p:cNvPr id="7" name="Line 44"/>
          <p:cNvSpPr>
            <a:spLocks noChangeShapeType="1"/>
          </p:cNvSpPr>
          <p:nvPr/>
        </p:nvSpPr>
        <p:spPr bwMode="auto">
          <a:xfrm>
            <a:off x="2230590" y="2701655"/>
            <a:ext cx="152400" cy="685800"/>
          </a:xfrm>
          <a:prstGeom prst="line">
            <a:avLst/>
          </a:prstGeom>
          <a:noFill/>
          <a:ln w="9525">
            <a:solidFill>
              <a:schemeClr val="tx1"/>
            </a:solidFill>
            <a:round/>
            <a:headEnd/>
            <a:tailEnd/>
          </a:ln>
        </p:spPr>
        <p:txBody>
          <a:bodyPr/>
          <a:lstStyle/>
          <a:p>
            <a:endParaRPr lang="en-US"/>
          </a:p>
        </p:txBody>
      </p:sp>
      <p:sp>
        <p:nvSpPr>
          <p:cNvPr id="8" name="Line 45"/>
          <p:cNvSpPr>
            <a:spLocks noChangeShapeType="1"/>
          </p:cNvSpPr>
          <p:nvPr/>
        </p:nvSpPr>
        <p:spPr bwMode="auto">
          <a:xfrm flipV="1">
            <a:off x="2535390" y="2854055"/>
            <a:ext cx="533400" cy="762000"/>
          </a:xfrm>
          <a:prstGeom prst="line">
            <a:avLst/>
          </a:prstGeom>
          <a:noFill/>
          <a:ln w="19050">
            <a:solidFill>
              <a:srgbClr val="FF0000"/>
            </a:solidFill>
            <a:round/>
            <a:headEnd/>
            <a:tailEnd/>
          </a:ln>
        </p:spPr>
        <p:txBody>
          <a:bodyPr/>
          <a:lstStyle/>
          <a:p>
            <a:endParaRPr lang="en-US"/>
          </a:p>
        </p:txBody>
      </p:sp>
      <p:sp>
        <p:nvSpPr>
          <p:cNvPr id="9" name="Line 46"/>
          <p:cNvSpPr>
            <a:spLocks noChangeShapeType="1"/>
          </p:cNvSpPr>
          <p:nvPr/>
        </p:nvSpPr>
        <p:spPr bwMode="auto">
          <a:xfrm flipH="1" flipV="1">
            <a:off x="2382990" y="2777855"/>
            <a:ext cx="1219200" cy="838200"/>
          </a:xfrm>
          <a:prstGeom prst="line">
            <a:avLst/>
          </a:prstGeom>
          <a:noFill/>
          <a:ln w="9525">
            <a:solidFill>
              <a:schemeClr val="tx1"/>
            </a:solidFill>
            <a:round/>
            <a:headEnd/>
            <a:tailEnd/>
          </a:ln>
        </p:spPr>
        <p:txBody>
          <a:bodyPr/>
          <a:lstStyle/>
          <a:p>
            <a:endParaRPr lang="en-US"/>
          </a:p>
        </p:txBody>
      </p:sp>
      <p:sp>
        <p:nvSpPr>
          <p:cNvPr id="10" name="Line 47"/>
          <p:cNvSpPr>
            <a:spLocks noChangeShapeType="1"/>
          </p:cNvSpPr>
          <p:nvPr/>
        </p:nvSpPr>
        <p:spPr bwMode="auto">
          <a:xfrm flipV="1">
            <a:off x="1163790" y="3692255"/>
            <a:ext cx="990600" cy="304800"/>
          </a:xfrm>
          <a:prstGeom prst="line">
            <a:avLst/>
          </a:prstGeom>
          <a:noFill/>
          <a:ln w="9525">
            <a:solidFill>
              <a:schemeClr val="tx1"/>
            </a:solidFill>
            <a:round/>
            <a:headEnd/>
            <a:tailEnd/>
          </a:ln>
        </p:spPr>
        <p:txBody>
          <a:bodyPr/>
          <a:lstStyle/>
          <a:p>
            <a:endParaRPr lang="en-US"/>
          </a:p>
        </p:txBody>
      </p:sp>
      <p:sp>
        <p:nvSpPr>
          <p:cNvPr id="11" name="Line 48"/>
          <p:cNvSpPr>
            <a:spLocks noChangeShapeType="1"/>
          </p:cNvSpPr>
          <p:nvPr/>
        </p:nvSpPr>
        <p:spPr bwMode="auto">
          <a:xfrm flipV="1">
            <a:off x="2078190" y="3768455"/>
            <a:ext cx="1600200" cy="838200"/>
          </a:xfrm>
          <a:prstGeom prst="line">
            <a:avLst/>
          </a:prstGeom>
          <a:noFill/>
          <a:ln w="19050">
            <a:solidFill>
              <a:srgbClr val="FF0000"/>
            </a:solidFill>
            <a:round/>
            <a:headEnd/>
            <a:tailEnd/>
          </a:ln>
        </p:spPr>
        <p:txBody>
          <a:bodyPr/>
          <a:lstStyle/>
          <a:p>
            <a:endParaRPr lang="en-US"/>
          </a:p>
        </p:txBody>
      </p:sp>
      <p:sp>
        <p:nvSpPr>
          <p:cNvPr id="12" name="Line 49"/>
          <p:cNvSpPr>
            <a:spLocks noChangeShapeType="1"/>
          </p:cNvSpPr>
          <p:nvPr/>
        </p:nvSpPr>
        <p:spPr bwMode="auto">
          <a:xfrm flipV="1">
            <a:off x="1011390" y="3311255"/>
            <a:ext cx="76200" cy="533400"/>
          </a:xfrm>
          <a:prstGeom prst="line">
            <a:avLst/>
          </a:prstGeom>
          <a:noFill/>
          <a:ln w="9525">
            <a:solidFill>
              <a:schemeClr val="tx1"/>
            </a:solidFill>
            <a:round/>
            <a:headEnd/>
            <a:tailEnd/>
          </a:ln>
        </p:spPr>
        <p:txBody>
          <a:bodyPr/>
          <a:lstStyle/>
          <a:p>
            <a:endParaRPr lang="en-US"/>
          </a:p>
        </p:txBody>
      </p:sp>
      <p:sp>
        <p:nvSpPr>
          <p:cNvPr id="13" name="Line 50"/>
          <p:cNvSpPr>
            <a:spLocks noChangeShapeType="1"/>
          </p:cNvSpPr>
          <p:nvPr/>
        </p:nvSpPr>
        <p:spPr bwMode="auto">
          <a:xfrm>
            <a:off x="1239990" y="3158855"/>
            <a:ext cx="914400" cy="381000"/>
          </a:xfrm>
          <a:prstGeom prst="line">
            <a:avLst/>
          </a:prstGeom>
          <a:noFill/>
          <a:ln w="9525">
            <a:solidFill>
              <a:schemeClr val="tx1"/>
            </a:solidFill>
            <a:round/>
            <a:headEnd/>
            <a:tailEnd/>
          </a:ln>
        </p:spPr>
        <p:txBody>
          <a:bodyPr/>
          <a:lstStyle/>
          <a:p>
            <a:endParaRPr lang="en-US"/>
          </a:p>
        </p:txBody>
      </p:sp>
      <p:sp>
        <p:nvSpPr>
          <p:cNvPr id="14" name="Line 51"/>
          <p:cNvSpPr>
            <a:spLocks noChangeShapeType="1"/>
          </p:cNvSpPr>
          <p:nvPr/>
        </p:nvSpPr>
        <p:spPr bwMode="auto">
          <a:xfrm>
            <a:off x="2427440" y="2582593"/>
            <a:ext cx="609600" cy="0"/>
          </a:xfrm>
          <a:prstGeom prst="line">
            <a:avLst/>
          </a:prstGeom>
          <a:noFill/>
          <a:ln w="19050">
            <a:solidFill>
              <a:srgbClr val="FF0000"/>
            </a:solidFill>
            <a:round/>
            <a:headEnd/>
            <a:tailEnd/>
          </a:ln>
        </p:spPr>
        <p:txBody>
          <a:bodyPr/>
          <a:lstStyle/>
          <a:p>
            <a:endParaRPr lang="en-US"/>
          </a:p>
        </p:txBody>
      </p:sp>
      <p:sp>
        <p:nvSpPr>
          <p:cNvPr id="15" name="Line 52"/>
          <p:cNvSpPr>
            <a:spLocks noChangeShapeType="1"/>
          </p:cNvSpPr>
          <p:nvPr/>
        </p:nvSpPr>
        <p:spPr bwMode="auto">
          <a:xfrm>
            <a:off x="3297390" y="2854055"/>
            <a:ext cx="381000" cy="609600"/>
          </a:xfrm>
          <a:prstGeom prst="line">
            <a:avLst/>
          </a:prstGeom>
          <a:noFill/>
          <a:ln w="19050">
            <a:solidFill>
              <a:srgbClr val="FF0000"/>
            </a:solidFill>
            <a:round/>
            <a:headEnd/>
            <a:tailEnd/>
          </a:ln>
        </p:spPr>
        <p:txBody>
          <a:bodyPr/>
          <a:lstStyle/>
          <a:p>
            <a:endParaRPr lang="en-US"/>
          </a:p>
        </p:txBody>
      </p:sp>
      <p:sp>
        <p:nvSpPr>
          <p:cNvPr id="16" name="Oval 53"/>
          <p:cNvSpPr>
            <a:spLocks noChangeArrowheads="1"/>
          </p:cNvSpPr>
          <p:nvPr/>
        </p:nvSpPr>
        <p:spPr bwMode="auto">
          <a:xfrm>
            <a:off x="782790" y="3006455"/>
            <a:ext cx="533400" cy="533400"/>
          </a:xfrm>
          <a:prstGeom prst="ellipse">
            <a:avLst/>
          </a:prstGeom>
          <a:noFill/>
          <a:ln w="9525">
            <a:noFill/>
            <a:round/>
            <a:headEnd/>
            <a:tailEnd/>
          </a:ln>
        </p:spPr>
        <p:txBody>
          <a:bodyPr wrap="none" anchor="ctr"/>
          <a:lstStyle/>
          <a:p>
            <a:endParaRPr lang="en-US"/>
          </a:p>
        </p:txBody>
      </p:sp>
      <p:sp>
        <p:nvSpPr>
          <p:cNvPr id="17" name="Oval 54"/>
          <p:cNvSpPr>
            <a:spLocks noChangeArrowheads="1"/>
          </p:cNvSpPr>
          <p:nvPr/>
        </p:nvSpPr>
        <p:spPr bwMode="auto">
          <a:xfrm>
            <a:off x="935190" y="2854055"/>
            <a:ext cx="457200" cy="457200"/>
          </a:xfrm>
          <a:prstGeom prst="ellipse">
            <a:avLst/>
          </a:prstGeom>
          <a:solidFill>
            <a:schemeClr val="hlink"/>
          </a:solidFill>
          <a:ln w="9525">
            <a:solidFill>
              <a:schemeClr val="tx1"/>
            </a:solidFill>
            <a:round/>
            <a:headEnd/>
            <a:tailEnd/>
          </a:ln>
        </p:spPr>
        <p:txBody>
          <a:bodyPr wrap="none" anchor="ctr"/>
          <a:lstStyle/>
          <a:p>
            <a:r>
              <a:rPr lang="en-US" b="1"/>
              <a:t>A</a:t>
            </a:r>
          </a:p>
        </p:txBody>
      </p:sp>
      <p:sp>
        <p:nvSpPr>
          <p:cNvPr id="18" name="Oval 55"/>
          <p:cNvSpPr>
            <a:spLocks noChangeArrowheads="1"/>
          </p:cNvSpPr>
          <p:nvPr/>
        </p:nvSpPr>
        <p:spPr bwMode="auto">
          <a:xfrm>
            <a:off x="782790" y="3768455"/>
            <a:ext cx="457200" cy="457200"/>
          </a:xfrm>
          <a:prstGeom prst="ellipse">
            <a:avLst/>
          </a:prstGeom>
          <a:solidFill>
            <a:srgbClr val="FF0000"/>
          </a:solidFill>
          <a:ln w="9525">
            <a:solidFill>
              <a:schemeClr val="tx1"/>
            </a:solidFill>
            <a:round/>
            <a:headEnd/>
            <a:tailEnd/>
          </a:ln>
        </p:spPr>
        <p:txBody>
          <a:bodyPr wrap="none" anchor="ctr"/>
          <a:lstStyle/>
          <a:p>
            <a:r>
              <a:rPr lang="en-US" b="1"/>
              <a:t>H</a:t>
            </a:r>
          </a:p>
        </p:txBody>
      </p:sp>
      <p:sp>
        <p:nvSpPr>
          <p:cNvPr id="19" name="Oval 56"/>
          <p:cNvSpPr>
            <a:spLocks noChangeArrowheads="1"/>
          </p:cNvSpPr>
          <p:nvPr/>
        </p:nvSpPr>
        <p:spPr bwMode="auto">
          <a:xfrm>
            <a:off x="2154390" y="3387455"/>
            <a:ext cx="457200" cy="457200"/>
          </a:xfrm>
          <a:prstGeom prst="ellipse">
            <a:avLst/>
          </a:prstGeom>
          <a:solidFill>
            <a:srgbClr val="FF0000"/>
          </a:solidFill>
          <a:ln w="9525">
            <a:solidFill>
              <a:schemeClr val="tx1"/>
            </a:solidFill>
            <a:round/>
            <a:headEnd/>
            <a:tailEnd/>
          </a:ln>
        </p:spPr>
        <p:txBody>
          <a:bodyPr wrap="none" anchor="ctr"/>
          <a:lstStyle/>
          <a:p>
            <a:r>
              <a:rPr lang="en-US" b="1"/>
              <a:t>B</a:t>
            </a:r>
          </a:p>
        </p:txBody>
      </p:sp>
      <p:sp>
        <p:nvSpPr>
          <p:cNvPr id="20" name="Oval 57"/>
          <p:cNvSpPr>
            <a:spLocks noChangeArrowheads="1"/>
          </p:cNvSpPr>
          <p:nvPr/>
        </p:nvSpPr>
        <p:spPr bwMode="auto">
          <a:xfrm>
            <a:off x="2001990" y="2396855"/>
            <a:ext cx="457200" cy="457200"/>
          </a:xfrm>
          <a:prstGeom prst="ellipse">
            <a:avLst/>
          </a:prstGeom>
          <a:solidFill>
            <a:srgbClr val="FF0000"/>
          </a:solidFill>
          <a:ln w="9525">
            <a:solidFill>
              <a:schemeClr val="tx1"/>
            </a:solidFill>
            <a:round/>
            <a:headEnd/>
            <a:tailEnd/>
          </a:ln>
        </p:spPr>
        <p:txBody>
          <a:bodyPr wrap="none" anchor="ctr"/>
          <a:lstStyle/>
          <a:p>
            <a:r>
              <a:rPr lang="en-US" b="1"/>
              <a:t>F</a:t>
            </a:r>
          </a:p>
        </p:txBody>
      </p:sp>
      <p:sp>
        <p:nvSpPr>
          <p:cNvPr id="21" name="Oval 58"/>
          <p:cNvSpPr>
            <a:spLocks noChangeArrowheads="1"/>
          </p:cNvSpPr>
          <p:nvPr/>
        </p:nvSpPr>
        <p:spPr bwMode="auto">
          <a:xfrm>
            <a:off x="3068790" y="4378055"/>
            <a:ext cx="457200" cy="457200"/>
          </a:xfrm>
          <a:prstGeom prst="ellipse">
            <a:avLst/>
          </a:prstGeom>
          <a:solidFill>
            <a:srgbClr val="FF0000"/>
          </a:solidFill>
          <a:ln w="9525">
            <a:solidFill>
              <a:schemeClr val="tx1"/>
            </a:solidFill>
            <a:round/>
            <a:headEnd/>
            <a:tailEnd/>
          </a:ln>
        </p:spPr>
        <p:txBody>
          <a:bodyPr wrap="none" anchor="ctr"/>
          <a:lstStyle/>
          <a:p>
            <a:r>
              <a:rPr lang="en-US" b="1"/>
              <a:t>E</a:t>
            </a:r>
          </a:p>
        </p:txBody>
      </p:sp>
      <p:sp>
        <p:nvSpPr>
          <p:cNvPr id="22" name="Oval 59"/>
          <p:cNvSpPr>
            <a:spLocks noChangeArrowheads="1"/>
          </p:cNvSpPr>
          <p:nvPr/>
        </p:nvSpPr>
        <p:spPr bwMode="auto">
          <a:xfrm>
            <a:off x="3525990" y="3463655"/>
            <a:ext cx="457200" cy="457200"/>
          </a:xfrm>
          <a:prstGeom prst="ellipse">
            <a:avLst/>
          </a:prstGeom>
          <a:solidFill>
            <a:srgbClr val="FF0000"/>
          </a:solidFill>
          <a:ln w="9525">
            <a:solidFill>
              <a:schemeClr val="tx1"/>
            </a:solidFill>
            <a:round/>
            <a:headEnd/>
            <a:tailEnd/>
          </a:ln>
        </p:spPr>
        <p:txBody>
          <a:bodyPr wrap="none" anchor="ctr"/>
          <a:lstStyle/>
          <a:p>
            <a:r>
              <a:rPr lang="en-US" b="1"/>
              <a:t>D</a:t>
            </a:r>
          </a:p>
        </p:txBody>
      </p:sp>
      <p:sp>
        <p:nvSpPr>
          <p:cNvPr id="23" name="Oval 60"/>
          <p:cNvSpPr>
            <a:spLocks noChangeArrowheads="1"/>
          </p:cNvSpPr>
          <p:nvPr/>
        </p:nvSpPr>
        <p:spPr bwMode="auto">
          <a:xfrm>
            <a:off x="2992590" y="2473055"/>
            <a:ext cx="457200" cy="457200"/>
          </a:xfrm>
          <a:prstGeom prst="ellipse">
            <a:avLst/>
          </a:prstGeom>
          <a:solidFill>
            <a:srgbClr val="FF0000"/>
          </a:solidFill>
          <a:ln w="9525">
            <a:solidFill>
              <a:schemeClr val="tx1"/>
            </a:solidFill>
            <a:round/>
            <a:headEnd/>
            <a:tailEnd/>
          </a:ln>
        </p:spPr>
        <p:txBody>
          <a:bodyPr wrap="none" anchor="ctr"/>
          <a:lstStyle/>
          <a:p>
            <a:r>
              <a:rPr lang="en-US" b="1"/>
              <a:t>C</a:t>
            </a:r>
          </a:p>
        </p:txBody>
      </p:sp>
      <p:sp>
        <p:nvSpPr>
          <p:cNvPr id="24" name="Oval 61"/>
          <p:cNvSpPr>
            <a:spLocks noChangeArrowheads="1"/>
          </p:cNvSpPr>
          <p:nvPr/>
        </p:nvSpPr>
        <p:spPr bwMode="auto">
          <a:xfrm>
            <a:off x="1773390" y="4378055"/>
            <a:ext cx="457200" cy="457200"/>
          </a:xfrm>
          <a:prstGeom prst="ellipse">
            <a:avLst/>
          </a:prstGeom>
          <a:solidFill>
            <a:srgbClr val="FF0000"/>
          </a:solidFill>
          <a:ln w="9525">
            <a:solidFill>
              <a:schemeClr val="tx1"/>
            </a:solidFill>
            <a:round/>
            <a:headEnd/>
            <a:tailEnd/>
          </a:ln>
        </p:spPr>
        <p:txBody>
          <a:bodyPr wrap="none" anchor="ctr"/>
          <a:lstStyle/>
          <a:p>
            <a:r>
              <a:rPr lang="en-US" b="1"/>
              <a:t>G</a:t>
            </a:r>
          </a:p>
        </p:txBody>
      </p:sp>
      <p:sp>
        <p:nvSpPr>
          <p:cNvPr id="25" name="Line 62"/>
          <p:cNvSpPr>
            <a:spLocks noChangeShapeType="1"/>
          </p:cNvSpPr>
          <p:nvPr/>
        </p:nvSpPr>
        <p:spPr bwMode="auto">
          <a:xfrm>
            <a:off x="2535390" y="3768455"/>
            <a:ext cx="609600" cy="609600"/>
          </a:xfrm>
          <a:prstGeom prst="line">
            <a:avLst/>
          </a:prstGeom>
          <a:noFill/>
          <a:ln w="9525">
            <a:solidFill>
              <a:schemeClr val="tx1"/>
            </a:solidFill>
            <a:round/>
            <a:headEnd/>
            <a:tailEnd/>
          </a:ln>
        </p:spPr>
        <p:txBody>
          <a:bodyPr/>
          <a:lstStyle/>
          <a:p>
            <a:endParaRPr lang="en-US"/>
          </a:p>
        </p:txBody>
      </p:sp>
      <p:sp>
        <p:nvSpPr>
          <p:cNvPr id="26" name="Line 63"/>
          <p:cNvSpPr>
            <a:spLocks noChangeShapeType="1"/>
          </p:cNvSpPr>
          <p:nvPr/>
        </p:nvSpPr>
        <p:spPr bwMode="auto">
          <a:xfrm flipH="1">
            <a:off x="2230590" y="4682855"/>
            <a:ext cx="838200" cy="0"/>
          </a:xfrm>
          <a:prstGeom prst="line">
            <a:avLst/>
          </a:prstGeom>
          <a:noFill/>
          <a:ln w="9525">
            <a:solidFill>
              <a:schemeClr val="tx1"/>
            </a:solidFill>
            <a:round/>
            <a:headEnd/>
            <a:tailEnd/>
          </a:ln>
        </p:spPr>
        <p:txBody>
          <a:bodyPr/>
          <a:lstStyle/>
          <a:p>
            <a:endParaRPr lang="en-US"/>
          </a:p>
        </p:txBody>
      </p:sp>
      <p:sp>
        <p:nvSpPr>
          <p:cNvPr id="27" name="Line 64"/>
          <p:cNvSpPr>
            <a:spLocks noChangeShapeType="1"/>
          </p:cNvSpPr>
          <p:nvPr/>
        </p:nvSpPr>
        <p:spPr bwMode="auto">
          <a:xfrm flipH="1" flipV="1">
            <a:off x="1163790" y="4149455"/>
            <a:ext cx="609600" cy="381000"/>
          </a:xfrm>
          <a:prstGeom prst="line">
            <a:avLst/>
          </a:prstGeom>
          <a:noFill/>
          <a:ln w="19050">
            <a:solidFill>
              <a:srgbClr val="FF0000"/>
            </a:solidFill>
            <a:round/>
            <a:headEnd/>
            <a:tailEnd/>
          </a:ln>
        </p:spPr>
        <p:txBody>
          <a:bodyPr/>
          <a:lstStyle/>
          <a:p>
            <a:endParaRPr lang="en-US"/>
          </a:p>
        </p:txBody>
      </p:sp>
      <p:sp>
        <p:nvSpPr>
          <p:cNvPr id="28" name="Text Box 65"/>
          <p:cNvSpPr txBox="1">
            <a:spLocks noChangeArrowheads="1"/>
          </p:cNvSpPr>
          <p:nvPr/>
        </p:nvSpPr>
        <p:spPr bwMode="auto">
          <a:xfrm>
            <a:off x="2535390" y="460665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9" name="Text Box 66"/>
          <p:cNvSpPr txBox="1">
            <a:spLocks noChangeArrowheads="1"/>
          </p:cNvSpPr>
          <p:nvPr/>
        </p:nvSpPr>
        <p:spPr bwMode="auto">
          <a:xfrm>
            <a:off x="2360765" y="4084368"/>
            <a:ext cx="304800" cy="304800"/>
          </a:xfrm>
          <a:prstGeom prst="rect">
            <a:avLst/>
          </a:prstGeom>
          <a:noFill/>
          <a:ln w="9525">
            <a:noFill/>
            <a:miter lim="800000"/>
            <a:headEnd/>
            <a:tailEnd/>
          </a:ln>
        </p:spPr>
        <p:txBody>
          <a:bodyPr>
            <a:spAutoFit/>
          </a:bodyPr>
          <a:lstStyle/>
          <a:p>
            <a:pPr>
              <a:spcBef>
                <a:spcPct val="50000"/>
              </a:spcBef>
            </a:pPr>
            <a:r>
              <a:rPr lang="en-US" sz="1400" b="1"/>
              <a:t>2</a:t>
            </a:r>
          </a:p>
        </p:txBody>
      </p:sp>
      <p:sp>
        <p:nvSpPr>
          <p:cNvPr id="30" name="Text Box 67"/>
          <p:cNvSpPr txBox="1">
            <a:spLocks noChangeArrowheads="1"/>
          </p:cNvSpPr>
          <p:nvPr/>
        </p:nvSpPr>
        <p:spPr bwMode="auto">
          <a:xfrm>
            <a:off x="2621115" y="3746230"/>
            <a:ext cx="479425"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1" name="Text Box 68"/>
          <p:cNvSpPr txBox="1">
            <a:spLocks noChangeArrowheads="1"/>
          </p:cNvSpPr>
          <p:nvPr/>
        </p:nvSpPr>
        <p:spPr bwMode="auto">
          <a:xfrm>
            <a:off x="2892578" y="3277918"/>
            <a:ext cx="468312" cy="304800"/>
          </a:xfrm>
          <a:prstGeom prst="rect">
            <a:avLst/>
          </a:prstGeom>
          <a:noFill/>
          <a:ln w="9525">
            <a:noFill/>
            <a:miter lim="800000"/>
            <a:headEnd/>
            <a:tailEnd/>
          </a:ln>
        </p:spPr>
        <p:txBody>
          <a:bodyPr>
            <a:spAutoFit/>
          </a:bodyPr>
          <a:lstStyle/>
          <a:p>
            <a:pPr>
              <a:spcBef>
                <a:spcPct val="50000"/>
              </a:spcBef>
            </a:pPr>
            <a:r>
              <a:rPr lang="en-US" sz="1400" b="1"/>
              <a:t>6</a:t>
            </a:r>
          </a:p>
        </p:txBody>
      </p:sp>
      <p:sp>
        <p:nvSpPr>
          <p:cNvPr id="32" name="Text Box 69"/>
          <p:cNvSpPr txBox="1">
            <a:spLocks noChangeArrowheads="1"/>
          </p:cNvSpPr>
          <p:nvPr/>
        </p:nvSpPr>
        <p:spPr bwMode="auto">
          <a:xfrm>
            <a:off x="3449790" y="293025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3" name="Text Box 70"/>
          <p:cNvSpPr txBox="1">
            <a:spLocks noChangeArrowheads="1"/>
          </p:cNvSpPr>
          <p:nvPr/>
        </p:nvSpPr>
        <p:spPr bwMode="auto">
          <a:xfrm>
            <a:off x="2524278" y="310488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4" name="Text Box 71"/>
          <p:cNvSpPr txBox="1">
            <a:spLocks noChangeArrowheads="1"/>
          </p:cNvSpPr>
          <p:nvPr/>
        </p:nvSpPr>
        <p:spPr bwMode="auto">
          <a:xfrm>
            <a:off x="2579840" y="232065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5" name="Text Box 72"/>
          <p:cNvSpPr txBox="1">
            <a:spLocks noChangeArrowheads="1"/>
          </p:cNvSpPr>
          <p:nvPr/>
        </p:nvSpPr>
        <p:spPr bwMode="auto">
          <a:xfrm>
            <a:off x="2078190" y="293025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6" name="Text Box 73"/>
          <p:cNvSpPr txBox="1">
            <a:spLocks noChangeArrowheads="1"/>
          </p:cNvSpPr>
          <p:nvPr/>
        </p:nvSpPr>
        <p:spPr bwMode="auto">
          <a:xfrm>
            <a:off x="1773390" y="3158855"/>
            <a:ext cx="304800" cy="304800"/>
          </a:xfrm>
          <a:prstGeom prst="rect">
            <a:avLst/>
          </a:prstGeom>
          <a:noFill/>
          <a:ln w="9525">
            <a:noFill/>
            <a:miter lim="800000"/>
            <a:headEnd/>
            <a:tailEnd/>
          </a:ln>
        </p:spPr>
        <p:txBody>
          <a:bodyPr>
            <a:spAutoFit/>
          </a:bodyPr>
          <a:lstStyle/>
          <a:p>
            <a:pPr>
              <a:spcBef>
                <a:spcPct val="50000"/>
              </a:spcBef>
            </a:pPr>
            <a:r>
              <a:rPr lang="en-US" sz="1400" b="1"/>
              <a:t>8</a:t>
            </a:r>
          </a:p>
        </p:txBody>
      </p:sp>
      <p:sp>
        <p:nvSpPr>
          <p:cNvPr id="37" name="Text Box 74"/>
          <p:cNvSpPr txBox="1">
            <a:spLocks noChangeArrowheads="1"/>
          </p:cNvSpPr>
          <p:nvPr/>
        </p:nvSpPr>
        <p:spPr bwMode="auto">
          <a:xfrm>
            <a:off x="1468590" y="361605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8" name="Text Box 75"/>
          <p:cNvSpPr txBox="1">
            <a:spLocks noChangeArrowheads="1"/>
          </p:cNvSpPr>
          <p:nvPr/>
        </p:nvSpPr>
        <p:spPr bwMode="auto">
          <a:xfrm>
            <a:off x="1305078" y="429233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9" name="Line 76"/>
          <p:cNvSpPr>
            <a:spLocks noChangeShapeType="1"/>
          </p:cNvSpPr>
          <p:nvPr/>
        </p:nvSpPr>
        <p:spPr bwMode="auto">
          <a:xfrm flipV="1">
            <a:off x="1360640" y="2755630"/>
            <a:ext cx="685800" cy="304800"/>
          </a:xfrm>
          <a:prstGeom prst="line">
            <a:avLst/>
          </a:prstGeom>
          <a:noFill/>
          <a:ln w="9525">
            <a:solidFill>
              <a:schemeClr val="tx1"/>
            </a:solidFill>
            <a:round/>
            <a:headEnd/>
            <a:tailEnd/>
          </a:ln>
        </p:spPr>
        <p:txBody>
          <a:bodyPr/>
          <a:lstStyle/>
          <a:p>
            <a:endParaRPr lang="en-US"/>
          </a:p>
        </p:txBody>
      </p:sp>
      <p:sp>
        <p:nvSpPr>
          <p:cNvPr id="40" name="Text Box 77"/>
          <p:cNvSpPr txBox="1">
            <a:spLocks noChangeArrowheads="1"/>
          </p:cNvSpPr>
          <p:nvPr/>
        </p:nvSpPr>
        <p:spPr bwMode="auto">
          <a:xfrm>
            <a:off x="1392390" y="2625455"/>
            <a:ext cx="479425" cy="304800"/>
          </a:xfrm>
          <a:prstGeom prst="rect">
            <a:avLst/>
          </a:prstGeom>
          <a:noFill/>
          <a:ln w="9525">
            <a:noFill/>
            <a:miter lim="800000"/>
            <a:headEnd/>
            <a:tailEnd/>
          </a:ln>
        </p:spPr>
        <p:txBody>
          <a:bodyPr>
            <a:spAutoFit/>
          </a:bodyPr>
          <a:lstStyle/>
          <a:p>
            <a:pPr>
              <a:spcBef>
                <a:spcPct val="50000"/>
              </a:spcBef>
            </a:pPr>
            <a:r>
              <a:rPr lang="en-US" sz="1400" b="1"/>
              <a:t>10</a:t>
            </a:r>
          </a:p>
        </p:txBody>
      </p:sp>
      <p:graphicFrame>
        <p:nvGraphicFramePr>
          <p:cNvPr id="41" name="Group 78"/>
          <p:cNvGraphicFramePr>
            <a:graphicFrameLocks noGrp="1"/>
          </p:cNvGraphicFramePr>
          <p:nvPr>
            <p:extLst>
              <p:ext uri="{D42A27DB-BD31-4B8C-83A1-F6EECF244321}">
                <p14:modId xmlns:p14="http://schemas.microsoft.com/office/powerpoint/2010/main" val="1296444371"/>
              </p:ext>
            </p:extLst>
          </p:nvPr>
        </p:nvGraphicFramePr>
        <p:xfrm>
          <a:off x="6497790" y="2536555"/>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Tree>
    <p:extLst>
      <p:ext uri="{BB962C8B-B14F-4D97-AF65-F5344CB8AC3E}">
        <p14:creationId xmlns:p14="http://schemas.microsoft.com/office/powerpoint/2010/main" val="15998498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197935" y="1724910"/>
            <a:ext cx="4038600" cy="701675"/>
          </a:xfrm>
          <a:prstGeom prst="rect">
            <a:avLst/>
          </a:prstGeom>
          <a:noFill/>
          <a:ln w="9525">
            <a:noFill/>
            <a:miter lim="800000"/>
            <a:headEnd/>
            <a:tailEnd/>
          </a:ln>
        </p:spPr>
        <p:txBody>
          <a:bodyPr>
            <a:spAutoFit/>
          </a:bodyPr>
          <a:lstStyle/>
          <a:p>
            <a:pPr>
              <a:spcBef>
                <a:spcPct val="50000"/>
              </a:spcBef>
            </a:pPr>
            <a:r>
              <a:rPr lang="en-US"/>
              <a:t>Select first |V|</a:t>
            </a:r>
            <a:r>
              <a:rPr lang="en-US">
                <a:cs typeface="Times New Roman" pitchFamily="18" charset="0"/>
              </a:rPr>
              <a:t>–1 edges which do not generate a cycle</a:t>
            </a:r>
            <a:endParaRPr lang="en-US"/>
          </a:p>
        </p:txBody>
      </p:sp>
      <p:graphicFrame>
        <p:nvGraphicFramePr>
          <p:cNvPr id="3" name="Group 3"/>
          <p:cNvGraphicFramePr>
            <a:graphicFrameLocks noGrp="1"/>
          </p:cNvGraphicFramePr>
          <p:nvPr>
            <p:extLst>
              <p:ext uri="{D42A27DB-BD31-4B8C-83A1-F6EECF244321}">
                <p14:modId xmlns:p14="http://schemas.microsoft.com/office/powerpoint/2010/main" val="1792393109"/>
              </p:ext>
            </p:extLst>
          </p:nvPr>
        </p:nvGraphicFramePr>
        <p:xfrm>
          <a:off x="4578935" y="256311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41"/>
          <p:cNvSpPr txBox="1">
            <a:spLocks noChangeArrowheads="1"/>
          </p:cNvSpPr>
          <p:nvPr/>
        </p:nvSpPr>
        <p:spPr bwMode="auto">
          <a:xfrm>
            <a:off x="822910" y="3401310"/>
            <a:ext cx="304800" cy="304800"/>
          </a:xfrm>
          <a:prstGeom prst="rect">
            <a:avLst/>
          </a:prstGeom>
          <a:noFill/>
          <a:ln w="9525">
            <a:noFill/>
            <a:miter lim="800000"/>
            <a:headEnd/>
            <a:tailEnd/>
          </a:ln>
        </p:spPr>
        <p:txBody>
          <a:bodyPr>
            <a:spAutoFit/>
          </a:bodyPr>
          <a:lstStyle/>
          <a:p>
            <a:pPr>
              <a:spcBef>
                <a:spcPct val="50000"/>
              </a:spcBef>
            </a:pPr>
            <a:r>
              <a:rPr lang="en-US" sz="1400" b="1"/>
              <a:t>5</a:t>
            </a:r>
          </a:p>
        </p:txBody>
      </p:sp>
      <p:sp>
        <p:nvSpPr>
          <p:cNvPr id="5" name="Line 42"/>
          <p:cNvSpPr>
            <a:spLocks noChangeShapeType="1"/>
          </p:cNvSpPr>
          <p:nvPr/>
        </p:nvSpPr>
        <p:spPr bwMode="auto">
          <a:xfrm flipH="1">
            <a:off x="3469273" y="3706110"/>
            <a:ext cx="381000" cy="762000"/>
          </a:xfrm>
          <a:prstGeom prst="line">
            <a:avLst/>
          </a:prstGeom>
          <a:noFill/>
          <a:ln w="19050">
            <a:solidFill>
              <a:srgbClr val="FF0000"/>
            </a:solidFill>
            <a:round/>
            <a:headEnd/>
            <a:tailEnd/>
          </a:ln>
        </p:spPr>
        <p:txBody>
          <a:bodyPr/>
          <a:lstStyle/>
          <a:p>
            <a:endParaRPr lang="en-US"/>
          </a:p>
        </p:txBody>
      </p:sp>
      <p:sp>
        <p:nvSpPr>
          <p:cNvPr id="6" name="Text Box 43"/>
          <p:cNvSpPr txBox="1">
            <a:spLocks noChangeArrowheads="1"/>
          </p:cNvSpPr>
          <p:nvPr/>
        </p:nvSpPr>
        <p:spPr bwMode="auto">
          <a:xfrm>
            <a:off x="3235910" y="4031548"/>
            <a:ext cx="479425" cy="304800"/>
          </a:xfrm>
          <a:prstGeom prst="rect">
            <a:avLst/>
          </a:prstGeom>
          <a:noFill/>
          <a:ln w="9525">
            <a:noFill/>
            <a:miter lim="800000"/>
            <a:headEnd/>
            <a:tailEnd/>
          </a:ln>
        </p:spPr>
        <p:txBody>
          <a:bodyPr>
            <a:spAutoFit/>
          </a:bodyPr>
          <a:lstStyle/>
          <a:p>
            <a:pPr>
              <a:spcBef>
                <a:spcPct val="50000"/>
              </a:spcBef>
            </a:pPr>
            <a:r>
              <a:rPr lang="en-US" sz="1400" b="1"/>
              <a:t>1</a:t>
            </a:r>
          </a:p>
        </p:txBody>
      </p:sp>
      <p:sp>
        <p:nvSpPr>
          <p:cNvPr id="7" name="Line 44"/>
          <p:cNvSpPr>
            <a:spLocks noChangeShapeType="1"/>
          </p:cNvSpPr>
          <p:nvPr/>
        </p:nvSpPr>
        <p:spPr bwMode="auto">
          <a:xfrm>
            <a:off x="2216735" y="2715510"/>
            <a:ext cx="152400" cy="685800"/>
          </a:xfrm>
          <a:prstGeom prst="line">
            <a:avLst/>
          </a:prstGeom>
          <a:noFill/>
          <a:ln w="9525">
            <a:solidFill>
              <a:schemeClr val="tx1"/>
            </a:solidFill>
            <a:round/>
            <a:headEnd/>
            <a:tailEnd/>
          </a:ln>
        </p:spPr>
        <p:txBody>
          <a:bodyPr/>
          <a:lstStyle/>
          <a:p>
            <a:endParaRPr lang="en-US"/>
          </a:p>
        </p:txBody>
      </p:sp>
      <p:sp>
        <p:nvSpPr>
          <p:cNvPr id="8" name="Line 45"/>
          <p:cNvSpPr>
            <a:spLocks noChangeShapeType="1"/>
          </p:cNvSpPr>
          <p:nvPr/>
        </p:nvSpPr>
        <p:spPr bwMode="auto">
          <a:xfrm flipV="1">
            <a:off x="2521535" y="2867910"/>
            <a:ext cx="533400" cy="762000"/>
          </a:xfrm>
          <a:prstGeom prst="line">
            <a:avLst/>
          </a:prstGeom>
          <a:noFill/>
          <a:ln w="19050">
            <a:solidFill>
              <a:srgbClr val="FF0000"/>
            </a:solidFill>
            <a:round/>
            <a:headEnd/>
            <a:tailEnd/>
          </a:ln>
        </p:spPr>
        <p:txBody>
          <a:bodyPr/>
          <a:lstStyle/>
          <a:p>
            <a:endParaRPr lang="en-US"/>
          </a:p>
        </p:txBody>
      </p:sp>
      <p:sp>
        <p:nvSpPr>
          <p:cNvPr id="9" name="Line 46"/>
          <p:cNvSpPr>
            <a:spLocks noChangeShapeType="1"/>
          </p:cNvSpPr>
          <p:nvPr/>
        </p:nvSpPr>
        <p:spPr bwMode="auto">
          <a:xfrm flipH="1" flipV="1">
            <a:off x="2369135" y="2791710"/>
            <a:ext cx="1219200" cy="838200"/>
          </a:xfrm>
          <a:prstGeom prst="line">
            <a:avLst/>
          </a:prstGeom>
          <a:noFill/>
          <a:ln w="9525">
            <a:solidFill>
              <a:schemeClr val="tx1"/>
            </a:solidFill>
            <a:round/>
            <a:headEnd/>
            <a:tailEnd/>
          </a:ln>
        </p:spPr>
        <p:txBody>
          <a:bodyPr/>
          <a:lstStyle/>
          <a:p>
            <a:endParaRPr lang="en-US"/>
          </a:p>
        </p:txBody>
      </p:sp>
      <p:sp>
        <p:nvSpPr>
          <p:cNvPr id="10" name="Line 47"/>
          <p:cNvSpPr>
            <a:spLocks noChangeShapeType="1"/>
          </p:cNvSpPr>
          <p:nvPr/>
        </p:nvSpPr>
        <p:spPr bwMode="auto">
          <a:xfrm flipV="1">
            <a:off x="1149935" y="3706110"/>
            <a:ext cx="990600" cy="304800"/>
          </a:xfrm>
          <a:prstGeom prst="line">
            <a:avLst/>
          </a:prstGeom>
          <a:noFill/>
          <a:ln w="9525">
            <a:solidFill>
              <a:schemeClr val="tx1"/>
            </a:solidFill>
            <a:round/>
            <a:headEnd/>
            <a:tailEnd/>
          </a:ln>
        </p:spPr>
        <p:txBody>
          <a:bodyPr/>
          <a:lstStyle/>
          <a:p>
            <a:endParaRPr lang="en-US"/>
          </a:p>
        </p:txBody>
      </p:sp>
      <p:sp>
        <p:nvSpPr>
          <p:cNvPr id="11" name="Line 48"/>
          <p:cNvSpPr>
            <a:spLocks noChangeShapeType="1"/>
          </p:cNvSpPr>
          <p:nvPr/>
        </p:nvSpPr>
        <p:spPr bwMode="auto">
          <a:xfrm flipV="1">
            <a:off x="2064335" y="3782310"/>
            <a:ext cx="1600200" cy="838200"/>
          </a:xfrm>
          <a:prstGeom prst="line">
            <a:avLst/>
          </a:prstGeom>
          <a:noFill/>
          <a:ln w="19050">
            <a:solidFill>
              <a:srgbClr val="FF0000"/>
            </a:solidFill>
            <a:round/>
            <a:headEnd/>
            <a:tailEnd/>
          </a:ln>
        </p:spPr>
        <p:txBody>
          <a:bodyPr/>
          <a:lstStyle/>
          <a:p>
            <a:endParaRPr lang="en-US"/>
          </a:p>
        </p:txBody>
      </p:sp>
      <p:sp>
        <p:nvSpPr>
          <p:cNvPr id="12" name="Line 49"/>
          <p:cNvSpPr>
            <a:spLocks noChangeShapeType="1"/>
          </p:cNvSpPr>
          <p:nvPr/>
        </p:nvSpPr>
        <p:spPr bwMode="auto">
          <a:xfrm flipV="1">
            <a:off x="997535" y="3325110"/>
            <a:ext cx="76200" cy="533400"/>
          </a:xfrm>
          <a:prstGeom prst="line">
            <a:avLst/>
          </a:prstGeom>
          <a:noFill/>
          <a:ln w="9525">
            <a:solidFill>
              <a:schemeClr val="tx1"/>
            </a:solidFill>
            <a:round/>
            <a:headEnd/>
            <a:tailEnd/>
          </a:ln>
        </p:spPr>
        <p:txBody>
          <a:bodyPr/>
          <a:lstStyle/>
          <a:p>
            <a:endParaRPr lang="en-US"/>
          </a:p>
        </p:txBody>
      </p:sp>
      <p:sp>
        <p:nvSpPr>
          <p:cNvPr id="13" name="Line 50"/>
          <p:cNvSpPr>
            <a:spLocks noChangeShapeType="1"/>
          </p:cNvSpPr>
          <p:nvPr/>
        </p:nvSpPr>
        <p:spPr bwMode="auto">
          <a:xfrm>
            <a:off x="1226135" y="3172710"/>
            <a:ext cx="914400" cy="381000"/>
          </a:xfrm>
          <a:prstGeom prst="line">
            <a:avLst/>
          </a:prstGeom>
          <a:noFill/>
          <a:ln w="9525">
            <a:solidFill>
              <a:schemeClr val="tx1"/>
            </a:solidFill>
            <a:round/>
            <a:headEnd/>
            <a:tailEnd/>
          </a:ln>
        </p:spPr>
        <p:txBody>
          <a:bodyPr/>
          <a:lstStyle/>
          <a:p>
            <a:endParaRPr lang="en-US"/>
          </a:p>
        </p:txBody>
      </p:sp>
      <p:sp>
        <p:nvSpPr>
          <p:cNvPr id="14" name="Line 51"/>
          <p:cNvSpPr>
            <a:spLocks noChangeShapeType="1"/>
          </p:cNvSpPr>
          <p:nvPr/>
        </p:nvSpPr>
        <p:spPr bwMode="auto">
          <a:xfrm>
            <a:off x="2413585" y="2596448"/>
            <a:ext cx="609600" cy="0"/>
          </a:xfrm>
          <a:prstGeom prst="line">
            <a:avLst/>
          </a:prstGeom>
          <a:noFill/>
          <a:ln w="19050">
            <a:solidFill>
              <a:srgbClr val="FF0000"/>
            </a:solidFill>
            <a:round/>
            <a:headEnd/>
            <a:tailEnd/>
          </a:ln>
        </p:spPr>
        <p:txBody>
          <a:bodyPr/>
          <a:lstStyle/>
          <a:p>
            <a:endParaRPr lang="en-US"/>
          </a:p>
        </p:txBody>
      </p:sp>
      <p:sp>
        <p:nvSpPr>
          <p:cNvPr id="15" name="Line 52"/>
          <p:cNvSpPr>
            <a:spLocks noChangeShapeType="1"/>
          </p:cNvSpPr>
          <p:nvPr/>
        </p:nvSpPr>
        <p:spPr bwMode="auto">
          <a:xfrm>
            <a:off x="3283535" y="2867910"/>
            <a:ext cx="381000" cy="609600"/>
          </a:xfrm>
          <a:prstGeom prst="line">
            <a:avLst/>
          </a:prstGeom>
          <a:noFill/>
          <a:ln w="19050">
            <a:solidFill>
              <a:srgbClr val="FF0000"/>
            </a:solidFill>
            <a:round/>
            <a:headEnd/>
            <a:tailEnd/>
          </a:ln>
        </p:spPr>
        <p:txBody>
          <a:bodyPr/>
          <a:lstStyle/>
          <a:p>
            <a:endParaRPr lang="en-US"/>
          </a:p>
        </p:txBody>
      </p:sp>
      <p:sp>
        <p:nvSpPr>
          <p:cNvPr id="16" name="Oval 53"/>
          <p:cNvSpPr>
            <a:spLocks noChangeArrowheads="1"/>
          </p:cNvSpPr>
          <p:nvPr/>
        </p:nvSpPr>
        <p:spPr bwMode="auto">
          <a:xfrm>
            <a:off x="768935" y="3020310"/>
            <a:ext cx="533400" cy="533400"/>
          </a:xfrm>
          <a:prstGeom prst="ellipse">
            <a:avLst/>
          </a:prstGeom>
          <a:noFill/>
          <a:ln w="9525">
            <a:noFill/>
            <a:round/>
            <a:headEnd/>
            <a:tailEnd/>
          </a:ln>
        </p:spPr>
        <p:txBody>
          <a:bodyPr wrap="none" anchor="ctr"/>
          <a:lstStyle/>
          <a:p>
            <a:endParaRPr lang="en-US"/>
          </a:p>
        </p:txBody>
      </p:sp>
      <p:sp>
        <p:nvSpPr>
          <p:cNvPr id="17" name="Oval 54"/>
          <p:cNvSpPr>
            <a:spLocks noChangeArrowheads="1"/>
          </p:cNvSpPr>
          <p:nvPr/>
        </p:nvSpPr>
        <p:spPr bwMode="auto">
          <a:xfrm>
            <a:off x="921335" y="2867910"/>
            <a:ext cx="457200" cy="457200"/>
          </a:xfrm>
          <a:prstGeom prst="ellipse">
            <a:avLst/>
          </a:prstGeom>
          <a:solidFill>
            <a:schemeClr val="hlink"/>
          </a:solidFill>
          <a:ln w="9525">
            <a:solidFill>
              <a:schemeClr val="tx1"/>
            </a:solidFill>
            <a:round/>
            <a:headEnd/>
            <a:tailEnd/>
          </a:ln>
        </p:spPr>
        <p:txBody>
          <a:bodyPr wrap="none" anchor="ctr"/>
          <a:lstStyle/>
          <a:p>
            <a:r>
              <a:rPr lang="en-US" b="1"/>
              <a:t>A</a:t>
            </a:r>
          </a:p>
        </p:txBody>
      </p:sp>
      <p:sp>
        <p:nvSpPr>
          <p:cNvPr id="18" name="Oval 55"/>
          <p:cNvSpPr>
            <a:spLocks noChangeArrowheads="1"/>
          </p:cNvSpPr>
          <p:nvPr/>
        </p:nvSpPr>
        <p:spPr bwMode="auto">
          <a:xfrm>
            <a:off x="768935" y="3782310"/>
            <a:ext cx="457200" cy="457200"/>
          </a:xfrm>
          <a:prstGeom prst="ellipse">
            <a:avLst/>
          </a:prstGeom>
          <a:solidFill>
            <a:srgbClr val="FF0000"/>
          </a:solidFill>
          <a:ln w="9525">
            <a:solidFill>
              <a:schemeClr val="tx1"/>
            </a:solidFill>
            <a:round/>
            <a:headEnd/>
            <a:tailEnd/>
          </a:ln>
        </p:spPr>
        <p:txBody>
          <a:bodyPr wrap="none" anchor="ctr"/>
          <a:lstStyle/>
          <a:p>
            <a:r>
              <a:rPr lang="en-US" b="1"/>
              <a:t>H</a:t>
            </a:r>
          </a:p>
        </p:txBody>
      </p:sp>
      <p:sp>
        <p:nvSpPr>
          <p:cNvPr id="19" name="Oval 56"/>
          <p:cNvSpPr>
            <a:spLocks noChangeArrowheads="1"/>
          </p:cNvSpPr>
          <p:nvPr/>
        </p:nvSpPr>
        <p:spPr bwMode="auto">
          <a:xfrm>
            <a:off x="2140535" y="3401310"/>
            <a:ext cx="457200" cy="457200"/>
          </a:xfrm>
          <a:prstGeom prst="ellipse">
            <a:avLst/>
          </a:prstGeom>
          <a:solidFill>
            <a:srgbClr val="FF0000"/>
          </a:solidFill>
          <a:ln w="9525">
            <a:solidFill>
              <a:schemeClr val="tx1"/>
            </a:solidFill>
            <a:round/>
            <a:headEnd/>
            <a:tailEnd/>
          </a:ln>
        </p:spPr>
        <p:txBody>
          <a:bodyPr wrap="none" anchor="ctr"/>
          <a:lstStyle/>
          <a:p>
            <a:r>
              <a:rPr lang="en-US" b="1"/>
              <a:t>B</a:t>
            </a:r>
          </a:p>
        </p:txBody>
      </p:sp>
      <p:sp>
        <p:nvSpPr>
          <p:cNvPr id="20" name="Oval 57"/>
          <p:cNvSpPr>
            <a:spLocks noChangeArrowheads="1"/>
          </p:cNvSpPr>
          <p:nvPr/>
        </p:nvSpPr>
        <p:spPr bwMode="auto">
          <a:xfrm>
            <a:off x="1988135" y="2410710"/>
            <a:ext cx="457200" cy="457200"/>
          </a:xfrm>
          <a:prstGeom prst="ellipse">
            <a:avLst/>
          </a:prstGeom>
          <a:solidFill>
            <a:srgbClr val="FF0000"/>
          </a:solidFill>
          <a:ln w="9525">
            <a:solidFill>
              <a:schemeClr val="tx1"/>
            </a:solidFill>
            <a:round/>
            <a:headEnd/>
            <a:tailEnd/>
          </a:ln>
        </p:spPr>
        <p:txBody>
          <a:bodyPr wrap="none" anchor="ctr"/>
          <a:lstStyle/>
          <a:p>
            <a:r>
              <a:rPr lang="en-US" b="1"/>
              <a:t>F</a:t>
            </a:r>
          </a:p>
        </p:txBody>
      </p:sp>
      <p:sp>
        <p:nvSpPr>
          <p:cNvPr id="21" name="Oval 58"/>
          <p:cNvSpPr>
            <a:spLocks noChangeArrowheads="1"/>
          </p:cNvSpPr>
          <p:nvPr/>
        </p:nvSpPr>
        <p:spPr bwMode="auto">
          <a:xfrm>
            <a:off x="3054935" y="4391910"/>
            <a:ext cx="457200" cy="457200"/>
          </a:xfrm>
          <a:prstGeom prst="ellipse">
            <a:avLst/>
          </a:prstGeom>
          <a:solidFill>
            <a:srgbClr val="FF0000"/>
          </a:solidFill>
          <a:ln w="9525">
            <a:solidFill>
              <a:schemeClr val="tx1"/>
            </a:solidFill>
            <a:round/>
            <a:headEnd/>
            <a:tailEnd/>
          </a:ln>
        </p:spPr>
        <p:txBody>
          <a:bodyPr wrap="none" anchor="ctr"/>
          <a:lstStyle/>
          <a:p>
            <a:r>
              <a:rPr lang="en-US" b="1"/>
              <a:t>E</a:t>
            </a:r>
          </a:p>
        </p:txBody>
      </p:sp>
      <p:sp>
        <p:nvSpPr>
          <p:cNvPr id="22" name="Oval 59"/>
          <p:cNvSpPr>
            <a:spLocks noChangeArrowheads="1"/>
          </p:cNvSpPr>
          <p:nvPr/>
        </p:nvSpPr>
        <p:spPr bwMode="auto">
          <a:xfrm>
            <a:off x="3512135" y="3477510"/>
            <a:ext cx="457200" cy="457200"/>
          </a:xfrm>
          <a:prstGeom prst="ellipse">
            <a:avLst/>
          </a:prstGeom>
          <a:solidFill>
            <a:srgbClr val="FF0000"/>
          </a:solidFill>
          <a:ln w="9525">
            <a:solidFill>
              <a:schemeClr val="tx1"/>
            </a:solidFill>
            <a:round/>
            <a:headEnd/>
            <a:tailEnd/>
          </a:ln>
        </p:spPr>
        <p:txBody>
          <a:bodyPr wrap="none" anchor="ctr"/>
          <a:lstStyle/>
          <a:p>
            <a:r>
              <a:rPr lang="en-US" b="1"/>
              <a:t>D</a:t>
            </a:r>
          </a:p>
        </p:txBody>
      </p:sp>
      <p:sp>
        <p:nvSpPr>
          <p:cNvPr id="23" name="Oval 60"/>
          <p:cNvSpPr>
            <a:spLocks noChangeArrowheads="1"/>
          </p:cNvSpPr>
          <p:nvPr/>
        </p:nvSpPr>
        <p:spPr bwMode="auto">
          <a:xfrm>
            <a:off x="2978735" y="2486910"/>
            <a:ext cx="457200" cy="457200"/>
          </a:xfrm>
          <a:prstGeom prst="ellipse">
            <a:avLst/>
          </a:prstGeom>
          <a:solidFill>
            <a:srgbClr val="FF0000"/>
          </a:solidFill>
          <a:ln w="9525">
            <a:solidFill>
              <a:schemeClr val="tx1"/>
            </a:solidFill>
            <a:round/>
            <a:headEnd/>
            <a:tailEnd/>
          </a:ln>
        </p:spPr>
        <p:txBody>
          <a:bodyPr wrap="none" anchor="ctr"/>
          <a:lstStyle/>
          <a:p>
            <a:r>
              <a:rPr lang="en-US" b="1"/>
              <a:t>C</a:t>
            </a:r>
          </a:p>
        </p:txBody>
      </p:sp>
      <p:sp>
        <p:nvSpPr>
          <p:cNvPr id="24" name="Oval 61"/>
          <p:cNvSpPr>
            <a:spLocks noChangeArrowheads="1"/>
          </p:cNvSpPr>
          <p:nvPr/>
        </p:nvSpPr>
        <p:spPr bwMode="auto">
          <a:xfrm>
            <a:off x="1759535" y="4391910"/>
            <a:ext cx="457200" cy="457200"/>
          </a:xfrm>
          <a:prstGeom prst="ellipse">
            <a:avLst/>
          </a:prstGeom>
          <a:solidFill>
            <a:srgbClr val="FF0000"/>
          </a:solidFill>
          <a:ln w="9525">
            <a:solidFill>
              <a:schemeClr val="tx1"/>
            </a:solidFill>
            <a:round/>
            <a:headEnd/>
            <a:tailEnd/>
          </a:ln>
        </p:spPr>
        <p:txBody>
          <a:bodyPr wrap="none" anchor="ctr"/>
          <a:lstStyle/>
          <a:p>
            <a:r>
              <a:rPr lang="en-US" b="1"/>
              <a:t>G</a:t>
            </a:r>
          </a:p>
        </p:txBody>
      </p:sp>
      <p:sp>
        <p:nvSpPr>
          <p:cNvPr id="25" name="Line 62"/>
          <p:cNvSpPr>
            <a:spLocks noChangeShapeType="1"/>
          </p:cNvSpPr>
          <p:nvPr/>
        </p:nvSpPr>
        <p:spPr bwMode="auto">
          <a:xfrm>
            <a:off x="2521535" y="3782310"/>
            <a:ext cx="609600" cy="609600"/>
          </a:xfrm>
          <a:prstGeom prst="line">
            <a:avLst/>
          </a:prstGeom>
          <a:noFill/>
          <a:ln w="9525">
            <a:solidFill>
              <a:schemeClr val="tx1"/>
            </a:solidFill>
            <a:round/>
            <a:headEnd/>
            <a:tailEnd/>
          </a:ln>
        </p:spPr>
        <p:txBody>
          <a:bodyPr/>
          <a:lstStyle/>
          <a:p>
            <a:endParaRPr lang="en-US"/>
          </a:p>
        </p:txBody>
      </p:sp>
      <p:sp>
        <p:nvSpPr>
          <p:cNvPr id="26" name="Line 63"/>
          <p:cNvSpPr>
            <a:spLocks noChangeShapeType="1"/>
          </p:cNvSpPr>
          <p:nvPr/>
        </p:nvSpPr>
        <p:spPr bwMode="auto">
          <a:xfrm flipH="1">
            <a:off x="2216735" y="4696710"/>
            <a:ext cx="838200" cy="0"/>
          </a:xfrm>
          <a:prstGeom prst="line">
            <a:avLst/>
          </a:prstGeom>
          <a:noFill/>
          <a:ln w="9525">
            <a:solidFill>
              <a:schemeClr val="tx1"/>
            </a:solidFill>
            <a:round/>
            <a:headEnd/>
            <a:tailEnd/>
          </a:ln>
        </p:spPr>
        <p:txBody>
          <a:bodyPr/>
          <a:lstStyle/>
          <a:p>
            <a:endParaRPr lang="en-US"/>
          </a:p>
        </p:txBody>
      </p:sp>
      <p:sp>
        <p:nvSpPr>
          <p:cNvPr id="27" name="Line 64"/>
          <p:cNvSpPr>
            <a:spLocks noChangeShapeType="1"/>
          </p:cNvSpPr>
          <p:nvPr/>
        </p:nvSpPr>
        <p:spPr bwMode="auto">
          <a:xfrm flipH="1" flipV="1">
            <a:off x="1149935" y="4163310"/>
            <a:ext cx="609600" cy="381000"/>
          </a:xfrm>
          <a:prstGeom prst="line">
            <a:avLst/>
          </a:prstGeom>
          <a:noFill/>
          <a:ln w="19050">
            <a:solidFill>
              <a:srgbClr val="FF0000"/>
            </a:solidFill>
            <a:round/>
            <a:headEnd/>
            <a:tailEnd/>
          </a:ln>
        </p:spPr>
        <p:txBody>
          <a:bodyPr/>
          <a:lstStyle/>
          <a:p>
            <a:endParaRPr lang="en-US"/>
          </a:p>
        </p:txBody>
      </p:sp>
      <p:sp>
        <p:nvSpPr>
          <p:cNvPr id="28" name="Text Box 65"/>
          <p:cNvSpPr txBox="1">
            <a:spLocks noChangeArrowheads="1"/>
          </p:cNvSpPr>
          <p:nvPr/>
        </p:nvSpPr>
        <p:spPr bwMode="auto">
          <a:xfrm>
            <a:off x="2521535" y="462051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9" name="Text Box 66"/>
          <p:cNvSpPr txBox="1">
            <a:spLocks noChangeArrowheads="1"/>
          </p:cNvSpPr>
          <p:nvPr/>
        </p:nvSpPr>
        <p:spPr bwMode="auto">
          <a:xfrm>
            <a:off x="2346910" y="4098223"/>
            <a:ext cx="304800" cy="304800"/>
          </a:xfrm>
          <a:prstGeom prst="rect">
            <a:avLst/>
          </a:prstGeom>
          <a:noFill/>
          <a:ln w="9525">
            <a:noFill/>
            <a:miter lim="800000"/>
            <a:headEnd/>
            <a:tailEnd/>
          </a:ln>
        </p:spPr>
        <p:txBody>
          <a:bodyPr>
            <a:spAutoFit/>
          </a:bodyPr>
          <a:lstStyle/>
          <a:p>
            <a:pPr>
              <a:spcBef>
                <a:spcPct val="50000"/>
              </a:spcBef>
            </a:pPr>
            <a:r>
              <a:rPr lang="en-US" sz="1400" b="1"/>
              <a:t>2</a:t>
            </a:r>
          </a:p>
        </p:txBody>
      </p:sp>
      <p:sp>
        <p:nvSpPr>
          <p:cNvPr id="30" name="Text Box 67"/>
          <p:cNvSpPr txBox="1">
            <a:spLocks noChangeArrowheads="1"/>
          </p:cNvSpPr>
          <p:nvPr/>
        </p:nvSpPr>
        <p:spPr bwMode="auto">
          <a:xfrm>
            <a:off x="2607260" y="3760085"/>
            <a:ext cx="479425"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1" name="Text Box 68"/>
          <p:cNvSpPr txBox="1">
            <a:spLocks noChangeArrowheads="1"/>
          </p:cNvSpPr>
          <p:nvPr/>
        </p:nvSpPr>
        <p:spPr bwMode="auto">
          <a:xfrm>
            <a:off x="2878723" y="3291773"/>
            <a:ext cx="468312" cy="304800"/>
          </a:xfrm>
          <a:prstGeom prst="rect">
            <a:avLst/>
          </a:prstGeom>
          <a:noFill/>
          <a:ln w="9525">
            <a:noFill/>
            <a:miter lim="800000"/>
            <a:headEnd/>
            <a:tailEnd/>
          </a:ln>
        </p:spPr>
        <p:txBody>
          <a:bodyPr>
            <a:spAutoFit/>
          </a:bodyPr>
          <a:lstStyle/>
          <a:p>
            <a:pPr>
              <a:spcBef>
                <a:spcPct val="50000"/>
              </a:spcBef>
            </a:pPr>
            <a:r>
              <a:rPr lang="en-US" sz="1400" b="1"/>
              <a:t>6</a:t>
            </a:r>
          </a:p>
        </p:txBody>
      </p:sp>
      <p:sp>
        <p:nvSpPr>
          <p:cNvPr id="32" name="Text Box 69"/>
          <p:cNvSpPr txBox="1">
            <a:spLocks noChangeArrowheads="1"/>
          </p:cNvSpPr>
          <p:nvPr/>
        </p:nvSpPr>
        <p:spPr bwMode="auto">
          <a:xfrm>
            <a:off x="3435935" y="294411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3" name="Text Box 70"/>
          <p:cNvSpPr txBox="1">
            <a:spLocks noChangeArrowheads="1"/>
          </p:cNvSpPr>
          <p:nvPr/>
        </p:nvSpPr>
        <p:spPr bwMode="auto">
          <a:xfrm>
            <a:off x="2510423" y="311873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4" name="Text Box 71"/>
          <p:cNvSpPr txBox="1">
            <a:spLocks noChangeArrowheads="1"/>
          </p:cNvSpPr>
          <p:nvPr/>
        </p:nvSpPr>
        <p:spPr bwMode="auto">
          <a:xfrm>
            <a:off x="2565985" y="233451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5" name="Text Box 72"/>
          <p:cNvSpPr txBox="1">
            <a:spLocks noChangeArrowheads="1"/>
          </p:cNvSpPr>
          <p:nvPr/>
        </p:nvSpPr>
        <p:spPr bwMode="auto">
          <a:xfrm>
            <a:off x="2064335" y="294411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6" name="Text Box 73"/>
          <p:cNvSpPr txBox="1">
            <a:spLocks noChangeArrowheads="1"/>
          </p:cNvSpPr>
          <p:nvPr/>
        </p:nvSpPr>
        <p:spPr bwMode="auto">
          <a:xfrm>
            <a:off x="1759535" y="3172710"/>
            <a:ext cx="304800" cy="304800"/>
          </a:xfrm>
          <a:prstGeom prst="rect">
            <a:avLst/>
          </a:prstGeom>
          <a:noFill/>
          <a:ln w="9525">
            <a:noFill/>
            <a:miter lim="800000"/>
            <a:headEnd/>
            <a:tailEnd/>
          </a:ln>
        </p:spPr>
        <p:txBody>
          <a:bodyPr>
            <a:spAutoFit/>
          </a:bodyPr>
          <a:lstStyle/>
          <a:p>
            <a:pPr>
              <a:spcBef>
                <a:spcPct val="50000"/>
              </a:spcBef>
            </a:pPr>
            <a:r>
              <a:rPr lang="en-US" sz="1400" b="1"/>
              <a:t>8</a:t>
            </a:r>
          </a:p>
        </p:txBody>
      </p:sp>
      <p:sp>
        <p:nvSpPr>
          <p:cNvPr id="37" name="Text Box 74"/>
          <p:cNvSpPr txBox="1">
            <a:spLocks noChangeArrowheads="1"/>
          </p:cNvSpPr>
          <p:nvPr/>
        </p:nvSpPr>
        <p:spPr bwMode="auto">
          <a:xfrm>
            <a:off x="1454735" y="362991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8" name="Text Box 75"/>
          <p:cNvSpPr txBox="1">
            <a:spLocks noChangeArrowheads="1"/>
          </p:cNvSpPr>
          <p:nvPr/>
        </p:nvSpPr>
        <p:spPr bwMode="auto">
          <a:xfrm>
            <a:off x="1291223" y="430618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9" name="Line 76"/>
          <p:cNvSpPr>
            <a:spLocks noChangeShapeType="1"/>
          </p:cNvSpPr>
          <p:nvPr/>
        </p:nvSpPr>
        <p:spPr bwMode="auto">
          <a:xfrm flipV="1">
            <a:off x="1346785" y="2769485"/>
            <a:ext cx="685800" cy="304800"/>
          </a:xfrm>
          <a:prstGeom prst="line">
            <a:avLst/>
          </a:prstGeom>
          <a:noFill/>
          <a:ln w="9525">
            <a:solidFill>
              <a:schemeClr val="tx1"/>
            </a:solidFill>
            <a:round/>
            <a:headEnd/>
            <a:tailEnd/>
          </a:ln>
        </p:spPr>
        <p:txBody>
          <a:bodyPr/>
          <a:lstStyle/>
          <a:p>
            <a:endParaRPr lang="en-US"/>
          </a:p>
        </p:txBody>
      </p:sp>
      <p:sp>
        <p:nvSpPr>
          <p:cNvPr id="40" name="Text Box 77"/>
          <p:cNvSpPr txBox="1">
            <a:spLocks noChangeArrowheads="1"/>
          </p:cNvSpPr>
          <p:nvPr/>
        </p:nvSpPr>
        <p:spPr bwMode="auto">
          <a:xfrm>
            <a:off x="1378535" y="2639310"/>
            <a:ext cx="479425" cy="304800"/>
          </a:xfrm>
          <a:prstGeom prst="rect">
            <a:avLst/>
          </a:prstGeom>
          <a:noFill/>
          <a:ln w="9525">
            <a:noFill/>
            <a:miter lim="800000"/>
            <a:headEnd/>
            <a:tailEnd/>
          </a:ln>
        </p:spPr>
        <p:txBody>
          <a:bodyPr>
            <a:spAutoFit/>
          </a:bodyPr>
          <a:lstStyle/>
          <a:p>
            <a:pPr>
              <a:spcBef>
                <a:spcPct val="50000"/>
              </a:spcBef>
            </a:pPr>
            <a:r>
              <a:rPr lang="en-US" sz="1400" b="1"/>
              <a:t>10</a:t>
            </a:r>
          </a:p>
        </p:txBody>
      </p:sp>
      <p:graphicFrame>
        <p:nvGraphicFramePr>
          <p:cNvPr id="41" name="Group 117"/>
          <p:cNvGraphicFramePr>
            <a:graphicFrameLocks noGrp="1"/>
          </p:cNvGraphicFramePr>
          <p:nvPr>
            <p:extLst>
              <p:ext uri="{D42A27DB-BD31-4B8C-83A1-F6EECF244321}">
                <p14:modId xmlns:p14="http://schemas.microsoft.com/office/powerpoint/2010/main" val="4179903610"/>
              </p:ext>
            </p:extLst>
          </p:nvPr>
        </p:nvGraphicFramePr>
        <p:xfrm>
          <a:off x="6483935" y="255041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Tree>
    <p:extLst>
      <p:ext uri="{BB962C8B-B14F-4D97-AF65-F5344CB8AC3E}">
        <p14:creationId xmlns:p14="http://schemas.microsoft.com/office/powerpoint/2010/main" val="8459362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350340" y="1669490"/>
            <a:ext cx="4038600" cy="701675"/>
          </a:xfrm>
          <a:prstGeom prst="rect">
            <a:avLst/>
          </a:prstGeom>
          <a:noFill/>
          <a:ln w="9525">
            <a:noFill/>
            <a:miter lim="800000"/>
            <a:headEnd/>
            <a:tailEnd/>
          </a:ln>
        </p:spPr>
        <p:txBody>
          <a:bodyPr>
            <a:spAutoFit/>
          </a:bodyPr>
          <a:lstStyle/>
          <a:p>
            <a:pPr>
              <a:spcBef>
                <a:spcPct val="50000"/>
              </a:spcBef>
            </a:pPr>
            <a:r>
              <a:rPr lang="en-US"/>
              <a:t>Select first |V|</a:t>
            </a:r>
            <a:r>
              <a:rPr lang="en-US">
                <a:cs typeface="Times New Roman" pitchFamily="18" charset="0"/>
              </a:rPr>
              <a:t>–1 edges which do not generate a cycle</a:t>
            </a:r>
            <a:endParaRPr lang="en-US"/>
          </a:p>
        </p:txBody>
      </p:sp>
      <p:graphicFrame>
        <p:nvGraphicFramePr>
          <p:cNvPr id="3" name="Group 3"/>
          <p:cNvGraphicFramePr>
            <a:graphicFrameLocks noGrp="1"/>
          </p:cNvGraphicFramePr>
          <p:nvPr>
            <p:extLst>
              <p:ext uri="{D42A27DB-BD31-4B8C-83A1-F6EECF244321}">
                <p14:modId xmlns:p14="http://schemas.microsoft.com/office/powerpoint/2010/main" val="1117326653"/>
              </p:ext>
            </p:extLst>
          </p:nvPr>
        </p:nvGraphicFramePr>
        <p:xfrm>
          <a:off x="4731340" y="250769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41"/>
          <p:cNvSpPr txBox="1">
            <a:spLocks noChangeArrowheads="1"/>
          </p:cNvSpPr>
          <p:nvPr/>
        </p:nvSpPr>
        <p:spPr bwMode="auto">
          <a:xfrm>
            <a:off x="975315" y="3345890"/>
            <a:ext cx="304800" cy="304800"/>
          </a:xfrm>
          <a:prstGeom prst="rect">
            <a:avLst/>
          </a:prstGeom>
          <a:noFill/>
          <a:ln w="9525">
            <a:noFill/>
            <a:miter lim="800000"/>
            <a:headEnd/>
            <a:tailEnd/>
          </a:ln>
        </p:spPr>
        <p:txBody>
          <a:bodyPr>
            <a:spAutoFit/>
          </a:bodyPr>
          <a:lstStyle/>
          <a:p>
            <a:pPr>
              <a:spcBef>
                <a:spcPct val="50000"/>
              </a:spcBef>
            </a:pPr>
            <a:r>
              <a:rPr lang="en-US" sz="1400" b="1"/>
              <a:t>5</a:t>
            </a:r>
          </a:p>
        </p:txBody>
      </p:sp>
      <p:sp>
        <p:nvSpPr>
          <p:cNvPr id="5" name="Line 42"/>
          <p:cNvSpPr>
            <a:spLocks noChangeShapeType="1"/>
          </p:cNvSpPr>
          <p:nvPr/>
        </p:nvSpPr>
        <p:spPr bwMode="auto">
          <a:xfrm flipH="1">
            <a:off x="3621678" y="3650690"/>
            <a:ext cx="381000" cy="762000"/>
          </a:xfrm>
          <a:prstGeom prst="line">
            <a:avLst/>
          </a:prstGeom>
          <a:noFill/>
          <a:ln w="19050">
            <a:solidFill>
              <a:srgbClr val="FF0000"/>
            </a:solidFill>
            <a:round/>
            <a:headEnd/>
            <a:tailEnd/>
          </a:ln>
        </p:spPr>
        <p:txBody>
          <a:bodyPr/>
          <a:lstStyle/>
          <a:p>
            <a:endParaRPr lang="en-US"/>
          </a:p>
        </p:txBody>
      </p:sp>
      <p:sp>
        <p:nvSpPr>
          <p:cNvPr id="6" name="Text Box 43"/>
          <p:cNvSpPr txBox="1">
            <a:spLocks noChangeArrowheads="1"/>
          </p:cNvSpPr>
          <p:nvPr/>
        </p:nvSpPr>
        <p:spPr bwMode="auto">
          <a:xfrm>
            <a:off x="3388315" y="3976128"/>
            <a:ext cx="479425" cy="304800"/>
          </a:xfrm>
          <a:prstGeom prst="rect">
            <a:avLst/>
          </a:prstGeom>
          <a:noFill/>
          <a:ln w="9525">
            <a:noFill/>
            <a:miter lim="800000"/>
            <a:headEnd/>
            <a:tailEnd/>
          </a:ln>
        </p:spPr>
        <p:txBody>
          <a:bodyPr>
            <a:spAutoFit/>
          </a:bodyPr>
          <a:lstStyle/>
          <a:p>
            <a:pPr>
              <a:spcBef>
                <a:spcPct val="50000"/>
              </a:spcBef>
            </a:pPr>
            <a:r>
              <a:rPr lang="en-US" sz="1400" b="1"/>
              <a:t>1</a:t>
            </a:r>
          </a:p>
        </p:txBody>
      </p:sp>
      <p:sp>
        <p:nvSpPr>
          <p:cNvPr id="7" name="Line 44"/>
          <p:cNvSpPr>
            <a:spLocks noChangeShapeType="1"/>
          </p:cNvSpPr>
          <p:nvPr/>
        </p:nvSpPr>
        <p:spPr bwMode="auto">
          <a:xfrm>
            <a:off x="2369140" y="2660090"/>
            <a:ext cx="152400" cy="685800"/>
          </a:xfrm>
          <a:prstGeom prst="line">
            <a:avLst/>
          </a:prstGeom>
          <a:noFill/>
          <a:ln w="9525">
            <a:solidFill>
              <a:schemeClr val="tx1"/>
            </a:solidFill>
            <a:round/>
            <a:headEnd/>
            <a:tailEnd/>
          </a:ln>
        </p:spPr>
        <p:txBody>
          <a:bodyPr/>
          <a:lstStyle/>
          <a:p>
            <a:endParaRPr lang="en-US"/>
          </a:p>
        </p:txBody>
      </p:sp>
      <p:sp>
        <p:nvSpPr>
          <p:cNvPr id="8" name="Line 45"/>
          <p:cNvSpPr>
            <a:spLocks noChangeShapeType="1"/>
          </p:cNvSpPr>
          <p:nvPr/>
        </p:nvSpPr>
        <p:spPr bwMode="auto">
          <a:xfrm flipV="1">
            <a:off x="2673940" y="2812490"/>
            <a:ext cx="533400" cy="762000"/>
          </a:xfrm>
          <a:prstGeom prst="line">
            <a:avLst/>
          </a:prstGeom>
          <a:noFill/>
          <a:ln w="19050">
            <a:solidFill>
              <a:srgbClr val="FF0000"/>
            </a:solidFill>
            <a:round/>
            <a:headEnd/>
            <a:tailEnd/>
          </a:ln>
        </p:spPr>
        <p:txBody>
          <a:bodyPr/>
          <a:lstStyle/>
          <a:p>
            <a:endParaRPr lang="en-US"/>
          </a:p>
        </p:txBody>
      </p:sp>
      <p:sp>
        <p:nvSpPr>
          <p:cNvPr id="9" name="Line 46"/>
          <p:cNvSpPr>
            <a:spLocks noChangeShapeType="1"/>
          </p:cNvSpPr>
          <p:nvPr/>
        </p:nvSpPr>
        <p:spPr bwMode="auto">
          <a:xfrm flipH="1" flipV="1">
            <a:off x="2521540" y="2736290"/>
            <a:ext cx="1219200" cy="838200"/>
          </a:xfrm>
          <a:prstGeom prst="line">
            <a:avLst/>
          </a:prstGeom>
          <a:noFill/>
          <a:ln w="9525">
            <a:solidFill>
              <a:schemeClr val="tx1"/>
            </a:solidFill>
            <a:round/>
            <a:headEnd/>
            <a:tailEnd/>
          </a:ln>
        </p:spPr>
        <p:txBody>
          <a:bodyPr/>
          <a:lstStyle/>
          <a:p>
            <a:endParaRPr lang="en-US"/>
          </a:p>
        </p:txBody>
      </p:sp>
      <p:sp>
        <p:nvSpPr>
          <p:cNvPr id="10" name="Line 47"/>
          <p:cNvSpPr>
            <a:spLocks noChangeShapeType="1"/>
          </p:cNvSpPr>
          <p:nvPr/>
        </p:nvSpPr>
        <p:spPr bwMode="auto">
          <a:xfrm flipV="1">
            <a:off x="1302340" y="3650690"/>
            <a:ext cx="990600" cy="304800"/>
          </a:xfrm>
          <a:prstGeom prst="line">
            <a:avLst/>
          </a:prstGeom>
          <a:noFill/>
          <a:ln w="9525">
            <a:solidFill>
              <a:schemeClr val="tx1"/>
            </a:solidFill>
            <a:round/>
            <a:headEnd/>
            <a:tailEnd/>
          </a:ln>
        </p:spPr>
        <p:txBody>
          <a:bodyPr/>
          <a:lstStyle/>
          <a:p>
            <a:endParaRPr lang="en-US"/>
          </a:p>
        </p:txBody>
      </p:sp>
      <p:sp>
        <p:nvSpPr>
          <p:cNvPr id="11" name="Line 48"/>
          <p:cNvSpPr>
            <a:spLocks noChangeShapeType="1"/>
          </p:cNvSpPr>
          <p:nvPr/>
        </p:nvSpPr>
        <p:spPr bwMode="auto">
          <a:xfrm flipV="1">
            <a:off x="2216740" y="3726890"/>
            <a:ext cx="1600200" cy="838200"/>
          </a:xfrm>
          <a:prstGeom prst="line">
            <a:avLst/>
          </a:prstGeom>
          <a:noFill/>
          <a:ln w="19050">
            <a:solidFill>
              <a:srgbClr val="FF0000"/>
            </a:solidFill>
            <a:round/>
            <a:headEnd/>
            <a:tailEnd/>
          </a:ln>
        </p:spPr>
        <p:txBody>
          <a:bodyPr/>
          <a:lstStyle/>
          <a:p>
            <a:endParaRPr lang="en-US"/>
          </a:p>
        </p:txBody>
      </p:sp>
      <p:sp>
        <p:nvSpPr>
          <p:cNvPr id="12" name="Line 49"/>
          <p:cNvSpPr>
            <a:spLocks noChangeShapeType="1"/>
          </p:cNvSpPr>
          <p:nvPr/>
        </p:nvSpPr>
        <p:spPr bwMode="auto">
          <a:xfrm flipV="1">
            <a:off x="1149940" y="3269690"/>
            <a:ext cx="76200" cy="533400"/>
          </a:xfrm>
          <a:prstGeom prst="line">
            <a:avLst/>
          </a:prstGeom>
          <a:noFill/>
          <a:ln w="19050">
            <a:solidFill>
              <a:srgbClr val="FF0000"/>
            </a:solidFill>
            <a:round/>
            <a:headEnd/>
            <a:tailEnd/>
          </a:ln>
        </p:spPr>
        <p:txBody>
          <a:bodyPr/>
          <a:lstStyle/>
          <a:p>
            <a:endParaRPr lang="en-US"/>
          </a:p>
        </p:txBody>
      </p:sp>
      <p:sp>
        <p:nvSpPr>
          <p:cNvPr id="13" name="Line 50"/>
          <p:cNvSpPr>
            <a:spLocks noChangeShapeType="1"/>
          </p:cNvSpPr>
          <p:nvPr/>
        </p:nvSpPr>
        <p:spPr bwMode="auto">
          <a:xfrm>
            <a:off x="1378540" y="3117290"/>
            <a:ext cx="914400" cy="381000"/>
          </a:xfrm>
          <a:prstGeom prst="line">
            <a:avLst/>
          </a:prstGeom>
          <a:noFill/>
          <a:ln w="9525">
            <a:solidFill>
              <a:schemeClr val="tx1"/>
            </a:solidFill>
            <a:round/>
            <a:headEnd/>
            <a:tailEnd/>
          </a:ln>
        </p:spPr>
        <p:txBody>
          <a:bodyPr/>
          <a:lstStyle/>
          <a:p>
            <a:endParaRPr lang="en-US"/>
          </a:p>
        </p:txBody>
      </p:sp>
      <p:sp>
        <p:nvSpPr>
          <p:cNvPr id="14" name="Line 51"/>
          <p:cNvSpPr>
            <a:spLocks noChangeShapeType="1"/>
          </p:cNvSpPr>
          <p:nvPr/>
        </p:nvSpPr>
        <p:spPr bwMode="auto">
          <a:xfrm>
            <a:off x="2565990" y="2541028"/>
            <a:ext cx="609600" cy="0"/>
          </a:xfrm>
          <a:prstGeom prst="line">
            <a:avLst/>
          </a:prstGeom>
          <a:noFill/>
          <a:ln w="19050">
            <a:solidFill>
              <a:srgbClr val="FF0000"/>
            </a:solidFill>
            <a:round/>
            <a:headEnd/>
            <a:tailEnd/>
          </a:ln>
        </p:spPr>
        <p:txBody>
          <a:bodyPr/>
          <a:lstStyle/>
          <a:p>
            <a:endParaRPr lang="en-US"/>
          </a:p>
        </p:txBody>
      </p:sp>
      <p:sp>
        <p:nvSpPr>
          <p:cNvPr id="15" name="Line 52"/>
          <p:cNvSpPr>
            <a:spLocks noChangeShapeType="1"/>
          </p:cNvSpPr>
          <p:nvPr/>
        </p:nvSpPr>
        <p:spPr bwMode="auto">
          <a:xfrm>
            <a:off x="3435940" y="2812490"/>
            <a:ext cx="381000" cy="609600"/>
          </a:xfrm>
          <a:prstGeom prst="line">
            <a:avLst/>
          </a:prstGeom>
          <a:noFill/>
          <a:ln w="19050">
            <a:solidFill>
              <a:srgbClr val="FF0000"/>
            </a:solidFill>
            <a:round/>
            <a:headEnd/>
            <a:tailEnd/>
          </a:ln>
        </p:spPr>
        <p:txBody>
          <a:bodyPr/>
          <a:lstStyle/>
          <a:p>
            <a:endParaRPr lang="en-US"/>
          </a:p>
        </p:txBody>
      </p:sp>
      <p:sp>
        <p:nvSpPr>
          <p:cNvPr id="16" name="Oval 53"/>
          <p:cNvSpPr>
            <a:spLocks noChangeArrowheads="1"/>
          </p:cNvSpPr>
          <p:nvPr/>
        </p:nvSpPr>
        <p:spPr bwMode="auto">
          <a:xfrm>
            <a:off x="921340" y="2964890"/>
            <a:ext cx="533400" cy="533400"/>
          </a:xfrm>
          <a:prstGeom prst="ellipse">
            <a:avLst/>
          </a:prstGeom>
          <a:noFill/>
          <a:ln w="9525">
            <a:noFill/>
            <a:round/>
            <a:headEnd/>
            <a:tailEnd/>
          </a:ln>
        </p:spPr>
        <p:txBody>
          <a:bodyPr wrap="none" anchor="ctr"/>
          <a:lstStyle/>
          <a:p>
            <a:endParaRPr lang="en-US"/>
          </a:p>
        </p:txBody>
      </p:sp>
      <p:sp>
        <p:nvSpPr>
          <p:cNvPr id="17" name="Oval 54"/>
          <p:cNvSpPr>
            <a:spLocks noChangeArrowheads="1"/>
          </p:cNvSpPr>
          <p:nvPr/>
        </p:nvSpPr>
        <p:spPr bwMode="auto">
          <a:xfrm>
            <a:off x="1073740" y="2812490"/>
            <a:ext cx="457200" cy="457200"/>
          </a:xfrm>
          <a:prstGeom prst="ellipse">
            <a:avLst/>
          </a:prstGeom>
          <a:solidFill>
            <a:srgbClr val="FF0000"/>
          </a:solidFill>
          <a:ln w="9525">
            <a:solidFill>
              <a:schemeClr val="tx1"/>
            </a:solidFill>
            <a:round/>
            <a:headEnd/>
            <a:tailEnd/>
          </a:ln>
        </p:spPr>
        <p:txBody>
          <a:bodyPr wrap="none" anchor="ctr"/>
          <a:lstStyle/>
          <a:p>
            <a:r>
              <a:rPr lang="en-US" b="1"/>
              <a:t>A</a:t>
            </a:r>
          </a:p>
        </p:txBody>
      </p:sp>
      <p:sp>
        <p:nvSpPr>
          <p:cNvPr id="18" name="Oval 55"/>
          <p:cNvSpPr>
            <a:spLocks noChangeArrowheads="1"/>
          </p:cNvSpPr>
          <p:nvPr/>
        </p:nvSpPr>
        <p:spPr bwMode="auto">
          <a:xfrm>
            <a:off x="921340" y="3726890"/>
            <a:ext cx="457200" cy="457200"/>
          </a:xfrm>
          <a:prstGeom prst="ellipse">
            <a:avLst/>
          </a:prstGeom>
          <a:solidFill>
            <a:srgbClr val="FF0000"/>
          </a:solidFill>
          <a:ln w="9525">
            <a:solidFill>
              <a:schemeClr val="tx1"/>
            </a:solidFill>
            <a:round/>
            <a:headEnd/>
            <a:tailEnd/>
          </a:ln>
        </p:spPr>
        <p:txBody>
          <a:bodyPr wrap="none" anchor="ctr"/>
          <a:lstStyle/>
          <a:p>
            <a:r>
              <a:rPr lang="en-US" b="1"/>
              <a:t>H</a:t>
            </a:r>
          </a:p>
        </p:txBody>
      </p:sp>
      <p:sp>
        <p:nvSpPr>
          <p:cNvPr id="19" name="Oval 56"/>
          <p:cNvSpPr>
            <a:spLocks noChangeArrowheads="1"/>
          </p:cNvSpPr>
          <p:nvPr/>
        </p:nvSpPr>
        <p:spPr bwMode="auto">
          <a:xfrm>
            <a:off x="2292940" y="3345890"/>
            <a:ext cx="457200" cy="457200"/>
          </a:xfrm>
          <a:prstGeom prst="ellipse">
            <a:avLst/>
          </a:prstGeom>
          <a:solidFill>
            <a:srgbClr val="FF0000"/>
          </a:solidFill>
          <a:ln w="9525">
            <a:solidFill>
              <a:schemeClr val="tx1"/>
            </a:solidFill>
            <a:round/>
            <a:headEnd/>
            <a:tailEnd/>
          </a:ln>
        </p:spPr>
        <p:txBody>
          <a:bodyPr wrap="none" anchor="ctr"/>
          <a:lstStyle/>
          <a:p>
            <a:r>
              <a:rPr lang="en-US" b="1"/>
              <a:t>B</a:t>
            </a:r>
          </a:p>
        </p:txBody>
      </p:sp>
      <p:sp>
        <p:nvSpPr>
          <p:cNvPr id="20" name="Oval 57"/>
          <p:cNvSpPr>
            <a:spLocks noChangeArrowheads="1"/>
          </p:cNvSpPr>
          <p:nvPr/>
        </p:nvSpPr>
        <p:spPr bwMode="auto">
          <a:xfrm>
            <a:off x="2140540" y="2355290"/>
            <a:ext cx="457200" cy="457200"/>
          </a:xfrm>
          <a:prstGeom prst="ellipse">
            <a:avLst/>
          </a:prstGeom>
          <a:solidFill>
            <a:srgbClr val="FF0000"/>
          </a:solidFill>
          <a:ln w="9525">
            <a:solidFill>
              <a:schemeClr val="tx1"/>
            </a:solidFill>
            <a:round/>
            <a:headEnd/>
            <a:tailEnd/>
          </a:ln>
        </p:spPr>
        <p:txBody>
          <a:bodyPr wrap="none" anchor="ctr"/>
          <a:lstStyle/>
          <a:p>
            <a:r>
              <a:rPr lang="en-US" b="1"/>
              <a:t>F</a:t>
            </a:r>
          </a:p>
        </p:txBody>
      </p:sp>
      <p:sp>
        <p:nvSpPr>
          <p:cNvPr id="21" name="Oval 58"/>
          <p:cNvSpPr>
            <a:spLocks noChangeArrowheads="1"/>
          </p:cNvSpPr>
          <p:nvPr/>
        </p:nvSpPr>
        <p:spPr bwMode="auto">
          <a:xfrm>
            <a:off x="3207340" y="4336490"/>
            <a:ext cx="457200" cy="457200"/>
          </a:xfrm>
          <a:prstGeom prst="ellipse">
            <a:avLst/>
          </a:prstGeom>
          <a:solidFill>
            <a:srgbClr val="FF0000"/>
          </a:solidFill>
          <a:ln w="9525">
            <a:solidFill>
              <a:schemeClr val="tx1"/>
            </a:solidFill>
            <a:round/>
            <a:headEnd/>
            <a:tailEnd/>
          </a:ln>
        </p:spPr>
        <p:txBody>
          <a:bodyPr wrap="none" anchor="ctr"/>
          <a:lstStyle/>
          <a:p>
            <a:r>
              <a:rPr lang="en-US" b="1"/>
              <a:t>E</a:t>
            </a:r>
          </a:p>
        </p:txBody>
      </p:sp>
      <p:sp>
        <p:nvSpPr>
          <p:cNvPr id="22" name="Oval 59"/>
          <p:cNvSpPr>
            <a:spLocks noChangeArrowheads="1"/>
          </p:cNvSpPr>
          <p:nvPr/>
        </p:nvSpPr>
        <p:spPr bwMode="auto">
          <a:xfrm>
            <a:off x="3664540" y="3422090"/>
            <a:ext cx="457200" cy="457200"/>
          </a:xfrm>
          <a:prstGeom prst="ellipse">
            <a:avLst/>
          </a:prstGeom>
          <a:solidFill>
            <a:srgbClr val="FF0000"/>
          </a:solidFill>
          <a:ln w="9525">
            <a:solidFill>
              <a:schemeClr val="tx1"/>
            </a:solidFill>
            <a:round/>
            <a:headEnd/>
            <a:tailEnd/>
          </a:ln>
        </p:spPr>
        <p:txBody>
          <a:bodyPr wrap="none" anchor="ctr"/>
          <a:lstStyle/>
          <a:p>
            <a:r>
              <a:rPr lang="en-US" b="1"/>
              <a:t>D</a:t>
            </a:r>
          </a:p>
        </p:txBody>
      </p:sp>
      <p:sp>
        <p:nvSpPr>
          <p:cNvPr id="23" name="Oval 60"/>
          <p:cNvSpPr>
            <a:spLocks noChangeArrowheads="1"/>
          </p:cNvSpPr>
          <p:nvPr/>
        </p:nvSpPr>
        <p:spPr bwMode="auto">
          <a:xfrm>
            <a:off x="3131140" y="2431490"/>
            <a:ext cx="457200" cy="457200"/>
          </a:xfrm>
          <a:prstGeom prst="ellipse">
            <a:avLst/>
          </a:prstGeom>
          <a:solidFill>
            <a:srgbClr val="FF0000"/>
          </a:solidFill>
          <a:ln w="9525">
            <a:solidFill>
              <a:schemeClr val="tx1"/>
            </a:solidFill>
            <a:round/>
            <a:headEnd/>
            <a:tailEnd/>
          </a:ln>
        </p:spPr>
        <p:txBody>
          <a:bodyPr wrap="none" anchor="ctr"/>
          <a:lstStyle/>
          <a:p>
            <a:r>
              <a:rPr lang="en-US" b="1"/>
              <a:t>C</a:t>
            </a:r>
          </a:p>
        </p:txBody>
      </p:sp>
      <p:sp>
        <p:nvSpPr>
          <p:cNvPr id="24" name="Oval 61"/>
          <p:cNvSpPr>
            <a:spLocks noChangeArrowheads="1"/>
          </p:cNvSpPr>
          <p:nvPr/>
        </p:nvSpPr>
        <p:spPr bwMode="auto">
          <a:xfrm>
            <a:off x="1911940" y="4336490"/>
            <a:ext cx="457200" cy="457200"/>
          </a:xfrm>
          <a:prstGeom prst="ellipse">
            <a:avLst/>
          </a:prstGeom>
          <a:solidFill>
            <a:srgbClr val="FF0000"/>
          </a:solidFill>
          <a:ln w="9525">
            <a:solidFill>
              <a:schemeClr val="tx1"/>
            </a:solidFill>
            <a:round/>
            <a:headEnd/>
            <a:tailEnd/>
          </a:ln>
        </p:spPr>
        <p:txBody>
          <a:bodyPr wrap="none" anchor="ctr"/>
          <a:lstStyle/>
          <a:p>
            <a:r>
              <a:rPr lang="en-US" b="1"/>
              <a:t>G</a:t>
            </a:r>
          </a:p>
        </p:txBody>
      </p:sp>
      <p:sp>
        <p:nvSpPr>
          <p:cNvPr id="25" name="Line 62"/>
          <p:cNvSpPr>
            <a:spLocks noChangeShapeType="1"/>
          </p:cNvSpPr>
          <p:nvPr/>
        </p:nvSpPr>
        <p:spPr bwMode="auto">
          <a:xfrm>
            <a:off x="2673940" y="3726890"/>
            <a:ext cx="609600" cy="609600"/>
          </a:xfrm>
          <a:prstGeom prst="line">
            <a:avLst/>
          </a:prstGeom>
          <a:noFill/>
          <a:ln w="9525">
            <a:solidFill>
              <a:schemeClr val="tx1"/>
            </a:solidFill>
            <a:round/>
            <a:headEnd/>
            <a:tailEnd/>
          </a:ln>
        </p:spPr>
        <p:txBody>
          <a:bodyPr/>
          <a:lstStyle/>
          <a:p>
            <a:endParaRPr lang="en-US"/>
          </a:p>
        </p:txBody>
      </p:sp>
      <p:sp>
        <p:nvSpPr>
          <p:cNvPr id="26" name="Line 63"/>
          <p:cNvSpPr>
            <a:spLocks noChangeShapeType="1"/>
          </p:cNvSpPr>
          <p:nvPr/>
        </p:nvSpPr>
        <p:spPr bwMode="auto">
          <a:xfrm flipH="1">
            <a:off x="2369140" y="4641290"/>
            <a:ext cx="838200" cy="0"/>
          </a:xfrm>
          <a:prstGeom prst="line">
            <a:avLst/>
          </a:prstGeom>
          <a:noFill/>
          <a:ln w="9525">
            <a:solidFill>
              <a:schemeClr val="tx1"/>
            </a:solidFill>
            <a:round/>
            <a:headEnd/>
            <a:tailEnd/>
          </a:ln>
        </p:spPr>
        <p:txBody>
          <a:bodyPr/>
          <a:lstStyle/>
          <a:p>
            <a:endParaRPr lang="en-US"/>
          </a:p>
        </p:txBody>
      </p:sp>
      <p:sp>
        <p:nvSpPr>
          <p:cNvPr id="27" name="Line 64"/>
          <p:cNvSpPr>
            <a:spLocks noChangeShapeType="1"/>
          </p:cNvSpPr>
          <p:nvPr/>
        </p:nvSpPr>
        <p:spPr bwMode="auto">
          <a:xfrm flipH="1" flipV="1">
            <a:off x="1302340" y="4107890"/>
            <a:ext cx="609600" cy="381000"/>
          </a:xfrm>
          <a:prstGeom prst="line">
            <a:avLst/>
          </a:prstGeom>
          <a:noFill/>
          <a:ln w="19050">
            <a:solidFill>
              <a:srgbClr val="FF0000"/>
            </a:solidFill>
            <a:round/>
            <a:headEnd/>
            <a:tailEnd/>
          </a:ln>
        </p:spPr>
        <p:txBody>
          <a:bodyPr/>
          <a:lstStyle/>
          <a:p>
            <a:endParaRPr lang="en-US"/>
          </a:p>
        </p:txBody>
      </p:sp>
      <p:sp>
        <p:nvSpPr>
          <p:cNvPr id="28" name="Text Box 65"/>
          <p:cNvSpPr txBox="1">
            <a:spLocks noChangeArrowheads="1"/>
          </p:cNvSpPr>
          <p:nvPr/>
        </p:nvSpPr>
        <p:spPr bwMode="auto">
          <a:xfrm>
            <a:off x="2673940" y="456509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9" name="Text Box 66"/>
          <p:cNvSpPr txBox="1">
            <a:spLocks noChangeArrowheads="1"/>
          </p:cNvSpPr>
          <p:nvPr/>
        </p:nvSpPr>
        <p:spPr bwMode="auto">
          <a:xfrm>
            <a:off x="2499315" y="4042803"/>
            <a:ext cx="304800" cy="304800"/>
          </a:xfrm>
          <a:prstGeom prst="rect">
            <a:avLst/>
          </a:prstGeom>
          <a:noFill/>
          <a:ln w="9525">
            <a:noFill/>
            <a:miter lim="800000"/>
            <a:headEnd/>
            <a:tailEnd/>
          </a:ln>
        </p:spPr>
        <p:txBody>
          <a:bodyPr>
            <a:spAutoFit/>
          </a:bodyPr>
          <a:lstStyle/>
          <a:p>
            <a:pPr>
              <a:spcBef>
                <a:spcPct val="50000"/>
              </a:spcBef>
            </a:pPr>
            <a:r>
              <a:rPr lang="en-US" sz="1400" b="1"/>
              <a:t>2</a:t>
            </a:r>
          </a:p>
        </p:txBody>
      </p:sp>
      <p:sp>
        <p:nvSpPr>
          <p:cNvPr id="30" name="Text Box 67"/>
          <p:cNvSpPr txBox="1">
            <a:spLocks noChangeArrowheads="1"/>
          </p:cNvSpPr>
          <p:nvPr/>
        </p:nvSpPr>
        <p:spPr bwMode="auto">
          <a:xfrm>
            <a:off x="2759665" y="3704665"/>
            <a:ext cx="479425"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1" name="Text Box 68"/>
          <p:cNvSpPr txBox="1">
            <a:spLocks noChangeArrowheads="1"/>
          </p:cNvSpPr>
          <p:nvPr/>
        </p:nvSpPr>
        <p:spPr bwMode="auto">
          <a:xfrm>
            <a:off x="3031128" y="3236353"/>
            <a:ext cx="468312" cy="304800"/>
          </a:xfrm>
          <a:prstGeom prst="rect">
            <a:avLst/>
          </a:prstGeom>
          <a:noFill/>
          <a:ln w="9525">
            <a:noFill/>
            <a:miter lim="800000"/>
            <a:headEnd/>
            <a:tailEnd/>
          </a:ln>
        </p:spPr>
        <p:txBody>
          <a:bodyPr>
            <a:spAutoFit/>
          </a:bodyPr>
          <a:lstStyle/>
          <a:p>
            <a:pPr>
              <a:spcBef>
                <a:spcPct val="50000"/>
              </a:spcBef>
            </a:pPr>
            <a:r>
              <a:rPr lang="en-US" sz="1400" b="1"/>
              <a:t>6</a:t>
            </a:r>
          </a:p>
        </p:txBody>
      </p:sp>
      <p:sp>
        <p:nvSpPr>
          <p:cNvPr id="32" name="Text Box 69"/>
          <p:cNvSpPr txBox="1">
            <a:spLocks noChangeArrowheads="1"/>
          </p:cNvSpPr>
          <p:nvPr/>
        </p:nvSpPr>
        <p:spPr bwMode="auto">
          <a:xfrm>
            <a:off x="3588340" y="288869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3" name="Text Box 70"/>
          <p:cNvSpPr txBox="1">
            <a:spLocks noChangeArrowheads="1"/>
          </p:cNvSpPr>
          <p:nvPr/>
        </p:nvSpPr>
        <p:spPr bwMode="auto">
          <a:xfrm>
            <a:off x="2662828" y="306331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4" name="Text Box 71"/>
          <p:cNvSpPr txBox="1">
            <a:spLocks noChangeArrowheads="1"/>
          </p:cNvSpPr>
          <p:nvPr/>
        </p:nvSpPr>
        <p:spPr bwMode="auto">
          <a:xfrm>
            <a:off x="2718390" y="227909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5" name="Text Box 72"/>
          <p:cNvSpPr txBox="1">
            <a:spLocks noChangeArrowheads="1"/>
          </p:cNvSpPr>
          <p:nvPr/>
        </p:nvSpPr>
        <p:spPr bwMode="auto">
          <a:xfrm>
            <a:off x="2216740" y="288869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6" name="Text Box 73"/>
          <p:cNvSpPr txBox="1">
            <a:spLocks noChangeArrowheads="1"/>
          </p:cNvSpPr>
          <p:nvPr/>
        </p:nvSpPr>
        <p:spPr bwMode="auto">
          <a:xfrm>
            <a:off x="1911940" y="3117290"/>
            <a:ext cx="304800" cy="304800"/>
          </a:xfrm>
          <a:prstGeom prst="rect">
            <a:avLst/>
          </a:prstGeom>
          <a:noFill/>
          <a:ln w="9525">
            <a:noFill/>
            <a:miter lim="800000"/>
            <a:headEnd/>
            <a:tailEnd/>
          </a:ln>
        </p:spPr>
        <p:txBody>
          <a:bodyPr>
            <a:spAutoFit/>
          </a:bodyPr>
          <a:lstStyle/>
          <a:p>
            <a:pPr>
              <a:spcBef>
                <a:spcPct val="50000"/>
              </a:spcBef>
            </a:pPr>
            <a:r>
              <a:rPr lang="en-US" sz="1400" b="1"/>
              <a:t>8</a:t>
            </a:r>
          </a:p>
        </p:txBody>
      </p:sp>
      <p:sp>
        <p:nvSpPr>
          <p:cNvPr id="37" name="Text Box 74"/>
          <p:cNvSpPr txBox="1">
            <a:spLocks noChangeArrowheads="1"/>
          </p:cNvSpPr>
          <p:nvPr/>
        </p:nvSpPr>
        <p:spPr bwMode="auto">
          <a:xfrm>
            <a:off x="1607140" y="3574490"/>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38" name="Text Box 75"/>
          <p:cNvSpPr txBox="1">
            <a:spLocks noChangeArrowheads="1"/>
          </p:cNvSpPr>
          <p:nvPr/>
        </p:nvSpPr>
        <p:spPr bwMode="auto">
          <a:xfrm>
            <a:off x="1443628" y="425076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39" name="Line 76"/>
          <p:cNvSpPr>
            <a:spLocks noChangeShapeType="1"/>
          </p:cNvSpPr>
          <p:nvPr/>
        </p:nvSpPr>
        <p:spPr bwMode="auto">
          <a:xfrm flipV="1">
            <a:off x="1499190" y="2714065"/>
            <a:ext cx="685800" cy="304800"/>
          </a:xfrm>
          <a:prstGeom prst="line">
            <a:avLst/>
          </a:prstGeom>
          <a:noFill/>
          <a:ln w="9525">
            <a:solidFill>
              <a:schemeClr val="tx1"/>
            </a:solidFill>
            <a:round/>
            <a:headEnd/>
            <a:tailEnd/>
          </a:ln>
        </p:spPr>
        <p:txBody>
          <a:bodyPr/>
          <a:lstStyle/>
          <a:p>
            <a:endParaRPr lang="en-US"/>
          </a:p>
        </p:txBody>
      </p:sp>
      <p:sp>
        <p:nvSpPr>
          <p:cNvPr id="40" name="Text Box 77"/>
          <p:cNvSpPr txBox="1">
            <a:spLocks noChangeArrowheads="1"/>
          </p:cNvSpPr>
          <p:nvPr/>
        </p:nvSpPr>
        <p:spPr bwMode="auto">
          <a:xfrm>
            <a:off x="1530940" y="2583890"/>
            <a:ext cx="479425" cy="304800"/>
          </a:xfrm>
          <a:prstGeom prst="rect">
            <a:avLst/>
          </a:prstGeom>
          <a:noFill/>
          <a:ln w="9525">
            <a:noFill/>
            <a:miter lim="800000"/>
            <a:headEnd/>
            <a:tailEnd/>
          </a:ln>
        </p:spPr>
        <p:txBody>
          <a:bodyPr>
            <a:spAutoFit/>
          </a:bodyPr>
          <a:lstStyle/>
          <a:p>
            <a:pPr>
              <a:spcBef>
                <a:spcPct val="50000"/>
              </a:spcBef>
            </a:pPr>
            <a:r>
              <a:rPr lang="en-US" sz="1400" b="1"/>
              <a:t>10</a:t>
            </a:r>
          </a:p>
        </p:txBody>
      </p:sp>
      <p:graphicFrame>
        <p:nvGraphicFramePr>
          <p:cNvPr id="41" name="Group 117"/>
          <p:cNvGraphicFramePr>
            <a:graphicFrameLocks noGrp="1"/>
          </p:cNvGraphicFramePr>
          <p:nvPr>
            <p:extLst>
              <p:ext uri="{D42A27DB-BD31-4B8C-83A1-F6EECF244321}">
                <p14:modId xmlns:p14="http://schemas.microsoft.com/office/powerpoint/2010/main" val="2353770039"/>
              </p:ext>
            </p:extLst>
          </p:nvPr>
        </p:nvGraphicFramePr>
        <p:xfrm>
          <a:off x="6636340" y="249499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Tree>
    <p:extLst>
      <p:ext uri="{BB962C8B-B14F-4D97-AF65-F5344CB8AC3E}">
        <p14:creationId xmlns:p14="http://schemas.microsoft.com/office/powerpoint/2010/main" val="928935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da-DK" dirty="0"/>
              <a:t>Spanning Tree</a:t>
            </a:r>
            <a:endParaRPr lang="en-US" dirty="0"/>
          </a:p>
        </p:txBody>
      </p:sp>
      <p:sp>
        <p:nvSpPr>
          <p:cNvPr id="7" name="Rectangle 3"/>
          <p:cNvSpPr txBox="1">
            <a:spLocks noChangeArrowheads="1"/>
          </p:cNvSpPr>
          <p:nvPr/>
        </p:nvSpPr>
        <p:spPr>
          <a:xfrm>
            <a:off x="457200" y="2154381"/>
            <a:ext cx="8229600" cy="101831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defRPr/>
            </a:pPr>
            <a:r>
              <a:rPr lang="da-DK" sz="2800" dirty="0" smtClean="0">
                <a:solidFill>
                  <a:schemeClr val="tx1"/>
                </a:solidFill>
              </a:rPr>
              <a:t>A </a:t>
            </a:r>
            <a:r>
              <a:rPr lang="da-DK" sz="2800" b="1" dirty="0" smtClean="0">
                <a:solidFill>
                  <a:schemeClr val="tx1"/>
                </a:solidFill>
              </a:rPr>
              <a:t>spanning tree </a:t>
            </a:r>
            <a:r>
              <a:rPr lang="da-DK" sz="2800" dirty="0" smtClean="0">
                <a:solidFill>
                  <a:schemeClr val="tx1"/>
                </a:solidFill>
              </a:rPr>
              <a:t>of </a:t>
            </a:r>
            <a:r>
              <a:rPr lang="da-DK" sz="2800" b="1" dirty="0" smtClean="0">
                <a:solidFill>
                  <a:schemeClr val="tx1"/>
                </a:solidFill>
              </a:rPr>
              <a:t>G </a:t>
            </a:r>
            <a:r>
              <a:rPr lang="da-DK" sz="2800" dirty="0" smtClean="0">
                <a:solidFill>
                  <a:schemeClr val="tx1"/>
                </a:solidFill>
              </a:rPr>
              <a:t>is a subgraph which </a:t>
            </a:r>
            <a:r>
              <a:rPr lang="da-DK" sz="2400" dirty="0" smtClean="0">
                <a:solidFill>
                  <a:schemeClr val="tx1"/>
                </a:solidFill>
              </a:rPr>
              <a:t>is a tree contains all vertices of </a:t>
            </a:r>
            <a:r>
              <a:rPr lang="da-DK" sz="2400" b="1" dirty="0" smtClean="0">
                <a:solidFill>
                  <a:schemeClr val="tx1"/>
                </a:solidFill>
              </a:rPr>
              <a:t>G</a:t>
            </a:r>
          </a:p>
        </p:txBody>
      </p:sp>
      <p:graphicFrame>
        <p:nvGraphicFramePr>
          <p:cNvPr id="8" name="Object 4"/>
          <p:cNvGraphicFramePr>
            <a:graphicFrameLocks noChangeAspect="1"/>
          </p:cNvGraphicFramePr>
          <p:nvPr>
            <p:extLst>
              <p:ext uri="{D42A27DB-BD31-4B8C-83A1-F6EECF244321}">
                <p14:modId xmlns:p14="http://schemas.microsoft.com/office/powerpoint/2010/main" val="2570029255"/>
              </p:ext>
            </p:extLst>
          </p:nvPr>
        </p:nvGraphicFramePr>
        <p:xfrm>
          <a:off x="4025895" y="3061104"/>
          <a:ext cx="4800600" cy="3117850"/>
        </p:xfrm>
        <a:graphic>
          <a:graphicData uri="http://schemas.openxmlformats.org/presentationml/2006/ole">
            <mc:AlternateContent xmlns:mc="http://schemas.openxmlformats.org/markup-compatibility/2006">
              <mc:Choice xmlns:v="urn:schemas-microsoft-com:vml" Requires="v">
                <p:oleObj spid="_x0000_s1061" name="Photo Editor Photo" r:id="rId3" imgW="6039693" imgH="3924848" progId="MSPhotoEd.3">
                  <p:embed/>
                </p:oleObj>
              </mc:Choice>
              <mc:Fallback>
                <p:oleObj name="Photo Editor Photo" r:id="rId3" imgW="6039693" imgH="3924848"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895" y="3061104"/>
                        <a:ext cx="4800600" cy="311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5"/>
          <p:cNvSpPr>
            <a:spLocks noChangeArrowheads="1"/>
          </p:cNvSpPr>
          <p:nvPr/>
        </p:nvSpPr>
        <p:spPr bwMode="auto">
          <a:xfrm>
            <a:off x="469895" y="3342091"/>
            <a:ext cx="3441700"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buClr>
                <a:schemeClr val="folHlink"/>
              </a:buClr>
              <a:buSzPct val="60000"/>
              <a:buFont typeface="Wingdings" pitchFamily="2" charset="2"/>
              <a:buChar char="n"/>
            </a:pPr>
            <a:r>
              <a:rPr lang="da-DK" altLang="en-US" sz="2800" dirty="0">
                <a:latin typeface="Tahoma" pitchFamily="34" charset="0"/>
              </a:rPr>
              <a:t>How many edges are there in a spanning tree, if there are </a:t>
            </a:r>
            <a:r>
              <a:rPr lang="da-DK" altLang="en-US" sz="2800" i="1" dirty="0">
                <a:latin typeface="Tahoma" pitchFamily="34" charset="0"/>
              </a:rPr>
              <a:t>V </a:t>
            </a:r>
            <a:r>
              <a:rPr lang="da-DK" altLang="en-US" sz="2800" dirty="0">
                <a:latin typeface="Tahoma" pitchFamily="34" charset="0"/>
              </a:rPr>
              <a:t>vertices</a:t>
            </a:r>
            <a:r>
              <a:rPr lang="da-DK" altLang="en-US" sz="2800" dirty="0" smtClean="0">
                <a:latin typeface="Tahoma" pitchFamily="34" charset="0"/>
              </a:rPr>
              <a:t>?</a:t>
            </a:r>
            <a:r>
              <a:rPr lang="da-DK" altLang="en-US" sz="2400" b="1" i="1" dirty="0">
                <a:latin typeface="Tahoma" pitchFamily="34" charset="0"/>
              </a:rPr>
              <a:t> </a:t>
            </a:r>
            <a:endParaRPr lang="da-DK" altLang="en-US" sz="2400" b="1" dirty="0">
              <a:solidFill>
                <a:srgbClr val="000000"/>
              </a:solidFill>
              <a:latin typeface="Tahoma" pitchFamily="34" charset="0"/>
            </a:endParaRPr>
          </a:p>
        </p:txBody>
      </p:sp>
      <p:sp>
        <p:nvSpPr>
          <p:cNvPr id="10" name="TextBox 9"/>
          <p:cNvSpPr txBox="1"/>
          <p:nvPr/>
        </p:nvSpPr>
        <p:spPr>
          <a:xfrm>
            <a:off x="2466109" y="5106231"/>
            <a:ext cx="1043704" cy="461665"/>
          </a:xfrm>
          <a:prstGeom prst="rect">
            <a:avLst/>
          </a:prstGeom>
          <a:noFill/>
        </p:spPr>
        <p:txBody>
          <a:bodyPr wrap="square" rtlCol="0">
            <a:spAutoFit/>
          </a:bodyPr>
          <a:lstStyle/>
          <a:p>
            <a:r>
              <a:rPr lang="da-DK" altLang="en-US" sz="2400" b="1" i="1" dirty="0">
                <a:latin typeface="Tahoma" pitchFamily="34" charset="0"/>
              </a:rPr>
              <a:t>(v-1</a:t>
            </a:r>
            <a:r>
              <a:rPr lang="da-DK" altLang="en-US" sz="2400" b="1" i="1" dirty="0" smtClean="0">
                <a:latin typeface="Tahoma" pitchFamily="34" charset="0"/>
              </a:rPr>
              <a:t>)</a:t>
            </a:r>
            <a:endParaRPr lang="da-DK" altLang="en-US" sz="2000" b="1" i="1" dirty="0">
              <a:solidFill>
                <a:srgbClr val="000000"/>
              </a:solidFill>
              <a:latin typeface="Tahoma" pitchFamily="34" charset="0"/>
            </a:endParaRP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62400" y="1475520"/>
            <a:ext cx="4038600" cy="701675"/>
          </a:xfrm>
          <a:prstGeom prst="rect">
            <a:avLst/>
          </a:prstGeom>
          <a:noFill/>
          <a:ln w="9525">
            <a:noFill/>
            <a:miter lim="800000"/>
            <a:headEnd/>
            <a:tailEnd/>
          </a:ln>
        </p:spPr>
        <p:txBody>
          <a:bodyPr>
            <a:spAutoFit/>
          </a:bodyPr>
          <a:lstStyle/>
          <a:p>
            <a:pPr>
              <a:spcBef>
                <a:spcPct val="50000"/>
              </a:spcBef>
            </a:pPr>
            <a:r>
              <a:rPr lang="en-US"/>
              <a:t>Select first |V|</a:t>
            </a:r>
            <a:r>
              <a:rPr lang="en-US">
                <a:cs typeface="Times New Roman" pitchFamily="18" charset="0"/>
              </a:rPr>
              <a:t>–1 edges which do not generate a cycle</a:t>
            </a:r>
            <a:endParaRPr lang="en-US"/>
          </a:p>
        </p:txBody>
      </p:sp>
      <p:graphicFrame>
        <p:nvGraphicFramePr>
          <p:cNvPr id="3" name="Group 3"/>
          <p:cNvGraphicFramePr>
            <a:graphicFrameLocks noGrp="1"/>
          </p:cNvGraphicFramePr>
          <p:nvPr>
            <p:extLst>
              <p:ext uri="{D42A27DB-BD31-4B8C-83A1-F6EECF244321}">
                <p14:modId xmlns:p14="http://schemas.microsoft.com/office/powerpoint/2010/main" val="3145760042"/>
              </p:ext>
            </p:extLst>
          </p:nvPr>
        </p:nvGraphicFramePr>
        <p:xfrm>
          <a:off x="4343400" y="2313720"/>
          <a:ext cx="1600200" cy="2682240"/>
        </p:xfrm>
        <a:graphic>
          <a:graphicData uri="http://schemas.openxmlformats.org/drawingml/2006/table">
            <a:tbl>
              <a:tblPr/>
              <a:tblGrid>
                <a:gridCol w="685800"/>
                <a:gridCol w="381000"/>
                <a:gridCol w="5334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41"/>
          <p:cNvSpPr txBox="1">
            <a:spLocks noChangeArrowheads="1"/>
          </p:cNvSpPr>
          <p:nvPr/>
        </p:nvSpPr>
        <p:spPr bwMode="auto">
          <a:xfrm>
            <a:off x="587375" y="3151920"/>
            <a:ext cx="304800" cy="304800"/>
          </a:xfrm>
          <a:prstGeom prst="rect">
            <a:avLst/>
          </a:prstGeom>
          <a:noFill/>
          <a:ln w="9525">
            <a:noFill/>
            <a:miter lim="800000"/>
            <a:headEnd/>
            <a:tailEnd/>
          </a:ln>
        </p:spPr>
        <p:txBody>
          <a:bodyPr>
            <a:spAutoFit/>
          </a:bodyPr>
          <a:lstStyle/>
          <a:p>
            <a:pPr>
              <a:spcBef>
                <a:spcPct val="50000"/>
              </a:spcBef>
            </a:pPr>
            <a:r>
              <a:rPr lang="en-US" sz="1400" b="1"/>
              <a:t>5</a:t>
            </a:r>
          </a:p>
        </p:txBody>
      </p:sp>
      <p:sp>
        <p:nvSpPr>
          <p:cNvPr id="5" name="Line 42"/>
          <p:cNvSpPr>
            <a:spLocks noChangeShapeType="1"/>
          </p:cNvSpPr>
          <p:nvPr/>
        </p:nvSpPr>
        <p:spPr bwMode="auto">
          <a:xfrm flipH="1">
            <a:off x="3233738" y="3456720"/>
            <a:ext cx="381000" cy="762000"/>
          </a:xfrm>
          <a:prstGeom prst="line">
            <a:avLst/>
          </a:prstGeom>
          <a:noFill/>
          <a:ln w="19050">
            <a:solidFill>
              <a:srgbClr val="FF0000"/>
            </a:solidFill>
            <a:round/>
            <a:headEnd/>
            <a:tailEnd/>
          </a:ln>
        </p:spPr>
        <p:txBody>
          <a:bodyPr/>
          <a:lstStyle/>
          <a:p>
            <a:endParaRPr lang="en-US"/>
          </a:p>
        </p:txBody>
      </p:sp>
      <p:sp>
        <p:nvSpPr>
          <p:cNvPr id="6" name="Text Box 43"/>
          <p:cNvSpPr txBox="1">
            <a:spLocks noChangeArrowheads="1"/>
          </p:cNvSpPr>
          <p:nvPr/>
        </p:nvSpPr>
        <p:spPr bwMode="auto">
          <a:xfrm>
            <a:off x="3000375" y="3782158"/>
            <a:ext cx="479425" cy="304800"/>
          </a:xfrm>
          <a:prstGeom prst="rect">
            <a:avLst/>
          </a:prstGeom>
          <a:noFill/>
          <a:ln w="9525">
            <a:noFill/>
            <a:miter lim="800000"/>
            <a:headEnd/>
            <a:tailEnd/>
          </a:ln>
        </p:spPr>
        <p:txBody>
          <a:bodyPr>
            <a:spAutoFit/>
          </a:bodyPr>
          <a:lstStyle/>
          <a:p>
            <a:pPr>
              <a:spcBef>
                <a:spcPct val="50000"/>
              </a:spcBef>
            </a:pPr>
            <a:r>
              <a:rPr lang="en-US" sz="1400" b="1"/>
              <a:t>1</a:t>
            </a:r>
          </a:p>
        </p:txBody>
      </p:sp>
      <p:sp>
        <p:nvSpPr>
          <p:cNvPr id="7" name="Line 45"/>
          <p:cNvSpPr>
            <a:spLocks noChangeShapeType="1"/>
          </p:cNvSpPr>
          <p:nvPr/>
        </p:nvSpPr>
        <p:spPr bwMode="auto">
          <a:xfrm flipV="1">
            <a:off x="2286000" y="2618520"/>
            <a:ext cx="533400" cy="762000"/>
          </a:xfrm>
          <a:prstGeom prst="line">
            <a:avLst/>
          </a:prstGeom>
          <a:noFill/>
          <a:ln w="19050">
            <a:solidFill>
              <a:srgbClr val="FF0000"/>
            </a:solidFill>
            <a:round/>
            <a:headEnd/>
            <a:tailEnd/>
          </a:ln>
        </p:spPr>
        <p:txBody>
          <a:bodyPr/>
          <a:lstStyle/>
          <a:p>
            <a:endParaRPr lang="en-US"/>
          </a:p>
        </p:txBody>
      </p:sp>
      <p:sp>
        <p:nvSpPr>
          <p:cNvPr id="8" name="Line 48"/>
          <p:cNvSpPr>
            <a:spLocks noChangeShapeType="1"/>
          </p:cNvSpPr>
          <p:nvPr/>
        </p:nvSpPr>
        <p:spPr bwMode="auto">
          <a:xfrm flipV="1">
            <a:off x="1828800" y="3532920"/>
            <a:ext cx="1600200" cy="838200"/>
          </a:xfrm>
          <a:prstGeom prst="line">
            <a:avLst/>
          </a:prstGeom>
          <a:noFill/>
          <a:ln w="19050">
            <a:solidFill>
              <a:srgbClr val="FF0000"/>
            </a:solidFill>
            <a:round/>
            <a:headEnd/>
            <a:tailEnd/>
          </a:ln>
        </p:spPr>
        <p:txBody>
          <a:bodyPr/>
          <a:lstStyle/>
          <a:p>
            <a:endParaRPr lang="en-US"/>
          </a:p>
        </p:txBody>
      </p:sp>
      <p:sp>
        <p:nvSpPr>
          <p:cNvPr id="9" name="Line 49"/>
          <p:cNvSpPr>
            <a:spLocks noChangeShapeType="1"/>
          </p:cNvSpPr>
          <p:nvPr/>
        </p:nvSpPr>
        <p:spPr bwMode="auto">
          <a:xfrm flipV="1">
            <a:off x="762000" y="3075720"/>
            <a:ext cx="76200" cy="533400"/>
          </a:xfrm>
          <a:prstGeom prst="line">
            <a:avLst/>
          </a:prstGeom>
          <a:noFill/>
          <a:ln w="19050">
            <a:solidFill>
              <a:srgbClr val="FF0000"/>
            </a:solidFill>
            <a:round/>
            <a:headEnd/>
            <a:tailEnd/>
          </a:ln>
        </p:spPr>
        <p:txBody>
          <a:bodyPr/>
          <a:lstStyle/>
          <a:p>
            <a:endParaRPr lang="en-US"/>
          </a:p>
        </p:txBody>
      </p:sp>
      <p:sp>
        <p:nvSpPr>
          <p:cNvPr id="10" name="Line 51"/>
          <p:cNvSpPr>
            <a:spLocks noChangeShapeType="1"/>
          </p:cNvSpPr>
          <p:nvPr/>
        </p:nvSpPr>
        <p:spPr bwMode="auto">
          <a:xfrm>
            <a:off x="2178050" y="2347058"/>
            <a:ext cx="609600" cy="0"/>
          </a:xfrm>
          <a:prstGeom prst="line">
            <a:avLst/>
          </a:prstGeom>
          <a:noFill/>
          <a:ln w="19050">
            <a:solidFill>
              <a:srgbClr val="FF0000"/>
            </a:solidFill>
            <a:round/>
            <a:headEnd/>
            <a:tailEnd/>
          </a:ln>
        </p:spPr>
        <p:txBody>
          <a:bodyPr/>
          <a:lstStyle/>
          <a:p>
            <a:endParaRPr lang="en-US"/>
          </a:p>
        </p:txBody>
      </p:sp>
      <p:sp>
        <p:nvSpPr>
          <p:cNvPr id="11" name="Line 52"/>
          <p:cNvSpPr>
            <a:spLocks noChangeShapeType="1"/>
          </p:cNvSpPr>
          <p:nvPr/>
        </p:nvSpPr>
        <p:spPr bwMode="auto">
          <a:xfrm>
            <a:off x="3048000" y="2618520"/>
            <a:ext cx="381000" cy="609600"/>
          </a:xfrm>
          <a:prstGeom prst="line">
            <a:avLst/>
          </a:prstGeom>
          <a:noFill/>
          <a:ln w="19050">
            <a:solidFill>
              <a:srgbClr val="FF0000"/>
            </a:solidFill>
            <a:round/>
            <a:headEnd/>
            <a:tailEnd/>
          </a:ln>
        </p:spPr>
        <p:txBody>
          <a:bodyPr/>
          <a:lstStyle/>
          <a:p>
            <a:endParaRPr lang="en-US"/>
          </a:p>
        </p:txBody>
      </p:sp>
      <p:sp>
        <p:nvSpPr>
          <p:cNvPr id="12" name="Oval 53"/>
          <p:cNvSpPr>
            <a:spLocks noChangeArrowheads="1"/>
          </p:cNvSpPr>
          <p:nvPr/>
        </p:nvSpPr>
        <p:spPr bwMode="auto">
          <a:xfrm>
            <a:off x="533400" y="2770920"/>
            <a:ext cx="533400" cy="533400"/>
          </a:xfrm>
          <a:prstGeom prst="ellipse">
            <a:avLst/>
          </a:prstGeom>
          <a:noFill/>
          <a:ln w="9525">
            <a:noFill/>
            <a:round/>
            <a:headEnd/>
            <a:tailEnd/>
          </a:ln>
        </p:spPr>
        <p:txBody>
          <a:bodyPr wrap="none" anchor="ctr"/>
          <a:lstStyle/>
          <a:p>
            <a:endParaRPr lang="en-US"/>
          </a:p>
        </p:txBody>
      </p:sp>
      <p:sp>
        <p:nvSpPr>
          <p:cNvPr id="13" name="Oval 54"/>
          <p:cNvSpPr>
            <a:spLocks noChangeArrowheads="1"/>
          </p:cNvSpPr>
          <p:nvPr/>
        </p:nvSpPr>
        <p:spPr bwMode="auto">
          <a:xfrm>
            <a:off x="685800" y="2618520"/>
            <a:ext cx="457200" cy="457200"/>
          </a:xfrm>
          <a:prstGeom prst="ellipse">
            <a:avLst/>
          </a:prstGeom>
          <a:solidFill>
            <a:srgbClr val="FF0000"/>
          </a:solidFill>
          <a:ln w="9525">
            <a:solidFill>
              <a:schemeClr val="tx1"/>
            </a:solidFill>
            <a:round/>
            <a:headEnd/>
            <a:tailEnd/>
          </a:ln>
        </p:spPr>
        <p:txBody>
          <a:bodyPr wrap="none" anchor="ctr"/>
          <a:lstStyle/>
          <a:p>
            <a:r>
              <a:rPr lang="en-US" b="1"/>
              <a:t>A</a:t>
            </a:r>
          </a:p>
        </p:txBody>
      </p:sp>
      <p:sp>
        <p:nvSpPr>
          <p:cNvPr id="14" name="Oval 55"/>
          <p:cNvSpPr>
            <a:spLocks noChangeArrowheads="1"/>
          </p:cNvSpPr>
          <p:nvPr/>
        </p:nvSpPr>
        <p:spPr bwMode="auto">
          <a:xfrm>
            <a:off x="533400" y="3532920"/>
            <a:ext cx="457200" cy="457200"/>
          </a:xfrm>
          <a:prstGeom prst="ellipse">
            <a:avLst/>
          </a:prstGeom>
          <a:solidFill>
            <a:srgbClr val="FF0000"/>
          </a:solidFill>
          <a:ln w="9525">
            <a:solidFill>
              <a:schemeClr val="tx1"/>
            </a:solidFill>
            <a:round/>
            <a:headEnd/>
            <a:tailEnd/>
          </a:ln>
        </p:spPr>
        <p:txBody>
          <a:bodyPr wrap="none" anchor="ctr"/>
          <a:lstStyle/>
          <a:p>
            <a:r>
              <a:rPr lang="en-US" b="1"/>
              <a:t>H</a:t>
            </a:r>
          </a:p>
        </p:txBody>
      </p:sp>
      <p:sp>
        <p:nvSpPr>
          <p:cNvPr id="15" name="Oval 56"/>
          <p:cNvSpPr>
            <a:spLocks noChangeArrowheads="1"/>
          </p:cNvSpPr>
          <p:nvPr/>
        </p:nvSpPr>
        <p:spPr bwMode="auto">
          <a:xfrm>
            <a:off x="1905000" y="3151920"/>
            <a:ext cx="457200" cy="457200"/>
          </a:xfrm>
          <a:prstGeom prst="ellipse">
            <a:avLst/>
          </a:prstGeom>
          <a:solidFill>
            <a:srgbClr val="FF0000"/>
          </a:solidFill>
          <a:ln w="9525">
            <a:solidFill>
              <a:schemeClr val="tx1"/>
            </a:solidFill>
            <a:round/>
            <a:headEnd/>
            <a:tailEnd/>
          </a:ln>
        </p:spPr>
        <p:txBody>
          <a:bodyPr wrap="none" anchor="ctr"/>
          <a:lstStyle/>
          <a:p>
            <a:r>
              <a:rPr lang="en-US" b="1"/>
              <a:t>B</a:t>
            </a:r>
          </a:p>
        </p:txBody>
      </p:sp>
      <p:sp>
        <p:nvSpPr>
          <p:cNvPr id="16" name="Oval 57"/>
          <p:cNvSpPr>
            <a:spLocks noChangeArrowheads="1"/>
          </p:cNvSpPr>
          <p:nvPr/>
        </p:nvSpPr>
        <p:spPr bwMode="auto">
          <a:xfrm>
            <a:off x="1752600" y="2161320"/>
            <a:ext cx="457200" cy="457200"/>
          </a:xfrm>
          <a:prstGeom prst="ellipse">
            <a:avLst/>
          </a:prstGeom>
          <a:solidFill>
            <a:srgbClr val="FF0000"/>
          </a:solidFill>
          <a:ln w="9525">
            <a:solidFill>
              <a:schemeClr val="tx1"/>
            </a:solidFill>
            <a:round/>
            <a:headEnd/>
            <a:tailEnd/>
          </a:ln>
        </p:spPr>
        <p:txBody>
          <a:bodyPr wrap="none" anchor="ctr"/>
          <a:lstStyle/>
          <a:p>
            <a:r>
              <a:rPr lang="en-US" b="1"/>
              <a:t>F</a:t>
            </a:r>
          </a:p>
        </p:txBody>
      </p:sp>
      <p:sp>
        <p:nvSpPr>
          <p:cNvPr id="17" name="Oval 58"/>
          <p:cNvSpPr>
            <a:spLocks noChangeArrowheads="1"/>
          </p:cNvSpPr>
          <p:nvPr/>
        </p:nvSpPr>
        <p:spPr bwMode="auto">
          <a:xfrm>
            <a:off x="2819400" y="4142520"/>
            <a:ext cx="457200" cy="457200"/>
          </a:xfrm>
          <a:prstGeom prst="ellipse">
            <a:avLst/>
          </a:prstGeom>
          <a:solidFill>
            <a:srgbClr val="FF0000"/>
          </a:solidFill>
          <a:ln w="9525">
            <a:solidFill>
              <a:schemeClr val="tx1"/>
            </a:solidFill>
            <a:round/>
            <a:headEnd/>
            <a:tailEnd/>
          </a:ln>
        </p:spPr>
        <p:txBody>
          <a:bodyPr wrap="none" anchor="ctr"/>
          <a:lstStyle/>
          <a:p>
            <a:r>
              <a:rPr lang="en-US" b="1"/>
              <a:t>E</a:t>
            </a:r>
          </a:p>
        </p:txBody>
      </p:sp>
      <p:sp>
        <p:nvSpPr>
          <p:cNvPr id="18" name="Oval 59"/>
          <p:cNvSpPr>
            <a:spLocks noChangeArrowheads="1"/>
          </p:cNvSpPr>
          <p:nvPr/>
        </p:nvSpPr>
        <p:spPr bwMode="auto">
          <a:xfrm>
            <a:off x="3276600" y="3228120"/>
            <a:ext cx="457200" cy="457200"/>
          </a:xfrm>
          <a:prstGeom prst="ellipse">
            <a:avLst/>
          </a:prstGeom>
          <a:solidFill>
            <a:srgbClr val="FF0000"/>
          </a:solidFill>
          <a:ln w="9525">
            <a:solidFill>
              <a:schemeClr val="tx1"/>
            </a:solidFill>
            <a:round/>
            <a:headEnd/>
            <a:tailEnd/>
          </a:ln>
        </p:spPr>
        <p:txBody>
          <a:bodyPr wrap="none" anchor="ctr"/>
          <a:lstStyle/>
          <a:p>
            <a:r>
              <a:rPr lang="en-US" b="1"/>
              <a:t>D</a:t>
            </a:r>
          </a:p>
        </p:txBody>
      </p:sp>
      <p:sp>
        <p:nvSpPr>
          <p:cNvPr id="19" name="Oval 60"/>
          <p:cNvSpPr>
            <a:spLocks noChangeArrowheads="1"/>
          </p:cNvSpPr>
          <p:nvPr/>
        </p:nvSpPr>
        <p:spPr bwMode="auto">
          <a:xfrm>
            <a:off x="2743200" y="2237520"/>
            <a:ext cx="457200" cy="457200"/>
          </a:xfrm>
          <a:prstGeom prst="ellipse">
            <a:avLst/>
          </a:prstGeom>
          <a:solidFill>
            <a:srgbClr val="FF0000"/>
          </a:solidFill>
          <a:ln w="9525">
            <a:solidFill>
              <a:schemeClr val="tx1"/>
            </a:solidFill>
            <a:round/>
            <a:headEnd/>
            <a:tailEnd/>
          </a:ln>
        </p:spPr>
        <p:txBody>
          <a:bodyPr wrap="none" anchor="ctr"/>
          <a:lstStyle/>
          <a:p>
            <a:r>
              <a:rPr lang="en-US" b="1"/>
              <a:t>C</a:t>
            </a:r>
          </a:p>
        </p:txBody>
      </p:sp>
      <p:sp>
        <p:nvSpPr>
          <p:cNvPr id="20" name="Oval 61"/>
          <p:cNvSpPr>
            <a:spLocks noChangeArrowheads="1"/>
          </p:cNvSpPr>
          <p:nvPr/>
        </p:nvSpPr>
        <p:spPr bwMode="auto">
          <a:xfrm>
            <a:off x="1524000" y="4142520"/>
            <a:ext cx="457200" cy="457200"/>
          </a:xfrm>
          <a:prstGeom prst="ellipse">
            <a:avLst/>
          </a:prstGeom>
          <a:solidFill>
            <a:srgbClr val="FF0000"/>
          </a:solidFill>
          <a:ln w="9525">
            <a:solidFill>
              <a:schemeClr val="tx1"/>
            </a:solidFill>
            <a:round/>
            <a:headEnd/>
            <a:tailEnd/>
          </a:ln>
        </p:spPr>
        <p:txBody>
          <a:bodyPr wrap="none" anchor="ctr"/>
          <a:lstStyle/>
          <a:p>
            <a:r>
              <a:rPr lang="en-US" b="1"/>
              <a:t>G</a:t>
            </a:r>
          </a:p>
        </p:txBody>
      </p:sp>
      <p:sp>
        <p:nvSpPr>
          <p:cNvPr id="21" name="Line 64"/>
          <p:cNvSpPr>
            <a:spLocks noChangeShapeType="1"/>
          </p:cNvSpPr>
          <p:nvPr/>
        </p:nvSpPr>
        <p:spPr bwMode="auto">
          <a:xfrm flipH="1" flipV="1">
            <a:off x="914400" y="3913920"/>
            <a:ext cx="609600" cy="381000"/>
          </a:xfrm>
          <a:prstGeom prst="line">
            <a:avLst/>
          </a:prstGeom>
          <a:noFill/>
          <a:ln w="19050">
            <a:solidFill>
              <a:srgbClr val="FF0000"/>
            </a:solidFill>
            <a:round/>
            <a:headEnd/>
            <a:tailEnd/>
          </a:ln>
        </p:spPr>
        <p:txBody>
          <a:bodyPr/>
          <a:lstStyle/>
          <a:p>
            <a:endParaRPr lang="en-US"/>
          </a:p>
        </p:txBody>
      </p:sp>
      <p:sp>
        <p:nvSpPr>
          <p:cNvPr id="22" name="Text Box 66"/>
          <p:cNvSpPr txBox="1">
            <a:spLocks noChangeArrowheads="1"/>
          </p:cNvSpPr>
          <p:nvPr/>
        </p:nvSpPr>
        <p:spPr bwMode="auto">
          <a:xfrm>
            <a:off x="2111375" y="3848833"/>
            <a:ext cx="304800" cy="304800"/>
          </a:xfrm>
          <a:prstGeom prst="rect">
            <a:avLst/>
          </a:prstGeom>
          <a:noFill/>
          <a:ln w="9525">
            <a:noFill/>
            <a:miter lim="800000"/>
            <a:headEnd/>
            <a:tailEnd/>
          </a:ln>
        </p:spPr>
        <p:txBody>
          <a:bodyPr>
            <a:spAutoFit/>
          </a:bodyPr>
          <a:lstStyle/>
          <a:p>
            <a:pPr>
              <a:spcBef>
                <a:spcPct val="50000"/>
              </a:spcBef>
            </a:pPr>
            <a:r>
              <a:rPr lang="en-US" sz="1400" b="1"/>
              <a:t>2</a:t>
            </a:r>
          </a:p>
        </p:txBody>
      </p:sp>
      <p:sp>
        <p:nvSpPr>
          <p:cNvPr id="23" name="Text Box 69"/>
          <p:cNvSpPr txBox="1">
            <a:spLocks noChangeArrowheads="1"/>
          </p:cNvSpPr>
          <p:nvPr/>
        </p:nvSpPr>
        <p:spPr bwMode="auto">
          <a:xfrm>
            <a:off x="3200400" y="269472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4" name="Text Box 71"/>
          <p:cNvSpPr txBox="1">
            <a:spLocks noChangeArrowheads="1"/>
          </p:cNvSpPr>
          <p:nvPr/>
        </p:nvSpPr>
        <p:spPr bwMode="auto">
          <a:xfrm>
            <a:off x="2330450" y="2085120"/>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sp>
        <p:nvSpPr>
          <p:cNvPr id="25" name="Text Box 75"/>
          <p:cNvSpPr txBox="1">
            <a:spLocks noChangeArrowheads="1"/>
          </p:cNvSpPr>
          <p:nvPr/>
        </p:nvSpPr>
        <p:spPr bwMode="auto">
          <a:xfrm>
            <a:off x="1055688" y="4056795"/>
            <a:ext cx="304800" cy="304800"/>
          </a:xfrm>
          <a:prstGeom prst="rect">
            <a:avLst/>
          </a:prstGeom>
          <a:noFill/>
          <a:ln w="9525">
            <a:noFill/>
            <a:miter lim="800000"/>
            <a:headEnd/>
            <a:tailEnd/>
          </a:ln>
        </p:spPr>
        <p:txBody>
          <a:bodyPr>
            <a:spAutoFit/>
          </a:bodyPr>
          <a:lstStyle/>
          <a:p>
            <a:pPr>
              <a:spcBef>
                <a:spcPct val="50000"/>
              </a:spcBef>
            </a:pPr>
            <a:r>
              <a:rPr lang="en-US" sz="1400" b="1"/>
              <a:t>3</a:t>
            </a:r>
          </a:p>
        </p:txBody>
      </p:sp>
      <p:graphicFrame>
        <p:nvGraphicFramePr>
          <p:cNvPr id="26" name="Group 78"/>
          <p:cNvGraphicFramePr>
            <a:graphicFrameLocks noGrp="1"/>
          </p:cNvGraphicFramePr>
          <p:nvPr>
            <p:extLst>
              <p:ext uri="{D42A27DB-BD31-4B8C-83A1-F6EECF244321}">
                <p14:modId xmlns:p14="http://schemas.microsoft.com/office/powerpoint/2010/main" val="2534185311"/>
              </p:ext>
            </p:extLst>
          </p:nvPr>
        </p:nvGraphicFramePr>
        <p:xfrm>
          <a:off x="6248400" y="2301020"/>
          <a:ext cx="1600200" cy="2682240"/>
        </p:xfrm>
        <a:graphic>
          <a:graphicData uri="http://schemas.openxmlformats.org/drawingml/2006/table">
            <a:tbl>
              <a:tblPr/>
              <a:tblGrid>
                <a:gridCol w="685800"/>
                <a:gridCol w="457200"/>
                <a:gridCol w="457200"/>
              </a:tblGrid>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
                      </a:r>
                      <a:r>
                        <a:rPr kumimoji="0" lang="en-US" sz="1600" b="1" i="1" u="none" strike="noStrike" cap="none" normalizeH="0" baseline="-25000" smtClean="0">
                          <a:ln>
                            <a:noFill/>
                          </a:ln>
                          <a:solidFill>
                            <a:schemeClr val="tx1"/>
                          </a:solidFill>
                          <a:effectLst/>
                          <a:latin typeface="Times New Roman" pitchFamily="18" charset="0"/>
                        </a:rPr>
                        <a:t>v</a:t>
                      </a: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sym typeface="Symbol" pitchFamily="18" charset="2"/>
                        </a:rPr>
                        <a:t></a:t>
                      </a: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 name="Text Box 116"/>
          <p:cNvSpPr txBox="1">
            <a:spLocks noChangeArrowheads="1"/>
          </p:cNvSpPr>
          <p:nvPr/>
        </p:nvSpPr>
        <p:spPr bwMode="auto">
          <a:xfrm>
            <a:off x="4572000" y="4980720"/>
            <a:ext cx="2895600" cy="1462088"/>
          </a:xfrm>
          <a:prstGeom prst="rect">
            <a:avLst/>
          </a:prstGeom>
          <a:noFill/>
          <a:ln w="9525">
            <a:noFill/>
            <a:miter lim="800000"/>
            <a:headEnd/>
            <a:tailEnd/>
          </a:ln>
        </p:spPr>
        <p:txBody>
          <a:bodyPr>
            <a:spAutoFit/>
          </a:bodyPr>
          <a:lstStyle/>
          <a:p>
            <a:pPr>
              <a:spcBef>
                <a:spcPct val="50000"/>
              </a:spcBef>
            </a:pPr>
            <a:r>
              <a:rPr lang="en-US" b="1"/>
              <a:t>Done</a:t>
            </a:r>
          </a:p>
          <a:p>
            <a:pPr>
              <a:spcBef>
                <a:spcPct val="50000"/>
              </a:spcBef>
            </a:pPr>
            <a:r>
              <a:rPr lang="en-US" b="1"/>
              <a:t>Total Cost = </a:t>
            </a:r>
            <a:r>
              <a:rPr lang="en-US" b="1">
                <a:sym typeface="Symbol" pitchFamily="18" charset="2"/>
              </a:rPr>
              <a:t> </a:t>
            </a:r>
            <a:r>
              <a:rPr lang="en-US" b="1" i="1"/>
              <a:t>d</a:t>
            </a:r>
            <a:r>
              <a:rPr lang="en-US" b="1" i="1" baseline="-25000"/>
              <a:t>v </a:t>
            </a:r>
            <a:r>
              <a:rPr lang="en-US" b="1" i="1"/>
              <a:t>= 21</a:t>
            </a:r>
          </a:p>
          <a:p>
            <a:pPr>
              <a:spcBef>
                <a:spcPct val="50000"/>
              </a:spcBef>
            </a:pPr>
            <a:endParaRPr lang="en-US" b="1"/>
          </a:p>
        </p:txBody>
      </p:sp>
      <p:sp>
        <p:nvSpPr>
          <p:cNvPr id="28" name="Text Box 117"/>
          <p:cNvSpPr txBox="1">
            <a:spLocks noChangeArrowheads="1"/>
          </p:cNvSpPr>
          <p:nvPr/>
        </p:nvSpPr>
        <p:spPr bwMode="auto">
          <a:xfrm>
            <a:off x="2274888" y="2869345"/>
            <a:ext cx="304800" cy="304800"/>
          </a:xfrm>
          <a:prstGeom prst="rect">
            <a:avLst/>
          </a:prstGeom>
          <a:noFill/>
          <a:ln w="9525">
            <a:noFill/>
            <a:miter lim="800000"/>
            <a:headEnd/>
            <a:tailEnd/>
          </a:ln>
        </p:spPr>
        <p:txBody>
          <a:bodyPr>
            <a:spAutoFit/>
          </a:bodyPr>
          <a:lstStyle/>
          <a:p>
            <a:pPr>
              <a:spcBef>
                <a:spcPct val="50000"/>
              </a:spcBef>
            </a:pPr>
            <a:r>
              <a:rPr lang="en-US" sz="1400" b="1"/>
              <a:t>4</a:t>
            </a:r>
          </a:p>
        </p:txBody>
      </p:sp>
      <p:sp>
        <p:nvSpPr>
          <p:cNvPr id="29" name="Text Box 118"/>
          <p:cNvSpPr txBox="1">
            <a:spLocks noChangeArrowheads="1"/>
          </p:cNvSpPr>
          <p:nvPr/>
        </p:nvSpPr>
        <p:spPr bwMode="auto">
          <a:xfrm>
            <a:off x="7772400" y="3805970"/>
            <a:ext cx="457200" cy="1098550"/>
          </a:xfrm>
          <a:prstGeom prst="rect">
            <a:avLst/>
          </a:prstGeom>
          <a:noFill/>
          <a:ln w="9525">
            <a:noFill/>
            <a:miter lim="800000"/>
            <a:headEnd/>
            <a:tailEnd/>
          </a:ln>
        </p:spPr>
        <p:txBody>
          <a:bodyPr>
            <a:spAutoFit/>
          </a:bodyPr>
          <a:lstStyle/>
          <a:p>
            <a:pPr>
              <a:spcBef>
                <a:spcPct val="50000"/>
              </a:spcBef>
            </a:pPr>
            <a:r>
              <a:rPr lang="en-US" sz="6600">
                <a:cs typeface="Times New Roman" pitchFamily="18" charset="0"/>
              </a:rPr>
              <a:t>}</a:t>
            </a:r>
            <a:endParaRPr lang="en-US" sz="6600"/>
          </a:p>
        </p:txBody>
      </p:sp>
      <p:sp>
        <p:nvSpPr>
          <p:cNvPr id="30" name="Text Box 119"/>
          <p:cNvSpPr txBox="1">
            <a:spLocks noChangeArrowheads="1"/>
          </p:cNvSpPr>
          <p:nvPr/>
        </p:nvSpPr>
        <p:spPr bwMode="auto">
          <a:xfrm>
            <a:off x="8020050" y="4163158"/>
            <a:ext cx="990600" cy="517525"/>
          </a:xfrm>
          <a:prstGeom prst="rect">
            <a:avLst/>
          </a:prstGeom>
          <a:noFill/>
          <a:ln w="9525">
            <a:noFill/>
            <a:miter lim="800000"/>
            <a:headEnd/>
            <a:tailEnd/>
          </a:ln>
        </p:spPr>
        <p:txBody>
          <a:bodyPr>
            <a:spAutoFit/>
          </a:bodyPr>
          <a:lstStyle/>
          <a:p>
            <a:r>
              <a:rPr lang="en-US" sz="1400"/>
              <a:t>not </a:t>
            </a:r>
          </a:p>
          <a:p>
            <a:r>
              <a:rPr lang="en-US" sz="1400"/>
              <a:t>considered</a:t>
            </a:r>
          </a:p>
        </p:txBody>
      </p:sp>
      <p:sp>
        <p:nvSpPr>
          <p:cNvPr id="31"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err="1"/>
              <a:t>Kruskal’s</a:t>
            </a:r>
            <a:r>
              <a:rPr lang="en-US" sz="2800" dirty="0"/>
              <a:t> algorithm</a:t>
            </a:r>
            <a:endParaRPr lang="en-US" sz="2600" b="1" dirty="0">
              <a:solidFill>
                <a:schemeClr val="tx1"/>
              </a:solidFill>
            </a:endParaRPr>
          </a:p>
        </p:txBody>
      </p:sp>
    </p:spTree>
    <p:extLst>
      <p:ext uri="{BB962C8B-B14F-4D97-AF65-F5344CB8AC3E}">
        <p14:creationId xmlns:p14="http://schemas.microsoft.com/office/powerpoint/2010/main" val="1562445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2" name="Rectangle 1"/>
          <p:cNvSpPr/>
          <p:nvPr/>
        </p:nvSpPr>
        <p:spPr>
          <a:xfrm>
            <a:off x="555026" y="1859755"/>
            <a:ext cx="8145629" cy="3139321"/>
          </a:xfrm>
          <a:prstGeom prst="rect">
            <a:avLst/>
          </a:prstGeom>
        </p:spPr>
        <p:txBody>
          <a:bodyPr wrap="square">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 </a:t>
            </a:r>
            <a:r>
              <a:rPr lang="en-US" dirty="0">
                <a:solidFill>
                  <a:schemeClr val="bg2">
                    <a:lumMod val="75000"/>
                  </a:schemeClr>
                </a:solidFill>
              </a:rPr>
              <a:t>(Can be found in university Library)</a:t>
            </a: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Preiss,</a:t>
            </a:r>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p:cNvSpPr/>
          <p:nvPr/>
        </p:nvSpPr>
        <p:spPr>
          <a:xfrm>
            <a:off x="335493" y="2044005"/>
            <a:ext cx="8282033" cy="923330"/>
          </a:xfrm>
          <a:prstGeom prst="rect">
            <a:avLst/>
          </a:prstGeom>
        </p:spPr>
        <p:txBody>
          <a:bodyPr wrap="square">
            <a:spAutoFit/>
          </a:bodyPr>
          <a:lstStyle/>
          <a:p>
            <a:pPr marL="342900" indent="-342900" algn="just">
              <a:spcAft>
                <a:spcPts val="0"/>
              </a:spcAft>
              <a:buSzPct val="90000"/>
              <a:buFont typeface="+mj-lt"/>
              <a:buAutoNum type="arabicPeriod"/>
              <a:defRPr/>
            </a:pPr>
            <a:r>
              <a:rPr lang="en-US" dirty="0">
                <a:hlinkClick r:id="rId2"/>
              </a:rPr>
              <a:t>https://</a:t>
            </a:r>
            <a:r>
              <a:rPr lang="en-US" dirty="0" smtClean="0">
                <a:hlinkClick r:id="rId2"/>
              </a:rPr>
              <a:t>en.wikipedia.org/wiki/Data_structure</a:t>
            </a:r>
            <a:endParaRPr lang="en-US" dirty="0" smtClean="0"/>
          </a:p>
          <a:p>
            <a:pPr marL="342900" indent="-342900" algn="just">
              <a:spcAft>
                <a:spcPts val="0"/>
              </a:spcAft>
              <a:buSzPct val="90000"/>
              <a:buFont typeface="+mj-lt"/>
              <a:buAutoNum type="arabicPeriod"/>
              <a:defRPr/>
            </a:pPr>
            <a:r>
              <a:rPr lang="en-US" dirty="0">
                <a:hlinkClick r:id="rId3"/>
              </a:rPr>
              <a:t>https://visualgo.net/en/mst?slide=1</a:t>
            </a:r>
            <a:endParaRPr lang="en-US" dirty="0"/>
          </a:p>
          <a:p>
            <a:pPr marL="342900" indent="-342900" algn="just">
              <a:spcAft>
                <a:spcPts val="0"/>
              </a:spcAft>
              <a:buSzPct val="90000"/>
              <a:buFont typeface="+mj-lt"/>
              <a:buAutoNum type="arabicPeriod"/>
              <a:defRPr/>
            </a:pP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da-DK" sz="4000" dirty="0"/>
              <a:t>Minimum Spanning Trees (MST)</a:t>
            </a:r>
            <a:endParaRPr lang="en-US" sz="4000" dirty="0"/>
          </a:p>
        </p:txBody>
      </p:sp>
      <p:sp>
        <p:nvSpPr>
          <p:cNvPr id="11" name="Rectangle 3"/>
          <p:cNvSpPr txBox="1">
            <a:spLocks noChangeArrowheads="1"/>
          </p:cNvSpPr>
          <p:nvPr/>
        </p:nvSpPr>
        <p:spPr>
          <a:xfrm>
            <a:off x="457200" y="2279095"/>
            <a:ext cx="5259388" cy="277177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lnSpc>
                <a:spcPct val="120000"/>
              </a:lnSpc>
              <a:buFont typeface="Wingdings" panose="05000000000000000000" pitchFamily="2" charset="2"/>
              <a:buChar char="v"/>
              <a:defRPr/>
            </a:pPr>
            <a:r>
              <a:rPr lang="en-US" sz="2800" dirty="0" smtClean="0">
                <a:solidFill>
                  <a:schemeClr val="tx1"/>
                </a:solidFill>
              </a:rPr>
              <a:t>Undirected, connected graph </a:t>
            </a:r>
          </a:p>
          <a:p>
            <a:pPr marL="457200" indent="-457200">
              <a:lnSpc>
                <a:spcPct val="120000"/>
              </a:lnSpc>
              <a:buFont typeface="Wingdings" panose="05000000000000000000" pitchFamily="2" charset="2"/>
              <a:buChar char="v"/>
              <a:defRPr/>
            </a:pPr>
            <a:r>
              <a:rPr lang="en-US" sz="2800" i="1" dirty="0" smtClean="0">
                <a:solidFill>
                  <a:schemeClr val="tx1"/>
                </a:solidFill>
              </a:rPr>
              <a:t>	</a:t>
            </a:r>
            <a:r>
              <a:rPr lang="en-US" sz="2800" b="1" i="1" dirty="0" smtClean="0">
                <a:solidFill>
                  <a:schemeClr val="tx1"/>
                </a:solidFill>
              </a:rPr>
              <a:t>G</a:t>
            </a:r>
            <a:r>
              <a:rPr lang="en-US" sz="2800" b="1" dirty="0" smtClean="0">
                <a:solidFill>
                  <a:schemeClr val="tx1"/>
                </a:solidFill>
              </a:rPr>
              <a:t> = (</a:t>
            </a:r>
            <a:r>
              <a:rPr lang="en-US" sz="2800" b="1" i="1" dirty="0" smtClean="0">
                <a:solidFill>
                  <a:schemeClr val="tx1"/>
                </a:solidFill>
              </a:rPr>
              <a:t>V</a:t>
            </a:r>
            <a:r>
              <a:rPr lang="en-US" sz="2800" b="1" dirty="0" smtClean="0">
                <a:solidFill>
                  <a:schemeClr val="tx1"/>
                </a:solidFill>
              </a:rPr>
              <a:t>,</a:t>
            </a:r>
            <a:r>
              <a:rPr lang="en-US" sz="2800" b="1" i="1" dirty="0" smtClean="0">
                <a:solidFill>
                  <a:schemeClr val="tx1"/>
                </a:solidFill>
              </a:rPr>
              <a:t>E</a:t>
            </a:r>
            <a:r>
              <a:rPr lang="en-US" sz="2800" b="1" dirty="0" smtClean="0">
                <a:solidFill>
                  <a:schemeClr val="tx1"/>
                </a:solidFill>
              </a:rPr>
              <a:t>)</a:t>
            </a:r>
          </a:p>
          <a:p>
            <a:pPr marL="457200" indent="-457200">
              <a:lnSpc>
                <a:spcPct val="120000"/>
              </a:lnSpc>
              <a:buFont typeface="Wingdings" panose="05000000000000000000" pitchFamily="2" charset="2"/>
              <a:buChar char="v"/>
              <a:defRPr/>
            </a:pPr>
            <a:r>
              <a:rPr lang="en-US" sz="2800" dirty="0" smtClean="0">
                <a:solidFill>
                  <a:schemeClr val="tx1"/>
                </a:solidFill>
              </a:rPr>
              <a:t>Weight </a:t>
            </a:r>
            <a:r>
              <a:rPr lang="en-US" sz="2800" b="1" i="1" dirty="0" smtClean="0">
                <a:solidFill>
                  <a:schemeClr val="tx1"/>
                </a:solidFill>
              </a:rPr>
              <a:t>W</a:t>
            </a:r>
            <a:endParaRPr lang="en-US" sz="2800" dirty="0" smtClean="0">
              <a:solidFill>
                <a:schemeClr val="tx1"/>
              </a:solidFill>
            </a:endParaRPr>
          </a:p>
        </p:txBody>
      </p:sp>
      <p:graphicFrame>
        <p:nvGraphicFramePr>
          <p:cNvPr id="12" name="Object 4"/>
          <p:cNvGraphicFramePr>
            <a:graphicFrameLocks noChangeAspect="1"/>
          </p:cNvGraphicFramePr>
          <p:nvPr>
            <p:extLst>
              <p:ext uri="{D42A27DB-BD31-4B8C-83A1-F6EECF244321}">
                <p14:modId xmlns:p14="http://schemas.microsoft.com/office/powerpoint/2010/main" val="4260181666"/>
              </p:ext>
            </p:extLst>
          </p:nvPr>
        </p:nvGraphicFramePr>
        <p:xfrm>
          <a:off x="5792788" y="2364820"/>
          <a:ext cx="2963862" cy="2286000"/>
        </p:xfrm>
        <a:graphic>
          <a:graphicData uri="http://schemas.openxmlformats.org/presentationml/2006/ole">
            <mc:AlternateContent xmlns:mc="http://schemas.openxmlformats.org/markup-compatibility/2006">
              <mc:Choice xmlns:v="urn:schemas-microsoft-com:vml" Requires="v">
                <p:oleObj spid="_x0000_s2082" name="Photo Editor Photo" r:id="rId3" imgW="2685714" imgH="2066667" progId="MSPhotoEd.3">
                  <p:embed/>
                </p:oleObj>
              </mc:Choice>
              <mc:Fallback>
                <p:oleObj name="Photo Editor Photo" r:id="rId3" imgW="2685714" imgH="2066667"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2788" y="2364820"/>
                        <a:ext cx="296386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74160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da-DK" sz="2800" dirty="0"/>
              <a:t>Minimum Spanning Trees (MST)</a:t>
            </a:r>
            <a:endParaRPr lang="en-US" sz="2600" b="1" dirty="0">
              <a:solidFill>
                <a:schemeClr val="tx1"/>
              </a:solidFill>
            </a:endParaRPr>
          </a:p>
        </p:txBody>
      </p:sp>
      <p:sp>
        <p:nvSpPr>
          <p:cNvPr id="4" name="Rectangle 3"/>
          <p:cNvSpPr txBox="1">
            <a:spLocks noChangeArrowheads="1"/>
          </p:cNvSpPr>
          <p:nvPr/>
        </p:nvSpPr>
        <p:spPr>
          <a:xfrm>
            <a:off x="401780" y="1600200"/>
            <a:ext cx="5259388" cy="277177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120000"/>
              </a:lnSpc>
              <a:buFont typeface="Wingdings" panose="05000000000000000000" pitchFamily="2" charset="2"/>
              <a:buChar char="v"/>
              <a:defRPr/>
            </a:pPr>
            <a:r>
              <a:rPr lang="en-US" dirty="0" smtClean="0"/>
              <a:t>Undirected, connected graph </a:t>
            </a:r>
          </a:p>
          <a:p>
            <a:pPr marL="0" indent="0">
              <a:lnSpc>
                <a:spcPct val="120000"/>
              </a:lnSpc>
              <a:buNone/>
              <a:defRPr/>
            </a:pPr>
            <a:r>
              <a:rPr lang="en-US" i="1" dirty="0" smtClean="0"/>
              <a:t>	</a:t>
            </a:r>
            <a:r>
              <a:rPr lang="en-US" b="1" i="1" dirty="0" smtClean="0"/>
              <a:t>G</a:t>
            </a:r>
            <a:r>
              <a:rPr lang="en-US" b="1" dirty="0" smtClean="0"/>
              <a:t> = (</a:t>
            </a:r>
            <a:r>
              <a:rPr lang="en-US" b="1" i="1" dirty="0" smtClean="0"/>
              <a:t>V</a:t>
            </a:r>
            <a:r>
              <a:rPr lang="en-US" b="1" dirty="0" smtClean="0"/>
              <a:t>,</a:t>
            </a:r>
            <a:r>
              <a:rPr lang="en-US" b="1" i="1" dirty="0" smtClean="0"/>
              <a:t>E</a:t>
            </a:r>
            <a:r>
              <a:rPr lang="en-US" b="1" dirty="0" smtClean="0"/>
              <a:t>)</a:t>
            </a:r>
          </a:p>
          <a:p>
            <a:pPr>
              <a:lnSpc>
                <a:spcPct val="120000"/>
              </a:lnSpc>
              <a:buFont typeface="Wingdings" panose="05000000000000000000" pitchFamily="2" charset="2"/>
              <a:buChar char="v"/>
              <a:defRPr/>
            </a:pPr>
            <a:r>
              <a:rPr lang="en-US" dirty="0" smtClean="0"/>
              <a:t>Weight </a:t>
            </a:r>
            <a:r>
              <a:rPr lang="en-US" b="1" i="1" dirty="0" smtClean="0"/>
              <a:t>W</a:t>
            </a:r>
            <a:endParaRPr lang="en-US" dirty="0" smtClean="0"/>
          </a:p>
        </p:txBody>
      </p:sp>
      <p:sp>
        <p:nvSpPr>
          <p:cNvPr id="6" name="Rectangle 6"/>
          <p:cNvSpPr>
            <a:spLocks noChangeArrowheads="1"/>
          </p:cNvSpPr>
          <p:nvPr/>
        </p:nvSpPr>
        <p:spPr bwMode="auto">
          <a:xfrm>
            <a:off x="541480" y="4438650"/>
            <a:ext cx="8358188"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cs typeface="Arial" charset="0"/>
              </a:defRPr>
            </a:lvl1pPr>
            <a:lvl2pPr marL="342900" indent="-34290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lvl="1" eaLnBrk="1" hangingPunct="1">
              <a:lnSpc>
                <a:spcPct val="130000"/>
              </a:lnSpc>
              <a:buClr>
                <a:schemeClr val="folHlink"/>
              </a:buClr>
              <a:buSzPct val="60000"/>
              <a:buFont typeface="Wingdings" pitchFamily="2" charset="2"/>
              <a:buChar char="n"/>
            </a:pPr>
            <a:r>
              <a:rPr lang="en-US" altLang="en-US" sz="2400" b="1">
                <a:latin typeface="Tahoma" pitchFamily="34" charset="0"/>
              </a:rPr>
              <a:t>Spanning tree</a:t>
            </a:r>
            <a:r>
              <a:rPr lang="en-US" altLang="en-US" sz="2400">
                <a:latin typeface="Tahoma" pitchFamily="34" charset="0"/>
              </a:rPr>
              <a:t>: </a:t>
            </a:r>
            <a:r>
              <a:rPr lang="en-US" altLang="en-US">
                <a:latin typeface="Tahoma" pitchFamily="34" charset="0"/>
                <a:cs typeface="Tahoma" pitchFamily="34" charset="0"/>
              </a:rPr>
              <a:t>A spanning tree is a sub-graph of a graph that contains or connects all the vertices and has no cycle. </a:t>
            </a:r>
          </a:p>
        </p:txBody>
      </p:sp>
      <p:grpSp>
        <p:nvGrpSpPr>
          <p:cNvPr id="7" name="Group 23"/>
          <p:cNvGrpSpPr>
            <a:grpSpLocks/>
          </p:cNvGrpSpPr>
          <p:nvPr/>
        </p:nvGrpSpPr>
        <p:grpSpPr bwMode="auto">
          <a:xfrm>
            <a:off x="6077093" y="1941513"/>
            <a:ext cx="2311400" cy="1825625"/>
            <a:chOff x="3863" y="1223"/>
            <a:chExt cx="1456" cy="1150"/>
          </a:xfrm>
        </p:grpSpPr>
        <p:sp>
          <p:nvSpPr>
            <p:cNvPr id="8" name="Line 14"/>
            <p:cNvSpPr>
              <a:spLocks noChangeShapeType="1"/>
            </p:cNvSpPr>
            <p:nvPr/>
          </p:nvSpPr>
          <p:spPr bwMode="auto">
            <a:xfrm>
              <a:off x="4766" y="2079"/>
              <a:ext cx="553" cy="0"/>
            </a:xfrm>
            <a:prstGeom prst="line">
              <a:avLst/>
            </a:prstGeom>
            <a:noFill/>
            <a:ln w="508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15"/>
            <p:cNvSpPr>
              <a:spLocks noChangeShapeType="1"/>
            </p:cNvSpPr>
            <p:nvPr/>
          </p:nvSpPr>
          <p:spPr bwMode="auto">
            <a:xfrm>
              <a:off x="4765" y="1559"/>
              <a:ext cx="553" cy="0"/>
            </a:xfrm>
            <a:prstGeom prst="line">
              <a:avLst/>
            </a:prstGeom>
            <a:noFill/>
            <a:ln w="50800">
              <a:solidFill>
                <a:srgbClr val="0066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16"/>
            <p:cNvSpPr>
              <a:spLocks noChangeShapeType="1"/>
            </p:cNvSpPr>
            <p:nvPr/>
          </p:nvSpPr>
          <p:spPr bwMode="auto">
            <a:xfrm>
              <a:off x="4296" y="1223"/>
              <a:ext cx="490" cy="336"/>
            </a:xfrm>
            <a:prstGeom prst="line">
              <a:avLst/>
            </a:prstGeom>
            <a:noFill/>
            <a:ln w="508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7"/>
            <p:cNvSpPr>
              <a:spLocks noChangeShapeType="1"/>
            </p:cNvSpPr>
            <p:nvPr/>
          </p:nvSpPr>
          <p:spPr bwMode="auto">
            <a:xfrm flipV="1">
              <a:off x="3901" y="1233"/>
              <a:ext cx="399" cy="399"/>
            </a:xfrm>
            <a:prstGeom prst="line">
              <a:avLst/>
            </a:prstGeom>
            <a:noFill/>
            <a:ln w="508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9"/>
            <p:cNvSpPr>
              <a:spLocks noChangeShapeType="1"/>
            </p:cNvSpPr>
            <p:nvPr/>
          </p:nvSpPr>
          <p:spPr bwMode="auto">
            <a:xfrm flipH="1" flipV="1">
              <a:off x="3905" y="1609"/>
              <a:ext cx="400" cy="759"/>
            </a:xfrm>
            <a:prstGeom prst="line">
              <a:avLst/>
            </a:prstGeom>
            <a:noFill/>
            <a:ln w="508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Line 20"/>
            <p:cNvSpPr>
              <a:spLocks noChangeShapeType="1"/>
            </p:cNvSpPr>
            <p:nvPr/>
          </p:nvSpPr>
          <p:spPr bwMode="auto">
            <a:xfrm flipV="1">
              <a:off x="4299" y="2088"/>
              <a:ext cx="479" cy="285"/>
            </a:xfrm>
            <a:prstGeom prst="line">
              <a:avLst/>
            </a:prstGeom>
            <a:noFill/>
            <a:ln w="508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21"/>
            <p:cNvSpPr>
              <a:spLocks noChangeShapeType="1"/>
            </p:cNvSpPr>
            <p:nvPr/>
          </p:nvSpPr>
          <p:spPr bwMode="auto">
            <a:xfrm>
              <a:off x="3863" y="2150"/>
              <a:ext cx="462" cy="217"/>
            </a:xfrm>
            <a:prstGeom prst="line">
              <a:avLst/>
            </a:prstGeom>
            <a:noFill/>
            <a:ln w="508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aphicFrame>
        <p:nvGraphicFramePr>
          <p:cNvPr id="15" name="Object 4"/>
          <p:cNvGraphicFramePr>
            <a:graphicFrameLocks noChangeAspect="1"/>
          </p:cNvGraphicFramePr>
          <p:nvPr>
            <p:extLst>
              <p:ext uri="{D42A27DB-BD31-4B8C-83A1-F6EECF244321}">
                <p14:modId xmlns:p14="http://schemas.microsoft.com/office/powerpoint/2010/main" val="234789761"/>
              </p:ext>
            </p:extLst>
          </p:nvPr>
        </p:nvGraphicFramePr>
        <p:xfrm>
          <a:off x="5737368" y="1685925"/>
          <a:ext cx="2963862" cy="2286000"/>
        </p:xfrm>
        <a:graphic>
          <a:graphicData uri="http://schemas.openxmlformats.org/presentationml/2006/ole">
            <mc:AlternateContent xmlns:mc="http://schemas.openxmlformats.org/markup-compatibility/2006">
              <mc:Choice xmlns:v="urn:schemas-microsoft-com:vml" Requires="v">
                <p:oleObj spid="_x0000_s3105" name="Photo Editor Photo" r:id="rId3" imgW="2685714" imgH="2066667" progId="MSPhotoEd.3">
                  <p:embed/>
                </p:oleObj>
              </mc:Choice>
              <mc:Fallback>
                <p:oleObj name="Photo Editor Photo" r:id="rId3" imgW="2685714" imgH="2066667"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7368" y="1685925"/>
                        <a:ext cx="296386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14939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da-DK" sz="2800" dirty="0"/>
              <a:t>Minimum Spanning Trees (MST)</a:t>
            </a:r>
            <a:endParaRPr lang="en-US" sz="2600" b="1" dirty="0">
              <a:solidFill>
                <a:schemeClr val="tx1"/>
              </a:solidFill>
            </a:endParaRPr>
          </a:p>
        </p:txBody>
      </p:sp>
      <p:sp>
        <p:nvSpPr>
          <p:cNvPr id="3" name="Rectangle 3"/>
          <p:cNvSpPr txBox="1">
            <a:spLocks noChangeArrowheads="1"/>
          </p:cNvSpPr>
          <p:nvPr/>
        </p:nvSpPr>
        <p:spPr>
          <a:xfrm>
            <a:off x="457200" y="1600200"/>
            <a:ext cx="5259388" cy="277177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nSpc>
                <a:spcPct val="120000"/>
              </a:lnSpc>
              <a:buFont typeface="Wingdings" panose="05000000000000000000" pitchFamily="2" charset="2"/>
              <a:buChar char="v"/>
              <a:defRPr/>
            </a:pPr>
            <a:r>
              <a:rPr lang="en-US" dirty="0" smtClean="0"/>
              <a:t>Undirected, connected graph </a:t>
            </a:r>
          </a:p>
          <a:p>
            <a:pPr marL="0" indent="0">
              <a:lnSpc>
                <a:spcPct val="120000"/>
              </a:lnSpc>
              <a:buNone/>
              <a:defRPr/>
            </a:pPr>
            <a:r>
              <a:rPr lang="en-US" i="1" dirty="0" smtClean="0"/>
              <a:t>	</a:t>
            </a:r>
            <a:r>
              <a:rPr lang="en-US" b="1" i="1" dirty="0" smtClean="0"/>
              <a:t>G</a:t>
            </a:r>
            <a:r>
              <a:rPr lang="en-US" b="1" dirty="0" smtClean="0"/>
              <a:t> = (</a:t>
            </a:r>
            <a:r>
              <a:rPr lang="en-US" b="1" i="1" dirty="0" smtClean="0"/>
              <a:t>V</a:t>
            </a:r>
            <a:r>
              <a:rPr lang="en-US" b="1" dirty="0" smtClean="0"/>
              <a:t>,</a:t>
            </a:r>
            <a:r>
              <a:rPr lang="en-US" b="1" i="1" dirty="0" smtClean="0"/>
              <a:t>E</a:t>
            </a:r>
            <a:r>
              <a:rPr lang="en-US" b="1" dirty="0" smtClean="0"/>
              <a:t>)</a:t>
            </a:r>
          </a:p>
          <a:p>
            <a:pPr>
              <a:lnSpc>
                <a:spcPct val="120000"/>
              </a:lnSpc>
              <a:buFont typeface="Wingdings" panose="05000000000000000000" pitchFamily="2" charset="2"/>
              <a:buChar char="v"/>
              <a:defRPr/>
            </a:pPr>
            <a:r>
              <a:rPr lang="en-US" dirty="0" smtClean="0"/>
              <a:t>Weight </a:t>
            </a:r>
            <a:r>
              <a:rPr lang="en-US" b="1" i="1" dirty="0" smtClean="0"/>
              <a:t>W</a:t>
            </a:r>
            <a:endParaRPr lang="en-US" dirty="0" smtClean="0"/>
          </a:p>
        </p:txBody>
      </p:sp>
      <p:sp>
        <p:nvSpPr>
          <p:cNvPr id="4" name="Rectangle 6"/>
          <p:cNvSpPr>
            <a:spLocks noChangeArrowheads="1"/>
          </p:cNvSpPr>
          <p:nvPr/>
        </p:nvSpPr>
        <p:spPr bwMode="auto">
          <a:xfrm>
            <a:off x="596900" y="4438650"/>
            <a:ext cx="8358188"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lnSpc>
                <a:spcPct val="130000"/>
              </a:lnSpc>
              <a:buClr>
                <a:schemeClr val="folHlink"/>
              </a:buClr>
              <a:buSzPct val="60000"/>
              <a:buFont typeface="Wingdings" pitchFamily="2" charset="2"/>
              <a:buChar char="n"/>
            </a:pPr>
            <a:r>
              <a:rPr lang="en-US" altLang="en-US" sz="2400" b="1">
                <a:latin typeface="Tahoma" pitchFamily="34" charset="0"/>
              </a:rPr>
              <a:t>Minimum spanning tree</a:t>
            </a:r>
            <a:r>
              <a:rPr lang="en-US" altLang="en-US" sz="2400">
                <a:latin typeface="Tahoma" pitchFamily="34" charset="0"/>
              </a:rPr>
              <a:t> (</a:t>
            </a:r>
            <a:r>
              <a:rPr lang="en-US" altLang="en-US" sz="2400" b="1">
                <a:latin typeface="Tahoma" pitchFamily="34" charset="0"/>
              </a:rPr>
              <a:t>MST</a:t>
            </a:r>
            <a:r>
              <a:rPr lang="en-US" altLang="en-US" sz="2400">
                <a:latin typeface="Tahoma" pitchFamily="34" charset="0"/>
              </a:rPr>
              <a:t>): Spanning tree where total weight of the tree is minimum.</a:t>
            </a:r>
            <a:endParaRPr lang="en-GB" altLang="en-US" sz="2400" i="1">
              <a:latin typeface="Tahoma" pitchFamily="34" charset="0"/>
            </a:endParaRPr>
          </a:p>
        </p:txBody>
      </p:sp>
      <p:grpSp>
        <p:nvGrpSpPr>
          <p:cNvPr id="5" name="Group 18"/>
          <p:cNvGrpSpPr>
            <a:grpSpLocks/>
          </p:cNvGrpSpPr>
          <p:nvPr/>
        </p:nvGrpSpPr>
        <p:grpSpPr bwMode="auto">
          <a:xfrm>
            <a:off x="6135688" y="1958975"/>
            <a:ext cx="2311400" cy="1741488"/>
            <a:chOff x="3865" y="1234"/>
            <a:chExt cx="1456" cy="1097"/>
          </a:xfrm>
        </p:grpSpPr>
        <p:sp>
          <p:nvSpPr>
            <p:cNvPr id="6" name="Line 7"/>
            <p:cNvSpPr>
              <a:spLocks noChangeShapeType="1"/>
            </p:cNvSpPr>
            <p:nvPr/>
          </p:nvSpPr>
          <p:spPr bwMode="auto">
            <a:xfrm>
              <a:off x="4768" y="1586"/>
              <a:ext cx="553" cy="0"/>
            </a:xfrm>
            <a:prstGeom prst="line">
              <a:avLst/>
            </a:prstGeom>
            <a:noFill/>
            <a:ln w="508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8"/>
            <p:cNvSpPr>
              <a:spLocks noChangeShapeType="1"/>
            </p:cNvSpPr>
            <p:nvPr/>
          </p:nvSpPr>
          <p:spPr bwMode="auto">
            <a:xfrm>
              <a:off x="4767" y="2052"/>
              <a:ext cx="553" cy="0"/>
            </a:xfrm>
            <a:prstGeom prst="line">
              <a:avLst/>
            </a:prstGeom>
            <a:noFill/>
            <a:ln w="508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9"/>
            <p:cNvSpPr>
              <a:spLocks noChangeShapeType="1"/>
            </p:cNvSpPr>
            <p:nvPr/>
          </p:nvSpPr>
          <p:spPr bwMode="auto">
            <a:xfrm flipH="1" flipV="1">
              <a:off x="3923" y="1589"/>
              <a:ext cx="399" cy="742"/>
            </a:xfrm>
            <a:prstGeom prst="line">
              <a:avLst/>
            </a:prstGeom>
            <a:noFill/>
            <a:ln w="508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10"/>
            <p:cNvSpPr>
              <a:spLocks noChangeShapeType="1"/>
            </p:cNvSpPr>
            <p:nvPr/>
          </p:nvSpPr>
          <p:spPr bwMode="auto">
            <a:xfrm>
              <a:off x="3865" y="2108"/>
              <a:ext cx="433" cy="223"/>
            </a:xfrm>
            <a:prstGeom prst="line">
              <a:avLst/>
            </a:prstGeom>
            <a:noFill/>
            <a:ln w="508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11"/>
            <p:cNvSpPr>
              <a:spLocks noChangeShapeType="1"/>
            </p:cNvSpPr>
            <p:nvPr/>
          </p:nvSpPr>
          <p:spPr bwMode="auto">
            <a:xfrm flipV="1">
              <a:off x="3935" y="1589"/>
              <a:ext cx="841" cy="0"/>
            </a:xfrm>
            <a:prstGeom prst="line">
              <a:avLst/>
            </a:prstGeom>
            <a:noFill/>
            <a:ln w="508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2"/>
            <p:cNvSpPr>
              <a:spLocks noChangeShapeType="1"/>
            </p:cNvSpPr>
            <p:nvPr/>
          </p:nvSpPr>
          <p:spPr bwMode="auto">
            <a:xfrm flipH="1" flipV="1">
              <a:off x="4761" y="1589"/>
              <a:ext cx="5" cy="462"/>
            </a:xfrm>
            <a:prstGeom prst="line">
              <a:avLst/>
            </a:prstGeom>
            <a:noFill/>
            <a:ln w="508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3"/>
            <p:cNvSpPr>
              <a:spLocks noChangeShapeType="1"/>
            </p:cNvSpPr>
            <p:nvPr/>
          </p:nvSpPr>
          <p:spPr bwMode="auto">
            <a:xfrm flipH="1">
              <a:off x="3910" y="1234"/>
              <a:ext cx="348" cy="359"/>
            </a:xfrm>
            <a:prstGeom prst="line">
              <a:avLst/>
            </a:prstGeom>
            <a:noFill/>
            <a:ln w="508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aphicFrame>
        <p:nvGraphicFramePr>
          <p:cNvPr id="13" name="Object 4"/>
          <p:cNvGraphicFramePr>
            <a:graphicFrameLocks noChangeAspect="1"/>
          </p:cNvGraphicFramePr>
          <p:nvPr/>
        </p:nvGraphicFramePr>
        <p:xfrm>
          <a:off x="5792788" y="1685925"/>
          <a:ext cx="2963862" cy="2286000"/>
        </p:xfrm>
        <a:graphic>
          <a:graphicData uri="http://schemas.openxmlformats.org/presentationml/2006/ole">
            <mc:AlternateContent xmlns:mc="http://schemas.openxmlformats.org/markup-compatibility/2006">
              <mc:Choice xmlns:v="urn:schemas-microsoft-com:vml" Requires="v">
                <p:oleObj spid="_x0000_s4128" name="Photo Editor Photo" r:id="rId3" imgW="2685714" imgH="2066667" progId="MSPhotoEd.3">
                  <p:embed/>
                </p:oleObj>
              </mc:Choice>
              <mc:Fallback>
                <p:oleObj name="Photo Editor Photo" r:id="rId3" imgW="2685714" imgH="2066667"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2788" y="1685925"/>
                        <a:ext cx="296386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57948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fontAlgn="base"/>
            <a:r>
              <a:rPr lang="en-US" sz="3200" dirty="0"/>
              <a:t>Applications of Minimum Spanning Tree</a:t>
            </a:r>
          </a:p>
        </p:txBody>
      </p:sp>
      <p:sp>
        <p:nvSpPr>
          <p:cNvPr id="4" name="TextBox 3">
            <a:extLst>
              <a:ext uri="{FF2B5EF4-FFF2-40B4-BE49-F238E27FC236}">
                <a16:creationId xmlns:a16="http://schemas.microsoft.com/office/drawing/2014/main" xmlns="" id="{E00A471B-FCB5-3949-B014-0D06C67E41B3}"/>
              </a:ext>
            </a:extLst>
          </p:cNvPr>
          <p:cNvSpPr txBox="1"/>
          <p:nvPr/>
        </p:nvSpPr>
        <p:spPr>
          <a:xfrm>
            <a:off x="304798" y="2186515"/>
            <a:ext cx="8562109" cy="3970318"/>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Consider n stations are to be linked using a communication network &amp; laying of communication links between any two stations involves a cost.</a:t>
            </a:r>
            <a:br>
              <a:rPr lang="en-US" dirty="0"/>
            </a:br>
            <a:r>
              <a:rPr lang="en-US" dirty="0"/>
              <a:t>The ideal solution would be to extract a subgraph termed as minimum cost spanning tree.</a:t>
            </a:r>
          </a:p>
          <a:p>
            <a:pPr marL="285750" indent="-285750" algn="just">
              <a:buFont typeface="Wingdings" panose="05000000000000000000" pitchFamily="2" charset="2"/>
              <a:buChar char="v"/>
            </a:pPr>
            <a:r>
              <a:rPr lang="en-US" dirty="0"/>
              <a:t>Suppose you want to construct highways or railroads spanning several cities then we can use the concept of minimum spanning trees.</a:t>
            </a:r>
          </a:p>
          <a:p>
            <a:pPr marL="285750" indent="-285750" algn="just">
              <a:buFont typeface="Wingdings" panose="05000000000000000000" pitchFamily="2" charset="2"/>
              <a:buChar char="v"/>
            </a:pPr>
            <a:r>
              <a:rPr lang="en-US" dirty="0"/>
              <a:t>Designing Local Area Networks.</a:t>
            </a:r>
          </a:p>
          <a:p>
            <a:pPr marL="285750" indent="-285750" algn="just">
              <a:buFont typeface="Wingdings" panose="05000000000000000000" pitchFamily="2" charset="2"/>
              <a:buChar char="v"/>
            </a:pPr>
            <a:r>
              <a:rPr lang="en-US" dirty="0"/>
              <a:t>Laying pipelines connecting offshore drilling sites, refineries and consumer markets.</a:t>
            </a:r>
          </a:p>
          <a:p>
            <a:pPr marL="285750" indent="-285750" algn="just">
              <a:buFont typeface="Wingdings" panose="05000000000000000000" pitchFamily="2" charset="2"/>
              <a:buChar char="v"/>
            </a:pPr>
            <a:r>
              <a:rPr lang="en-US" dirty="0"/>
              <a:t>Suppose you want to apply a set of houses with</a:t>
            </a:r>
          </a:p>
          <a:p>
            <a:pPr marL="742950" lvl="1" indent="-285750" algn="just">
              <a:buFont typeface="Wingdings" panose="05000000000000000000" pitchFamily="2" charset="2"/>
              <a:buChar char="v"/>
            </a:pPr>
            <a:r>
              <a:rPr lang="en-US" dirty="0"/>
              <a:t>Electric Power</a:t>
            </a:r>
          </a:p>
          <a:p>
            <a:pPr marL="742950" lvl="1" indent="-285750" algn="just">
              <a:buFont typeface="Wingdings" panose="05000000000000000000" pitchFamily="2" charset="2"/>
              <a:buChar char="v"/>
            </a:pPr>
            <a:r>
              <a:rPr lang="en-US" dirty="0"/>
              <a:t>Water</a:t>
            </a:r>
          </a:p>
          <a:p>
            <a:pPr marL="742950" lvl="1" indent="-285750" algn="just">
              <a:buFont typeface="Wingdings" panose="05000000000000000000" pitchFamily="2" charset="2"/>
              <a:buChar char="v"/>
            </a:pPr>
            <a:r>
              <a:rPr lang="en-US" dirty="0"/>
              <a:t>Telephone lines</a:t>
            </a:r>
          </a:p>
          <a:p>
            <a:pPr marL="742950" lvl="1" indent="-285750" algn="just">
              <a:buFont typeface="Wingdings" panose="05000000000000000000" pitchFamily="2" charset="2"/>
              <a:buChar char="v"/>
            </a:pPr>
            <a:r>
              <a:rPr lang="en-US" dirty="0"/>
              <a:t>Sewage lines</a:t>
            </a:r>
          </a:p>
          <a:p>
            <a:pPr lvl="1" algn="just"/>
            <a:r>
              <a:rPr lang="en-US" dirty="0"/>
              <a:t>To reduce cost, you can connect houses with minimum cost spanning trees.</a:t>
            </a:r>
          </a:p>
        </p:txBody>
      </p:sp>
    </p:spTree>
    <p:extLst>
      <p:ext uri="{BB962C8B-B14F-4D97-AF65-F5344CB8AC3E}">
        <p14:creationId xmlns:p14="http://schemas.microsoft.com/office/powerpoint/2010/main" val="1852978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a:t>Algorithms for Obtaining the </a:t>
            </a:r>
            <a:r>
              <a:rPr lang="en-US" sz="3600" dirty="0" smtClean="0"/>
              <a:t>MST</a:t>
            </a:r>
            <a:endParaRPr lang="en-US" sz="3600"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304798" y="2435897"/>
            <a:ext cx="8562109" cy="156966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sz="2400" dirty="0"/>
              <a:t>Prim's Algorithm</a:t>
            </a:r>
          </a:p>
          <a:p>
            <a:pPr marL="285750" indent="-285750">
              <a:lnSpc>
                <a:spcPct val="200000"/>
              </a:lnSpc>
              <a:buFont typeface="Wingdings" panose="05000000000000000000" pitchFamily="2" charset="2"/>
              <a:buChar char="v"/>
            </a:pPr>
            <a:r>
              <a:rPr lang="en-US" sz="2400" dirty="0" err="1"/>
              <a:t>Kruskal's</a:t>
            </a:r>
            <a:r>
              <a:rPr lang="en-US" sz="2400" dirty="0"/>
              <a:t> Algorithm</a:t>
            </a: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lnSpc>
                <a:spcPct val="200000"/>
              </a:lnSpc>
            </a:pPr>
            <a:r>
              <a:rPr lang="en-US" sz="4400" dirty="0"/>
              <a:t>Prim's Algorithm</a:t>
            </a:r>
          </a:p>
        </p:txBody>
      </p:sp>
      <p:sp>
        <p:nvSpPr>
          <p:cNvPr id="7" name="Rectangle 3"/>
          <p:cNvSpPr txBox="1">
            <a:spLocks noChangeArrowheads="1"/>
          </p:cNvSpPr>
          <p:nvPr/>
        </p:nvSpPr>
        <p:spPr>
          <a:xfrm>
            <a:off x="290945" y="2202873"/>
            <a:ext cx="8395855" cy="392329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lnSpc>
                <a:spcPct val="140000"/>
              </a:lnSpc>
              <a:buFont typeface="Wingdings" panose="05000000000000000000" pitchFamily="2" charset="2"/>
              <a:buChar char="v"/>
              <a:defRPr/>
            </a:pPr>
            <a:r>
              <a:rPr lang="en-US" sz="2400" dirty="0">
                <a:solidFill>
                  <a:schemeClr val="tx1"/>
                </a:solidFill>
              </a:rPr>
              <a:t>Prim’s </a:t>
            </a:r>
            <a:r>
              <a:rPr lang="en-US" sz="2400" dirty="0" smtClean="0">
                <a:solidFill>
                  <a:schemeClr val="tx1"/>
                </a:solidFill>
              </a:rPr>
              <a:t>Algorithm </a:t>
            </a:r>
            <a:r>
              <a:rPr lang="en-US" sz="2400" dirty="0">
                <a:solidFill>
                  <a:schemeClr val="tx1"/>
                </a:solidFill>
              </a:rPr>
              <a:t>use Greedy approach to find the minimum spanning tree. In Prim’s Algorithm we grow the spanning tree from a starting position. </a:t>
            </a:r>
            <a:endParaRPr lang="en-US" sz="2400" dirty="0" smtClean="0">
              <a:solidFill>
                <a:schemeClr val="tx1"/>
              </a:solidFill>
            </a:endParaRPr>
          </a:p>
          <a:p>
            <a:pPr marL="342900" indent="-342900" algn="just">
              <a:lnSpc>
                <a:spcPct val="110000"/>
              </a:lnSpc>
              <a:buFont typeface="Wingdings" panose="05000000000000000000" pitchFamily="2" charset="2"/>
              <a:buChar char="v"/>
              <a:defRPr/>
            </a:pPr>
            <a:r>
              <a:rPr lang="da-DK" sz="2400" dirty="0" smtClean="0">
                <a:solidFill>
                  <a:schemeClr val="tx1"/>
                </a:solidFill>
              </a:rPr>
              <a:t>Vertex </a:t>
            </a:r>
            <a:r>
              <a:rPr lang="da-DK" sz="2400" dirty="0">
                <a:solidFill>
                  <a:schemeClr val="tx1"/>
                </a:solidFill>
              </a:rPr>
              <a:t>based algorithm</a:t>
            </a:r>
          </a:p>
        </p:txBody>
      </p:sp>
    </p:spTree>
    <p:extLst>
      <p:ext uri="{BB962C8B-B14F-4D97-AF65-F5344CB8AC3E}">
        <p14:creationId xmlns:p14="http://schemas.microsoft.com/office/powerpoint/2010/main" val="570532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7EB6CA0136D843BF920B8A206B614E" ma:contentTypeVersion="6" ma:contentTypeDescription="Create a new document." ma:contentTypeScope="" ma:versionID="bad01764a28f1103cc95b2ff11f2ec9c">
  <xsd:schema xmlns:xsd="http://www.w3.org/2001/XMLSchema" xmlns:xs="http://www.w3.org/2001/XMLSchema" xmlns:p="http://schemas.microsoft.com/office/2006/metadata/properties" xmlns:ns2="549c2636-2d25-4b50-83e2-e5690fecc34c" targetNamespace="http://schemas.microsoft.com/office/2006/metadata/properties" ma:root="true" ma:fieldsID="ce026cca78f40dc87763ca937f7a96f6" ns2:_="">
    <xsd:import namespace="549c2636-2d25-4b50-83e2-e5690fecc34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9c2636-2d25-4b50-83e2-e5690fecc3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3D1B74-813B-471E-8447-D8EB1FF5DAB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F992D6B-097D-40DE-ABA1-257B7BC66A59}">
  <ds:schemaRefs>
    <ds:schemaRef ds:uri="http://schemas.microsoft.com/sharepoint/v3/contenttype/forms"/>
  </ds:schemaRefs>
</ds:datastoreItem>
</file>

<file path=customXml/itemProps3.xml><?xml version="1.0" encoding="utf-8"?>
<ds:datastoreItem xmlns:ds="http://schemas.openxmlformats.org/officeDocument/2006/customXml" ds:itemID="{D7E32366-583D-4747-8946-17DD38B7945A}"/>
</file>

<file path=docProps/app.xml><?xml version="1.0" encoding="utf-8"?>
<Properties xmlns="http://schemas.openxmlformats.org/officeDocument/2006/extended-properties" xmlns:vt="http://schemas.openxmlformats.org/officeDocument/2006/docPropsVTypes">
  <Template>Spectrum.thmx</Template>
  <TotalTime>133</TotalTime>
  <Words>2179</Words>
  <Application>Microsoft Office PowerPoint</Application>
  <PresentationFormat>On-screen Show (4:3)</PresentationFormat>
  <Paragraphs>951</Paragraphs>
  <Slides>32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vt:lpstr>
      <vt:lpstr>Calibri</vt:lpstr>
      <vt:lpstr>Corbel</vt:lpstr>
      <vt:lpstr>Symbol</vt:lpstr>
      <vt:lpstr>Tahoma</vt:lpstr>
      <vt:lpstr>Times New Roman</vt:lpstr>
      <vt:lpstr>Verdana</vt:lpstr>
      <vt:lpstr>Wingdings</vt:lpstr>
      <vt:lpstr>Spectrum</vt:lpstr>
      <vt:lpstr>Photo Editor Photo</vt:lpstr>
      <vt:lpstr>Spanning Tree</vt:lpstr>
      <vt:lpstr>Lecture Outline</vt:lpstr>
      <vt:lpstr>Spanning Tree</vt:lpstr>
      <vt:lpstr>Minimum Spanning Trees (MST)</vt:lpstr>
      <vt:lpstr>PowerPoint Presentation</vt:lpstr>
      <vt:lpstr>PowerPoint Presentation</vt:lpstr>
      <vt:lpstr>Applications of Minimum Spanning Tree</vt:lpstr>
      <vt:lpstr>Algorithms for Obtaining the MST</vt:lpstr>
      <vt:lpstr>Prim's Algorithm</vt:lpstr>
      <vt:lpstr>PowerPoint Presentation</vt:lpstr>
      <vt:lpstr>PowerPoint Presentation</vt:lpstr>
      <vt:lpstr>PowerPoint Presentation</vt:lpstr>
      <vt:lpstr>PowerPoint Presentation</vt:lpstr>
      <vt:lpstr>Kruskal's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Microsoft account</cp:lastModifiedBy>
  <cp:revision>44</cp:revision>
  <dcterms:created xsi:type="dcterms:W3CDTF">2018-12-10T17:20:29Z</dcterms:created>
  <dcterms:modified xsi:type="dcterms:W3CDTF">2021-04-06T14:47:54Z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0x010100027EB6CA0136D843BF920B8A206B614E</vt:lpwstr>
  </property>
</Properties>
</file>