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0A64E2A-2AB9-43A6-A307-43DAE7A9D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173C6AA-0976-43B1-B3B9-6782C1020C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F845E1B-DB28-453B-90D4-848A19CE151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B614ED3-82A0-4C38-B678-D912AE19333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B415B4-6B74-4BF4-B564-729A3CB65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E814AD-225F-4DBD-A783-61961393D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86AF92-68B6-483B-AE48-7920B250AE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799C3-B330-4491-BBA1-ABFFED39B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4F6EF-E0A0-478B-9AB0-65BE32E2A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E02EB6-1FBE-40CF-94C8-6BFD21B4F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16BFB4-62C9-4F89-989B-7714D3B89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5D50A0-D723-42EC-90C7-DD14A1130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7D337-2969-40FC-98D5-4AA94B6E6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5BC30E-6C11-463C-8DDB-3E04F1542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234335-3B72-4664-BA44-2993BBC99E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7EC36B-C6BC-4DB8-9C77-92877DD5E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68707-3B71-49C5-910A-1A4E46B41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420AD5-0D34-4B81-BDE6-85E687F088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F6DA80-872B-4D44-BAAE-56E0C52F9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251C18-8725-4BED-9E1C-D411992C54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CD577-DD2A-4BD9-85AB-0212E15E5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8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C06C1D-DFC3-4EDB-8C5B-2853443B5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9E5917-61A0-4501-BB2D-B98E640EB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A41156-BBD6-4855-854C-669B967552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84558-E76D-4577-BE2F-4F0DA3D50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036A4-EF2A-4560-AC2A-0986B9832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D9C2-E4B7-4025-B404-225B45C158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AA726-DBA4-4A42-98D8-79D0935E93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8B777-C9D4-4615-8C7C-F6C0D7DA2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0DFE6E-5FEB-4BAD-8970-FC09A0BA20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3BD39A-C34B-4B58-9651-94597D2B6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DE10D51-387D-4F5E-9741-23D2FC15D0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E4993-6B88-40FE-B84A-8B91B87C9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93AC527-74AB-414D-87DF-05EC21DF2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06E3CF-CE9E-48C0-8E24-1AC836D48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380E74-C762-4447-A05A-79A829A09F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57AA0-CE46-40DA-83ED-DC07D6BD9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5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8F0E6B-24D6-488D-A799-A5C98FA7C2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A59826E-A29E-418A-BD53-942AA2630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0E9A5E1-7D61-4E5A-AFD7-3D805B8EBA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0211A-E471-45BF-84BE-D9A0F4979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73D2D-518D-4A4A-8DC5-CAA7D6B6D9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A9F71-66C2-49FE-BA34-B06C1E768D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F2C06-776E-4FBD-AD2F-613AE4EA3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7E132-EB7C-4BDA-956B-09503708F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2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9593B-34C2-49C0-95E4-A5314C4373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293CC-FDE2-4EEE-9D45-A71562149B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0BC61-08A4-40A8-9554-A22B207F7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15E21-6112-44A8-AA87-C80246292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310DD9-419F-44E3-815F-EB0C2555B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788BD3-30EA-4F2B-B545-B3CA89B46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303F8C-3424-430D-85CF-CD19493612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E24231-2216-4E08-96A6-E0745C18B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91C4318-53CF-47FD-A1D5-BDA07D2CFD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DBF4E7E-EB4C-429C-A91B-98A5DDFA2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D670C9C-A318-4A1F-B196-CE9E63230C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Object Oriented Software Metric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0842FC9-2898-4DA6-BBE5-BDB7CEF4A6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A3C3658-CC43-411C-973B-AA6867A7D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Example (LCOM)</a:t>
            </a:r>
          </a:p>
        </p:txBody>
      </p:sp>
      <p:grpSp>
        <p:nvGrpSpPr>
          <p:cNvPr id="12291" name="Group 6">
            <a:extLst>
              <a:ext uri="{FF2B5EF4-FFF2-40B4-BE49-F238E27FC236}">
                <a16:creationId xmlns:a16="http://schemas.microsoft.com/office/drawing/2014/main" id="{589085E3-B2D4-4F34-A788-7CCC4E40386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905000"/>
            <a:ext cx="2133600" cy="3429000"/>
            <a:chOff x="914400" y="1905000"/>
            <a:chExt cx="2133600" cy="3429000"/>
          </a:xfrm>
        </p:grpSpPr>
        <p:sp>
          <p:nvSpPr>
            <p:cNvPr id="12293" name="TextBox 3">
              <a:extLst>
                <a:ext uri="{FF2B5EF4-FFF2-40B4-BE49-F238E27FC236}">
                  <a16:creationId xmlns:a16="http://schemas.microsoft.com/office/drawing/2014/main" id="{227EC178-0419-4B5F-8E78-77005E7B4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1905000"/>
              <a:ext cx="2133600" cy="36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14BD3F-F8B1-4291-A885-98446836291B}"/>
                </a:ext>
              </a:extLst>
            </p:cNvPr>
            <p:cNvSpPr/>
            <p:nvPr/>
          </p:nvSpPr>
          <p:spPr>
            <a:xfrm>
              <a:off x="914400" y="2286000"/>
              <a:ext cx="2133600" cy="1447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a1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a2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a3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C6FEF-A52E-40B0-8224-4C80C6983AC5}"/>
                </a:ext>
              </a:extLst>
            </p:cNvPr>
            <p:cNvSpPr/>
            <p:nvPr/>
          </p:nvSpPr>
          <p:spPr>
            <a:xfrm>
              <a:off x="914400" y="3733800"/>
              <a:ext cx="2133600" cy="1600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O1 (a1, a2)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O2 (a1)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O3 (a4)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O4 (a1, a4)</a:t>
              </a:r>
            </a:p>
          </p:txBody>
        </p:sp>
      </p:grpSp>
      <p:sp>
        <p:nvSpPr>
          <p:cNvPr id="12292" name="TextBox 6">
            <a:extLst>
              <a:ext uri="{FF2B5EF4-FFF2-40B4-BE49-F238E27FC236}">
                <a16:creationId xmlns:a16="http://schemas.microsoft.com/office/drawing/2014/main" id="{8F3F2D2F-5B95-4CF6-926A-88DA5C993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05000"/>
            <a:ext cx="5257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LCOM = |P|-|Q|, if |P| &gt; |Q|, otherwise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Pairs: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(O1, O2)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FF0000"/>
                </a:solidFill>
              </a:rPr>
              <a:t>(O1, O3)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70C0"/>
                </a:solidFill>
              </a:rPr>
              <a:t>(O1, O4)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FF0000"/>
                </a:solidFill>
              </a:rPr>
              <a:t>(O2, O3)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70C0"/>
                </a:solidFill>
              </a:rPr>
              <a:t>(O2, O4), (O3, O4)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P = 2 (Non-Cohesive pairs)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Q = 4 (Cohesive pairs)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Q &gt;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LCOM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Comment: The LCOM value of the class indicates that the methods of the class are cohesive, and it is a desirable design.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8F3D4F8-8955-481F-86A2-47EB44F71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438B-E146-4601-926C-5D9AA309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Understanding of class relationship</a:t>
            </a:r>
          </a:p>
          <a:p>
            <a:pPr>
              <a:defRPr/>
            </a:pPr>
            <a:r>
              <a:rPr lang="en-US" dirty="0"/>
              <a:t>Understanding of class diagram</a:t>
            </a:r>
          </a:p>
          <a:p>
            <a:pPr lvl="1">
              <a:defRPr/>
            </a:pPr>
            <a:r>
              <a:rPr lang="en-US" dirty="0"/>
              <a:t>Association</a:t>
            </a:r>
          </a:p>
          <a:p>
            <a:pPr lvl="2">
              <a:defRPr/>
            </a:pPr>
            <a:r>
              <a:rPr lang="en-US" dirty="0"/>
              <a:t>Aggregation</a:t>
            </a:r>
          </a:p>
          <a:p>
            <a:pPr lvl="2">
              <a:defRPr/>
            </a:pPr>
            <a:r>
              <a:rPr lang="en-US" dirty="0"/>
              <a:t>Composition</a:t>
            </a:r>
          </a:p>
          <a:p>
            <a:pPr lvl="1">
              <a:defRPr/>
            </a:pPr>
            <a:r>
              <a:rPr lang="en-US" dirty="0"/>
              <a:t>Generalization</a:t>
            </a:r>
          </a:p>
          <a:p>
            <a:pPr lvl="2">
              <a:defRPr/>
            </a:pPr>
            <a:r>
              <a:rPr lang="en-US" dirty="0"/>
              <a:t>Inheritance</a:t>
            </a:r>
          </a:p>
          <a:p>
            <a:pPr lvl="2">
              <a:defRPr/>
            </a:pPr>
            <a:r>
              <a:rPr lang="en-US" dirty="0"/>
              <a:t>Sub class – super class</a:t>
            </a:r>
          </a:p>
          <a:p>
            <a:pPr lvl="2">
              <a:defRPr/>
            </a:pPr>
            <a:r>
              <a:rPr lang="en-US" dirty="0"/>
              <a:t>Parent – Child</a:t>
            </a:r>
          </a:p>
          <a:p>
            <a:pPr marL="914400" lvl="2" indent="0">
              <a:buFontTx/>
              <a:buNone/>
              <a:defRPr/>
            </a:pPr>
            <a:endParaRPr lang="en-US" dirty="0"/>
          </a:p>
        </p:txBody>
      </p:sp>
      <p:grpSp>
        <p:nvGrpSpPr>
          <p:cNvPr id="4100" name="Group 27">
            <a:extLst>
              <a:ext uri="{FF2B5EF4-FFF2-40B4-BE49-F238E27FC236}">
                <a16:creationId xmlns:a16="http://schemas.microsoft.com/office/drawing/2014/main" id="{B1352867-2A45-42F3-8D67-6FFF385EF50A}"/>
              </a:ext>
            </a:extLst>
          </p:cNvPr>
          <p:cNvGrpSpPr>
            <a:grpSpLocks/>
          </p:cNvGrpSpPr>
          <p:nvPr/>
        </p:nvGrpSpPr>
        <p:grpSpPr bwMode="auto">
          <a:xfrm>
            <a:off x="3803650" y="3314700"/>
            <a:ext cx="1493838" cy="355600"/>
            <a:chOff x="5246370" y="4114800"/>
            <a:chExt cx="1493520" cy="356170"/>
          </a:xfrm>
        </p:grpSpPr>
        <p:sp>
          <p:nvSpPr>
            <p:cNvPr id="4115" name="Line 3">
              <a:extLst>
                <a:ext uri="{FF2B5EF4-FFF2-40B4-BE49-F238E27FC236}">
                  <a16:creationId xmlns:a16="http://schemas.microsoft.com/office/drawing/2014/main" id="{96416824-7914-45A4-A109-B85C22B37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0264" y="4305935"/>
              <a:ext cx="4362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Rectangle 4">
              <a:extLst>
                <a:ext uri="{FF2B5EF4-FFF2-40B4-BE49-F238E27FC236}">
                  <a16:creationId xmlns:a16="http://schemas.microsoft.com/office/drawing/2014/main" id="{A1966120-B0FA-4478-BE4B-BF680277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370" y="4129642"/>
              <a:ext cx="373380" cy="341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endParaRPr lang="en-US" altLang="en-US" sz="1600"/>
            </a:p>
          </p:txBody>
        </p:sp>
        <p:sp>
          <p:nvSpPr>
            <p:cNvPr id="4117" name="Rectangle 5">
              <a:extLst>
                <a:ext uri="{FF2B5EF4-FFF2-40B4-BE49-F238E27FC236}">
                  <a16:creationId xmlns:a16="http://schemas.microsoft.com/office/drawing/2014/main" id="{133EC642-8968-44F3-836E-568E2E2F2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6510" y="4114800"/>
              <a:ext cx="373380" cy="3561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B</a:t>
              </a:r>
              <a:endParaRPr lang="en-US" altLang="en-US" sz="1600"/>
            </a:p>
          </p:txBody>
        </p:sp>
        <p:sp>
          <p:nvSpPr>
            <p:cNvPr id="4118" name="AutoShape 9">
              <a:extLst>
                <a:ext uri="{FF2B5EF4-FFF2-40B4-BE49-F238E27FC236}">
                  <a16:creationId xmlns:a16="http://schemas.microsoft.com/office/drawing/2014/main" id="{5A4FD0F6-897B-4934-ABF5-67A9EBAD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50" y="4211260"/>
              <a:ext cx="373380" cy="178091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4101" name="Group 28">
            <a:extLst>
              <a:ext uri="{FF2B5EF4-FFF2-40B4-BE49-F238E27FC236}">
                <a16:creationId xmlns:a16="http://schemas.microsoft.com/office/drawing/2014/main" id="{12A23560-7A99-4CB1-B7F9-D0F9579A1741}"/>
              </a:ext>
            </a:extLst>
          </p:cNvPr>
          <p:cNvGrpSpPr>
            <a:grpSpLocks/>
          </p:cNvGrpSpPr>
          <p:nvPr/>
        </p:nvGrpSpPr>
        <p:grpSpPr bwMode="auto">
          <a:xfrm>
            <a:off x="3803650" y="2847975"/>
            <a:ext cx="1493838" cy="357188"/>
            <a:chOff x="5246370" y="4114800"/>
            <a:chExt cx="1493520" cy="356170"/>
          </a:xfrm>
        </p:grpSpPr>
        <p:sp>
          <p:nvSpPr>
            <p:cNvPr id="4112" name="Line 3">
              <a:extLst>
                <a:ext uri="{FF2B5EF4-FFF2-40B4-BE49-F238E27FC236}">
                  <a16:creationId xmlns:a16="http://schemas.microsoft.com/office/drawing/2014/main" id="{0D461A45-0F5F-4E79-86E3-A680A5D50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9750" y="4305935"/>
              <a:ext cx="746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Rectangle 4">
              <a:extLst>
                <a:ext uri="{FF2B5EF4-FFF2-40B4-BE49-F238E27FC236}">
                  <a16:creationId xmlns:a16="http://schemas.microsoft.com/office/drawing/2014/main" id="{09792454-B6FA-46BD-8685-0609D5298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370" y="4129642"/>
              <a:ext cx="373380" cy="341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endParaRPr lang="en-US" altLang="en-US" sz="1600"/>
            </a:p>
          </p:txBody>
        </p:sp>
        <p:sp>
          <p:nvSpPr>
            <p:cNvPr id="4114" name="Rectangle 5">
              <a:extLst>
                <a:ext uri="{FF2B5EF4-FFF2-40B4-BE49-F238E27FC236}">
                  <a16:creationId xmlns:a16="http://schemas.microsoft.com/office/drawing/2014/main" id="{ABC28196-EE94-4C11-A83E-84623998F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6510" y="4114800"/>
              <a:ext cx="373380" cy="3561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B</a:t>
              </a:r>
              <a:endParaRPr lang="en-US" altLang="en-US" sz="1600"/>
            </a:p>
          </p:txBody>
        </p:sp>
      </p:grpSp>
      <p:grpSp>
        <p:nvGrpSpPr>
          <p:cNvPr id="4102" name="Group 33">
            <a:extLst>
              <a:ext uri="{FF2B5EF4-FFF2-40B4-BE49-F238E27FC236}">
                <a16:creationId xmlns:a16="http://schemas.microsoft.com/office/drawing/2014/main" id="{12341637-519C-4E40-BA52-7A2342847502}"/>
              </a:ext>
            </a:extLst>
          </p:cNvPr>
          <p:cNvGrpSpPr>
            <a:grpSpLocks/>
          </p:cNvGrpSpPr>
          <p:nvPr/>
        </p:nvGrpSpPr>
        <p:grpSpPr bwMode="auto">
          <a:xfrm>
            <a:off x="3803650" y="3771900"/>
            <a:ext cx="1493838" cy="355600"/>
            <a:chOff x="5246370" y="4114800"/>
            <a:chExt cx="1493520" cy="356170"/>
          </a:xfrm>
        </p:grpSpPr>
        <p:sp>
          <p:nvSpPr>
            <p:cNvPr id="4108" name="Line 3">
              <a:extLst>
                <a:ext uri="{FF2B5EF4-FFF2-40B4-BE49-F238E27FC236}">
                  <a16:creationId xmlns:a16="http://schemas.microsoft.com/office/drawing/2014/main" id="{5E1A61F6-EA88-4BC4-86FE-37A408AA9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0264" y="4305935"/>
              <a:ext cx="4362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Rectangle 4">
              <a:extLst>
                <a:ext uri="{FF2B5EF4-FFF2-40B4-BE49-F238E27FC236}">
                  <a16:creationId xmlns:a16="http://schemas.microsoft.com/office/drawing/2014/main" id="{84B0DC5E-0069-4F15-BC35-19DB407F4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370" y="4129642"/>
              <a:ext cx="373380" cy="341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endParaRPr lang="en-US" altLang="en-US" sz="1600"/>
            </a:p>
          </p:txBody>
        </p:sp>
        <p:sp>
          <p:nvSpPr>
            <p:cNvPr id="4110" name="Rectangle 5">
              <a:extLst>
                <a:ext uri="{FF2B5EF4-FFF2-40B4-BE49-F238E27FC236}">
                  <a16:creationId xmlns:a16="http://schemas.microsoft.com/office/drawing/2014/main" id="{00E84CB4-C1CA-49C4-BD9E-7843258F9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6510" y="4114800"/>
              <a:ext cx="373380" cy="3561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B</a:t>
              </a:r>
              <a:endParaRPr lang="en-US" altLang="en-US" sz="1600"/>
            </a:p>
          </p:txBody>
        </p:sp>
        <p:sp>
          <p:nvSpPr>
            <p:cNvPr id="4111" name="AutoShape 9">
              <a:extLst>
                <a:ext uri="{FF2B5EF4-FFF2-40B4-BE49-F238E27FC236}">
                  <a16:creationId xmlns:a16="http://schemas.microsoft.com/office/drawing/2014/main" id="{E1477F3C-021D-4EB3-9B5A-4DC121B3F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50" y="4211260"/>
              <a:ext cx="373380" cy="178091"/>
            </a:xfrm>
            <a:prstGeom prst="flowChartDecision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4103" name="Group 43">
            <a:extLst>
              <a:ext uri="{FF2B5EF4-FFF2-40B4-BE49-F238E27FC236}">
                <a16:creationId xmlns:a16="http://schemas.microsoft.com/office/drawing/2014/main" id="{158F300D-2B0E-459B-98FE-5AFB3876888F}"/>
              </a:ext>
            </a:extLst>
          </p:cNvPr>
          <p:cNvGrpSpPr>
            <a:grpSpLocks/>
          </p:cNvGrpSpPr>
          <p:nvPr/>
        </p:nvGrpSpPr>
        <p:grpSpPr bwMode="auto">
          <a:xfrm>
            <a:off x="3803650" y="4262438"/>
            <a:ext cx="1493838" cy="357187"/>
            <a:chOff x="3803756" y="4262738"/>
            <a:chExt cx="1493520" cy="356170"/>
          </a:xfrm>
        </p:grpSpPr>
        <p:sp>
          <p:nvSpPr>
            <p:cNvPr id="4104" name="Line 3">
              <a:extLst>
                <a:ext uri="{FF2B5EF4-FFF2-40B4-BE49-F238E27FC236}">
                  <a16:creationId xmlns:a16="http://schemas.microsoft.com/office/drawing/2014/main" id="{70A7FFE4-CD7C-42BC-9311-7CC15CF0B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136" y="4453873"/>
              <a:ext cx="746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Rectangle 4">
              <a:extLst>
                <a:ext uri="{FF2B5EF4-FFF2-40B4-BE49-F238E27FC236}">
                  <a16:creationId xmlns:a16="http://schemas.microsoft.com/office/drawing/2014/main" id="{14469449-7948-4F42-8DEA-A49A0AFE7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756" y="4277580"/>
              <a:ext cx="373380" cy="341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endParaRPr lang="en-US" altLang="en-US" sz="1600"/>
            </a:p>
          </p:txBody>
        </p:sp>
        <p:sp>
          <p:nvSpPr>
            <p:cNvPr id="4106" name="Rectangle 5">
              <a:extLst>
                <a:ext uri="{FF2B5EF4-FFF2-40B4-BE49-F238E27FC236}">
                  <a16:creationId xmlns:a16="http://schemas.microsoft.com/office/drawing/2014/main" id="{A2DDE23A-C736-4258-B7EF-616B052B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896" y="4262738"/>
              <a:ext cx="373380" cy="3561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B</a:t>
              </a:r>
              <a:endParaRPr lang="en-US" altLang="en-US" sz="1600"/>
            </a:p>
          </p:txBody>
        </p:sp>
        <p:sp>
          <p:nvSpPr>
            <p:cNvPr id="4107" name="AutoShape 20">
              <a:extLst>
                <a:ext uri="{FF2B5EF4-FFF2-40B4-BE49-F238E27FC236}">
                  <a16:creationId xmlns:a16="http://schemas.microsoft.com/office/drawing/2014/main" id="{7590FD96-431D-4289-B509-CC93E38EC6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181435" y="4347477"/>
              <a:ext cx="178091" cy="186690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68857D5-8B6A-43F8-BBF6-BCD338DB4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Weighted Methods per Class (WMC)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4DAE5B-DE95-431F-9DE3-DA30B29FF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The effort in developing a class will in some sense will be determined by the number of methods the class has and the complexity of the methods.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Suppose a class </a:t>
            </a:r>
            <a:r>
              <a:rPr lang="en-US" altLang="en-US" sz="2000" i="1" dirty="0"/>
              <a:t>C </a:t>
            </a:r>
            <a:r>
              <a:rPr lang="en-US" altLang="en-US" sz="2000" dirty="0"/>
              <a:t>has methods </a:t>
            </a:r>
            <a:r>
              <a:rPr lang="en-US" altLang="en-US" sz="2000" i="1" dirty="0"/>
              <a:t>M1, M2..</a:t>
            </a:r>
            <a:r>
              <a:rPr lang="en-US" altLang="en-US" sz="2000" dirty="0"/>
              <a:t>. </a:t>
            </a:r>
            <a:r>
              <a:rPr lang="en-US" altLang="en-US" sz="2000" i="1" dirty="0"/>
              <a:t>Mn </a:t>
            </a:r>
            <a:r>
              <a:rPr lang="en-US" altLang="en-US" sz="2000" dirty="0"/>
              <a:t>defined on it. Let the complexity of the method </a:t>
            </a:r>
            <a:r>
              <a:rPr lang="en-US" altLang="en-US" sz="2000" i="1" dirty="0"/>
              <a:t>M1 </a:t>
            </a:r>
            <a:r>
              <a:rPr lang="en-US" altLang="en-US" sz="2000" dirty="0"/>
              <a:t>be </a:t>
            </a:r>
            <a:r>
              <a:rPr lang="en-US" altLang="en-US" sz="2000" i="1" dirty="0"/>
              <a:t>c1, then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WMC</a:t>
            </a:r>
            <a:r>
              <a:rPr lang="en-US" altLang="en-US" sz="2000" dirty="0"/>
              <a:t> =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If the </a:t>
            </a:r>
            <a:r>
              <a:rPr lang="en-US" altLang="en-US" sz="2000" b="1" i="1" dirty="0">
                <a:solidFill>
                  <a:srgbClr val="FF0000"/>
                </a:solidFill>
              </a:rPr>
              <a:t>complexity </a:t>
            </a:r>
            <a:r>
              <a:rPr lang="en-US" altLang="en-US" sz="2000" dirty="0"/>
              <a:t>of each method is considered 1, </a:t>
            </a:r>
            <a:r>
              <a:rPr lang="en-US" altLang="en-US" sz="2000" dirty="0" err="1"/>
              <a:t>WMC</a:t>
            </a:r>
            <a:r>
              <a:rPr lang="en-US" altLang="en-US" sz="2000" dirty="0"/>
              <a:t> gives the total number </a:t>
            </a:r>
            <a:r>
              <a:rPr lang="en-US" altLang="en-US" sz="2000" i="1" dirty="0"/>
              <a:t>of </a:t>
            </a:r>
            <a:r>
              <a:rPr lang="en-US" altLang="en-US" sz="2000" dirty="0"/>
              <a:t>methods in the class.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A separate matrix will be required to calculate complexity, like, cyclomatic complexity.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The data based on evaluation of some existing programs, shows that in most cases, the classes tend to have only a small number of methods, implying that most classes are simple and provide some specific abstraction and operations.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 err="1"/>
              <a:t>WMC</a:t>
            </a:r>
            <a:r>
              <a:rPr lang="en-US" altLang="en-US" sz="2000" dirty="0"/>
              <a:t> metric has a </a:t>
            </a:r>
            <a:r>
              <a:rPr lang="en-US" altLang="en-US" sz="2000" b="1" dirty="0">
                <a:solidFill>
                  <a:srgbClr val="FF0000"/>
                </a:solidFill>
              </a:rPr>
              <a:t>reasonable correlation </a:t>
            </a:r>
            <a:r>
              <a:rPr lang="en-US" altLang="en-US" sz="2000" dirty="0"/>
              <a:t>with </a:t>
            </a:r>
            <a:r>
              <a:rPr lang="en-US" altLang="en-US" sz="2000" b="1" dirty="0">
                <a:solidFill>
                  <a:srgbClr val="FF0000"/>
                </a:solidFill>
              </a:rPr>
              <a:t>fault-proneness</a:t>
            </a:r>
            <a:r>
              <a:rPr lang="en-US" altLang="en-US" sz="2000" dirty="0"/>
              <a:t> of a class. As can be expected, the larger the </a:t>
            </a:r>
            <a:r>
              <a:rPr lang="en-US" altLang="en-US" sz="2000" dirty="0" err="1"/>
              <a:t>WMC</a:t>
            </a:r>
            <a:r>
              <a:rPr lang="en-US" altLang="en-US" sz="2000" dirty="0"/>
              <a:t> of a class the better the chances that the class is fault-prone. 		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18C337E1-26CC-45EC-8CF0-55BF7C9F9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5125" name="Object 4">
            <a:extLst>
              <a:ext uri="{FF2B5EF4-FFF2-40B4-BE49-F238E27FC236}">
                <a16:creationId xmlns:a16="http://schemas.microsoft.com/office/drawing/2014/main" id="{8D348FBB-8EC2-43B8-9254-CEC30BB02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743200"/>
          <a:ext cx="669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342751" imgH="431613" progId="Equation.3">
                  <p:embed/>
                </p:oleObj>
              </mc:Choice>
              <mc:Fallback>
                <p:oleObj name="Equation" r:id="rId3" imgW="34275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6699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3AFF492-422B-47AB-BFB6-E9DBEFA9F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Depth of Inheritance Tree (DIT)</a:t>
            </a:r>
            <a:r>
              <a:rPr lang="en-US" altLang="en-US" sz="4000"/>
              <a:t>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21D4451-2A0B-48D1-BEDB-58EA68A9F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Inheritance is one of the unique features of the object- oriented paradigm.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Inheritance is one of the main mechanisms for </a:t>
            </a:r>
            <a:r>
              <a:rPr lang="en-US" altLang="en-US" sz="1800" b="1">
                <a:solidFill>
                  <a:srgbClr val="FF0000"/>
                </a:solidFill>
              </a:rPr>
              <a:t>reuse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The deeper a particular class is in a class hierarchy, the more methods it has available for reuse, thereby providing a </a:t>
            </a:r>
            <a:r>
              <a:rPr lang="en-US" altLang="en-US" sz="1800" b="1">
                <a:solidFill>
                  <a:srgbClr val="FF0000"/>
                </a:solidFill>
              </a:rPr>
              <a:t>larger reuse potential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Inheritance increases coupling, which makes </a:t>
            </a:r>
            <a:r>
              <a:rPr lang="en-US" altLang="en-US" sz="1800" b="1">
                <a:solidFill>
                  <a:srgbClr val="FF0000"/>
                </a:solidFill>
              </a:rPr>
              <a:t>changing a class harder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A class deep in the hierarchy has a lot of methods it can inherit, which makes it </a:t>
            </a:r>
            <a:r>
              <a:rPr lang="en-US" altLang="en-US" sz="1800" b="1">
                <a:solidFill>
                  <a:srgbClr val="FF0000"/>
                </a:solidFill>
              </a:rPr>
              <a:t>difficult to predict its behavior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The DIT of a class </a:t>
            </a:r>
            <a:r>
              <a:rPr lang="en-US" altLang="en-US" sz="1800" i="1"/>
              <a:t>C </a:t>
            </a:r>
            <a:r>
              <a:rPr lang="en-US" altLang="en-US" sz="1800"/>
              <a:t>in an inheritance hierarchy is the depth from the root class in the inheritance tree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In case of multiple inheritance, the DIT metric is the maximum length from a root to C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Statistical data suggests that most classes in applications tend to be close to the root, with the maximum DIT metric value being around 10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Most the classes have a DIT of 0 (that is, they are the root).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Designers might be giving upon reusability in favor of comprehensibility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The experiments show that DIT is </a:t>
            </a:r>
            <a:r>
              <a:rPr lang="en-US" altLang="en-US" sz="1800" b="1">
                <a:solidFill>
                  <a:srgbClr val="FF0000"/>
                </a:solidFill>
              </a:rPr>
              <a:t>very significant </a:t>
            </a:r>
            <a:r>
              <a:rPr lang="en-US" altLang="en-US" sz="1800"/>
              <a:t>in predicting </a:t>
            </a:r>
            <a:r>
              <a:rPr lang="en-US" altLang="en-US" sz="1800" b="1">
                <a:solidFill>
                  <a:srgbClr val="FF0000"/>
                </a:solidFill>
              </a:rPr>
              <a:t>defect-proneness</a:t>
            </a:r>
            <a:r>
              <a:rPr lang="en-US" altLang="en-US" sz="1800"/>
              <a:t> of a class: the higher the DIT the higher is the probability that the class is defect-prone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14F22CE-D1F5-4D01-9132-37C14931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Number of Children (NOC)</a:t>
            </a:r>
            <a:r>
              <a:rPr lang="en-US" altLang="en-US"/>
              <a:t>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95C3E05-2ECC-4F0E-8742-456B54B55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The number of children (NOC) metric value of a class </a:t>
            </a:r>
            <a:r>
              <a:rPr lang="en-US" altLang="en-US" sz="2000" i="1"/>
              <a:t>C </a:t>
            </a:r>
            <a:r>
              <a:rPr lang="en-US" altLang="en-US" sz="2000"/>
              <a:t>is the number of immediate subclasses of C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This metric can be used to evaluate the degree of reuse, as a higher NOC number reflects reuse of the definitions in the superclass by a larger number of subclasses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It also gives an idea of the </a:t>
            </a:r>
            <a:r>
              <a:rPr lang="en-US" altLang="en-US" sz="2000" b="1">
                <a:solidFill>
                  <a:srgbClr val="FF0000"/>
                </a:solidFill>
              </a:rPr>
              <a:t>direct influence </a:t>
            </a:r>
            <a:r>
              <a:rPr lang="en-US" altLang="en-US" sz="2000"/>
              <a:t>of a class on other elements of a design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 larger the influence of a class, the more important the </a:t>
            </a:r>
            <a:r>
              <a:rPr lang="en-US" altLang="en-US" sz="2000" i="1"/>
              <a:t>class </a:t>
            </a:r>
            <a:r>
              <a:rPr lang="en-US" altLang="en-US" sz="2000"/>
              <a:t>is </a:t>
            </a:r>
            <a:r>
              <a:rPr lang="en-US" altLang="en-US" sz="2000" b="1">
                <a:solidFill>
                  <a:srgbClr val="FF0000"/>
                </a:solidFill>
              </a:rPr>
              <a:t>correctly designed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In the empirical observations, it was found that classes generally had a small NOC metric value, with a vast majority of classes having no children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This suggests that in the systems analyzed, inheritance was not used very heavily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 data </a:t>
            </a:r>
            <a:r>
              <a:rPr lang="en-US" altLang="en-US" sz="2000" i="1"/>
              <a:t>suggest </a:t>
            </a:r>
            <a:r>
              <a:rPr lang="en-US" altLang="en-US" sz="2000"/>
              <a:t>that the </a:t>
            </a:r>
            <a:r>
              <a:rPr lang="en-US" altLang="en-US" sz="2000" b="1">
                <a:solidFill>
                  <a:srgbClr val="FF0000"/>
                </a:solidFill>
              </a:rPr>
              <a:t>larger</a:t>
            </a:r>
            <a:r>
              <a:rPr lang="en-US" altLang="en-US" sz="2000"/>
              <a:t> the NOC, the </a:t>
            </a:r>
            <a:r>
              <a:rPr lang="en-US" altLang="en-US" sz="2000" b="1">
                <a:solidFill>
                  <a:srgbClr val="FF0000"/>
                </a:solidFill>
              </a:rPr>
              <a:t>lower</a:t>
            </a:r>
            <a:r>
              <a:rPr lang="en-US" altLang="en-US" sz="2000"/>
              <a:t> the probability of </a:t>
            </a:r>
            <a:r>
              <a:rPr lang="en-US" altLang="en-US" sz="2000" b="1">
                <a:solidFill>
                  <a:srgbClr val="FF0000"/>
                </a:solidFill>
              </a:rPr>
              <a:t>detecting defects </a:t>
            </a:r>
            <a:r>
              <a:rPr lang="en-US" altLang="en-US" sz="2000"/>
              <a:t>in a class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 higher NOC classes are </a:t>
            </a:r>
            <a:r>
              <a:rPr lang="en-US" altLang="en-US" sz="2000" b="1">
                <a:solidFill>
                  <a:srgbClr val="FF0000"/>
                </a:solidFill>
              </a:rPr>
              <a:t>less defect-prone</a:t>
            </a:r>
            <a:r>
              <a:rPr lang="en-US" altLang="en-US" sz="2000"/>
              <a:t>. The reasons for this are not very clear or definite.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4C973F3-AFE0-43A4-B81C-3B55EBDE2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Coupling between Classes (CBC)</a:t>
            </a:r>
            <a:r>
              <a:rPr lang="en-US" altLang="en-US" sz="4000"/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123AD9-8B1C-483C-9DC6-71C7192BF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Coupling between classes of a system reduces modularity and make class modification harder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It is desirable to </a:t>
            </a:r>
            <a:r>
              <a:rPr lang="en-US" altLang="en-US" sz="2000" b="1" dirty="0">
                <a:solidFill>
                  <a:srgbClr val="FF0000"/>
                </a:solidFill>
              </a:rPr>
              <a:t>reduce</a:t>
            </a:r>
            <a:r>
              <a:rPr lang="en-US" altLang="en-US" sz="2000" dirty="0"/>
              <a:t> the coupling between classes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The less coupling of a class with other classes, the more </a:t>
            </a:r>
            <a:r>
              <a:rPr lang="en-US" altLang="en-US" sz="2000" b="1" dirty="0">
                <a:solidFill>
                  <a:srgbClr val="FF0000"/>
                </a:solidFill>
              </a:rPr>
              <a:t>independent</a:t>
            </a:r>
            <a:r>
              <a:rPr lang="en-US" altLang="en-US" sz="2000" dirty="0"/>
              <a:t> the class, and more </a:t>
            </a:r>
            <a:r>
              <a:rPr lang="en-US" altLang="en-US" sz="2000" b="1" dirty="0">
                <a:solidFill>
                  <a:srgbClr val="FF0000"/>
                </a:solidFill>
              </a:rPr>
              <a:t>easily modifiable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Coupling between classes (CBC) is a metric that tries to quantify coupling that exists between classes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Two classes are considered coupled if methods of one class use methods or instance variables defined in the other </a:t>
            </a:r>
            <a:r>
              <a:rPr lang="en-US" altLang="en-US" sz="2000" i="1" dirty="0"/>
              <a:t>class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There are indirect forms of coupling (through pointers, etc.) that are hard to identify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The experimental data indicates that most of the classes are self-contained and have low CBC value.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Some types of classes, for example the ones that deal with managing </a:t>
            </a:r>
            <a:r>
              <a:rPr lang="en-US" altLang="en-US" sz="2000" b="1" dirty="0">
                <a:solidFill>
                  <a:srgbClr val="FF0000"/>
                </a:solidFill>
              </a:rPr>
              <a:t>interfaces</a:t>
            </a:r>
            <a:r>
              <a:rPr lang="en-US" altLang="en-US" sz="2000" dirty="0"/>
              <a:t>, generally tend to have </a:t>
            </a:r>
            <a:r>
              <a:rPr lang="en-US" altLang="en-US" sz="2000" b="1" dirty="0">
                <a:solidFill>
                  <a:srgbClr val="FF0000"/>
                </a:solidFill>
              </a:rPr>
              <a:t>higher CBC values. [Exception]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The data found that CBC is </a:t>
            </a:r>
            <a:r>
              <a:rPr lang="en-US" altLang="en-US" sz="2000" b="1" dirty="0">
                <a:solidFill>
                  <a:srgbClr val="FF0000"/>
                </a:solidFill>
              </a:rPr>
              <a:t>significant</a:t>
            </a:r>
            <a:r>
              <a:rPr lang="en-US" altLang="en-US" sz="2000" dirty="0"/>
              <a:t> in predicting the </a:t>
            </a:r>
            <a:r>
              <a:rPr lang="en-US" altLang="en-US" sz="2000" b="1" dirty="0">
                <a:solidFill>
                  <a:srgbClr val="FF0000"/>
                </a:solidFill>
              </a:rPr>
              <a:t>fault-proneness</a:t>
            </a:r>
            <a:r>
              <a:rPr lang="en-US" altLang="en-US" sz="2000" dirty="0"/>
              <a:t> of classes.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A0F58D9-E2F6-4BA0-BE37-BE5D1475F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Lack of Cohesion in Methods (LCOM)</a:t>
            </a:r>
            <a:r>
              <a:rPr lang="en-US" altLang="en-US" sz="4000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B39DFC-8502-463F-BA0D-E9BB1F8D3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Cohesion captures how </a:t>
            </a:r>
            <a:r>
              <a:rPr lang="en-US" altLang="en-US" sz="1800" b="1" dirty="0">
                <a:solidFill>
                  <a:srgbClr val="FF0000"/>
                </a:solidFill>
              </a:rPr>
              <a:t>closely bound </a:t>
            </a:r>
            <a:r>
              <a:rPr lang="en-US" altLang="en-US" sz="1800" dirty="0"/>
              <a:t>the different methods of the class are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Two methods of a class </a:t>
            </a:r>
            <a:r>
              <a:rPr lang="en-US" altLang="en-US" sz="1800" i="1" dirty="0"/>
              <a:t>C </a:t>
            </a:r>
            <a:r>
              <a:rPr lang="en-US" altLang="en-US" sz="1800" dirty="0"/>
              <a:t>can be considered “cohesive” if the set of instance variables of </a:t>
            </a:r>
            <a:r>
              <a:rPr lang="en-US" altLang="en-US" sz="1800" i="1" dirty="0"/>
              <a:t>C </a:t>
            </a:r>
            <a:r>
              <a:rPr lang="en-US" altLang="en-US" sz="1800" dirty="0"/>
              <a:t>that they access have some elements in common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High cohesion is a </a:t>
            </a:r>
            <a:r>
              <a:rPr lang="en-US" altLang="en-US" sz="1800" b="1" dirty="0">
                <a:solidFill>
                  <a:srgbClr val="FF0000"/>
                </a:solidFill>
              </a:rPr>
              <a:t>highly desirable </a:t>
            </a:r>
            <a:r>
              <a:rPr lang="en-US" altLang="en-US" sz="1800" dirty="0"/>
              <a:t>property for modularity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Let </a:t>
            </a:r>
            <a:r>
              <a:rPr lang="en-US" altLang="en-US" sz="1800" i="1" dirty="0"/>
              <a:t>I</a:t>
            </a:r>
            <a:r>
              <a:rPr lang="en-US" altLang="en-US" sz="1800" i="1" baseline="-25000" dirty="0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and </a:t>
            </a:r>
            <a:r>
              <a:rPr lang="en-US" altLang="en-US" sz="1800" i="1" dirty="0" err="1"/>
              <a:t>I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</a:t>
            </a:r>
            <a:r>
              <a:rPr lang="en-US" altLang="en-US" sz="1800" dirty="0"/>
              <a:t>be the set of instance variables accessed by the methods </a:t>
            </a:r>
            <a:r>
              <a:rPr lang="en-US" altLang="en-US" sz="1800" i="1" dirty="0"/>
              <a:t>M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 </a:t>
            </a:r>
            <a:r>
              <a:rPr lang="en-US" altLang="en-US" sz="1800" dirty="0"/>
              <a:t>and </a:t>
            </a:r>
            <a:r>
              <a:rPr lang="en-US" altLang="en-US" sz="1800" i="1" dirty="0"/>
              <a:t>M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,</a:t>
            </a:r>
            <a:r>
              <a:rPr lang="en-US" altLang="en-US" sz="1800" dirty="0"/>
              <a:t> Q be the set of all cohesive pairs of methods, that is, all </a:t>
            </a:r>
            <a:r>
              <a:rPr lang="en-US" altLang="en-US" sz="1800" i="1" dirty="0"/>
              <a:t>(M</a:t>
            </a:r>
            <a:r>
              <a:rPr lang="en-US" altLang="en-US" sz="1800" i="1" baseline="-25000" dirty="0"/>
              <a:t>i</a:t>
            </a:r>
            <a:r>
              <a:rPr lang="en-US" altLang="en-US" sz="1800" i="1" dirty="0"/>
              <a:t>, M</a:t>
            </a:r>
            <a:r>
              <a:rPr lang="en-US" altLang="en-US" sz="1800" i="1" baseline="-25000" dirty="0"/>
              <a:t>j</a:t>
            </a:r>
            <a:r>
              <a:rPr lang="en-US" altLang="en-US" sz="1800" i="1" dirty="0"/>
              <a:t>) </a:t>
            </a:r>
            <a:r>
              <a:rPr lang="en-US" altLang="en-US" sz="1800" dirty="0"/>
              <a:t>such that </a:t>
            </a:r>
            <a:r>
              <a:rPr lang="en-US" altLang="en-US" sz="1800" i="1" dirty="0"/>
              <a:t>I</a:t>
            </a:r>
            <a:r>
              <a:rPr lang="en-US" altLang="en-US" sz="1800" i="1" baseline="-25000" dirty="0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and </a:t>
            </a:r>
            <a:r>
              <a:rPr lang="en-US" altLang="en-US" sz="1800" i="1" dirty="0" err="1"/>
              <a:t>I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</a:t>
            </a:r>
            <a:r>
              <a:rPr lang="en-US" altLang="en-US" sz="1800" dirty="0"/>
              <a:t>have a non-null intersection. Let </a:t>
            </a:r>
            <a:r>
              <a:rPr lang="en-US" altLang="en-US" sz="1800" i="1" dirty="0"/>
              <a:t>P </a:t>
            </a:r>
            <a:r>
              <a:rPr lang="en-US" altLang="en-US" sz="1800" dirty="0"/>
              <a:t>be the set of all </a:t>
            </a:r>
            <a:r>
              <a:rPr lang="en-US" altLang="en-US" sz="1800" dirty="0" err="1"/>
              <a:t>noncohesive</a:t>
            </a:r>
            <a:r>
              <a:rPr lang="en-US" altLang="en-US" sz="1800" dirty="0"/>
              <a:t> pairs of methods, that is, pairs such that the intersection of sets of instance variables they access is null. Then LCOM is defined as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		LCOM = |P|-|Q|, if |P| &gt; |Q|, otherwise 0.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If there are </a:t>
            </a:r>
            <a:r>
              <a:rPr lang="en-US" altLang="en-US" sz="1800" i="1" dirty="0"/>
              <a:t>n </a:t>
            </a:r>
            <a:r>
              <a:rPr lang="en-US" altLang="en-US" sz="1800" dirty="0"/>
              <a:t>methods in a class </a:t>
            </a:r>
            <a:r>
              <a:rPr lang="en-US" altLang="en-US" sz="1800" i="1" dirty="0"/>
              <a:t>C, </a:t>
            </a:r>
            <a:r>
              <a:rPr lang="en-US" altLang="en-US" sz="1800" dirty="0"/>
              <a:t>then there are </a:t>
            </a:r>
            <a:r>
              <a:rPr lang="en-US" altLang="en-US" sz="1800" i="1" dirty="0"/>
              <a:t>n(n </a:t>
            </a:r>
            <a:r>
              <a:rPr lang="en-US" altLang="en-US" sz="1800" dirty="0"/>
              <a:t>— 1) pairs, and LCOM is the number of pairs that are </a:t>
            </a:r>
            <a:r>
              <a:rPr lang="en-US" altLang="en-US" sz="1800" dirty="0" err="1"/>
              <a:t>noncohesive</a:t>
            </a:r>
            <a:r>
              <a:rPr lang="en-US" altLang="en-US" sz="1800" dirty="0"/>
              <a:t> minus the number of pairs that are cohesive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The </a:t>
            </a:r>
            <a:r>
              <a:rPr lang="en-US" altLang="en-US" sz="1800" b="1" dirty="0">
                <a:solidFill>
                  <a:srgbClr val="FF0000"/>
                </a:solidFill>
              </a:rPr>
              <a:t>larger</a:t>
            </a:r>
            <a:r>
              <a:rPr lang="en-US" altLang="en-US" sz="1800" dirty="0"/>
              <a:t> the number of cohesive methods, the more cohesive the class will be, and the LCOM metric will be </a:t>
            </a:r>
            <a:r>
              <a:rPr lang="en-US" altLang="en-US" sz="1800" b="1" dirty="0">
                <a:solidFill>
                  <a:srgbClr val="FF0000"/>
                </a:solidFill>
              </a:rPr>
              <a:t>lower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A high LCOM value may indicate that the methods are trying to do different things and operate on different data entities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If this is </a:t>
            </a:r>
            <a:r>
              <a:rPr lang="en-US" altLang="en-US" sz="1800" b="1" dirty="0">
                <a:solidFill>
                  <a:srgbClr val="FF0000"/>
                </a:solidFill>
              </a:rPr>
              <a:t>validated</a:t>
            </a:r>
            <a:r>
              <a:rPr lang="en-US" altLang="en-US" sz="1800" dirty="0"/>
              <a:t>, the class can be </a:t>
            </a:r>
            <a:r>
              <a:rPr lang="en-US" altLang="en-US" sz="1800" b="1" dirty="0">
                <a:solidFill>
                  <a:srgbClr val="FF0000"/>
                </a:solidFill>
              </a:rPr>
              <a:t>partitioned</a:t>
            </a:r>
            <a:r>
              <a:rPr lang="en-US" altLang="en-US" sz="1800" dirty="0"/>
              <a:t> into different classes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The data in [BBM95] found </a:t>
            </a:r>
            <a:r>
              <a:rPr lang="en-US" altLang="en-US" sz="1800" b="1" dirty="0">
                <a:solidFill>
                  <a:srgbClr val="FF0000"/>
                </a:solidFill>
              </a:rPr>
              <a:t>little significance </a:t>
            </a:r>
            <a:r>
              <a:rPr lang="en-US" altLang="en-US" sz="1800" dirty="0"/>
              <a:t>of this metric in predicting the </a:t>
            </a:r>
            <a:r>
              <a:rPr lang="en-US" altLang="en-US" sz="1800" b="1" dirty="0">
                <a:solidFill>
                  <a:srgbClr val="FF0000"/>
                </a:solidFill>
              </a:rPr>
              <a:t>fault-proneness</a:t>
            </a:r>
            <a:r>
              <a:rPr lang="en-US" altLang="en-US" sz="1800" dirty="0"/>
              <a:t> of a class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47605DD-EA73-4AB7-A8AE-657B12A8A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Example 1 (NOC, DIT, CBC)</a:t>
            </a:r>
          </a:p>
        </p:txBody>
      </p:sp>
      <p:grpSp>
        <p:nvGrpSpPr>
          <p:cNvPr id="10243" name="Group 36">
            <a:extLst>
              <a:ext uri="{FF2B5EF4-FFF2-40B4-BE49-F238E27FC236}">
                <a16:creationId xmlns:a16="http://schemas.microsoft.com/office/drawing/2014/main" id="{32D168EE-0058-44B4-93EE-A2F87EF775B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357313"/>
            <a:ext cx="3741738" cy="1631950"/>
            <a:chOff x="2766646" y="1752065"/>
            <a:chExt cx="5168178" cy="2256372"/>
          </a:xfrm>
        </p:grpSpPr>
        <p:sp>
          <p:nvSpPr>
            <p:cNvPr id="10316" name="Line 3">
              <a:extLst>
                <a:ext uri="{FF2B5EF4-FFF2-40B4-BE49-F238E27FC236}">
                  <a16:creationId xmlns:a16="http://schemas.microsoft.com/office/drawing/2014/main" id="{C6477381-89FF-43F1-9888-73E3BC2EE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369" y="2121291"/>
              <a:ext cx="12895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Rectangle 4">
              <a:extLst>
                <a:ext uri="{FF2B5EF4-FFF2-40B4-BE49-F238E27FC236}">
                  <a16:creationId xmlns:a16="http://schemas.microsoft.com/office/drawing/2014/main" id="{5078FD99-0F9C-4BA1-B688-77A3F30D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646" y="1772579"/>
              <a:ext cx="773723" cy="738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endParaRPr lang="en-US" altLang="en-US" sz="1600"/>
            </a:p>
          </p:txBody>
        </p:sp>
        <p:sp>
          <p:nvSpPr>
            <p:cNvPr id="10318" name="Rectangle 5">
              <a:extLst>
                <a:ext uri="{FF2B5EF4-FFF2-40B4-BE49-F238E27FC236}">
                  <a16:creationId xmlns:a16="http://schemas.microsoft.com/office/drawing/2014/main" id="{72C1468F-A589-47BB-ACDB-01B502AFE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1752065"/>
              <a:ext cx="773723" cy="738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B</a:t>
              </a:r>
              <a:endParaRPr lang="en-US" altLang="en-US" sz="1600"/>
            </a:p>
          </p:txBody>
        </p:sp>
        <p:sp>
          <p:nvSpPr>
            <p:cNvPr id="10319" name="Rectangle 6">
              <a:extLst>
                <a:ext uri="{FF2B5EF4-FFF2-40B4-BE49-F238E27FC236}">
                  <a16:creationId xmlns:a16="http://schemas.microsoft.com/office/drawing/2014/main" id="{D42FA730-476F-4451-A715-6ABDF0519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646" y="3269989"/>
              <a:ext cx="773723" cy="738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C</a:t>
              </a:r>
              <a:endParaRPr lang="en-US" altLang="en-US" sz="1600"/>
            </a:p>
          </p:txBody>
        </p:sp>
        <p:sp>
          <p:nvSpPr>
            <p:cNvPr id="10320" name="Rectangle 7">
              <a:extLst>
                <a:ext uri="{FF2B5EF4-FFF2-40B4-BE49-F238E27FC236}">
                  <a16:creationId xmlns:a16="http://schemas.microsoft.com/office/drawing/2014/main" id="{33463111-3AAB-4DD1-9C94-E12095C4B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874" y="3269988"/>
              <a:ext cx="773723" cy="7384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E</a:t>
              </a:r>
              <a:endParaRPr lang="en-US" altLang="en-US" sz="1600"/>
            </a:p>
          </p:txBody>
        </p:sp>
        <p:sp>
          <p:nvSpPr>
            <p:cNvPr id="10321" name="Rectangle 8">
              <a:extLst>
                <a:ext uri="{FF2B5EF4-FFF2-40B4-BE49-F238E27FC236}">
                  <a16:creationId xmlns:a16="http://schemas.microsoft.com/office/drawing/2014/main" id="{22A15893-970C-4864-AFF6-A89413359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757" y="3269988"/>
              <a:ext cx="773723" cy="7384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D</a:t>
              </a:r>
              <a:endParaRPr lang="en-US" altLang="en-US" sz="1600"/>
            </a:p>
          </p:txBody>
        </p:sp>
        <p:sp>
          <p:nvSpPr>
            <p:cNvPr id="10322" name="AutoShape 9">
              <a:extLst>
                <a:ext uri="{FF2B5EF4-FFF2-40B4-BE49-F238E27FC236}">
                  <a16:creationId xmlns:a16="http://schemas.microsoft.com/office/drawing/2014/main" id="{56B001EF-5262-4C3D-966B-35B956392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369" y="1998216"/>
              <a:ext cx="515815" cy="246149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0323" name="Line 10">
              <a:extLst>
                <a:ext uri="{FF2B5EF4-FFF2-40B4-BE49-F238E27FC236}">
                  <a16:creationId xmlns:a16="http://schemas.microsoft.com/office/drawing/2014/main" id="{4C98E60D-B784-4A2A-A926-870682ED4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20" y="2513764"/>
              <a:ext cx="0" cy="749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4" name="Freeform 12">
              <a:extLst>
                <a:ext uri="{FF2B5EF4-FFF2-40B4-BE49-F238E27FC236}">
                  <a16:creationId xmlns:a16="http://schemas.microsoft.com/office/drawing/2014/main" id="{75BFA517-FD89-49AB-9D4E-2298AC212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257" y="2935130"/>
              <a:ext cx="1275210" cy="328199"/>
            </a:xfrm>
            <a:custGeom>
              <a:avLst/>
              <a:gdLst>
                <a:gd name="T0" fmla="*/ 0 w 1260"/>
                <a:gd name="T1" fmla="*/ 2147483646 h 180"/>
                <a:gd name="T2" fmla="*/ 0 w 1260"/>
                <a:gd name="T3" fmla="*/ 0 h 180"/>
                <a:gd name="T4" fmla="*/ 2147483646 w 1260"/>
                <a:gd name="T5" fmla="*/ 0 h 180"/>
                <a:gd name="T6" fmla="*/ 2147483646 w 1260"/>
                <a:gd name="T7" fmla="*/ 2147483646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0"/>
                <a:gd name="T13" fmla="*/ 0 h 180"/>
                <a:gd name="T14" fmla="*/ 1260 w 1260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0" h="180">
                  <a:moveTo>
                    <a:pt x="0" y="180"/>
                  </a:moveTo>
                  <a:lnTo>
                    <a:pt x="0" y="0"/>
                  </a:lnTo>
                  <a:lnTo>
                    <a:pt x="1260" y="0"/>
                  </a:lnTo>
                  <a:lnTo>
                    <a:pt x="1260" y="1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5" name="Line 13">
              <a:extLst>
                <a:ext uri="{FF2B5EF4-FFF2-40B4-BE49-F238E27FC236}">
                  <a16:creationId xmlns:a16="http://schemas.microsoft.com/office/drawing/2014/main" id="{76181EE9-E1C8-42E4-8767-922885C21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794" y="2688981"/>
              <a:ext cx="0" cy="246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26" name="Group 19">
              <a:extLst>
                <a:ext uri="{FF2B5EF4-FFF2-40B4-BE49-F238E27FC236}">
                  <a16:creationId xmlns:a16="http://schemas.microsoft.com/office/drawing/2014/main" id="{6E0D13EB-E4C2-4F10-8E0A-C49903F3D11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355753" y="1765742"/>
              <a:ext cx="1289538" cy="738448"/>
              <a:chOff x="7607" y="3039"/>
              <a:chExt cx="900" cy="540"/>
            </a:xfrm>
          </p:grpSpPr>
          <p:sp>
            <p:nvSpPr>
              <p:cNvPr id="10334" name="AutoShape 20">
                <a:extLst>
                  <a:ext uri="{FF2B5EF4-FFF2-40B4-BE49-F238E27FC236}">
                    <a16:creationId xmlns:a16="http://schemas.microsoft.com/office/drawing/2014/main" id="{A3F4D5B7-9E85-43EB-A1F8-9AFA0BA0D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8327" y="3225"/>
                <a:ext cx="180" cy="180"/>
              </a:xfrm>
              <a:prstGeom prst="flowChartExtra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0335" name="Line 21">
                <a:extLst>
                  <a:ext uri="{FF2B5EF4-FFF2-40B4-BE49-F238E27FC236}">
                    <a16:creationId xmlns:a16="http://schemas.microsoft.com/office/drawing/2014/main" id="{DCEA2C94-B094-4FC7-8879-024DE570A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237" y="3210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6" name="Rectangle 22">
                <a:extLst>
                  <a:ext uri="{FF2B5EF4-FFF2-40B4-BE49-F238E27FC236}">
                    <a16:creationId xmlns:a16="http://schemas.microsoft.com/office/drawing/2014/main" id="{51CC04EE-00FD-4570-A3E5-D06F63348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607" y="3039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US" altLang="en-US" sz="1600">
                    <a:latin typeface="Calibri" panose="020F0502020204030204" pitchFamily="34" charset="0"/>
                  </a:rPr>
                  <a:t>F</a:t>
                </a:r>
                <a:endParaRPr lang="en-US" altLang="en-US" sz="1600"/>
              </a:p>
            </p:txBody>
          </p:sp>
        </p:grpSp>
        <p:grpSp>
          <p:nvGrpSpPr>
            <p:cNvPr id="10327" name="Group 23">
              <a:extLst>
                <a:ext uri="{FF2B5EF4-FFF2-40B4-BE49-F238E27FC236}">
                  <a16:creationId xmlns:a16="http://schemas.microsoft.com/office/drawing/2014/main" id="{93BE5C08-C7E8-411C-A7CD-3626702102C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655315" y="1775314"/>
              <a:ext cx="1279509" cy="738448"/>
              <a:chOff x="7607" y="3032"/>
              <a:chExt cx="893" cy="540"/>
            </a:xfrm>
          </p:grpSpPr>
          <p:sp>
            <p:nvSpPr>
              <p:cNvPr id="10331" name="AutoShape 24">
                <a:extLst>
                  <a:ext uri="{FF2B5EF4-FFF2-40B4-BE49-F238E27FC236}">
                    <a16:creationId xmlns:a16="http://schemas.microsoft.com/office/drawing/2014/main" id="{0C84E076-129E-48F4-9137-171A49CE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8320" y="3229"/>
                <a:ext cx="180" cy="180"/>
              </a:xfrm>
              <a:prstGeom prst="flowChartExtra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0332" name="Line 25">
                <a:extLst>
                  <a:ext uri="{FF2B5EF4-FFF2-40B4-BE49-F238E27FC236}">
                    <a16:creationId xmlns:a16="http://schemas.microsoft.com/office/drawing/2014/main" id="{5AAF95BA-9F7B-45CC-9276-A42C286B6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230" y="3214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3" name="Rectangle 26">
                <a:extLst>
                  <a:ext uri="{FF2B5EF4-FFF2-40B4-BE49-F238E27FC236}">
                    <a16:creationId xmlns:a16="http://schemas.microsoft.com/office/drawing/2014/main" id="{1BE5557B-FE22-4EA1-85C2-297BED408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607" y="3032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US" altLang="en-US" sz="1600">
                    <a:latin typeface="Calibri" panose="020F0502020204030204" pitchFamily="34" charset="0"/>
                  </a:rPr>
                  <a:t>H</a:t>
                </a:r>
                <a:endParaRPr lang="en-US" altLang="en-US" sz="1600"/>
              </a:p>
            </p:txBody>
          </p:sp>
        </p:grpSp>
        <p:sp>
          <p:nvSpPr>
            <p:cNvPr id="10328" name="Rectangle 27">
              <a:extLst>
                <a:ext uri="{FF2B5EF4-FFF2-40B4-BE49-F238E27FC236}">
                  <a16:creationId xmlns:a16="http://schemas.microsoft.com/office/drawing/2014/main" id="{A69649D8-04DD-4277-915F-14C56ACB1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5262" y="3269989"/>
              <a:ext cx="773723" cy="738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G</a:t>
              </a:r>
              <a:endParaRPr lang="en-US" altLang="en-US" sz="16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2CCFCC-6749-420B-A432-88821C58A38C}"/>
                </a:ext>
              </a:extLst>
            </p:cNvPr>
            <p:cNvCxnSpPr>
              <a:stCxn id="10320" idx="3"/>
              <a:endCxn id="10328" idx="1"/>
            </p:cNvCxnSpPr>
            <p:nvPr/>
          </p:nvCxnSpPr>
          <p:spPr>
            <a:xfrm>
              <a:off x="5983327" y="3639691"/>
              <a:ext cx="65122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0" name="AutoShape 11">
              <a:extLst>
                <a:ext uri="{FF2B5EF4-FFF2-40B4-BE49-F238E27FC236}">
                  <a16:creationId xmlns:a16="http://schemas.microsoft.com/office/drawing/2014/main" id="{47473454-A962-430F-926B-13F27911C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290" y="2479502"/>
              <a:ext cx="257908" cy="246149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65F9AD0-1EC8-4D4F-9FAC-32956BA502E9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3276600"/>
          <a:ext cx="7162800" cy="33369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NOC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Influence on Design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DIT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Reuse Potential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CBC (appx.)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(2)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 (4)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 (1)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 (1) 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(2)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(2)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 (1)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 (1)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24C3407-97B0-4EE6-A11F-5337D5061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Example 2 (NOC, DIT, CBC)</a:t>
            </a:r>
          </a:p>
        </p:txBody>
      </p:sp>
      <p:grpSp>
        <p:nvGrpSpPr>
          <p:cNvPr id="11267" name="Group 36">
            <a:extLst>
              <a:ext uri="{FF2B5EF4-FFF2-40B4-BE49-F238E27FC236}">
                <a16:creationId xmlns:a16="http://schemas.microsoft.com/office/drawing/2014/main" id="{6A4082ED-8F71-47F1-A3AB-ABED5779DE15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1357313"/>
            <a:ext cx="4768850" cy="1631950"/>
            <a:chOff x="1348345" y="1752065"/>
            <a:chExt cx="6586479" cy="2256372"/>
          </a:xfrm>
        </p:grpSpPr>
        <p:sp>
          <p:nvSpPr>
            <p:cNvPr id="11342" name="Line 3">
              <a:extLst>
                <a:ext uri="{FF2B5EF4-FFF2-40B4-BE49-F238E27FC236}">
                  <a16:creationId xmlns:a16="http://schemas.microsoft.com/office/drawing/2014/main" id="{60066B3F-BB0A-40ED-A4E1-6B65C1F68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369" y="2121291"/>
              <a:ext cx="12895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Rectangle 4">
              <a:extLst>
                <a:ext uri="{FF2B5EF4-FFF2-40B4-BE49-F238E27FC236}">
                  <a16:creationId xmlns:a16="http://schemas.microsoft.com/office/drawing/2014/main" id="{000C982F-EB0B-4CC7-8CDC-978403F63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646" y="1772579"/>
              <a:ext cx="773723" cy="738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endParaRPr lang="en-US" altLang="en-US" sz="1600"/>
            </a:p>
          </p:txBody>
        </p:sp>
        <p:sp>
          <p:nvSpPr>
            <p:cNvPr id="11344" name="Rectangle 5">
              <a:extLst>
                <a:ext uri="{FF2B5EF4-FFF2-40B4-BE49-F238E27FC236}">
                  <a16:creationId xmlns:a16="http://schemas.microsoft.com/office/drawing/2014/main" id="{3CE49EF7-58DF-4FC5-A58D-8660C342A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1752065"/>
              <a:ext cx="773723" cy="738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B</a:t>
              </a:r>
              <a:endParaRPr lang="en-US" altLang="en-US" sz="1600"/>
            </a:p>
          </p:txBody>
        </p:sp>
        <p:sp>
          <p:nvSpPr>
            <p:cNvPr id="11345" name="Rectangle 6">
              <a:extLst>
                <a:ext uri="{FF2B5EF4-FFF2-40B4-BE49-F238E27FC236}">
                  <a16:creationId xmlns:a16="http://schemas.microsoft.com/office/drawing/2014/main" id="{277EF3C0-D8D8-4771-8DC3-707A13886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646" y="3269989"/>
              <a:ext cx="773723" cy="738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C</a:t>
              </a:r>
              <a:endParaRPr lang="en-US" altLang="en-US" sz="1600"/>
            </a:p>
          </p:txBody>
        </p:sp>
        <p:sp>
          <p:nvSpPr>
            <p:cNvPr id="11346" name="Rectangle 7">
              <a:extLst>
                <a:ext uri="{FF2B5EF4-FFF2-40B4-BE49-F238E27FC236}">
                  <a16:creationId xmlns:a16="http://schemas.microsoft.com/office/drawing/2014/main" id="{A87FFF14-88FD-49B7-AAC2-1440CEC50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874" y="3269988"/>
              <a:ext cx="773723" cy="7384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E</a:t>
              </a:r>
              <a:endParaRPr lang="en-US" altLang="en-US" sz="1600"/>
            </a:p>
          </p:txBody>
        </p:sp>
        <p:sp>
          <p:nvSpPr>
            <p:cNvPr id="11347" name="Rectangle 8">
              <a:extLst>
                <a:ext uri="{FF2B5EF4-FFF2-40B4-BE49-F238E27FC236}">
                  <a16:creationId xmlns:a16="http://schemas.microsoft.com/office/drawing/2014/main" id="{73801AEB-BD60-46D1-A126-7C897DE70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757" y="3269988"/>
              <a:ext cx="773723" cy="7384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D</a:t>
              </a:r>
              <a:endParaRPr lang="en-US" altLang="en-US" sz="1600"/>
            </a:p>
          </p:txBody>
        </p:sp>
        <p:sp>
          <p:nvSpPr>
            <p:cNvPr id="11348" name="AutoShape 9">
              <a:extLst>
                <a:ext uri="{FF2B5EF4-FFF2-40B4-BE49-F238E27FC236}">
                  <a16:creationId xmlns:a16="http://schemas.microsoft.com/office/drawing/2014/main" id="{BA8124CC-1BA0-42CC-BC5F-7B7E3B7AE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369" y="1998216"/>
              <a:ext cx="515815" cy="246149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349" name="Line 10">
              <a:extLst>
                <a:ext uri="{FF2B5EF4-FFF2-40B4-BE49-F238E27FC236}">
                  <a16:creationId xmlns:a16="http://schemas.microsoft.com/office/drawing/2014/main" id="{BDD3BC9F-9F2A-49C1-BE52-B566962DC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20" y="2513764"/>
              <a:ext cx="0" cy="749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Freeform 12">
              <a:extLst>
                <a:ext uri="{FF2B5EF4-FFF2-40B4-BE49-F238E27FC236}">
                  <a16:creationId xmlns:a16="http://schemas.microsoft.com/office/drawing/2014/main" id="{290D422B-0B31-4CCA-9073-0F97D904D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257" y="2935130"/>
              <a:ext cx="1275210" cy="328199"/>
            </a:xfrm>
            <a:custGeom>
              <a:avLst/>
              <a:gdLst>
                <a:gd name="T0" fmla="*/ 0 w 1260"/>
                <a:gd name="T1" fmla="*/ 2147483646 h 180"/>
                <a:gd name="T2" fmla="*/ 0 w 1260"/>
                <a:gd name="T3" fmla="*/ 0 h 180"/>
                <a:gd name="T4" fmla="*/ 2147483646 w 1260"/>
                <a:gd name="T5" fmla="*/ 0 h 180"/>
                <a:gd name="T6" fmla="*/ 2147483646 w 1260"/>
                <a:gd name="T7" fmla="*/ 2147483646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0"/>
                <a:gd name="T13" fmla="*/ 0 h 180"/>
                <a:gd name="T14" fmla="*/ 1260 w 1260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0" h="180">
                  <a:moveTo>
                    <a:pt x="0" y="180"/>
                  </a:moveTo>
                  <a:lnTo>
                    <a:pt x="0" y="0"/>
                  </a:lnTo>
                  <a:lnTo>
                    <a:pt x="1260" y="0"/>
                  </a:lnTo>
                  <a:lnTo>
                    <a:pt x="1260" y="1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Line 13">
              <a:extLst>
                <a:ext uri="{FF2B5EF4-FFF2-40B4-BE49-F238E27FC236}">
                  <a16:creationId xmlns:a16="http://schemas.microsoft.com/office/drawing/2014/main" id="{4041A621-99B7-484B-BF0C-FBFFCF36B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794" y="2688981"/>
              <a:ext cx="0" cy="246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52" name="Group 19">
              <a:extLst>
                <a:ext uri="{FF2B5EF4-FFF2-40B4-BE49-F238E27FC236}">
                  <a16:creationId xmlns:a16="http://schemas.microsoft.com/office/drawing/2014/main" id="{4C300500-C21C-4BA5-B3A2-EEF0ED749C1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355753" y="1765742"/>
              <a:ext cx="1289538" cy="738448"/>
              <a:chOff x="7607" y="3039"/>
              <a:chExt cx="900" cy="540"/>
            </a:xfrm>
          </p:grpSpPr>
          <p:sp>
            <p:nvSpPr>
              <p:cNvPr id="11360" name="AutoShape 20">
                <a:extLst>
                  <a:ext uri="{FF2B5EF4-FFF2-40B4-BE49-F238E27FC236}">
                    <a16:creationId xmlns:a16="http://schemas.microsoft.com/office/drawing/2014/main" id="{CF879A33-E129-4744-8F11-E5F361732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8327" y="3225"/>
                <a:ext cx="180" cy="180"/>
              </a:xfrm>
              <a:prstGeom prst="flowChartExtra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1361" name="Line 21">
                <a:extLst>
                  <a:ext uri="{FF2B5EF4-FFF2-40B4-BE49-F238E27FC236}">
                    <a16:creationId xmlns:a16="http://schemas.microsoft.com/office/drawing/2014/main" id="{E2C12B01-C651-48F0-88E4-28EAB0485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237" y="3210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2" name="Rectangle 22">
                <a:extLst>
                  <a:ext uri="{FF2B5EF4-FFF2-40B4-BE49-F238E27FC236}">
                    <a16:creationId xmlns:a16="http://schemas.microsoft.com/office/drawing/2014/main" id="{86651DDF-DB37-48C3-B8C7-97451543F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607" y="3039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US" altLang="en-US" sz="1600">
                    <a:latin typeface="Calibri" panose="020F0502020204030204" pitchFamily="34" charset="0"/>
                  </a:rPr>
                  <a:t>F</a:t>
                </a:r>
                <a:endParaRPr lang="en-US" altLang="en-US" sz="1600"/>
              </a:p>
            </p:txBody>
          </p:sp>
        </p:grpSp>
        <p:grpSp>
          <p:nvGrpSpPr>
            <p:cNvPr id="11353" name="Group 23">
              <a:extLst>
                <a:ext uri="{FF2B5EF4-FFF2-40B4-BE49-F238E27FC236}">
                  <a16:creationId xmlns:a16="http://schemas.microsoft.com/office/drawing/2014/main" id="{D93F6907-B3A4-4CD4-80D1-1D373E1C426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655315" y="1775314"/>
              <a:ext cx="1279509" cy="738448"/>
              <a:chOff x="7607" y="3032"/>
              <a:chExt cx="893" cy="540"/>
            </a:xfrm>
          </p:grpSpPr>
          <p:sp>
            <p:nvSpPr>
              <p:cNvPr id="11357" name="AutoShape 24">
                <a:extLst>
                  <a:ext uri="{FF2B5EF4-FFF2-40B4-BE49-F238E27FC236}">
                    <a16:creationId xmlns:a16="http://schemas.microsoft.com/office/drawing/2014/main" id="{7202B90E-9E68-4ACF-99D4-611161F70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8320" y="3229"/>
                <a:ext cx="180" cy="180"/>
              </a:xfrm>
              <a:prstGeom prst="flowChartExtra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1358" name="Line 25">
                <a:extLst>
                  <a:ext uri="{FF2B5EF4-FFF2-40B4-BE49-F238E27FC236}">
                    <a16:creationId xmlns:a16="http://schemas.microsoft.com/office/drawing/2014/main" id="{FCAE4932-BFAF-40F9-BC90-5608F70FD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230" y="3214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9" name="Rectangle 26">
                <a:extLst>
                  <a:ext uri="{FF2B5EF4-FFF2-40B4-BE49-F238E27FC236}">
                    <a16:creationId xmlns:a16="http://schemas.microsoft.com/office/drawing/2014/main" id="{AA5BFEB8-8D46-43F7-BFF0-C1FD111D3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607" y="3032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US" altLang="en-US" sz="1600">
                    <a:latin typeface="Calibri" panose="020F0502020204030204" pitchFamily="34" charset="0"/>
                  </a:rPr>
                  <a:t>H</a:t>
                </a:r>
                <a:endParaRPr lang="en-US" altLang="en-US" sz="1600"/>
              </a:p>
            </p:txBody>
          </p:sp>
        </p:grpSp>
        <p:sp>
          <p:nvSpPr>
            <p:cNvPr id="11354" name="Rectangle 27">
              <a:extLst>
                <a:ext uri="{FF2B5EF4-FFF2-40B4-BE49-F238E27FC236}">
                  <a16:creationId xmlns:a16="http://schemas.microsoft.com/office/drawing/2014/main" id="{72FE8D2C-4FA9-4F84-BF50-7DC1724DD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345" y="3269989"/>
              <a:ext cx="773723" cy="738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600">
                  <a:latin typeface="Calibri" panose="020F0502020204030204" pitchFamily="34" charset="0"/>
                </a:rPr>
                <a:t>G</a:t>
              </a:r>
              <a:endParaRPr lang="en-US" altLang="en-US" sz="16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2CCFCC-6749-420B-A432-88821C58A38C}"/>
                </a:ext>
              </a:extLst>
            </p:cNvPr>
            <p:cNvCxnSpPr>
              <a:cxnSpLocks/>
              <a:stCxn id="11345" idx="1"/>
              <a:endCxn id="11354" idx="3"/>
            </p:cNvCxnSpPr>
            <p:nvPr/>
          </p:nvCxnSpPr>
          <p:spPr>
            <a:xfrm flipH="1">
              <a:off x="2122321" y="3639691"/>
              <a:ext cx="6446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6" name="AutoShape 11">
              <a:extLst>
                <a:ext uri="{FF2B5EF4-FFF2-40B4-BE49-F238E27FC236}">
                  <a16:creationId xmlns:a16="http://schemas.microsoft.com/office/drawing/2014/main" id="{28527A94-D911-4CBE-B7EC-6256E2BBD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315" y="2490513"/>
              <a:ext cx="257908" cy="246148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65F9AD0-1EC8-4D4F-9FAC-32956BA502E9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3276600"/>
          <a:ext cx="7162800" cy="33369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NOC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Influence on Design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DIT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Reuse Potential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CBC (appx.)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(2)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 (4)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(2)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 (1)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(2)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(2)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 (1)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(2)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340" name="AutoShape 11">
            <a:extLst>
              <a:ext uri="{FF2B5EF4-FFF2-40B4-BE49-F238E27FC236}">
                <a16:creationId xmlns:a16="http://schemas.microsoft.com/office/drawing/2014/main" id="{4173A8B6-7642-487C-B14D-D3B85FFA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1908175"/>
            <a:ext cx="185738" cy="177800"/>
          </a:xfrm>
          <a:prstGeom prst="flowChartExtra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6335051-CF5C-4335-B41A-EE8AC0E72372}"/>
              </a:ext>
            </a:extLst>
          </p:cNvPr>
          <p:cNvCxnSpPr>
            <a:cxnSpLocks/>
            <a:stCxn id="11340" idx="2"/>
            <a:endCxn id="11346" idx="3"/>
          </p:cNvCxnSpPr>
          <p:nvPr/>
        </p:nvCxnSpPr>
        <p:spPr>
          <a:xfrm rot="5400000">
            <a:off x="5320507" y="1837531"/>
            <a:ext cx="636588" cy="11334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3E896BD53A6745BB297B34FE9887EF" ma:contentTypeVersion="0" ma:contentTypeDescription="Create a new document." ma:contentTypeScope="" ma:versionID="5741ef9f2b574064a313f952b769c1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4D944C-D023-49B3-B9FC-D1F6BC134DDA}"/>
</file>

<file path=customXml/itemProps2.xml><?xml version="1.0" encoding="utf-8"?>
<ds:datastoreItem xmlns:ds="http://schemas.openxmlformats.org/officeDocument/2006/customXml" ds:itemID="{F420E3BA-B882-4981-BC1B-791B3E917CAE}"/>
</file>

<file path=customXml/itemProps3.xml><?xml version="1.0" encoding="utf-8"?>
<ds:datastoreItem xmlns:ds="http://schemas.openxmlformats.org/officeDocument/2006/customXml" ds:itemID="{26195A02-2A28-4174-AD55-5335C20480F0}"/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1353</Words>
  <Application>Microsoft Office PowerPoint</Application>
  <PresentationFormat>On-screen Show (4:3)</PresentationFormat>
  <Paragraphs>220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Default Design</vt:lpstr>
      <vt:lpstr>Equation</vt:lpstr>
      <vt:lpstr>Object Oriented Software Metric</vt:lpstr>
      <vt:lpstr>Requirements</vt:lpstr>
      <vt:lpstr>Weighted Methods per Class (WMC)</vt:lpstr>
      <vt:lpstr>Depth of Inheritance Tree (DIT) </vt:lpstr>
      <vt:lpstr>Number of Children (NOC) </vt:lpstr>
      <vt:lpstr>Coupling between Classes (CBC) </vt:lpstr>
      <vt:lpstr>Lack of Cohesion in Methods (LCOM) </vt:lpstr>
      <vt:lpstr>Example 1 (NOC, DIT, CBC)</vt:lpstr>
      <vt:lpstr>Example 2 (NOC, DIT, CBC)</vt:lpstr>
      <vt:lpstr>Example (LCOM)</vt:lpstr>
    </vt:vector>
  </TitlesOfParts>
  <Company>AIUB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Software Metric</dc:title>
  <dc:creator>Manzur</dc:creator>
  <cp:lastModifiedBy>Manzur H. Khan</cp:lastModifiedBy>
  <cp:revision>49</cp:revision>
  <dcterms:created xsi:type="dcterms:W3CDTF">2005-11-29T07:21:32Z</dcterms:created>
  <dcterms:modified xsi:type="dcterms:W3CDTF">2020-09-09T04:58:39Z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0x010100BD3E896BD53A6745BB297B34FE9887EF</vt:lpwstr>
  </property>
</Properties>
</file>