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1"/>
  </p:notesMasterIdLst>
  <p:sldIdLst>
    <p:sldId id="307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84" r:id="rId11"/>
    <p:sldId id="285" r:id="rId12"/>
    <p:sldId id="286" r:id="rId13"/>
    <p:sldId id="266" r:id="rId14"/>
    <p:sldId id="267" r:id="rId15"/>
    <p:sldId id="268" r:id="rId16"/>
    <p:sldId id="269" r:id="rId17"/>
    <p:sldId id="270" r:id="rId18"/>
    <p:sldId id="303" r:id="rId19"/>
    <p:sldId id="30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D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1838" autoAdjust="0"/>
    <p:restoredTop sz="90929"/>
  </p:normalViewPr>
  <p:slideViewPr>
    <p:cSldViewPr>
      <p:cViewPr varScale="1">
        <p:scale>
          <a:sx n="62" d="100"/>
          <a:sy n="62" d="100"/>
        </p:scale>
        <p:origin x="-112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457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B8AE23-5D6C-4629-A0F2-B4D219F9D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192CC-4C46-46D5-B923-CC36E7FAF70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71B4E-57D4-40F4-94F1-DC1D0FC927E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0EDD7-3264-4D52-A750-ABA162CA822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8D833-585E-421B-A905-5D3FEDFAE9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BBEA5-B950-4F2B-A5B7-F11C401094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EB47-F245-42AB-BCCF-E8842BECE6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7A97C-EA8A-4E2C-9693-7DF2A057218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8A6F-8775-4EE8-B3FD-37CEF2DB275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9A51B-D738-4D95-B540-6F28A40E3E6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32532-CD71-4242-A667-3321A959669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2F396-F416-4A28-8D8C-ECB41880BCF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C6A18-35C3-42AF-B6DA-8B68AD1E09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FD37F-743C-4928-8CEB-85064F338A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15246-5EA0-42DB-97B3-D8E2AB0691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F855F-9F2E-4DA8-B014-E69447B3A84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5FE63-615E-41CE-849A-88395A2D8AE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9AEE7-1F86-422D-A5DB-1BB08F26EFC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4A229-A16F-4666-A270-88A5BF19A6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DD89B-6428-498D-9F22-5678F46FA0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553200"/>
            <a:ext cx="2895600" cy="228600"/>
          </a:xfrm>
        </p:spPr>
        <p:txBody>
          <a:bodyPr anchor="t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2F3D52-7521-4832-BC51-E864AF0FC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75123F5-6AF0-4B83-BA71-2735DB65F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2847E7AE-73EC-448A-A123-137E0D5F0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2918DD1-9C55-447B-8C5C-90F5B7FB4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E4E45492-F759-47D8-8E3F-98CDBA80A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1FBB6FB7-AF45-4F42-97B8-AF8C4125C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8322BC0C-591E-4D42-9393-EDEAE8B76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74AE020-95E9-4A30-93B9-B84097ECD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AE59DC56-1EE9-4C03-B0F4-5662D4E99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4D0B946-1968-4D2C-97F6-03D7F5540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A302BFFD-6BCC-4CC7-A2BA-1CBAEE1AF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5532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i="1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Chapter 5: Page </a:t>
            </a:r>
            <a:fld id="{9DB0E675-B2D2-4534-AD0E-7DD01DF46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5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Chapter 4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sz="4000"/>
              <a:t>Elasticity and its Applications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763" y="6248400"/>
            <a:ext cx="63960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© 2002 by Nelson, a division of Thomson Canada Limited</a:t>
            </a:r>
            <a:endParaRPr lang="en-US" sz="1800" b="1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48" charset="0"/>
              <a:cs typeface="Arial" charset="0"/>
            </a:endParaRPr>
          </a:p>
        </p:txBody>
      </p:sp>
      <p:pic>
        <p:nvPicPr>
          <p:cNvPr id="5126" name="Picture 6" descr="chapter4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052332C-B3F5-4209-993B-A47977B45F8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Inelastic Demand</a:t>
            </a:r>
          </a:p>
          <a:p>
            <a:pPr lvl="1" eaLnBrk="1" hangingPunct="1">
              <a:defRPr/>
            </a:pPr>
            <a:r>
              <a:rPr lang="en-US"/>
              <a:t>Quantity demanded does not respond strongly to price changes.</a:t>
            </a:r>
          </a:p>
          <a:p>
            <a:pPr lvl="1" eaLnBrk="1" hangingPunct="1">
              <a:defRPr/>
            </a:pPr>
            <a:r>
              <a:rPr lang="en-US"/>
              <a:t>Price elasticity of demand is less than one.</a:t>
            </a:r>
          </a:p>
          <a:p>
            <a:pPr eaLnBrk="1" hangingPunct="1">
              <a:defRPr/>
            </a:pPr>
            <a:r>
              <a:rPr lang="en-US"/>
              <a:t>Elastic Demand</a:t>
            </a:r>
          </a:p>
          <a:p>
            <a:pPr lvl="1" eaLnBrk="1" hangingPunct="1">
              <a:defRPr/>
            </a:pPr>
            <a:r>
              <a:rPr lang="en-US"/>
              <a:t>Quantity demanded responds strongly to changes in price.</a:t>
            </a:r>
          </a:p>
          <a:p>
            <a:pPr lvl="1" eaLnBrk="1" hangingPunct="1">
              <a:defRPr/>
            </a:pPr>
            <a:r>
              <a:rPr lang="en-US"/>
              <a:t>Price elasticity of demand is greater than one.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F6F5B3AC-6F5C-4F66-8445-3BCE980D653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Perfectly Inelastic</a:t>
            </a:r>
          </a:p>
          <a:p>
            <a:pPr lvl="1" eaLnBrk="1" hangingPunct="1">
              <a:defRPr/>
            </a:pPr>
            <a:r>
              <a:rPr lang="en-US" dirty="0"/>
              <a:t>Quantity demanded does not respond to price changes.</a:t>
            </a:r>
          </a:p>
          <a:p>
            <a:pPr eaLnBrk="1" hangingPunct="1">
              <a:defRPr/>
            </a:pPr>
            <a:r>
              <a:rPr lang="en-US" dirty="0"/>
              <a:t>Perfectly Elastic</a:t>
            </a:r>
          </a:p>
          <a:p>
            <a:pPr lvl="1" eaLnBrk="1" hangingPunct="1">
              <a:defRPr/>
            </a:pPr>
            <a:r>
              <a:rPr lang="en-US" dirty="0"/>
              <a:t>Quantity demanded changes infinitely with any change in price.</a:t>
            </a:r>
          </a:p>
          <a:p>
            <a:pPr eaLnBrk="1" hangingPunct="1">
              <a:defRPr/>
            </a:pPr>
            <a:r>
              <a:rPr lang="en-US" dirty="0"/>
              <a:t>Unit Elastic</a:t>
            </a:r>
          </a:p>
          <a:p>
            <a:pPr lvl="1" eaLnBrk="1" hangingPunct="1">
              <a:defRPr/>
            </a:pPr>
            <a:r>
              <a:rPr lang="en-US" dirty="0"/>
              <a:t>Quantity demanded changes by the same percentage as the price.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5940A7D-5191-495E-A1FA-8BD558621A2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Because the price elasticity of demand measures how much quantity demanded responds to the price, it is closely related to the slope of the demand curve.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5A6C31F5-1398-4B76-AC51-955A1A81A24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82688" y="12811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05225" y="1485900"/>
            <a:ext cx="2222500" cy="4721225"/>
            <a:chOff x="2334" y="950"/>
            <a:chExt cx="1400" cy="2974"/>
          </a:xfrm>
        </p:grpSpPr>
        <p:sp>
          <p:nvSpPr>
            <p:cNvPr id="17435" name="Line 9"/>
            <p:cNvSpPr>
              <a:spLocks noChangeShapeType="1"/>
            </p:cNvSpPr>
            <p:nvPr/>
          </p:nvSpPr>
          <p:spPr bwMode="auto">
            <a:xfrm flipH="1">
              <a:off x="2508" y="1048"/>
              <a:ext cx="11" cy="26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10"/>
            <p:cNvSpPr txBox="1">
              <a:spLocks noChangeArrowheads="1"/>
            </p:cNvSpPr>
            <p:nvPr/>
          </p:nvSpPr>
          <p:spPr bwMode="auto">
            <a:xfrm>
              <a:off x="2590" y="950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b="1"/>
                <a:t>Demand</a:t>
              </a:r>
            </a:p>
          </p:txBody>
        </p:sp>
        <p:sp>
          <p:nvSpPr>
            <p:cNvPr id="17437" name="Text Box 11"/>
            <p:cNvSpPr txBox="1">
              <a:spLocks noChangeArrowheads="1"/>
            </p:cNvSpPr>
            <p:nvPr/>
          </p:nvSpPr>
          <p:spPr bwMode="auto">
            <a:xfrm>
              <a:off x="2334" y="3712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100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00150" y="3016250"/>
            <a:ext cx="2882900" cy="187325"/>
            <a:chOff x="756" y="1900"/>
            <a:chExt cx="1816" cy="118"/>
          </a:xfrm>
        </p:grpSpPr>
        <p:sp>
          <p:nvSpPr>
            <p:cNvPr id="17433" name="Line 13"/>
            <p:cNvSpPr>
              <a:spLocks noChangeShapeType="1"/>
            </p:cNvSpPr>
            <p:nvPr/>
          </p:nvSpPr>
          <p:spPr bwMode="auto">
            <a:xfrm>
              <a:off x="756" y="1946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14"/>
            <p:cNvSpPr>
              <a:spLocks noChangeAspect="1" noChangeArrowheads="1"/>
            </p:cNvSpPr>
            <p:nvPr/>
          </p:nvSpPr>
          <p:spPr bwMode="auto">
            <a:xfrm>
              <a:off x="2450" y="190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9" name="Text Box 15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An increase in price…</a:t>
            </a:r>
          </a:p>
        </p:txBody>
      </p:sp>
      <p:grpSp>
        <p:nvGrpSpPr>
          <p:cNvPr id="17420" name="Group 16"/>
          <p:cNvGrpSpPr>
            <a:grpSpLocks/>
          </p:cNvGrpSpPr>
          <p:nvPr/>
        </p:nvGrpSpPr>
        <p:grpSpPr bwMode="auto">
          <a:xfrm>
            <a:off x="503238" y="3852863"/>
            <a:ext cx="3579812" cy="304800"/>
            <a:chOff x="317" y="2427"/>
            <a:chExt cx="2255" cy="192"/>
          </a:xfrm>
        </p:grpSpPr>
        <p:sp>
          <p:nvSpPr>
            <p:cNvPr id="17430" name="Line 17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Oval 18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Text Box 19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7426" name="Group 2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7428" name="Text Box 2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7429" name="Line 2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7" name="Line 2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17424" name="Text Box 26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…leaves the quantity demanded unchanged.</a:t>
              </a:r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6" name="Rectangle 3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a): Perfectly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7B621D6F-8A90-4401-95B6-ACAA6EF5F0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158875" y="1290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&lt; 1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8463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8465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8466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64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35238" y="6161088"/>
            <a:ext cx="3257550" cy="511175"/>
            <a:chOff x="1597" y="3881"/>
            <a:chExt cx="2052" cy="322"/>
          </a:xfrm>
        </p:grpSpPr>
        <p:sp>
          <p:nvSpPr>
            <p:cNvPr id="18461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11% decrease in quantity demanded.</a:t>
              </a:r>
            </a:p>
          </p:txBody>
        </p:sp>
        <p:sp>
          <p:nvSpPr>
            <p:cNvPr id="18462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05150" y="1508125"/>
            <a:ext cx="2400300" cy="3148013"/>
            <a:chOff x="1970" y="950"/>
            <a:chExt cx="1489" cy="2013"/>
          </a:xfrm>
        </p:grpSpPr>
        <p:sp>
          <p:nvSpPr>
            <p:cNvPr id="18459" name="Text Box 19"/>
            <p:cNvSpPr txBox="1">
              <a:spLocks noChangeArrowheads="1"/>
            </p:cNvSpPr>
            <p:nvPr/>
          </p:nvSpPr>
          <p:spPr bwMode="auto">
            <a:xfrm>
              <a:off x="2027" y="950"/>
              <a:ext cx="114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18460" name="Arc 20"/>
            <p:cNvSpPr>
              <a:spLocks/>
            </p:cNvSpPr>
            <p:nvPr/>
          </p:nvSpPr>
          <p:spPr bwMode="auto">
            <a:xfrm flipH="1" flipV="1">
              <a:off x="1970" y="1193"/>
              <a:ext cx="1489" cy="1770"/>
            </a:xfrm>
            <a:custGeom>
              <a:avLst/>
              <a:gdLst>
                <a:gd name="T0" fmla="*/ 0 w 21600"/>
                <a:gd name="T1" fmla="*/ 0 h 21600"/>
                <a:gd name="T2" fmla="*/ 103 w 21600"/>
                <a:gd name="T3" fmla="*/ 145 h 21600"/>
                <a:gd name="T4" fmla="*/ 0 w 21600"/>
                <a:gd name="T5" fmla="*/ 14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65225" y="3003550"/>
            <a:ext cx="2262188" cy="2828925"/>
            <a:chOff x="734" y="1892"/>
            <a:chExt cx="1425" cy="1782"/>
          </a:xfrm>
        </p:grpSpPr>
        <p:sp>
          <p:nvSpPr>
            <p:cNvPr id="18453" name="Line 26"/>
            <p:cNvSpPr>
              <a:spLocks noChangeShapeType="1"/>
            </p:cNvSpPr>
            <p:nvPr/>
          </p:nvSpPr>
          <p:spPr bwMode="auto">
            <a:xfrm>
              <a:off x="734" y="1953"/>
              <a:ext cx="1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27"/>
            <p:cNvSpPr>
              <a:spLocks noChangeAspect="1" noChangeArrowheads="1"/>
            </p:cNvSpPr>
            <p:nvPr/>
          </p:nvSpPr>
          <p:spPr bwMode="auto">
            <a:xfrm>
              <a:off x="2037" y="189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8"/>
            <p:cNvSpPr>
              <a:spLocks noChangeShapeType="1"/>
            </p:cNvSpPr>
            <p:nvPr/>
          </p:nvSpPr>
          <p:spPr bwMode="auto">
            <a:xfrm>
              <a:off x="2087" y="1956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8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957513" y="5886450"/>
            <a:ext cx="803275" cy="336550"/>
            <a:chOff x="1863" y="3708"/>
            <a:chExt cx="506" cy="212"/>
          </a:xfrm>
        </p:grpSpPr>
        <p:sp>
          <p:nvSpPr>
            <p:cNvPr id="18451" name="Text Box 31"/>
            <p:cNvSpPr txBox="1">
              <a:spLocks noChangeArrowheads="1"/>
            </p:cNvSpPr>
            <p:nvPr/>
          </p:nvSpPr>
          <p:spPr bwMode="auto">
            <a:xfrm>
              <a:off x="1863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90</a:t>
              </a:r>
            </a:p>
          </p:txBody>
        </p:sp>
        <p:sp>
          <p:nvSpPr>
            <p:cNvPr id="18452" name="Line 32"/>
            <p:cNvSpPr>
              <a:spLocks noChangeShapeType="1"/>
            </p:cNvSpPr>
            <p:nvPr/>
          </p:nvSpPr>
          <p:spPr bwMode="auto">
            <a:xfrm flipH="1" flipV="1">
              <a:off x="2169" y="3815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58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b):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  <p:bldP spid="266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B553C64D-887A-42AD-AB26-F325BAF2082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1146175" y="12668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1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9487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9489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9490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8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46350" y="6161088"/>
            <a:ext cx="3257550" cy="511175"/>
            <a:chOff x="1597" y="3881"/>
            <a:chExt cx="2052" cy="322"/>
          </a:xfrm>
        </p:grpSpPr>
        <p:sp>
          <p:nvSpPr>
            <p:cNvPr id="19485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22% decrease in quantity demanded.</a:t>
              </a:r>
            </a:p>
          </p:txBody>
        </p:sp>
        <p:sp>
          <p:nvSpPr>
            <p:cNvPr id="19486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360613" y="1779588"/>
            <a:ext cx="3355975" cy="2595562"/>
            <a:chOff x="1487" y="1121"/>
            <a:chExt cx="1973" cy="1842"/>
          </a:xfrm>
        </p:grpSpPr>
        <p:sp>
          <p:nvSpPr>
            <p:cNvPr id="19483" name="Text Box 19"/>
            <p:cNvSpPr txBox="1">
              <a:spLocks noChangeArrowheads="1"/>
            </p:cNvSpPr>
            <p:nvPr/>
          </p:nvSpPr>
          <p:spPr bwMode="auto">
            <a:xfrm>
              <a:off x="1487" y="1121"/>
              <a:ext cx="114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19484" name="Arc 20"/>
            <p:cNvSpPr>
              <a:spLocks/>
            </p:cNvSpPr>
            <p:nvPr/>
          </p:nvSpPr>
          <p:spPr bwMode="auto">
            <a:xfrm flipH="1" flipV="1">
              <a:off x="1515" y="1245"/>
              <a:ext cx="1945" cy="1718"/>
            </a:xfrm>
            <a:custGeom>
              <a:avLst/>
              <a:gdLst>
                <a:gd name="T0" fmla="*/ 0 w 21561"/>
                <a:gd name="T1" fmla="*/ 0 h 21600"/>
                <a:gd name="T2" fmla="*/ 175 w 21561"/>
                <a:gd name="T3" fmla="*/ 128 h 21600"/>
                <a:gd name="T4" fmla="*/ 0 w 21561"/>
                <a:gd name="T5" fmla="*/ 137 h 21600"/>
                <a:gd name="T6" fmla="*/ 0 60000 65536"/>
                <a:gd name="T7" fmla="*/ 0 60000 65536"/>
                <a:gd name="T8" fmla="*/ 0 60000 65536"/>
                <a:gd name="T9" fmla="*/ 0 w 21561"/>
                <a:gd name="T10" fmla="*/ 0 h 21600"/>
                <a:gd name="T11" fmla="*/ 21561 w 21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0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3005138"/>
            <a:ext cx="1757363" cy="2816225"/>
            <a:chOff x="726" y="1893"/>
            <a:chExt cx="1107" cy="1774"/>
          </a:xfrm>
        </p:grpSpPr>
        <p:sp>
          <p:nvSpPr>
            <p:cNvPr id="19477" name="Line 26"/>
            <p:cNvSpPr>
              <a:spLocks noChangeShapeType="1"/>
            </p:cNvSpPr>
            <p:nvPr/>
          </p:nvSpPr>
          <p:spPr bwMode="auto">
            <a:xfrm flipV="1">
              <a:off x="726" y="1946"/>
              <a:ext cx="1090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Oval 27"/>
            <p:cNvSpPr>
              <a:spLocks noChangeAspect="1" noChangeArrowheads="1"/>
            </p:cNvSpPr>
            <p:nvPr/>
          </p:nvSpPr>
          <p:spPr bwMode="auto">
            <a:xfrm>
              <a:off x="1711" y="189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8"/>
            <p:cNvSpPr>
              <a:spLocks noChangeShapeType="1"/>
            </p:cNvSpPr>
            <p:nvPr/>
          </p:nvSpPr>
          <p:spPr bwMode="auto">
            <a:xfrm>
              <a:off x="1776" y="1949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2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479675" y="5886450"/>
            <a:ext cx="1281113" cy="336550"/>
            <a:chOff x="1562" y="3708"/>
            <a:chExt cx="807" cy="212"/>
          </a:xfrm>
        </p:grpSpPr>
        <p:sp>
          <p:nvSpPr>
            <p:cNvPr id="19475" name="Text Box 31"/>
            <p:cNvSpPr txBox="1">
              <a:spLocks noChangeArrowheads="1"/>
            </p:cNvSpPr>
            <p:nvPr/>
          </p:nvSpPr>
          <p:spPr bwMode="auto">
            <a:xfrm>
              <a:off x="1562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80</a:t>
              </a:r>
            </a:p>
          </p:txBody>
        </p:sp>
        <p:sp>
          <p:nvSpPr>
            <p:cNvPr id="19476" name="Line 32"/>
            <p:cNvSpPr>
              <a:spLocks noChangeShapeType="1"/>
            </p:cNvSpPr>
            <p:nvPr/>
          </p:nvSpPr>
          <p:spPr bwMode="auto">
            <a:xfrm flipH="1" flipV="1">
              <a:off x="1880" y="380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06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c): Unit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  <p:bldP spid="2868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839150E2-A8AF-4941-85BC-1B2DE40203B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1133475" y="12319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&gt; 1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20511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20513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20514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12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017713" y="6137275"/>
            <a:ext cx="3257550" cy="511175"/>
            <a:chOff x="1597" y="3881"/>
            <a:chExt cx="2052" cy="322"/>
          </a:xfrm>
        </p:grpSpPr>
        <p:sp>
          <p:nvSpPr>
            <p:cNvPr id="20509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67% decrease in quantity demanded.</a:t>
              </a:r>
            </a:p>
          </p:txBody>
        </p:sp>
        <p:sp>
          <p:nvSpPr>
            <p:cNvPr id="20510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395413" y="1792288"/>
            <a:ext cx="4333875" cy="2482850"/>
            <a:chOff x="879" y="1129"/>
            <a:chExt cx="2730" cy="1564"/>
          </a:xfrm>
        </p:grpSpPr>
        <p:sp>
          <p:nvSpPr>
            <p:cNvPr id="20507" name="Text Box 19"/>
            <p:cNvSpPr txBox="1">
              <a:spLocks noChangeArrowheads="1"/>
            </p:cNvSpPr>
            <p:nvPr/>
          </p:nvSpPr>
          <p:spPr bwMode="auto">
            <a:xfrm>
              <a:off x="879" y="1129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0508" name="Arc 20"/>
            <p:cNvSpPr>
              <a:spLocks/>
            </p:cNvSpPr>
            <p:nvPr/>
          </p:nvSpPr>
          <p:spPr bwMode="auto">
            <a:xfrm flipH="1" flipV="1">
              <a:off x="1081" y="1249"/>
              <a:ext cx="2528" cy="1444"/>
            </a:xfrm>
            <a:custGeom>
              <a:avLst/>
              <a:gdLst>
                <a:gd name="T0" fmla="*/ 0 w 21561"/>
                <a:gd name="T1" fmla="*/ 0 h 21600"/>
                <a:gd name="T2" fmla="*/ 296 w 21561"/>
                <a:gd name="T3" fmla="*/ 91 h 21600"/>
                <a:gd name="T4" fmla="*/ 0 w 21561"/>
                <a:gd name="T5" fmla="*/ 97 h 21600"/>
                <a:gd name="T6" fmla="*/ 0 60000 65536"/>
                <a:gd name="T7" fmla="*/ 0 60000 65536"/>
                <a:gd name="T8" fmla="*/ 0 60000 65536"/>
                <a:gd name="T9" fmla="*/ 0 w 21561"/>
                <a:gd name="T10" fmla="*/ 0 h 21600"/>
                <a:gd name="T11" fmla="*/ 21561 w 21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94" name="Group 21"/>
          <p:cNvGrpSpPr>
            <a:grpSpLocks/>
          </p:cNvGrpSpPr>
          <p:nvPr/>
        </p:nvGrpSpPr>
        <p:grpSpPr bwMode="auto">
          <a:xfrm>
            <a:off x="469900" y="3852863"/>
            <a:ext cx="3579813" cy="304800"/>
            <a:chOff x="317" y="2427"/>
            <a:chExt cx="2255" cy="192"/>
          </a:xfrm>
        </p:grpSpPr>
        <p:sp>
          <p:nvSpPr>
            <p:cNvPr id="20504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2982913"/>
            <a:ext cx="1181100" cy="2768600"/>
            <a:chOff x="726" y="1879"/>
            <a:chExt cx="744" cy="1744"/>
          </a:xfrm>
        </p:grpSpPr>
        <p:sp>
          <p:nvSpPr>
            <p:cNvPr id="20501" name="Line 26"/>
            <p:cNvSpPr>
              <a:spLocks noChangeShapeType="1"/>
            </p:cNvSpPr>
            <p:nvPr/>
          </p:nvSpPr>
          <p:spPr bwMode="auto">
            <a:xfrm>
              <a:off x="726" y="1953"/>
              <a:ext cx="6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Oval 27"/>
            <p:cNvSpPr>
              <a:spLocks noChangeAspect="1" noChangeArrowheads="1"/>
            </p:cNvSpPr>
            <p:nvPr/>
          </p:nvSpPr>
          <p:spPr bwMode="auto">
            <a:xfrm>
              <a:off x="1348" y="1879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8"/>
            <p:cNvSpPr>
              <a:spLocks noChangeShapeType="1"/>
            </p:cNvSpPr>
            <p:nvPr/>
          </p:nvSpPr>
          <p:spPr bwMode="auto">
            <a:xfrm>
              <a:off x="1391" y="1905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6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916113" y="5862638"/>
            <a:ext cx="1833562" cy="336550"/>
            <a:chOff x="1207" y="3693"/>
            <a:chExt cx="1155" cy="212"/>
          </a:xfrm>
        </p:grpSpPr>
        <p:sp>
          <p:nvSpPr>
            <p:cNvPr id="20499" name="Text Box 31"/>
            <p:cNvSpPr txBox="1">
              <a:spLocks noChangeArrowheads="1"/>
            </p:cNvSpPr>
            <p:nvPr/>
          </p:nvSpPr>
          <p:spPr bwMode="auto">
            <a:xfrm>
              <a:off x="1207" y="3693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50</a:t>
              </a:r>
            </a:p>
          </p:txBody>
        </p:sp>
        <p:sp>
          <p:nvSpPr>
            <p:cNvPr id="20500" name="Line 32"/>
            <p:cNvSpPr>
              <a:spLocks noChangeShapeType="1"/>
            </p:cNvSpPr>
            <p:nvPr/>
          </p:nvSpPr>
          <p:spPr bwMode="auto">
            <a:xfrm flipH="1" flipV="1">
              <a:off x="1554" y="3808"/>
              <a:ext cx="80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54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d):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  <p:bldP spid="3072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0A24DB6-1F8F-480E-92E4-63403242B28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1125538" y="1163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</a:t>
            </a:r>
            <a:r>
              <a:rPr lang="en-GB" sz="1800" b="1">
                <a:solidFill>
                  <a:schemeClr val="bg1"/>
                </a:solidFill>
                <a:sym typeface="Symbol" pitchFamily="48" charset="2"/>
              </a:rPr>
              <a:t></a:t>
            </a:r>
            <a:endParaRPr lang="en-GB" sz="1800" b="1">
              <a:solidFill>
                <a:schemeClr val="bg1"/>
              </a:solidFill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14363" y="56578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5338" y="4056063"/>
            <a:ext cx="3257550" cy="358775"/>
            <a:chOff x="1597" y="3881"/>
            <a:chExt cx="2052" cy="226"/>
          </a:xfrm>
        </p:grpSpPr>
        <p:sp>
          <p:nvSpPr>
            <p:cNvPr id="21525" name="Text Box 9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154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At exactly $4, consumers will buy any quantity. </a:t>
              </a:r>
            </a:p>
          </p:txBody>
        </p:sp>
        <p:sp>
          <p:nvSpPr>
            <p:cNvPr id="21526" name="Line 1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469900" y="3852863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39825" y="3848100"/>
            <a:ext cx="7175500" cy="336550"/>
            <a:chOff x="718" y="2424"/>
            <a:chExt cx="4520" cy="212"/>
          </a:xfrm>
        </p:grpSpPr>
        <p:sp>
          <p:nvSpPr>
            <p:cNvPr id="21523" name="Text Box 13"/>
            <p:cNvSpPr txBox="1">
              <a:spLocks noChangeArrowheads="1"/>
            </p:cNvSpPr>
            <p:nvPr/>
          </p:nvSpPr>
          <p:spPr bwMode="auto">
            <a:xfrm>
              <a:off x="4012" y="2424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718" y="2541"/>
              <a:ext cx="325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35075" y="2928938"/>
            <a:ext cx="2846388" cy="396875"/>
            <a:chOff x="778" y="1845"/>
            <a:chExt cx="1793" cy="250"/>
          </a:xfrm>
        </p:grpSpPr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1000" y="1845"/>
              <a:ext cx="1571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At any price above $4, quantity demanded is zero. </a:t>
              </a:r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 flipH="1">
              <a:off x="778" y="1970"/>
              <a:ext cx="2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3325" y="4773613"/>
            <a:ext cx="3498850" cy="534987"/>
            <a:chOff x="758" y="3007"/>
            <a:chExt cx="2204" cy="337"/>
          </a:xfrm>
        </p:grpSpPr>
        <p:sp>
          <p:nvSpPr>
            <p:cNvPr id="21519" name="Text Box 19"/>
            <p:cNvSpPr txBox="1">
              <a:spLocks noChangeArrowheads="1"/>
            </p:cNvSpPr>
            <p:nvPr/>
          </p:nvSpPr>
          <p:spPr bwMode="auto">
            <a:xfrm>
              <a:off x="910" y="3094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 At any price below $4, quantity demanded is infinite. </a:t>
              </a:r>
            </a:p>
          </p:txBody>
        </p:sp>
        <p:sp>
          <p:nvSpPr>
            <p:cNvPr id="21520" name="Line 20"/>
            <p:cNvSpPr>
              <a:spLocks noChangeShapeType="1"/>
            </p:cNvSpPr>
            <p:nvPr/>
          </p:nvSpPr>
          <p:spPr bwMode="auto">
            <a:xfrm flipH="1" flipV="1">
              <a:off x="758" y="3007"/>
              <a:ext cx="16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90" name="Rectangle 2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e): Perfectly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8B0B095-FF6E-43CF-A0AB-E8FA37C228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Price elasticity of demand measures how much the quantity demanded responds to changes in the price. </a:t>
            </a:r>
          </a:p>
          <a:p>
            <a:pPr eaLnBrk="1" hangingPunct="1">
              <a:defRPr/>
            </a:pPr>
            <a:r>
              <a:rPr lang="en-US" sz="2400" dirty="0"/>
              <a:t>Price elasticity of demand is calculated as the percentage change in quantity demanded divided by the percentage change in price.</a:t>
            </a:r>
          </a:p>
          <a:p>
            <a:pPr marL="0" indent="0" eaLnBrk="1" hangingPunct="1">
              <a:buNone/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bldLvl="4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2E6DEB93-825D-4C7C-B868-084419CFEC0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762000"/>
          </a:xfrm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72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End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62EC06FA-B568-4985-BBAD-8B3DD9341CC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Learn the meaning of the elasticity of demand.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Examine what determines the elasticity of demand.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Learn the meaning of the elasticity of supply.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Examine what determines the elasticity of supply.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chapter you will…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96825BA-B6E5-4A66-B702-E26D1A2D22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… allows us to analyze supply and demand with greater precision. 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… is a measure of how much buyers and sellers respond to changes in market conditions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ELASTICITY OF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bldLvl="4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FC8B7AB-A04A-463D-902A-FC5F672174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 dirty="0">
                <a:solidFill>
                  <a:srgbClr val="720E3E"/>
                </a:solidFill>
              </a:rPr>
              <a:t>Price elasticity of demand</a:t>
            </a:r>
            <a:r>
              <a:rPr lang="en-US" dirty="0"/>
              <a:t> is a measure of how much the quantity demanded of a good responds to a change in the price of that good.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Price elasticity of demand is the percentage change in quantity demanded given a percent change in the price. </a:t>
            </a:r>
            <a:br>
              <a:rPr lang="en-US" dirty="0"/>
            </a:b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 Elasticity of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bldLvl="4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03C1EF0A-E784-46A9-9B6B-C91283CC55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Availability of Close Substitutes</a:t>
            </a:r>
          </a:p>
          <a:p>
            <a:pPr eaLnBrk="1" hangingPunct="1">
              <a:defRPr/>
            </a:pPr>
            <a:r>
              <a:rPr lang="en-US"/>
              <a:t>Necessities </a:t>
            </a:r>
            <a:r>
              <a:rPr lang="en-US" i="1"/>
              <a:t>versus</a:t>
            </a:r>
            <a:r>
              <a:rPr lang="en-US"/>
              <a:t> Luxuries</a:t>
            </a:r>
          </a:p>
          <a:p>
            <a:pPr eaLnBrk="1" hangingPunct="1">
              <a:defRPr/>
            </a:pPr>
            <a:r>
              <a:rPr lang="en-US"/>
              <a:t>Definition of the Market</a:t>
            </a:r>
          </a:p>
          <a:p>
            <a:pPr eaLnBrk="1" hangingPunct="1">
              <a:defRPr/>
            </a:pPr>
            <a:r>
              <a:rPr lang="en-US"/>
              <a:t>Time Horizon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Demand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653894D-E982-4152-9F61-A98FE78C2B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429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Demand tends to be more elastic:</a:t>
            </a:r>
          </a:p>
          <a:p>
            <a:pPr lvl="1" eaLnBrk="1" hangingPunct="1">
              <a:defRPr/>
            </a:pPr>
            <a:r>
              <a:rPr lang="en-US"/>
              <a:t>the larger the number of close substitutes.</a:t>
            </a:r>
          </a:p>
          <a:p>
            <a:pPr lvl="1" eaLnBrk="1" hangingPunct="1">
              <a:defRPr/>
            </a:pPr>
            <a:r>
              <a:rPr lang="en-US"/>
              <a:t>if the good is a luxury.</a:t>
            </a:r>
          </a:p>
          <a:p>
            <a:pPr lvl="1" eaLnBrk="1" hangingPunct="1">
              <a:defRPr/>
            </a:pPr>
            <a:r>
              <a:rPr lang="en-US"/>
              <a:t>the more narrowly defined the market.</a:t>
            </a:r>
          </a:p>
          <a:p>
            <a:pPr lvl="1" eaLnBrk="1" hangingPunct="1">
              <a:defRPr/>
            </a:pPr>
            <a:r>
              <a:rPr lang="en-US"/>
              <a:t>the longer the time period.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Demand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F885A39A-A096-4BAB-AD03-6F25CEF194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price elasticity of demand is computed as the percentage change in the quantity demanded divided by the percentage change in price.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Demand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38175" y="4416425"/>
            <a:ext cx="7450138" cy="690563"/>
            <a:chOff x="402" y="2782"/>
            <a:chExt cx="4693" cy="435"/>
          </a:xfrm>
        </p:grpSpPr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>
              <a:off x="2319" y="2991"/>
              <a:ext cx="27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402" y="2886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495" y="2886"/>
              <a:ext cx="6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551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597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6" name="Rectangle 10"/>
            <p:cNvSpPr>
              <a:spLocks noChangeArrowheads="1"/>
            </p:cNvSpPr>
            <p:nvPr/>
          </p:nvSpPr>
          <p:spPr bwMode="auto">
            <a:xfrm>
              <a:off x="672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7" name="Rectangle 11"/>
            <p:cNvSpPr>
              <a:spLocks noChangeArrowheads="1"/>
            </p:cNvSpPr>
            <p:nvPr/>
          </p:nvSpPr>
          <p:spPr bwMode="auto">
            <a:xfrm>
              <a:off x="746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8" name="Rectangle 12"/>
            <p:cNvSpPr>
              <a:spLocks noChangeArrowheads="1"/>
            </p:cNvSpPr>
            <p:nvPr/>
          </p:nvSpPr>
          <p:spPr bwMode="auto">
            <a:xfrm>
              <a:off x="788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auto">
            <a:xfrm>
              <a:off x="862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l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0" name="Rectangle 14"/>
            <p:cNvSpPr>
              <a:spLocks noChangeArrowheads="1"/>
            </p:cNvSpPr>
            <p:nvPr/>
          </p:nvSpPr>
          <p:spPr bwMode="auto">
            <a:xfrm>
              <a:off x="909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1" name="Rectangle 15"/>
            <p:cNvSpPr>
              <a:spLocks noChangeArrowheads="1"/>
            </p:cNvSpPr>
            <p:nvPr/>
          </p:nvSpPr>
          <p:spPr bwMode="auto">
            <a:xfrm>
              <a:off x="983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s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2" name="Rectangle 16"/>
            <p:cNvSpPr>
              <a:spLocks noChangeArrowheads="1"/>
            </p:cNvSpPr>
            <p:nvPr/>
          </p:nvSpPr>
          <p:spPr bwMode="auto">
            <a:xfrm>
              <a:off x="1048" y="2886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3" name="Rectangle 17"/>
            <p:cNvSpPr>
              <a:spLocks noChangeArrowheads="1"/>
            </p:cNvSpPr>
            <p:nvPr/>
          </p:nvSpPr>
          <p:spPr bwMode="auto">
            <a:xfrm>
              <a:off x="1095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4" name="Rectangle 18"/>
            <p:cNvSpPr>
              <a:spLocks noChangeArrowheads="1"/>
            </p:cNvSpPr>
            <p:nvPr/>
          </p:nvSpPr>
          <p:spPr bwMode="auto">
            <a:xfrm>
              <a:off x="1141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5" name="Rectangle 19"/>
            <p:cNvSpPr>
              <a:spLocks noChangeArrowheads="1"/>
            </p:cNvSpPr>
            <p:nvPr/>
          </p:nvSpPr>
          <p:spPr bwMode="auto">
            <a:xfrm>
              <a:off x="1215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6" name="Rectangle 20"/>
            <p:cNvSpPr>
              <a:spLocks noChangeArrowheads="1"/>
            </p:cNvSpPr>
            <p:nvPr/>
          </p:nvSpPr>
          <p:spPr bwMode="auto">
            <a:xfrm>
              <a:off x="1262" y="2886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7" name="Rectangle 21"/>
            <p:cNvSpPr>
              <a:spLocks noChangeArrowheads="1"/>
            </p:cNvSpPr>
            <p:nvPr/>
          </p:nvSpPr>
          <p:spPr bwMode="auto">
            <a:xfrm>
              <a:off x="1308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y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8" name="Rectangle 22"/>
            <p:cNvSpPr>
              <a:spLocks noChangeArrowheads="1"/>
            </p:cNvSpPr>
            <p:nvPr/>
          </p:nvSpPr>
          <p:spPr bwMode="auto">
            <a:xfrm>
              <a:off x="1392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9" name="Rectangle 23"/>
            <p:cNvSpPr>
              <a:spLocks noChangeArrowheads="1"/>
            </p:cNvSpPr>
            <p:nvPr/>
          </p:nvSpPr>
          <p:spPr bwMode="auto">
            <a:xfrm>
              <a:off x="1434" y="2886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o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0" name="Rectangle 24"/>
            <p:cNvSpPr>
              <a:spLocks noChangeArrowheads="1"/>
            </p:cNvSpPr>
            <p:nvPr/>
          </p:nvSpPr>
          <p:spPr bwMode="auto">
            <a:xfrm>
              <a:off x="1518" y="2886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f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1" name="Rectangle 25"/>
            <p:cNvSpPr>
              <a:spLocks noChangeArrowheads="1"/>
            </p:cNvSpPr>
            <p:nvPr/>
          </p:nvSpPr>
          <p:spPr bwMode="auto">
            <a:xfrm>
              <a:off x="1573" y="2886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2" name="Rectangle 26"/>
            <p:cNvSpPr>
              <a:spLocks noChangeArrowheads="1"/>
            </p:cNvSpPr>
            <p:nvPr/>
          </p:nvSpPr>
          <p:spPr bwMode="auto">
            <a:xfrm>
              <a:off x="1615" y="2886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3" name="Rectangle 27"/>
            <p:cNvSpPr>
              <a:spLocks noChangeArrowheads="1"/>
            </p:cNvSpPr>
            <p:nvPr/>
          </p:nvSpPr>
          <p:spPr bwMode="auto">
            <a:xfrm>
              <a:off x="1699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4" name="Rectangle 28"/>
            <p:cNvSpPr>
              <a:spLocks noChangeArrowheads="1"/>
            </p:cNvSpPr>
            <p:nvPr/>
          </p:nvSpPr>
          <p:spPr bwMode="auto">
            <a:xfrm>
              <a:off x="1774" y="2886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m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5" name="Rectangle 29"/>
            <p:cNvSpPr>
              <a:spLocks noChangeArrowheads="1"/>
            </p:cNvSpPr>
            <p:nvPr/>
          </p:nvSpPr>
          <p:spPr bwMode="auto">
            <a:xfrm>
              <a:off x="1904" y="2886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6" name="Rectangle 30"/>
            <p:cNvSpPr>
              <a:spLocks noChangeArrowheads="1"/>
            </p:cNvSpPr>
            <p:nvPr/>
          </p:nvSpPr>
          <p:spPr bwMode="auto">
            <a:xfrm>
              <a:off x="1978" y="2886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7" name="Rectangle 31"/>
            <p:cNvSpPr>
              <a:spLocks noChangeArrowheads="1"/>
            </p:cNvSpPr>
            <p:nvPr/>
          </p:nvSpPr>
          <p:spPr bwMode="auto">
            <a:xfrm>
              <a:off x="2062" y="2886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8" name="Rectangle 32"/>
            <p:cNvSpPr>
              <a:spLocks noChangeArrowheads="1"/>
            </p:cNvSpPr>
            <p:nvPr/>
          </p:nvSpPr>
          <p:spPr bwMode="auto">
            <a:xfrm>
              <a:off x="2186" y="2886"/>
              <a:ext cx="9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=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9" name="Rectangle 33"/>
            <p:cNvSpPr>
              <a:spLocks noChangeArrowheads="1"/>
            </p:cNvSpPr>
            <p:nvPr/>
          </p:nvSpPr>
          <p:spPr bwMode="auto">
            <a:xfrm>
              <a:off x="2330" y="2782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0" name="Rectangle 34"/>
            <p:cNvSpPr>
              <a:spLocks noChangeArrowheads="1"/>
            </p:cNvSpPr>
            <p:nvPr/>
          </p:nvSpPr>
          <p:spPr bwMode="auto">
            <a:xfrm>
              <a:off x="2423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1" name="Rectangle 35"/>
            <p:cNvSpPr>
              <a:spLocks noChangeArrowheads="1"/>
            </p:cNvSpPr>
            <p:nvPr/>
          </p:nvSpPr>
          <p:spPr bwMode="auto">
            <a:xfrm>
              <a:off x="2498" y="2782"/>
              <a:ext cx="6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2" name="Rectangle 36"/>
            <p:cNvSpPr>
              <a:spLocks noChangeArrowheads="1"/>
            </p:cNvSpPr>
            <p:nvPr/>
          </p:nvSpPr>
          <p:spPr bwMode="auto">
            <a:xfrm>
              <a:off x="2553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3" name="Rectangle 37"/>
            <p:cNvSpPr>
              <a:spLocks noChangeArrowheads="1"/>
            </p:cNvSpPr>
            <p:nvPr/>
          </p:nvSpPr>
          <p:spPr bwMode="auto">
            <a:xfrm>
              <a:off x="2628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4" name="Rectangle 38"/>
            <p:cNvSpPr>
              <a:spLocks noChangeArrowheads="1"/>
            </p:cNvSpPr>
            <p:nvPr/>
          </p:nvSpPr>
          <p:spPr bwMode="auto">
            <a:xfrm>
              <a:off x="2702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5" name="Rectangle 39"/>
            <p:cNvSpPr>
              <a:spLocks noChangeArrowheads="1"/>
            </p:cNvSpPr>
            <p:nvPr/>
          </p:nvSpPr>
          <p:spPr bwMode="auto">
            <a:xfrm>
              <a:off x="2786" y="2782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6" name="Rectangle 40"/>
            <p:cNvSpPr>
              <a:spLocks noChangeArrowheads="1"/>
            </p:cNvSpPr>
            <p:nvPr/>
          </p:nvSpPr>
          <p:spPr bwMode="auto">
            <a:xfrm>
              <a:off x="2832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7" name="Rectangle 41"/>
            <p:cNvSpPr>
              <a:spLocks noChangeArrowheads="1"/>
            </p:cNvSpPr>
            <p:nvPr/>
          </p:nvSpPr>
          <p:spPr bwMode="auto">
            <a:xfrm>
              <a:off x="2907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8" name="Rectangle 42"/>
            <p:cNvSpPr>
              <a:spLocks noChangeArrowheads="1"/>
            </p:cNvSpPr>
            <p:nvPr/>
          </p:nvSpPr>
          <p:spPr bwMode="auto">
            <a:xfrm>
              <a:off x="2990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9" name="Rectangle 43"/>
            <p:cNvSpPr>
              <a:spLocks noChangeArrowheads="1"/>
            </p:cNvSpPr>
            <p:nvPr/>
          </p:nvSpPr>
          <p:spPr bwMode="auto">
            <a:xfrm>
              <a:off x="3065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0" name="Rectangle 44"/>
            <p:cNvSpPr>
              <a:spLocks noChangeArrowheads="1"/>
            </p:cNvSpPr>
            <p:nvPr/>
          </p:nvSpPr>
          <p:spPr bwMode="auto">
            <a:xfrm>
              <a:off x="3107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1" name="Rectangle 45"/>
            <p:cNvSpPr>
              <a:spLocks noChangeArrowheads="1"/>
            </p:cNvSpPr>
            <p:nvPr/>
          </p:nvSpPr>
          <p:spPr bwMode="auto">
            <a:xfrm>
              <a:off x="3181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h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2" name="Rectangle 46"/>
            <p:cNvSpPr>
              <a:spLocks noChangeArrowheads="1"/>
            </p:cNvSpPr>
            <p:nvPr/>
          </p:nvSpPr>
          <p:spPr bwMode="auto">
            <a:xfrm>
              <a:off x="3265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3" name="Rectangle 47"/>
            <p:cNvSpPr>
              <a:spLocks noChangeArrowheads="1"/>
            </p:cNvSpPr>
            <p:nvPr/>
          </p:nvSpPr>
          <p:spPr bwMode="auto">
            <a:xfrm>
              <a:off x="3339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4" name="Rectangle 48"/>
            <p:cNvSpPr>
              <a:spLocks noChangeArrowheads="1"/>
            </p:cNvSpPr>
            <p:nvPr/>
          </p:nvSpPr>
          <p:spPr bwMode="auto">
            <a:xfrm>
              <a:off x="3423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5" name="Rectangle 49"/>
            <p:cNvSpPr>
              <a:spLocks noChangeArrowheads="1"/>
            </p:cNvSpPr>
            <p:nvPr/>
          </p:nvSpPr>
          <p:spPr bwMode="auto">
            <a:xfrm>
              <a:off x="3507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6" name="Rectangle 50"/>
            <p:cNvSpPr>
              <a:spLocks noChangeArrowheads="1"/>
            </p:cNvSpPr>
            <p:nvPr/>
          </p:nvSpPr>
          <p:spPr bwMode="auto">
            <a:xfrm>
              <a:off x="3582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7" name="Rectangle 51"/>
            <p:cNvSpPr>
              <a:spLocks noChangeArrowheads="1"/>
            </p:cNvSpPr>
            <p:nvPr/>
          </p:nvSpPr>
          <p:spPr bwMode="auto">
            <a:xfrm>
              <a:off x="3624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8" name="Rectangle 52"/>
            <p:cNvSpPr>
              <a:spLocks noChangeArrowheads="1"/>
            </p:cNvSpPr>
            <p:nvPr/>
          </p:nvSpPr>
          <p:spPr bwMode="auto">
            <a:xfrm>
              <a:off x="3670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9" name="Rectangle 53"/>
            <p:cNvSpPr>
              <a:spLocks noChangeArrowheads="1"/>
            </p:cNvSpPr>
            <p:nvPr/>
          </p:nvSpPr>
          <p:spPr bwMode="auto">
            <a:xfrm>
              <a:off x="3754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0" name="Rectangle 54"/>
            <p:cNvSpPr>
              <a:spLocks noChangeArrowheads="1"/>
            </p:cNvSpPr>
            <p:nvPr/>
          </p:nvSpPr>
          <p:spPr bwMode="auto">
            <a:xfrm>
              <a:off x="3796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q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1" name="Rectangle 55"/>
            <p:cNvSpPr>
              <a:spLocks noChangeArrowheads="1"/>
            </p:cNvSpPr>
            <p:nvPr/>
          </p:nvSpPr>
          <p:spPr bwMode="auto">
            <a:xfrm>
              <a:off x="3880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u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2" name="Rectangle 56"/>
            <p:cNvSpPr>
              <a:spLocks noChangeArrowheads="1"/>
            </p:cNvSpPr>
            <p:nvPr/>
          </p:nvSpPr>
          <p:spPr bwMode="auto">
            <a:xfrm>
              <a:off x="3964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3" name="Rectangle 57"/>
            <p:cNvSpPr>
              <a:spLocks noChangeArrowheads="1"/>
            </p:cNvSpPr>
            <p:nvPr/>
          </p:nvSpPr>
          <p:spPr bwMode="auto">
            <a:xfrm>
              <a:off x="4038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4" name="Rectangle 58"/>
            <p:cNvSpPr>
              <a:spLocks noChangeArrowheads="1"/>
            </p:cNvSpPr>
            <p:nvPr/>
          </p:nvSpPr>
          <p:spPr bwMode="auto">
            <a:xfrm>
              <a:off x="4122" y="2782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5" name="Rectangle 59"/>
            <p:cNvSpPr>
              <a:spLocks noChangeArrowheads="1"/>
            </p:cNvSpPr>
            <p:nvPr/>
          </p:nvSpPr>
          <p:spPr bwMode="auto">
            <a:xfrm>
              <a:off x="4168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6" name="Rectangle 60"/>
            <p:cNvSpPr>
              <a:spLocks noChangeArrowheads="1"/>
            </p:cNvSpPr>
            <p:nvPr/>
          </p:nvSpPr>
          <p:spPr bwMode="auto">
            <a:xfrm>
              <a:off x="4215" y="2782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7" name="Rectangle 61"/>
            <p:cNvSpPr>
              <a:spLocks noChangeArrowheads="1"/>
            </p:cNvSpPr>
            <p:nvPr/>
          </p:nvSpPr>
          <p:spPr bwMode="auto">
            <a:xfrm>
              <a:off x="4261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y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8" name="Rectangle 62"/>
            <p:cNvSpPr>
              <a:spLocks noChangeArrowheads="1"/>
            </p:cNvSpPr>
            <p:nvPr/>
          </p:nvSpPr>
          <p:spPr bwMode="auto">
            <a:xfrm>
              <a:off x="4345" y="2782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9" name="Rectangle 63"/>
            <p:cNvSpPr>
              <a:spLocks noChangeArrowheads="1"/>
            </p:cNvSpPr>
            <p:nvPr/>
          </p:nvSpPr>
          <p:spPr bwMode="auto">
            <a:xfrm>
              <a:off x="4387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0" name="Rectangle 64"/>
            <p:cNvSpPr>
              <a:spLocks noChangeArrowheads="1"/>
            </p:cNvSpPr>
            <p:nvPr/>
          </p:nvSpPr>
          <p:spPr bwMode="auto">
            <a:xfrm>
              <a:off x="4471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1" name="Rectangle 65"/>
            <p:cNvSpPr>
              <a:spLocks noChangeArrowheads="1"/>
            </p:cNvSpPr>
            <p:nvPr/>
          </p:nvSpPr>
          <p:spPr bwMode="auto">
            <a:xfrm>
              <a:off x="4545" y="2782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m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2" name="Rectangle 66"/>
            <p:cNvSpPr>
              <a:spLocks noChangeArrowheads="1"/>
            </p:cNvSpPr>
            <p:nvPr/>
          </p:nvSpPr>
          <p:spPr bwMode="auto">
            <a:xfrm>
              <a:off x="4675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3" name="Rectangle 67"/>
            <p:cNvSpPr>
              <a:spLocks noChangeArrowheads="1"/>
            </p:cNvSpPr>
            <p:nvPr/>
          </p:nvSpPr>
          <p:spPr bwMode="auto">
            <a:xfrm>
              <a:off x="4750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4" name="Rectangle 68"/>
            <p:cNvSpPr>
              <a:spLocks noChangeArrowheads="1"/>
            </p:cNvSpPr>
            <p:nvPr/>
          </p:nvSpPr>
          <p:spPr bwMode="auto">
            <a:xfrm>
              <a:off x="4834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5" name="Rectangle 69"/>
            <p:cNvSpPr>
              <a:spLocks noChangeArrowheads="1"/>
            </p:cNvSpPr>
            <p:nvPr/>
          </p:nvSpPr>
          <p:spPr bwMode="auto">
            <a:xfrm>
              <a:off x="4918" y="2782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6" name="Rectangle 70"/>
            <p:cNvSpPr>
              <a:spLocks noChangeArrowheads="1"/>
            </p:cNvSpPr>
            <p:nvPr/>
          </p:nvSpPr>
          <p:spPr bwMode="auto">
            <a:xfrm>
              <a:off x="4992" y="2782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7" name="Rectangle 71"/>
            <p:cNvSpPr>
              <a:spLocks noChangeArrowheads="1"/>
            </p:cNvSpPr>
            <p:nvPr/>
          </p:nvSpPr>
          <p:spPr bwMode="auto">
            <a:xfrm>
              <a:off x="2806" y="3015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8" name="Rectangle 72"/>
            <p:cNvSpPr>
              <a:spLocks noChangeArrowheads="1"/>
            </p:cNvSpPr>
            <p:nvPr/>
          </p:nvSpPr>
          <p:spPr bwMode="auto">
            <a:xfrm>
              <a:off x="2899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9" name="Rectangle 73"/>
            <p:cNvSpPr>
              <a:spLocks noChangeArrowheads="1"/>
            </p:cNvSpPr>
            <p:nvPr/>
          </p:nvSpPr>
          <p:spPr bwMode="auto">
            <a:xfrm>
              <a:off x="2974" y="3015"/>
              <a:ext cx="6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0" name="Rectangle 74"/>
            <p:cNvSpPr>
              <a:spLocks noChangeArrowheads="1"/>
            </p:cNvSpPr>
            <p:nvPr/>
          </p:nvSpPr>
          <p:spPr bwMode="auto">
            <a:xfrm>
              <a:off x="3029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1" name="Rectangle 75"/>
            <p:cNvSpPr>
              <a:spLocks noChangeArrowheads="1"/>
            </p:cNvSpPr>
            <p:nvPr/>
          </p:nvSpPr>
          <p:spPr bwMode="auto">
            <a:xfrm>
              <a:off x="3104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2" name="Rectangle 76"/>
            <p:cNvSpPr>
              <a:spLocks noChangeArrowheads="1"/>
            </p:cNvSpPr>
            <p:nvPr/>
          </p:nvSpPr>
          <p:spPr bwMode="auto">
            <a:xfrm>
              <a:off x="3178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3262" y="3015"/>
              <a:ext cx="5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308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383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3466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7" name="Rectangle 81"/>
            <p:cNvSpPr>
              <a:spLocks noChangeArrowheads="1"/>
            </p:cNvSpPr>
            <p:nvPr/>
          </p:nvSpPr>
          <p:spPr bwMode="auto">
            <a:xfrm>
              <a:off x="3541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8" name="Rectangle 82"/>
            <p:cNvSpPr>
              <a:spLocks noChangeArrowheads="1"/>
            </p:cNvSpPr>
            <p:nvPr/>
          </p:nvSpPr>
          <p:spPr bwMode="auto">
            <a:xfrm>
              <a:off x="3583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9" name="Rectangle 83"/>
            <p:cNvSpPr>
              <a:spLocks noChangeArrowheads="1"/>
            </p:cNvSpPr>
            <p:nvPr/>
          </p:nvSpPr>
          <p:spPr bwMode="auto">
            <a:xfrm>
              <a:off x="3657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h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0" name="Rectangle 84"/>
            <p:cNvSpPr>
              <a:spLocks noChangeArrowheads="1"/>
            </p:cNvSpPr>
            <p:nvPr/>
          </p:nvSpPr>
          <p:spPr bwMode="auto">
            <a:xfrm>
              <a:off x="3741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1" name="Rectangle 85"/>
            <p:cNvSpPr>
              <a:spLocks noChangeArrowheads="1"/>
            </p:cNvSpPr>
            <p:nvPr/>
          </p:nvSpPr>
          <p:spPr bwMode="auto">
            <a:xfrm>
              <a:off x="3815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2" name="Rectangle 86"/>
            <p:cNvSpPr>
              <a:spLocks noChangeArrowheads="1"/>
            </p:cNvSpPr>
            <p:nvPr/>
          </p:nvSpPr>
          <p:spPr bwMode="auto">
            <a:xfrm>
              <a:off x="3899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3" name="Rectangle 87"/>
            <p:cNvSpPr>
              <a:spLocks noChangeArrowheads="1"/>
            </p:cNvSpPr>
            <p:nvPr/>
          </p:nvSpPr>
          <p:spPr bwMode="auto">
            <a:xfrm>
              <a:off x="3983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4" name="Rectangle 88"/>
            <p:cNvSpPr>
              <a:spLocks noChangeArrowheads="1"/>
            </p:cNvSpPr>
            <p:nvPr/>
          </p:nvSpPr>
          <p:spPr bwMode="auto">
            <a:xfrm>
              <a:off x="4058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5" name="Rectangle 89"/>
            <p:cNvSpPr>
              <a:spLocks noChangeArrowheads="1"/>
            </p:cNvSpPr>
            <p:nvPr/>
          </p:nvSpPr>
          <p:spPr bwMode="auto">
            <a:xfrm>
              <a:off x="4100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6" name="Rectangle 90"/>
            <p:cNvSpPr>
              <a:spLocks noChangeArrowheads="1"/>
            </p:cNvSpPr>
            <p:nvPr/>
          </p:nvSpPr>
          <p:spPr bwMode="auto">
            <a:xfrm>
              <a:off x="4146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7" name="Rectangle 91"/>
            <p:cNvSpPr>
              <a:spLocks noChangeArrowheads="1"/>
            </p:cNvSpPr>
            <p:nvPr/>
          </p:nvSpPr>
          <p:spPr bwMode="auto">
            <a:xfrm>
              <a:off x="4230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8" name="Rectangle 92"/>
            <p:cNvSpPr>
              <a:spLocks noChangeArrowheads="1"/>
            </p:cNvSpPr>
            <p:nvPr/>
          </p:nvSpPr>
          <p:spPr bwMode="auto">
            <a:xfrm>
              <a:off x="4272" y="3015"/>
              <a:ext cx="10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9" name="Rectangle 93"/>
            <p:cNvSpPr>
              <a:spLocks noChangeArrowheads="1"/>
            </p:cNvSpPr>
            <p:nvPr/>
          </p:nvSpPr>
          <p:spPr bwMode="auto">
            <a:xfrm>
              <a:off x="4356" y="3015"/>
              <a:ext cx="6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0" name="Rectangle 94"/>
            <p:cNvSpPr>
              <a:spLocks noChangeArrowheads="1"/>
            </p:cNvSpPr>
            <p:nvPr/>
          </p:nvSpPr>
          <p:spPr bwMode="auto">
            <a:xfrm>
              <a:off x="4411" y="3015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1" name="Rectangle 95"/>
            <p:cNvSpPr>
              <a:spLocks noChangeArrowheads="1"/>
            </p:cNvSpPr>
            <p:nvPr/>
          </p:nvSpPr>
          <p:spPr bwMode="auto">
            <a:xfrm>
              <a:off x="4458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2" name="Rectangle 96"/>
            <p:cNvSpPr>
              <a:spLocks noChangeArrowheads="1"/>
            </p:cNvSpPr>
            <p:nvPr/>
          </p:nvSpPr>
          <p:spPr bwMode="auto">
            <a:xfrm>
              <a:off x="4532" y="3015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E321212C-592D-440E-A190-6C476903E0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362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The midpoint formula is preferable when calculating the price elasticity of demand because it gives the same answer regardless of the direction of the change.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solidFill>
                  <a:schemeClr val="bg1"/>
                </a:solidFill>
              </a:rPr>
              <a:t>point Method: A Better Way to Calculate Percentage Changes and Elasticities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609600"/>
          </a:xfrm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Midpoint Method: A Better Way to Calculate Percentage Changes and Elasticities</a:t>
            </a:r>
          </a:p>
        </p:txBody>
      </p:sp>
      <p:sp>
        <p:nvSpPr>
          <p:cNvPr id="20586" name="Text Box 106"/>
          <p:cNvSpPr txBox="1">
            <a:spLocks noChangeArrowheads="1"/>
          </p:cNvSpPr>
          <p:nvPr/>
        </p:nvSpPr>
        <p:spPr bwMode="auto">
          <a:xfrm>
            <a:off x="4800600" y="4191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(Q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- Q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0590" name="Text Box 110"/>
          <p:cNvSpPr txBox="1">
            <a:spLocks noChangeArrowheads="1"/>
          </p:cNvSpPr>
          <p:nvPr/>
        </p:nvSpPr>
        <p:spPr bwMode="auto">
          <a:xfrm>
            <a:off x="6172200" y="4191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[(Q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+ Q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 2]</a:t>
            </a:r>
          </a:p>
        </p:txBody>
      </p:sp>
      <p:sp>
        <p:nvSpPr>
          <p:cNvPr id="20591" name="Text Box 111"/>
          <p:cNvSpPr txBox="1">
            <a:spLocks noChangeArrowheads="1"/>
          </p:cNvSpPr>
          <p:nvPr/>
        </p:nvSpPr>
        <p:spPr bwMode="auto">
          <a:xfrm>
            <a:off x="4876800" y="4800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(P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- P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0592" name="Text Box 112"/>
          <p:cNvSpPr txBox="1">
            <a:spLocks noChangeArrowheads="1"/>
          </p:cNvSpPr>
          <p:nvPr/>
        </p:nvSpPr>
        <p:spPr bwMode="auto">
          <a:xfrm>
            <a:off x="6248400" y="48006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[(P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+ P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 2]</a:t>
            </a:r>
          </a:p>
        </p:txBody>
      </p:sp>
      <p:sp>
        <p:nvSpPr>
          <p:cNvPr id="20593" name="Line 113"/>
          <p:cNvSpPr>
            <a:spLocks noChangeShapeType="1"/>
          </p:cNvSpPr>
          <p:nvPr/>
        </p:nvSpPr>
        <p:spPr bwMode="auto">
          <a:xfrm>
            <a:off x="4876800" y="4724400"/>
            <a:ext cx="3200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609600" y="44958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demand =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bldLvl="4" autoUpdateAnimBg="0"/>
      <p:bldP spid="20586" grpId="0"/>
      <p:bldP spid="20590" grpId="0"/>
      <p:bldP spid="20591" grpId="0"/>
      <p:bldP spid="20592" grpId="0"/>
      <p:bldP spid="20593" grpId="0" animBg="1"/>
      <p:bldP spid="205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A031616-EF85-4898-A64F-312D95232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1800"/>
              <a:t>From Point A to Point B: Price rise = 50% and Quantity fall = 33% </a:t>
            </a:r>
          </a:p>
          <a:p>
            <a:pPr eaLnBrk="1" hangingPunct="1">
              <a:defRPr/>
            </a:pPr>
            <a:r>
              <a:rPr lang="en-US" sz="1800"/>
              <a:t>From Point B to Point A: Price fall = 33% and Quantity rise = 50%  </a:t>
            </a:r>
            <a:endParaRPr lang="en-US" sz="2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609600"/>
          </a:xfrm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Midpoint Method: A Better Way to Calculate Percentage Changes and Elasticities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495800" y="3581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(80 - 120) /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19800" y="3581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[(80 + 120)/ 2]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953000" y="4191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(6 - 4)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19800" y="4191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[(6 + 4)/ 2]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572000" y="4114800"/>
            <a:ext cx="3581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52400" y="38862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demand = 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85800" y="1295400"/>
            <a:ext cx="77724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b="1">
                <a:solidFill>
                  <a:schemeClr val="accent2"/>
                </a:solidFill>
              </a:rPr>
              <a:t>Point A: 		Price = $4		Quantity = 120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b="1">
                <a:solidFill>
                  <a:schemeClr val="accent2"/>
                </a:solidFill>
              </a:rPr>
              <a:t>Point B: 		Price = $6		Quantity = 80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172200" y="51054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= 	</a:t>
            </a:r>
            <a:r>
              <a:rPr lang="en-US" sz="3200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0" y="4343400"/>
            <a:ext cx="2743200" cy="990600"/>
            <a:chOff x="480" y="2736"/>
            <a:chExt cx="1728" cy="624"/>
          </a:xfrm>
        </p:grpSpPr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480" y="3072"/>
              <a:ext cx="1728" cy="288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920DA9"/>
                  </a:solidFill>
                </a:rPr>
                <a:t>Mid point method</a:t>
              </a:r>
            </a:p>
          </p:txBody>
        </p:sp>
        <p:sp>
          <p:nvSpPr>
            <p:cNvPr id="13328" name="Line 13"/>
            <p:cNvSpPr>
              <a:spLocks noChangeShapeType="1"/>
            </p:cNvSpPr>
            <p:nvPr/>
          </p:nvSpPr>
          <p:spPr bwMode="auto">
            <a:xfrm flipV="1">
              <a:off x="816" y="273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4" autoUpdateAnimBg="0"/>
      <p:bldP spid="22532" grpId="0"/>
      <p:bldP spid="22533" grpId="0"/>
      <p:bldP spid="22534" grpId="0"/>
      <p:bldP spid="22535" grpId="0"/>
      <p:bldP spid="22536" grpId="0" animBg="1"/>
      <p:bldP spid="22537" grpId="0"/>
      <p:bldP spid="22538" grpId="0" build="p" bldLvl="4" autoUpdateAnimBg="0"/>
      <p:bldP spid="22539" grpId="0"/>
    </p:bldLst>
  </p:timing>
</p:sld>
</file>

<file path=ppt/theme/theme1.xml><?xml version="1.0" encoding="utf-8"?>
<a:theme xmlns:a="http://schemas.openxmlformats.org/drawingml/2006/main" name="MankiwCanChp2Ed2">
  <a:themeElements>
    <a:clrScheme name="MankiwCanChp2Ed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nkiwCanChp2Ed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MankiwCanChp2Ed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HardDrive:Applications:Microsoft Office 2004:Templates:My Templates:MankiwCanChp2Ed2.pot</Template>
  <TotalTime>1684</TotalTime>
  <Words>1178</Words>
  <Application>Microsoft Office PowerPoint</Application>
  <PresentationFormat>On-screen Show (4:3)</PresentationFormat>
  <Paragraphs>274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MankiwCanChp2Ed2</vt:lpstr>
      <vt:lpstr>Chapter 4</vt:lpstr>
      <vt:lpstr>In this chapter you will…</vt:lpstr>
      <vt:lpstr>THE ELASTICITY OF DEMAND</vt:lpstr>
      <vt:lpstr>Price Elasticity of Demand</vt:lpstr>
      <vt:lpstr>The Price Elasticity of Demand and Its Determinants</vt:lpstr>
      <vt:lpstr>The Price Elasticity of Demand and Its Determinants</vt:lpstr>
      <vt:lpstr>Computing the Price Elasticity of Demand</vt:lpstr>
      <vt:lpstr>The Midpoint Method: A Better Way to Calculate Percentage Changes and Elasticities</vt:lpstr>
      <vt:lpstr>The Midpoint Method: A Better Way to Calculate Percentage Changes and Elasticities</vt:lpstr>
      <vt:lpstr>A Variety of Demand Curves</vt:lpstr>
      <vt:lpstr>A Variety of Demand Curves</vt:lpstr>
      <vt:lpstr>A Variety of Demand Curves</vt:lpstr>
      <vt:lpstr>Figure 5-1 a): Perfectly Inelastic Demand</vt:lpstr>
      <vt:lpstr>Figure 5-1 b): Inelastic Demand</vt:lpstr>
      <vt:lpstr>Figure 5-1 c): Unit Elastic Demand</vt:lpstr>
      <vt:lpstr>Figure 5-1 d): Elastic Demand</vt:lpstr>
      <vt:lpstr>Figure 5-1 e): Perfectly Elastic Demand</vt:lpstr>
      <vt:lpstr>Summary</vt:lpstr>
      <vt:lpstr>The End</vt:lpstr>
    </vt:vector>
  </TitlesOfParts>
  <Company>Université d'Ottawa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Marc Prud'Homme</dc:creator>
  <cp:lastModifiedBy>user</cp:lastModifiedBy>
  <cp:revision>36</cp:revision>
  <dcterms:created xsi:type="dcterms:W3CDTF">2004-08-07T15:22:37Z</dcterms:created>
  <dcterms:modified xsi:type="dcterms:W3CDTF">2019-10-13T03:22:46Z</dcterms:modified>
</cp:coreProperties>
</file>