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72" r:id="rId12"/>
    <p:sldId id="264" r:id="rId13"/>
    <p:sldId id="265" r:id="rId14"/>
    <p:sldId id="266" r:id="rId15"/>
    <p:sldId id="267" r:id="rId16"/>
    <p:sldId id="268" r:id="rId17"/>
    <p:sldId id="270" r:id="rId18"/>
    <p:sldId id="269" r:id="rId19"/>
    <p:sldId id="286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DA04A1-2562-4687-A571-7B4B56E1C79C}" v="1" dt="2021-11-10T02:58:02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TIAZ ALAM" userId="S::21-45064-2@student.aiub.edu::6a3b51ee-65f2-4f69-b572-756837716096" providerId="AD" clId="Web-{3ADA04A1-2562-4687-A571-7B4B56E1C79C}"/>
    <pc:docChg chg="modSld">
      <pc:chgData name="IMTIAZ ALAM" userId="S::21-45064-2@student.aiub.edu::6a3b51ee-65f2-4f69-b572-756837716096" providerId="AD" clId="Web-{3ADA04A1-2562-4687-A571-7B4B56E1C79C}" dt="2021-11-10T02:58:02.556" v="0" actId="1076"/>
      <pc:docMkLst>
        <pc:docMk/>
      </pc:docMkLst>
      <pc:sldChg chg="modSp">
        <pc:chgData name="IMTIAZ ALAM" userId="S::21-45064-2@student.aiub.edu::6a3b51ee-65f2-4f69-b572-756837716096" providerId="AD" clId="Web-{3ADA04A1-2562-4687-A571-7B4B56E1C79C}" dt="2021-11-10T02:58:02.556" v="0" actId="1076"/>
        <pc:sldMkLst>
          <pc:docMk/>
          <pc:sldMk cId="2048196154" sldId="284"/>
        </pc:sldMkLst>
        <pc:spChg chg="mod">
          <ac:chgData name="IMTIAZ ALAM" userId="S::21-45064-2@student.aiub.edu::6a3b51ee-65f2-4f69-b572-756837716096" providerId="AD" clId="Web-{3ADA04A1-2562-4687-A571-7B4B56E1C79C}" dt="2021-11-10T02:58:02.556" v="0" actId="1076"/>
          <ac:spMkLst>
            <pc:docMk/>
            <pc:sldMk cId="2048196154" sldId="284"/>
            <ac:spMk id="3" creationId="{6C00FEB7-AE78-4CE4-B657-D5BDB19F5D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2A1D-C29E-A247-A9B4-08D36C05B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C6F09-CDCC-5F40-ACD0-B90070386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0269-99BF-624E-86FB-20EE4EEA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53DC-0F51-8246-8746-5C8692D0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19D0-FB3F-0640-A870-F514A50F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3001-073E-4242-AA92-54AD00D0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BE0FA-4DEA-8142-A1A1-15F7DC18E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4F5E-CC6D-AC44-8B04-8AEA69BB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DBF3-9DDA-6A47-A09E-967ABE82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0167-66B9-294E-8529-F1BB0654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1E0CB-4E83-F744-8F4F-5A1A8E25C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4C46C-AA87-064B-AF53-B9627599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8096C-F026-BB4C-98E6-98FD228F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CC3C-3DC0-D442-A218-A7E07760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01B8-B35F-B84B-A091-1631150F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3EE0-54E1-A241-A6F6-3F2E63DB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8D37-74A7-8441-AB98-7E4DFFE7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D8E2D-19B9-B049-B2D0-1934272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CB652-3B5E-9144-BFCE-1B97FF53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CDDDD-A7A0-8941-AF42-164A5016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F817-E61A-AA41-9A65-46104181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AE692-554F-4643-B79E-3AD58925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82AEB-EF8F-F84B-8F29-BBD6FA07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BA2D-AC45-7A49-87C8-13FC2F49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4C7A-ED1B-914A-B42F-7630D523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D355-F139-6240-B1A1-E99089AF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34E9-FF02-524A-A604-F94412502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143F5-EAF9-4245-BA97-98AD8AD6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40FC1-9DC4-5147-B29B-262B302F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F508-4D09-BD44-AA89-DB6CCCBE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0D84A-4912-074E-B566-73C9D903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F856-57A4-634F-AAB5-EAAD22B6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A03C-D1DE-C64A-B38F-0FFBD7AD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F260C-DDAE-8948-A7FF-A0476049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1F4F-DBBF-7B4E-8671-C36F1DB42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4D912-0CB8-5A4A-8F86-64C98F361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54FAF-3DD6-8C46-8FD3-EB544F19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375A1-C5F8-DB41-BCF1-8D33B8A4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46187-4D91-A440-8C24-8A74B9B1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0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A4D0-920E-2040-A003-C3068373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67B6B-D1CA-1E47-AC09-548D5114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3B039-4C14-5545-93F0-8032DD36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488FA-9A03-9E4E-8630-C2049523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106FE-6466-B24F-BBB4-795B1729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08F96-477C-B842-90DB-318127AE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9D5A7-0AD2-2B4F-9C2C-F33DD084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3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C9EC-7824-1345-92CC-5F73946E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A2D7-F3AF-C545-B42B-92908ECD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915AD-1489-9C47-9452-CFD3B14CD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8B616-8988-0742-8C47-85EA0E3F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96CE-ABFE-A74B-A426-2FE3581C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6ED8E-6AB0-BA4B-A6DF-4A24AC31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1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4174-AF03-994D-802E-D193E7AF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39DEE-7F87-CA40-9964-BEB7671F5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09B31-A341-0F44-BE5F-45715C2E8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60B04-909F-2A47-AD7A-75629E4B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FEB5-5D58-F544-8537-99AC2257EE2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98378-52BF-F640-97CA-C25D7EE9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9B47-66AB-3142-B83C-5D6338A7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4B463-E68F-8C4C-A5B8-60D83033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BE169-6400-FD43-A256-3966AF3F3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8665-4453-364D-8C9E-0161CCDB8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FFEB5-5D58-F544-8537-99AC2257EE2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CDD6-FE67-F444-A781-22CF152C2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D695-8B85-C346-83C0-3983EDC6E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95DA-58D9-6F4A-8531-115A1DC4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AF0B-367D-8D4C-971B-9703DEA05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INTEGRAL CALCULUS </a:t>
            </a:r>
            <a:br>
              <a:rPr lang="en-US" sz="3600" b="1" dirty="0"/>
            </a:br>
            <a:r>
              <a:rPr lang="en-US" sz="3600" b="1" dirty="0"/>
              <a:t>AND </a:t>
            </a:r>
            <a:br>
              <a:rPr lang="en-US" sz="3600" b="1" dirty="0"/>
            </a:br>
            <a:r>
              <a:rPr lang="en-US" sz="3600" b="1" dirty="0"/>
              <a:t>ORDINARY DIFFERENTIAL EQUATIOSNS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7E216-45CD-6641-9EE4-7C55D81A7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MULTIPLE INTEGRATION</a:t>
            </a:r>
          </a:p>
        </p:txBody>
      </p:sp>
    </p:spTree>
    <p:extLst>
      <p:ext uri="{BB962C8B-B14F-4D97-AF65-F5344CB8AC3E}">
        <p14:creationId xmlns:p14="http://schemas.microsoft.com/office/powerpoint/2010/main" val="373582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Application of Double Integrals:</a:t>
                </a:r>
              </a:p>
              <a:p>
                <a:pPr marL="0" indent="0">
                  <a:buNone/>
                </a:pPr>
                <a:r>
                  <a:rPr lang="en-US" b="1" dirty="0"/>
                  <a:t>Area</a:t>
                </a:r>
                <a:r>
                  <a:rPr lang="en-US" dirty="0"/>
                  <a:t>: Plane area of a closed bounded region </a:t>
                </a:r>
                <a:r>
                  <a:rPr lang="en-US" i="1" dirty="0"/>
                  <a:t>R</a:t>
                </a:r>
                <a:r>
                  <a:rPr lang="en-US" dirty="0"/>
                  <a:t> is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Using double integrals, find the finite area bounded by the following curves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b="0" dirty="0"/>
                  <a:t>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        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7CDD4A3-3110-497C-848D-931319CC7BD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933" y="3682143"/>
            <a:ext cx="4117808" cy="282949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0EE0BE-E59F-4E10-8A6D-882A6DDF5CD6}"/>
                  </a:ext>
                </a:extLst>
              </p:cNvPr>
              <p:cNvSpPr txBox="1"/>
              <p:nvPr/>
            </p:nvSpPr>
            <p:spPr>
              <a:xfrm>
                <a:off x="8598568" y="2361017"/>
                <a:ext cx="21496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=−2,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0EE0BE-E59F-4E10-8A6D-882A6DDF5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568" y="2361017"/>
                <a:ext cx="2149642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247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Application of Double Integrals:</a:t>
                </a:r>
              </a:p>
              <a:p>
                <a:pPr marL="0" indent="0">
                  <a:buNone/>
                </a:pPr>
                <a:r>
                  <a:rPr lang="en-US" b="1" dirty="0"/>
                  <a:t>Area</a:t>
                </a:r>
                <a:r>
                  <a:rPr lang="en-US" dirty="0"/>
                  <a:t>: Plane area of a closed bounded region </a:t>
                </a:r>
                <a:r>
                  <a:rPr lang="en-US" i="1" dirty="0"/>
                  <a:t>R</a:t>
                </a:r>
                <a:r>
                  <a:rPr lang="en-US" dirty="0"/>
                  <a:t> is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Using double integrals, find the finite area bounded by the following curves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and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         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+6−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838472-25DC-496B-9D7D-9FD2BB03E87A}"/>
                  </a:ext>
                </a:extLst>
              </p:cNvPr>
              <p:cNvSpPr txBox="1"/>
              <p:nvPr/>
            </p:nvSpPr>
            <p:spPr>
              <a:xfrm>
                <a:off x="8612636" y="2037458"/>
                <a:ext cx="21496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−6=0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=−2, 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838472-25DC-496B-9D7D-9FD2BB03E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636" y="2037458"/>
                <a:ext cx="2149642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7B90E5-9DD6-4D02-AA04-2ECED26E4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853" y="2987879"/>
            <a:ext cx="423921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3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Class Practice: </a:t>
                </a:r>
              </a:p>
              <a:p>
                <a:pPr marL="0" indent="0">
                  <a:buNone/>
                </a:pPr>
                <a:r>
                  <a:rPr lang="en-US" dirty="0"/>
                  <a:t>Sketch the region and</a:t>
                </a:r>
                <a:r>
                  <a:rPr lang="en-US" b="1" dirty="0"/>
                  <a:t> using</a:t>
                </a:r>
                <a:r>
                  <a:rPr lang="en-US" dirty="0"/>
                  <a:t> double integrals, find the finite area bounded by the following curve (s).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 and </a:t>
                </a:r>
                <a:r>
                  <a:rPr lang="en-US" i="1" dirty="0"/>
                  <a:t>x</a:t>
                </a:r>
                <a:r>
                  <a:rPr lang="en-US" dirty="0"/>
                  <a:t>-axis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𝟒</m:t>
                    </m:r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b="1" dirty="0"/>
                  <a:t> </a:t>
                </a:r>
                <a:endParaRPr lang="en-US" b="1" i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=−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, </m:t>
                    </m:r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  <m:r>
                      <a:rPr lang="en-US" b="1" i="1">
                        <a:latin typeface="Cambria Math"/>
                      </a:rPr>
                      <m:t>,  </m:t>
                    </m:r>
                    <m:r>
                      <a:rPr lang="en-US" b="1" i="1">
                        <a:latin typeface="Cambria Math"/>
                      </a:rPr>
                      <m:t>𝒚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</m:oMath>
                </a14:m>
                <a:endParaRPr lang="en-US" sz="2400" b="1" dirty="0"/>
              </a:p>
              <a:p>
                <a:pPr marL="514350" indent="-514350">
                  <a:buAutoNum type="arabicPeriod"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 r="-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045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Iterated Integrals in Three Variables:</a:t>
                </a:r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Evaluate 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𝑑𝑧𝑑𝑦𝑑𝑥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Solution: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𝑑𝑧𝑑𝑦𝑑𝑥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nary>
                          </m:e>
                        </m:nary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𝑑𝑦𝑑𝑥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𝑑𝑦𝑑𝑥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=4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nary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=36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54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39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Iterated Integrals in Three Variables:</a:t>
                </a:r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Evaluate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𝑦𝑧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𝑑𝑧𝑑𝑦𝑑𝑥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𝑦𝑧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𝑑𝑧𝑑𝑦𝑑𝑥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34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dirty="0"/>
                  <a:t>Evaluate the following iterated integral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−3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𝑦𝑧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𝑑𝑧𝑑𝑦𝑑𝑥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𝑑𝑥𝑑𝑦𝑑𝑧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𝑑𝑧𝑑𝑥𝑑𝑦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𝑥𝑑𝑧𝑑𝑦𝑑𝑥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   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  <m:e>
                            <m:nary>
                              <m:nary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𝑦𝑧𝑑𝑥𝑑𝑧𝑑𝑦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i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𝑧𝑟</m:t>
                                </m:r>
                              </m:e>
                            </m:nary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</m:e>
                        </m:nary>
                      </m:e>
                    </m:nary>
                    <m:r>
                      <a:rPr lang="en-US" i="1">
                        <a:latin typeface="Cambria Math"/>
                      </a:rPr>
                      <m:t>𝑑𝑧𝑑𝑟𝑑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     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𝜋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𝑑𝑟𝑑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r>
                  <a:rPr lang="en-US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Triple Integral (P-1030) Example # 1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 fontAlgn="t">
                  <a:buNone/>
                </a:pPr>
                <a:r>
                  <a:rPr lang="en-US" dirty="0"/>
                  <a:t>Page- 1037 Ex # 3-7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00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18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br>
                  <a:rPr lang="en-US" sz="3600" b="1" dirty="0"/>
                </a:br>
                <a:r>
                  <a:rPr lang="en-US" sz="3600" b="1" dirty="0"/>
                  <a:t>Application of Triple Integrals: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100" dirty="0"/>
                  <a:t>The volume of a closed bounded region R in space is  </a:t>
                </a:r>
                <a14:m>
                  <m:oMath xmlns:m="http://schemas.openxmlformats.org/officeDocument/2006/math">
                    <m:nary>
                      <m:naryPr>
                        <m:chr m:val="∭"/>
                        <m:limLoc m:val="undOvr"/>
                        <m:supHide m:val="on"/>
                        <m:ctrlPr>
                          <a:rPr lang="en-US" sz="3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3100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507" t="-1705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Example:</a:t>
                </a:r>
                <a:r>
                  <a:rPr lang="en-US" dirty="0"/>
                  <a:t> Find the volume V of the tetrahedron bounded by the planes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=0, 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and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. (see diagram)</a:t>
                </a:r>
              </a:p>
              <a:p>
                <a:pPr marL="0" indent="0">
                  <a:buNone/>
                </a:pPr>
                <a:r>
                  <a:rPr lang="en-US" b="1" dirty="0"/>
                  <a:t>Solution: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sz="1000" dirty="0"/>
                  <a:t>			          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𝑉</m:t>
                    </m:r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limLoc m:val="undOvr"/>
                            <m:grow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grow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  <m:r>
                                  <m:rPr>
                                    <m:nor/>
                                  </m:rPr>
                                  <a:rPr lang="en-US" sz="1600" i="1"/>
                                  <m:t> 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m:rPr>
                                    <m:nor/>
                                  </m:rPr>
                                  <a:rPr lang="en-US" sz="1600" i="1"/>
                                  <m:t> 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	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𝑉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i="1" dirty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000" i="1" dirty="0">
                            <a:latin typeface="Cambria Math"/>
                          </a:rPr>
                          <m:t>4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4−</m:t>
                                </m:r>
                                <m:r>
                                  <a:rPr lang="en-US" sz="20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05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𝑉</m:t>
                    </m:r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8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4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1800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4−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4−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/>
                              </a:rPr>
                              <m:t>𝑑𝑦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0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i="1" dirty="0">
                                                <a:latin typeface="Cambria Math"/>
                                              </a:rPr>
                                              <m:t>4−</m:t>
                                            </m:r>
                                            <m:r>
                                              <a:rPr lang="en-US" sz="2000" i="1" dirty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 dirty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 dirty="0">
                                        <a:latin typeface="Cambria Math"/>
                                      </a:rPr>
                                      <m:t>−3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 0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p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4−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latin typeface="Cambria Math"/>
                                  </a:rPr>
                                  <m:t> </m:t>
                                </m:r>
                              </m:e>
                            </m:d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4−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sup>
                        </m:sSubSup>
                        <m:r>
                          <a:rPr lang="en-US" sz="1800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32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istrator\Desktop\ex 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455" y="2663103"/>
            <a:ext cx="3602181" cy="31696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 flipH="1">
            <a:off x="3934691" y="2909455"/>
            <a:ext cx="27709" cy="3267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5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Mass and center of mass</a:t>
                </a:r>
              </a:p>
              <a:p>
                <a:pPr marL="0" indent="0">
                  <a:buNone/>
                </a:pPr>
                <a:r>
                  <a:rPr lang="en-US" b="1" dirty="0"/>
                  <a:t>The co-ordinates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en-US" b="1" dirty="0"/>
                  <a:t>of the center of mass of a lamina occupying the region </a:t>
                </a:r>
                <a:r>
                  <a:rPr lang="en-US" b="1" i="1" dirty="0"/>
                  <a:t>D </a:t>
                </a:r>
                <a:r>
                  <a:rPr lang="en-US" b="1" dirty="0"/>
                  <a:t>and having density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b="1" i="1" dirty="0"/>
                  <a:t> </a:t>
                </a:r>
                <a:r>
                  <a:rPr lang="en-US" b="1" dirty="0"/>
                  <a:t>are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𝒅𝑨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lang="en-US" b="1" i="1">
                          <a:latin typeface="Cambria Math" panose="02040503050406030204" pitchFamily="18" charset="0"/>
                        </a:rPr>
                        <m:t>𝒅𝑨</m:t>
                      </m:r>
                    </m:oMath>
                  </m:oMathPara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Where the mass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is given by </a:t>
                </a:r>
              </a:p>
              <a:p>
                <a:pPr marL="0" indent="0">
                  <a:buNone/>
                </a:pPr>
                <a:r>
                  <a:rPr lang="en-US" b="1" dirty="0"/>
                  <a:t>		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/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</a:rPr>
                      <m:t>𝒅𝑨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12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Mass and center of mass</a:t>
                </a:r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Find the mass and center of mass of the lamina that occupies</a:t>
                </a:r>
              </a:p>
              <a:p>
                <a:pPr marL="0" indent="0">
                  <a:buNone/>
                </a:pPr>
                <a:r>
                  <a:rPr lang="en-US" dirty="0"/>
                  <a:t>the region </a:t>
                </a:r>
                <a:r>
                  <a:rPr lang="en-US" i="1" dirty="0"/>
                  <a:t>D </a:t>
                </a:r>
                <a:r>
                  <a:rPr lang="en-US" dirty="0"/>
                  <a:t>and has the given density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 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𝒙𝒚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07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Mass and center of mass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∬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</a:rPr>
                      <m:t>𝒅𝑨</m:t>
                    </m:r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e>
                        </m:nary>
                      </m:e>
                    </m:nary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b="1" i="1" dirty="0"/>
                  <a:t>	</a:t>
                </a:r>
              </a:p>
              <a:p>
                <a:pPr marL="0" indent="0">
                  <a:buNone/>
                </a:pPr>
                <a:r>
                  <a:rPr lang="en-US" b="1" dirty="0"/>
                  <a:t>	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nary>
                          <m:naryPr>
                            <m:limLoc m:val="undOvr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𝟑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𝒅𝒚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i="1" dirty="0"/>
                  <a:t>`	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50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AC10-AB5A-4119-B3DD-D6C437B8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3397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Multiple Integration</a:t>
            </a:r>
          </a:p>
          <a:p>
            <a:endParaRPr lang="en-US" b="1" dirty="0"/>
          </a:p>
          <a:p>
            <a:r>
              <a:rPr lang="en-US" b="1" dirty="0"/>
              <a:t>Multiple Integration:</a:t>
            </a:r>
            <a:r>
              <a:rPr lang="en-US" dirty="0"/>
              <a:t> The integrals of functions of more than one variable are known as </a:t>
            </a:r>
            <a:r>
              <a:rPr lang="en-US" b="1" dirty="0"/>
              <a:t>multiple integrals</a:t>
            </a:r>
            <a:r>
              <a:rPr lang="en-US" dirty="0"/>
              <a:t> and are evaluated by a process involving iterated integrals.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Partial Integration:</a:t>
            </a:r>
            <a:r>
              <a:rPr lang="en-US" dirty="0"/>
              <a:t>  The process in which the integration is performed with respect to one variable treating the other variable(s) as constant is called partial integration.</a:t>
            </a:r>
          </a:p>
          <a:p>
            <a:r>
              <a:rPr lang="en-US" dirty="0"/>
              <a:t> </a:t>
            </a:r>
          </a:p>
          <a:p>
            <a:r>
              <a:rPr lang="en-US" b="1" dirty="0"/>
              <a:t>Iterated Integral: </a:t>
            </a:r>
            <a:r>
              <a:rPr lang="en-US" dirty="0"/>
              <a:t>A definite integral which is evaluated stage by stage using partial integration is called an iterated (successive or repeated) integral.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56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Mass and center of mass</a:t>
                </a:r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∬"/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  <m:sup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nary>
                    <m:r>
                      <a:rPr lang="en-US" b="1" i="1">
                        <a:latin typeface="Cambria Math" panose="02040503050406030204" pitchFamily="18" charset="0"/>
                      </a:rPr>
                      <m:t>𝒅𝑨</m:t>
                    </m:r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e>
                        </m:nary>
                      </m:e>
                    </m:nary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𝒅𝒚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b="1" i="1" dirty="0"/>
                  <a:t>	</a:t>
                </a:r>
              </a:p>
              <a:p>
                <a:pPr marL="0" indent="0">
                  <a:buNone/>
                </a:pPr>
                <a:r>
                  <a:rPr lang="en-US" b="1" dirty="0"/>
                  <a:t>	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nary>
                          <m:naryPr>
                            <m:limLoc m:val="undOvr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den>
                                    </m:f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𝒅𝒚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i="1" dirty="0"/>
                  <a:t>`	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nary>
                      <m:naryPr>
                        <m:limLoc m:val="undOvr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 i="1" dirty="0"/>
              </a:p>
              <a:p>
                <a:pPr marL="0" indent="0">
                  <a:buNone/>
                </a:pPr>
                <a:r>
                  <a:rPr lang="en-US" b="1" dirty="0"/>
                  <a:t>	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599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Mass and center of mass</a:t>
                </a:r>
              </a:p>
              <a:p>
                <a:pPr marL="0" indent="0">
                  <a:buNone/>
                </a:pPr>
                <a:r>
                  <a:rPr lang="en-US" b="1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b="1" dirty="0"/>
                  <a:t>1. </a:t>
                </a:r>
                <a:r>
                  <a:rPr lang="en-US" dirty="0"/>
                  <a:t>Find the mass and center of mass of the lamina that occupies</a:t>
                </a:r>
              </a:p>
              <a:p>
                <a:pPr marL="0" indent="0">
                  <a:buNone/>
                </a:pPr>
                <a:r>
                  <a:rPr lang="en-US" dirty="0"/>
                  <a:t>the region </a:t>
                </a:r>
                <a:r>
                  <a:rPr lang="en-US" i="1" dirty="0"/>
                  <a:t>D </a:t>
                </a:r>
                <a:r>
                  <a:rPr lang="en-US" dirty="0"/>
                  <a:t>and has the given density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 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rectangular region with vertices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,(1,1)</m:t>
                    </m:r>
                  </m:oMath>
                </a14:m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2. Find the mass and center of mass of the lamina that occupies</a:t>
                </a:r>
              </a:p>
              <a:p>
                <a:pPr marL="0" indent="0">
                  <a:buNone/>
                </a:pPr>
                <a:r>
                  <a:rPr lang="en-US" dirty="0"/>
                  <a:t>the region </a:t>
                </a:r>
                <a:r>
                  <a:rPr lang="en-US" i="1" dirty="0"/>
                  <a:t>D </a:t>
                </a:r>
                <a:r>
                  <a:rPr lang="en-US" dirty="0"/>
                  <a:t>and has the given density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 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3. Find the mass and center of mass of the lamina that occupies</a:t>
                </a:r>
              </a:p>
              <a:p>
                <a:pPr marL="0" indent="0">
                  <a:buNone/>
                </a:pPr>
                <a:r>
                  <a:rPr lang="en-US" dirty="0"/>
                  <a:t>the region </a:t>
                </a:r>
                <a:r>
                  <a:rPr lang="en-US" i="1" dirty="0"/>
                  <a:t>D </a:t>
                </a:r>
                <a:r>
                  <a:rPr lang="en-US" dirty="0"/>
                  <a:t>and has the given density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 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𝝆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Home Work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Page-1017, Example # 2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buNone/>
                </a:pPr>
                <a:r>
                  <a:rPr lang="en-US" sz="2400" dirty="0"/>
                  <a:t>Page- 1024 Ex # 3-10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8CEB893-7797-4230-8B55-FB46123BA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00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40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5366-2137-4666-AD2F-D1000227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Double Integration in polar co-ordinate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341C3-D2CA-4582-9EF9-D39A0A9DD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3378"/>
                <a:ext cx="10669172" cy="4643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that we want to evaluate a double integral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:r>
                  <a:rPr lang="en-US" i="1" dirty="0"/>
                  <a:t>R </a:t>
                </a:r>
                <a:r>
                  <a:rPr lang="en-US" dirty="0"/>
                  <a:t>is one of the regions shown in Figure. In either case the description of </a:t>
                </a:r>
                <a:r>
                  <a:rPr lang="en-US" i="1" dirty="0"/>
                  <a:t>R </a:t>
                </a:r>
                <a:r>
                  <a:rPr lang="en-US" dirty="0"/>
                  <a:t>in terms of rectangular coordinates is rather complicated, but </a:t>
                </a:r>
                <a:r>
                  <a:rPr lang="en-US" i="1" dirty="0"/>
                  <a:t>R </a:t>
                </a:r>
                <a:r>
                  <a:rPr lang="en-US" dirty="0"/>
                  <a:t>is easily described using polar coordinates.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341C3-D2CA-4582-9EF9-D39A0A9DD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3378"/>
                <a:ext cx="10669172" cy="4643585"/>
              </a:xfrm>
              <a:blipFill>
                <a:blip r:embed="rId2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EA355FD-F0E1-4F75-BF1D-5B74875A9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1" t="8839" r="4032"/>
          <a:stretch/>
        </p:blipFill>
        <p:spPr>
          <a:xfrm>
            <a:off x="1603718" y="3489193"/>
            <a:ext cx="7765366" cy="311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91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B63B9-0FE9-4B92-B56E-5FCB9DB65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17452"/>
                <a:ext cx="10515600" cy="5459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polar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point are related to the rectangular</a:t>
                </a:r>
              </a:p>
              <a:p>
                <a:pPr marL="0" indent="0">
                  <a:buNone/>
                </a:pPr>
                <a:r>
                  <a:rPr lang="en-US" dirty="0"/>
                  <a:t>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the equations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B63B9-0FE9-4B92-B56E-5FCB9DB65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17452"/>
                <a:ext cx="10515600" cy="5459511"/>
              </a:xfrm>
              <a:blipFill>
                <a:blip r:embed="rId2"/>
                <a:stretch>
                  <a:fillRect l="-1217" t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B68A3FF-4C05-45F8-9419-73B2DB78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60" y="1479738"/>
            <a:ext cx="4484940" cy="305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8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92B9-73F1-4FEB-9CD9-670E8C47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Change to Polar Coordinates in a Double Integral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3C8F24-11C3-45D6-BDA9-A91DD9C60A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 in a polar rectangle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𝑟𝑠𝑖𝑛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3C8F24-11C3-45D6-BDA9-A91DD9C60A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154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0FEB7-AE78-4CE4-B657-D5BDB19F5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7114"/>
                <a:ext cx="10515600" cy="5529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the annulus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≤4.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00FEB7-AE78-4CE4-B657-D5BDB19F5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7114"/>
                <a:ext cx="10515600" cy="5529849"/>
              </a:xfrm>
              <a:blipFill rotWithShape="1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82B330C-72E2-4FF4-83A3-1C3F56CA6BF9}"/>
              </a:ext>
            </a:extLst>
          </p:cNvPr>
          <p:cNvSpPr/>
          <p:nvPr/>
        </p:nvSpPr>
        <p:spPr>
          <a:xfrm>
            <a:off x="8468757" y="2082035"/>
            <a:ext cx="2096084" cy="19342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45EACF7-DCDA-42A2-8163-93E87895DC38}"/>
              </a:ext>
            </a:extLst>
          </p:cNvPr>
          <p:cNvSpPr/>
          <p:nvPr/>
        </p:nvSpPr>
        <p:spPr>
          <a:xfrm>
            <a:off x="8918917" y="2489982"/>
            <a:ext cx="1195754" cy="11394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7D3098-B1FD-49FC-81D4-1DA67DB8C2F8}"/>
              </a:ext>
            </a:extLst>
          </p:cNvPr>
          <p:cNvCxnSpPr>
            <a:cxnSpLocks/>
          </p:cNvCxnSpPr>
          <p:nvPr/>
        </p:nvCxnSpPr>
        <p:spPr>
          <a:xfrm>
            <a:off x="7652824" y="3024554"/>
            <a:ext cx="3784209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B3848E-2520-4876-8B33-49EAD4758C3A}"/>
              </a:ext>
            </a:extLst>
          </p:cNvPr>
          <p:cNvCxnSpPr/>
          <p:nvPr/>
        </p:nvCxnSpPr>
        <p:spPr>
          <a:xfrm>
            <a:off x="9509760" y="1716258"/>
            <a:ext cx="0" cy="3151164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34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0FEB7-AE78-4CE4-B657-D5BDB19F5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1103" y="450469"/>
                <a:ext cx="10515600" cy="5529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Class Practice</a:t>
                </a:r>
              </a:p>
              <a:p>
                <a:pPr marL="0" indent="0">
                  <a:buNone/>
                </a:pPr>
                <a:r>
                  <a:rPr lang="en-US" dirty="0"/>
                  <a:t>1. Evaluate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by changing it to polar coordinate. </a:t>
                </a:r>
              </a:p>
              <a:p>
                <a:pPr marL="514350" indent="-514350">
                  <a:buAutoNum type="arabicPeriod" startAt="2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)</m:t>
                        </m:r>
                        <m:r>
                          <a:rPr lang="en-US" i="1">
                            <a:latin typeface="Cambria Math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the region in the first quadrant bounded by the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Double Integral in Polar Coordinates (P- 1010) Example # 1, 2, 3</a:t>
                </a:r>
              </a:p>
              <a:p>
                <a:pPr marL="0" indent="0">
                  <a:buNone/>
                </a:pPr>
                <a:r>
                  <a:rPr lang="en-US" sz="2400" dirty="0"/>
                  <a:t>P-1014 Ex # 7-11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 startAt="2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00FEB7-AE78-4CE4-B657-D5BDB19F5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1103" y="450469"/>
                <a:ext cx="10515600" cy="5529849"/>
              </a:xfrm>
              <a:blipFill>
                <a:blip r:embed="rId2"/>
                <a:stretch>
                  <a:fillRect l="-1217" t="-1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196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34DA-695A-43F9-865B-734B6431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020"/>
          </a:xfrm>
        </p:spPr>
        <p:txBody>
          <a:bodyPr/>
          <a:lstStyle/>
          <a:p>
            <a:r>
              <a:rPr lang="en-US" b="1" dirty="0"/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D31A4E-2D64-4A0E-9126-4385FF414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2025"/>
                <a:ext cx="10515600" cy="4924938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 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 (c) ……  (d)…….</a:t>
                </a:r>
              </a:p>
              <a:p>
                <a:pPr marL="0" indent="0">
                  <a:buNone/>
                </a:pPr>
                <a:r>
                  <a:rPr lang="en-US" dirty="0"/>
                  <a:t>2. 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≤2, 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≤2}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:r>
                  <a:rPr lang="en-US" dirty="0"/>
                  <a:t>14   (b) 12    (c) -12   (d) 20</a:t>
                </a:r>
              </a:p>
              <a:p>
                <a:pPr marL="0" indent="0">
                  <a:buNone/>
                </a:pPr>
                <a:r>
                  <a:rPr lang="en-US" dirty="0"/>
                  <a:t>3.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4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    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(c) …….. (d) …….</a:t>
                </a:r>
              </a:p>
              <a:p>
                <a:pPr marL="0" indent="0">
                  <a:buNone/>
                </a:pPr>
                <a:r>
                  <a:rPr lang="en-US" dirty="0"/>
                  <a:t>4. 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is the annulus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≤4.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(a) ….		(b) ….. 	(c )……		(d)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:endParaRPr lang="en-US" dirty="0"/>
              </a:p>
              <a:p>
                <a:pPr marL="514350" indent="-514350">
                  <a:buAutoNum type="alphaLcParenBoth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D31A4E-2D64-4A0E-9126-4385FF414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2025"/>
                <a:ext cx="10515600" cy="4924938"/>
              </a:xfrm>
              <a:blipFill rotWithShape="1">
                <a:blip r:embed="rId2"/>
                <a:stretch>
                  <a:fillRect l="-1101"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81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r>
                  <a:rPr lang="en-US" sz="2600" b="1" dirty="0"/>
                  <a:t>Double Integrals: </a:t>
                </a:r>
                <a:r>
                  <a:rPr lang="en-US" sz="2600" dirty="0"/>
                  <a:t>The double integral may be defined geometrically in much the same way as the definite Riemann integral.</a:t>
                </a:r>
              </a:p>
              <a:p>
                <a:endParaRPr lang="en-US" sz="2600" dirty="0"/>
              </a:p>
              <a:p>
                <a:r>
                  <a:rPr lang="en-US" sz="2600" b="1" dirty="0"/>
                  <a:t>Double Integrals over the rectangular region:</a:t>
                </a:r>
              </a:p>
              <a:p>
                <a:pPr marL="0" indent="0">
                  <a:buNone/>
                </a:pPr>
                <a:r>
                  <a:rPr lang="en-US" sz="2600" dirty="0"/>
                  <a:t>      If </a:t>
                </a:r>
                <a:r>
                  <a:rPr lang="en-US" sz="2600" i="1" dirty="0"/>
                  <a:t>R</a:t>
                </a:r>
                <a:r>
                  <a:rPr lang="en-US" sz="2600" dirty="0"/>
                  <a:t> is the region defined by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en-US" sz="2600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𝑑𝑦𝑑𝑥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e>
                          </m:nary>
                          <m:nary>
                            <m:nary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𝑑𝑥𝑑𝑦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600"/>
                                    <m:t>where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600">
                                      <a:latin typeface="Cambria Math" panose="02040503050406030204" pitchFamily="18" charset="0"/>
                                    </a:rPr>
                                    <m:t>).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3400" dirty="0"/>
                  <a:t> </a:t>
                </a:r>
                <a:endParaRPr lang="en-US" sz="3400" b="1" dirty="0"/>
              </a:p>
              <a:p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834" t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oubleInt_G2">
            <a:extLst>
              <a:ext uri="{FF2B5EF4-FFF2-40B4-BE49-F238E27FC236}">
                <a16:creationId xmlns:a16="http://schemas.microsoft.com/office/drawing/2014/main" id="{BD9DF1F2-289D-4116-9075-43F44FE9DEBD}"/>
              </a:ext>
            </a:extLst>
          </p:cNvPr>
          <p:cNvPicPr/>
          <p:nvPr/>
        </p:nvPicPr>
        <p:blipFill rotWithShape="1">
          <a:blip r:embed="rId3" cstate="print"/>
          <a:srcRect l="14540" r="5331" b="1"/>
          <a:stretch/>
        </p:blipFill>
        <p:spPr bwMode="auto">
          <a:xfrm>
            <a:off x="7460154" y="3429000"/>
            <a:ext cx="2646372" cy="3248526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36584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Double Integrals over the rectangular region: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Evaluate the iterated integral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sz="1500" dirty="0"/>
              </a:p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		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8−1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(4−1)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		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p>
                    </m:sSubSup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56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 numCol="2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b="1" dirty="0"/>
                  <a:t>Evaluate the followings: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d>
                              <m:dPr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𝑑𝑦𝑑𝑥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𝑑𝑥𝑑𝑦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𝑥𝑐𝑜𝑠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𝑑𝑟𝑑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Iterated Integral (P-993) Example # 4, 5, 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Page – 999 Ex # 15 – 21, 27, 28, 29, 34</a:t>
                </a:r>
              </a:p>
              <a:p>
                <a:pPr marL="0" indent="0">
                  <a:buNone/>
                </a:pPr>
                <a:r>
                  <a:rPr lang="en-US" b="1" dirty="0"/>
                  <a:t>Calculus– James Stewart - 8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edition</a:t>
                </a: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514350" indent="-514350">
                  <a:buAutoNum type="arabicPeriod"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 rotWithShape="1">
                <a:blip r:embed="rId2"/>
                <a:stretch>
                  <a:fillRect l="-945" t="-2010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6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Double Integrals over the non-rectangular region: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(a</a:t>
                </a:r>
                <a:r>
                  <a:rPr lang="en-US" sz="2400" dirty="0"/>
                  <a:t>) If </a:t>
                </a:r>
                <a:r>
                  <a:rPr lang="en-US" sz="2400" i="1" dirty="0"/>
                  <a:t>R</a:t>
                </a:r>
                <a:r>
                  <a:rPr lang="en-US" sz="2400" dirty="0"/>
                  <a:t> is the region defined by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d>
                  </m:oMath>
                </a14:m>
                <a:r>
                  <a:rPr lang="en-US" sz="2400" dirty="0"/>
                  <a:t> 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𝑑𝑦𝑑𝑥</m:t>
                                  </m:r>
                                </m:e>
                              </m:nary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514350" indent="-514350">
                  <a:buAutoNum type="alphaLcParenBoth" startAt="2"/>
                </a:pPr>
                <a:r>
                  <a:rPr lang="en-US" sz="2400" dirty="0"/>
                  <a:t>If </a:t>
                </a:r>
                <a:r>
                  <a:rPr lang="en-US" sz="2400" i="1" dirty="0"/>
                  <a:t>R</a:t>
                </a:r>
                <a:r>
                  <a:rPr lang="en-US" sz="2400" dirty="0"/>
                  <a:t> is the region defined by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d>
                  </m:oMath>
                </a14:m>
                <a:r>
                  <a:rPr lang="en-US" sz="2400" dirty="0"/>
                  <a:t> 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𝑑𝑥𝑑𝑦</m:t>
                                  </m:r>
                                </m:e>
                              </m:nary>
                            </m:e>
                          </m:nary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49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Double Integrals over </a:t>
                </a:r>
                <a:r>
                  <a:rPr lang="en-US" b="1"/>
                  <a:t>the rectangular </a:t>
                </a:r>
                <a:r>
                  <a:rPr lang="en-US" b="1" dirty="0"/>
                  <a:t>region:</a:t>
                </a:r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r>
                  <a:rPr lang="en-US" dirty="0"/>
                  <a:t> over the rectangle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−3≤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≤2,0≤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≤1}.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/>
                      <m:t>Solution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𝑥𝑑𝑦𝑑𝑥</m:t>
                            </m:r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 rotWithShape="1"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63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Double Integrals over the non-rectangular region:</a:t>
                </a:r>
              </a:p>
              <a:p>
                <a:pPr marL="0" indent="0">
                  <a:buNone/>
                </a:pPr>
                <a:r>
                  <a:rPr lang="en-US" b="1" dirty="0"/>
                  <a:t>Example: </a:t>
                </a: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r>
                  <a:rPr lang="en-US" dirty="0"/>
                  <a:t> over the region </a:t>
                </a: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:r>
                  <a:rPr lang="en-US" i="1" dirty="0"/>
                  <a:t>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{(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/>
                      <m:t>, </m:t>
                    </m:r>
                    <m:r>
                      <m:rPr>
                        <m:nor/>
                      </m:rPr>
                      <a:rPr lang="en-US"/>
                      <m:t>y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/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,2≤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/>
                      <m:t>Solution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𝑦𝑑𝐴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𝑥𝑦𝑑𝑦𝑑𝑥</m:t>
                            </m:r>
                          </m:e>
                        </m:nary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112" t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07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b="1" dirty="0"/>
                  <a:t>Evaluate the following: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400" dirty="0"/>
                  <a:t> over the rectangle 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:0≤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≤1, 1≤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≤2}</m:t>
                    </m:r>
                  </m:oMath>
                </a14:m>
                <a:r>
                  <a:rPr lang="en-US" sz="2400" dirty="0"/>
                  <a:t> .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400" dirty="0"/>
                  <a:t> where R is rectangle whose vertices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r>
                  <a:rPr lang="en-US" sz="2400" dirty="0"/>
                  <a:t> over the rectangle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3≤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≤5,1≤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≤2}.</m:t>
                        </m:r>
                      </m:e>
                    </m:d>
                  </m:oMath>
                </a14:m>
                <a:r>
                  <a:rPr lang="en-US" sz="2400" dirty="0"/>
                  <a:t>  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>
                        <a:latin typeface="Cambria Math" panose="02040503050406030204" pitchFamily="18" charset="0"/>
                      </a:rPr>
                      <m:t>𝑑𝐴</m:t>
                    </m:r>
                  </m:oMath>
                </a14:m>
                <a:r>
                  <a:rPr lang="en-US" sz="2400" dirty="0"/>
                  <a:t> where R is rectangle whose vertices are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(0,1),(1,1),(1,2)</m:t>
                    </m:r>
                    <m:r>
                      <m:rPr>
                        <m:nor/>
                      </m:rPr>
                      <a:rPr lang="en-US" sz="2400"/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(0,2)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400" dirty="0"/>
                  <a:t>, where R  is the  region bounded by  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=1 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sz="240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/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nary>
                  </m:oMath>
                </a14:m>
                <a:r>
                  <a:rPr lang="en-US" sz="2400" dirty="0"/>
                  <a:t> over the triangular region R enclosed by the lines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Home Work </a:t>
                </a:r>
              </a:p>
              <a:p>
                <a:pPr marL="0" indent="0">
                  <a:buNone/>
                </a:pPr>
                <a:r>
                  <a:rPr lang="en-US" dirty="0"/>
                  <a:t>Double Integral over general regions (P- 1001) Example # 1, 3</a:t>
                </a:r>
              </a:p>
              <a:p>
                <a:pPr marL="0" indent="0">
                  <a:buNone/>
                </a:pPr>
                <a:r>
                  <a:rPr lang="en-US" dirty="0"/>
                  <a:t>Page- 1008 Ex # 1-4, 7, 8, 9, 17, 18</a:t>
                </a:r>
              </a:p>
              <a:p>
                <a:pPr marL="0" indent="0">
                  <a:buNone/>
                </a:pPr>
                <a:r>
                  <a:rPr lang="en-US" b="1" dirty="0"/>
                  <a:t>Calculus– James Stewart - 8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edition</a:t>
                </a: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1AC10-AB5A-4119-B3DD-D6C437B81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930" y="545432"/>
                <a:ext cx="10965554" cy="6063915"/>
              </a:xfrm>
              <a:blipFill>
                <a:blip r:embed="rId2"/>
                <a:stretch>
                  <a:fillRect l="-1001" t="-2010" b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2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2" ma:contentTypeDescription="Create a new document." ma:contentTypeScope="" ma:versionID="01cd2af3c6253c2d50fd4c6d7798aebc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08ec22ff5490d06271bd68cebc77660a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9E4AA5-3D3F-4A21-B7C9-7F5A9ECB43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42F447-18D0-4FEE-A848-D29F4F434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ddc03-b357-499c-864f-c6204d3dd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C755A0-BB8E-4B31-BE86-975EAA984BC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2374</Words>
  <Application>Microsoft Office PowerPoint</Application>
  <PresentationFormat>Widescreen</PresentationFormat>
  <Paragraphs>243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INTEGRAL CALCULUS  AND  ORDINARY DIFFERENTIAL EQUATIOSNS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Application of Triple Integrals:  The volume of a closed bounded region R in space is  ∭1_R▒dV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Double Integration in polar co-ordinate </vt:lpstr>
      <vt:lpstr>PowerPoint Presentation</vt:lpstr>
      <vt:lpstr>Change to Polar Coordinates in a Double Integral</vt:lpstr>
      <vt:lpstr>PowerPoint Presentation</vt:lpstr>
      <vt:lpstr>PowerPoint Presentation</vt:lpstr>
      <vt:lpstr>Sample MCQ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Teacher</cp:lastModifiedBy>
  <cp:revision>65</cp:revision>
  <dcterms:created xsi:type="dcterms:W3CDTF">2018-09-06T23:30:20Z</dcterms:created>
  <dcterms:modified xsi:type="dcterms:W3CDTF">2021-11-10T02:58:06Z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