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329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257" r:id="rId11"/>
    <p:sldId id="286" r:id="rId12"/>
    <p:sldId id="287" r:id="rId13"/>
    <p:sldId id="288" r:id="rId14"/>
    <p:sldId id="289" r:id="rId15"/>
    <p:sldId id="290" r:id="rId16"/>
    <p:sldId id="603" r:id="rId1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719"/>
  </p:normalViewPr>
  <p:slideViewPr>
    <p:cSldViewPr snapToGrid="0">
      <p:cViewPr varScale="1">
        <p:scale>
          <a:sx n="68" d="100"/>
          <a:sy n="68" d="100"/>
        </p:scale>
        <p:origin x="18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abiul Islam" userId="ae9b879b-79bd-485d-b65b-49b6287df809" providerId="ADAL" clId="{9EA992FD-F864-455B-8E92-09EEE0616459}"/>
    <pc:docChg chg="modSld">
      <pc:chgData name="Md. Rabiul Islam" userId="ae9b879b-79bd-485d-b65b-49b6287df809" providerId="ADAL" clId="{9EA992FD-F864-455B-8E92-09EEE0616459}" dt="2020-12-12T06:10:15.267" v="1" actId="1036"/>
      <pc:docMkLst>
        <pc:docMk/>
      </pc:docMkLst>
      <pc:sldChg chg="modSp mod">
        <pc:chgData name="Md. Rabiul Islam" userId="ae9b879b-79bd-485d-b65b-49b6287df809" providerId="ADAL" clId="{9EA992FD-F864-455B-8E92-09EEE0616459}" dt="2020-12-12T06:10:15.267" v="1" actId="1036"/>
        <pc:sldMkLst>
          <pc:docMk/>
          <pc:sldMk cId="529824054" sldId="257"/>
        </pc:sldMkLst>
        <pc:picChg chg="mod">
          <ac:chgData name="Md. Rabiul Islam" userId="ae9b879b-79bd-485d-b65b-49b6287df809" providerId="ADAL" clId="{9EA992FD-F864-455B-8E92-09EEE0616459}" dt="2020-12-12T06:10:15.267" v="1" actId="1036"/>
          <ac:picMkLst>
            <pc:docMk/>
            <pc:sldMk cId="529824054" sldId="257"/>
            <ac:picMk id="16" creationId="{00000000-0000-0000-0000-000000000000}"/>
          </ac:picMkLst>
        </pc:picChg>
      </pc:sldChg>
      <pc:sldChg chg="modSp mod">
        <pc:chgData name="Md. Rabiul Islam" userId="ae9b879b-79bd-485d-b65b-49b6287df809" providerId="ADAL" clId="{9EA992FD-F864-455B-8E92-09EEE0616459}" dt="2020-12-09T06:44:15.569" v="0" actId="1076"/>
        <pc:sldMkLst>
          <pc:docMk/>
          <pc:sldMk cId="2360588564" sldId="305"/>
        </pc:sldMkLst>
        <pc:picChg chg="mod">
          <ac:chgData name="Md. Rabiul Islam" userId="ae9b879b-79bd-485d-b65b-49b6287df809" providerId="ADAL" clId="{9EA992FD-F864-455B-8E92-09EEE0616459}" dt="2020-12-09T06:44:15.569" v="0" actId="1076"/>
          <ac:picMkLst>
            <pc:docMk/>
            <pc:sldMk cId="2360588564" sldId="305"/>
            <ac:picMk id="6" creationId="{00000000-0000-0000-0000-000000000000}"/>
          </ac:picMkLst>
        </pc:picChg>
      </pc:sldChg>
    </pc:docChg>
  </pc:docChgLst>
  <pc:docChgLst>
    <pc:chgData name="Md. Rabiul Islam" userId="ae9b879b-79bd-485d-b65b-49b6287df809" providerId="ADAL" clId="{7E6EFF1B-09FA-43AE-A2B5-49CF721226EA}"/>
    <pc:docChg chg="modSld">
      <pc:chgData name="Md. Rabiul Islam" userId="ae9b879b-79bd-485d-b65b-49b6287df809" providerId="ADAL" clId="{7E6EFF1B-09FA-43AE-A2B5-49CF721226EA}" dt="2020-08-31T02:04:26.569" v="0" actId="1076"/>
      <pc:docMkLst>
        <pc:docMk/>
      </pc:docMkLst>
      <pc:sldChg chg="modSp">
        <pc:chgData name="Md. Rabiul Islam" userId="ae9b879b-79bd-485d-b65b-49b6287df809" providerId="ADAL" clId="{7E6EFF1B-09FA-43AE-A2B5-49CF721226EA}" dt="2020-08-31T02:04:26.569" v="0" actId="1076"/>
        <pc:sldMkLst>
          <pc:docMk/>
          <pc:sldMk cId="1293394745" sldId="309"/>
        </pc:sldMkLst>
        <pc:picChg chg="mod">
          <ac:chgData name="Md. Rabiul Islam" userId="ae9b879b-79bd-485d-b65b-49b6287df809" providerId="ADAL" clId="{7E6EFF1B-09FA-43AE-A2B5-49CF721226EA}" dt="2020-08-31T02:04:26.569" v="0" actId="1076"/>
          <ac:picMkLst>
            <pc:docMk/>
            <pc:sldMk cId="1293394745" sldId="309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62EA599-F338-544B-8007-5A04E12A7C9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6925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0AA0F78-31FD-3F40-AC16-08C4B724F9C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6058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7129613-6859-874C-8B58-6548D4D2C9B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7726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81CF8E3-6F4B-7C4E-8EF7-09FE78A2964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0300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BF53DA5-A5EA-B742-B9DC-977E8FBB4C77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28555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2E611A7-0740-4D46-9056-01E37760E0F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980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0F90254-5F86-4043-AFD5-A09296DCCA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593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C1EBC88-9236-4345-BA21-F29E6263D6B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008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3929A5E-5619-F04F-BE60-67DB887FA50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6584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B45540B-FA5D-9C41-8A59-AD0292044B6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08214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3BD2510-E39E-854D-A09C-AD319EFFBCF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106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B928134C-C86E-C948-B742-1C8BEFE626A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1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5.bin"/><Relationship Id="rId9" Type="http://schemas.microsoft.com/office/2007/relationships/hdphoto" Target="../media/hdphoto17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microsoft.com/office/2007/relationships/hdphoto" Target="../media/hdphoto20.wdp"/><Relationship Id="rId7" Type="http://schemas.openxmlformats.org/officeDocument/2006/relationships/image" Target="../media/image34.w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5" Type="http://schemas.microsoft.com/office/2007/relationships/hdphoto" Target="../media/hdphoto21.wdp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11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12" Type="http://schemas.openxmlformats.org/officeDocument/2006/relationships/image" Target="../media/image8.png"/><Relationship Id="rId17" Type="http://schemas.microsoft.com/office/2007/relationships/hdphoto" Target="../media/hdphoto9.wdp"/><Relationship Id="rId2" Type="http://schemas.openxmlformats.org/officeDocument/2006/relationships/image" Target="../media/image4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6.wdp"/><Relationship Id="rId5" Type="http://schemas.microsoft.com/office/2007/relationships/hdphoto" Target="../media/hdphoto2.wdp"/><Relationship Id="rId15" Type="http://schemas.microsoft.com/office/2007/relationships/hdphoto" Target="../media/hdphoto8.wdp"/><Relationship Id="rId10" Type="http://schemas.openxmlformats.org/officeDocument/2006/relationships/image" Target="../media/image7.png"/><Relationship Id="rId19" Type="http://schemas.microsoft.com/office/2007/relationships/hdphoto" Target="../media/hdphoto10.wdp"/><Relationship Id="rId4" Type="http://schemas.openxmlformats.org/officeDocument/2006/relationships/image" Target="../media/image3.png"/><Relationship Id="rId9" Type="http://schemas.microsoft.com/office/2007/relationships/hdphoto" Target="../media/hdphoto5.wdp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8.wmf"/><Relationship Id="rId3" Type="http://schemas.microsoft.com/office/2007/relationships/hdphoto" Target="../media/hdphoto12.wdp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5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15.bin"/><Relationship Id="rId3" Type="http://schemas.microsoft.com/office/2007/relationships/hdphoto" Target="../media/hdphoto15.wdp"/><Relationship Id="rId21" Type="http://schemas.openxmlformats.org/officeDocument/2006/relationships/image" Target="../media/image28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26.wmf"/><Relationship Id="rId2" Type="http://schemas.openxmlformats.org/officeDocument/2006/relationships/image" Target="../media/image22.png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3.wmf"/><Relationship Id="rId5" Type="http://schemas.openxmlformats.org/officeDocument/2006/relationships/image" Target="../media/image18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8.wmf"/><Relationship Id="rId3" Type="http://schemas.microsoft.com/office/2007/relationships/hdphoto" Target="../media/hdphoto16.wdp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32.wmf"/><Relationship Id="rId2" Type="http://schemas.openxmlformats.org/officeDocument/2006/relationships/image" Target="../media/image29.png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7.wmf"/><Relationship Id="rId5" Type="http://schemas.openxmlformats.org/officeDocument/2006/relationships/image" Target="../media/image30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(Chapter-7)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- 07</a:t>
            </a:r>
          </a:p>
        </p:txBody>
      </p:sp>
    </p:spTree>
    <p:extLst>
      <p:ext uri="{BB962C8B-B14F-4D97-AF65-F5344CB8AC3E}">
        <p14:creationId xmlns:p14="http://schemas.microsoft.com/office/powerpoint/2010/main" val="157158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34" y="547684"/>
            <a:ext cx="7507636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SELF-BIAS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942" y="1386544"/>
            <a:ext cx="419198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D-MOSFET bias circuits are </a:t>
            </a:r>
            <a:r>
              <a:rPr lang="en-US" b="1" dirty="0">
                <a:latin typeface="Arial Narrow" panose="020B0606020202030204" pitchFamily="34" charset="0"/>
              </a:rPr>
              <a:t>similar to JFETs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only </a:t>
            </a:r>
            <a:r>
              <a:rPr lang="en-US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difference</a:t>
            </a:r>
            <a:r>
              <a:rPr lang="en-US" dirty="0">
                <a:latin typeface="Arial Narrow" panose="020B0606020202030204" pitchFamily="34" charset="0"/>
              </a:rPr>
              <a:t> is that D-MOSFETs can operate with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positive</a:t>
            </a:r>
            <a:r>
              <a:rPr lang="en-US" dirty="0">
                <a:latin typeface="Arial Narrow" panose="020B0606020202030204" pitchFamily="34" charset="0"/>
              </a:rPr>
              <a:t> values of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and with </a:t>
            </a:r>
            <a:r>
              <a:rPr lang="en-US" b="1" i="1" dirty="0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solidFill>
                  <a:srgbClr val="0070C0"/>
                </a:solidFill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values that exceed </a:t>
            </a:r>
            <a:r>
              <a:rPr lang="en-US" b="1" i="1" dirty="0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solidFill>
                  <a:srgbClr val="0070C0"/>
                </a:solidFill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55032" y="3626448"/>
            <a:ext cx="1299410" cy="647771"/>
            <a:chOff x="1540042" y="3692264"/>
            <a:chExt cx="1732547" cy="863694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5827161"/>
                </p:ext>
              </p:extLst>
            </p:nvPr>
          </p:nvGraphicFramePr>
          <p:xfrm>
            <a:off x="1853675" y="3824073"/>
            <a:ext cx="1198562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07960" imgH="228600" progId="Equation.3">
                    <p:embed/>
                  </p:oleObj>
                </mc:Choice>
                <mc:Fallback>
                  <p:oleObj name="Equation" r:id="rId2" imgW="507960" imgH="228600" progId="Equation.3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675" y="3824073"/>
                          <a:ext cx="1198562" cy="60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1540042" y="3692264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23003" y="3638086"/>
            <a:ext cx="1299410" cy="647771"/>
            <a:chOff x="3764003" y="3627572"/>
            <a:chExt cx="1732547" cy="863694"/>
          </a:xfrm>
        </p:grpSpPr>
        <p:graphicFrame>
          <p:nvGraphicFramePr>
            <p:cNvPr id="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8047653"/>
                </p:ext>
              </p:extLst>
            </p:nvPr>
          </p:nvGraphicFramePr>
          <p:xfrm>
            <a:off x="4119225" y="3780664"/>
            <a:ext cx="1022104" cy="557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200" imgH="228600" progId="Equation.3">
                    <p:embed/>
                  </p:oleObj>
                </mc:Choice>
                <mc:Fallback>
                  <p:oleObj name="Equation" r:id="rId4" imgW="457200" imgH="228600" progId="Equation.3">
                    <p:embed/>
                    <p:pic>
                      <p:nvPicPr>
                        <p:cNvPr id="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225" y="3780664"/>
                          <a:ext cx="1022104" cy="557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3764003" y="3627572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1795" y="4429704"/>
            <a:ext cx="2155990" cy="903293"/>
            <a:chOff x="2029059" y="4763271"/>
            <a:chExt cx="2874653" cy="1204391"/>
          </a:xfrm>
        </p:grpSpPr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985191"/>
                </p:ext>
              </p:extLst>
            </p:nvPr>
          </p:nvGraphicFramePr>
          <p:xfrm>
            <a:off x="2161471" y="4891236"/>
            <a:ext cx="2742241" cy="884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79280" imgH="393480" progId="Equation.3">
                    <p:embed/>
                  </p:oleObj>
                </mc:Choice>
                <mc:Fallback>
                  <p:oleObj name="Equation" r:id="rId6" imgW="1079280" imgH="39348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471" y="4891236"/>
                          <a:ext cx="2742241" cy="884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2029059" y="4763271"/>
              <a:ext cx="2874653" cy="120439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4927" y="1558328"/>
            <a:ext cx="4343093" cy="37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29" y="705776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SELF-BIAS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72" y="1561691"/>
            <a:ext cx="4952846" cy="40849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 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b="1" dirty="0">
                <a:latin typeface="Arial Narrow" panose="020B0606020202030204" pitchFamily="34" charset="0"/>
              </a:rPr>
              <a:t>to find V</a:t>
            </a:r>
            <a:r>
              <a:rPr lang="en-US" b="1" baseline="-25000" dirty="0">
                <a:latin typeface="Arial Narrow" panose="020B0606020202030204" pitchFamily="34" charset="0"/>
              </a:rPr>
              <a:t>GSQ</a:t>
            </a:r>
            <a:r>
              <a:rPr lang="en-US" b="1" dirty="0">
                <a:latin typeface="Arial Narrow" panose="020B0606020202030204" pitchFamily="34" charset="0"/>
              </a:rPr>
              <a:t> and I</a:t>
            </a:r>
            <a:r>
              <a:rPr lang="en-US" b="1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i="1" dirty="0">
                <a:solidFill>
                  <a:srgbClr val="00B0F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 and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vs 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= -I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R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S</a:t>
            </a:r>
            <a:r>
              <a:rPr lang="en-US" sz="1650" b="1" i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Take a positive value of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dirty="0">
                <a:latin typeface="Arial Narrow" panose="020B0606020202030204" pitchFamily="34" charset="0"/>
              </a:rPr>
              <a:t> and find the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value using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Q-point is located at the intersection. 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682959"/>
              </p:ext>
            </p:extLst>
          </p:nvPr>
        </p:nvGraphicFramePr>
        <p:xfrm>
          <a:off x="1865478" y="4159863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393480" progId="Equation.3">
                  <p:embed/>
                </p:oleObj>
              </mc:Choice>
              <mc:Fallback>
                <p:oleObj name="Equation" r:id="rId2" imgW="1079280" imgH="39348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478" y="4159863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0362" y="1681439"/>
            <a:ext cx="3603618" cy="34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55" y="677130"/>
            <a:ext cx="7507636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SELF-BIAS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154099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the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 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b="1" dirty="0">
                <a:latin typeface="Arial Narrow" panose="020B0606020202030204" pitchFamily="34" charset="0"/>
              </a:rPr>
              <a:t>to find V</a:t>
            </a:r>
            <a:r>
              <a:rPr lang="en-US" b="1" baseline="-25000" dirty="0">
                <a:latin typeface="Arial Narrow" panose="020B0606020202030204" pitchFamily="34" charset="0"/>
              </a:rPr>
              <a:t>GSQ</a:t>
            </a:r>
            <a:r>
              <a:rPr lang="en-US" b="1" dirty="0">
                <a:latin typeface="Arial Narrow" panose="020B0606020202030204" pitchFamily="34" charset="0"/>
              </a:rPr>
              <a:t> and I</a:t>
            </a:r>
            <a:r>
              <a:rPr lang="en-US" b="1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i="1" dirty="0">
                <a:solidFill>
                  <a:srgbClr val="00B0F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 and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marL="740664" lvl="2" indent="0" algn="just">
              <a:buNone/>
            </a:pP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Take a positive value of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dirty="0">
                <a:latin typeface="Arial Narrow" panose="020B0606020202030204" pitchFamily="34" charset="0"/>
              </a:rPr>
              <a:t> and find the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value using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vs 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= -I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R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S</a:t>
            </a:r>
            <a:r>
              <a:rPr lang="en-US" sz="1650" b="1" i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 Identify the intersection Q-point.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7980" y="1871183"/>
            <a:ext cx="3836020" cy="3298789"/>
          </a:xfrm>
          <a:prstGeom prst="rect">
            <a:avLst/>
          </a:prstGeom>
        </p:spPr>
      </p:pic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561475"/>
              </p:ext>
            </p:extLst>
          </p:nvPr>
        </p:nvGraphicFramePr>
        <p:xfrm>
          <a:off x="2469404" y="3948283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280" imgH="393480" progId="Equation.3">
                  <p:embed/>
                </p:oleObj>
              </mc:Choice>
              <mc:Fallback>
                <p:oleObj name="Equation" r:id="rId4" imgW="1079280" imgH="39348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404" y="3948283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32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95" y="451493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SELF-BIAS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00" y="1442700"/>
            <a:ext cx="3952400" cy="444217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44245" y="1686771"/>
            <a:ext cx="2155990" cy="903293"/>
            <a:chOff x="2029059" y="4763271"/>
            <a:chExt cx="2874653" cy="1204391"/>
          </a:xfrm>
        </p:grpSpPr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4476439"/>
                </p:ext>
              </p:extLst>
            </p:nvPr>
          </p:nvGraphicFramePr>
          <p:xfrm>
            <a:off x="2161471" y="4891236"/>
            <a:ext cx="2742241" cy="884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079280" imgH="393480" progId="Equation.3">
                    <p:embed/>
                  </p:oleObj>
                </mc:Choice>
                <mc:Fallback>
                  <p:oleObj name="Equation" r:id="rId3" imgW="1079280" imgH="39348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471" y="4891236"/>
                          <a:ext cx="2742241" cy="884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2029059" y="4763271"/>
              <a:ext cx="2874653" cy="120439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53896" y="3237701"/>
            <a:ext cx="1778977" cy="721082"/>
            <a:chOff x="3384884" y="3384725"/>
            <a:chExt cx="2371969" cy="961443"/>
          </a:xfrm>
        </p:grpSpPr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7271236"/>
                </p:ext>
              </p:extLst>
            </p:nvPr>
          </p:nvGraphicFramePr>
          <p:xfrm>
            <a:off x="3649249" y="3384725"/>
            <a:ext cx="2107604" cy="961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11000" imgH="431640" progId="Equation.3">
                    <p:embed/>
                  </p:oleObj>
                </mc:Choice>
                <mc:Fallback>
                  <p:oleObj name="Equation" r:id="rId5" imgW="711000" imgH="431640" progId="Equation.3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249" y="3384725"/>
                          <a:ext cx="2107604" cy="961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ounded Rectangle 12"/>
            <p:cNvSpPr/>
            <p:nvPr/>
          </p:nvSpPr>
          <p:spPr>
            <a:xfrm>
              <a:off x="3384884" y="3470968"/>
              <a:ext cx="2371969" cy="844358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56059" y="1781888"/>
            <a:ext cx="2078441" cy="400135"/>
            <a:chOff x="1241946" y="2890667"/>
            <a:chExt cx="2771254" cy="533513"/>
          </a:xfrm>
          <a:solidFill>
            <a:schemeClr val="accent5"/>
          </a:solidFill>
        </p:grpSpPr>
        <p:sp>
          <p:nvSpPr>
            <p:cNvPr id="16" name="Rounded Rectangle 15"/>
            <p:cNvSpPr/>
            <p:nvPr/>
          </p:nvSpPr>
          <p:spPr>
            <a:xfrm>
              <a:off x="1241946" y="2890667"/>
              <a:ext cx="2771254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3484928"/>
                </p:ext>
              </p:extLst>
            </p:nvPr>
          </p:nvGraphicFramePr>
          <p:xfrm>
            <a:off x="1489075" y="2905125"/>
            <a:ext cx="25241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79032" imgH="215806" progId="Equation.3">
                    <p:embed/>
                  </p:oleObj>
                </mc:Choice>
                <mc:Fallback>
                  <p:oleObj name="Equation" r:id="rId7" imgW="1079032" imgH="215806" progId="Equation.3">
                    <p:embed/>
                    <p:pic>
                      <p:nvPicPr>
                        <p:cNvPr id="1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075" y="2905125"/>
                          <a:ext cx="25241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19"/>
          <p:cNvSpPr/>
          <p:nvPr/>
        </p:nvSpPr>
        <p:spPr>
          <a:xfrm>
            <a:off x="785673" y="2481455"/>
            <a:ext cx="15726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latin typeface="Arial Narrow" panose="020B0606020202030204" pitchFamily="34" charset="0"/>
              </a:rPr>
              <a:t>GSQ</a:t>
            </a:r>
            <a:r>
              <a:rPr lang="en-US" b="1" i="1" dirty="0">
                <a:latin typeface="Arial Narrow" panose="020B0606020202030204" pitchFamily="34" charset="0"/>
              </a:rPr>
              <a:t> = -4.3 V</a:t>
            </a:r>
          </a:p>
          <a:p>
            <a:endParaRPr lang="en-US" b="1" i="1" dirty="0">
              <a:latin typeface="Arial Narrow" panose="020B0606020202030204" pitchFamily="34" charset="0"/>
            </a:endParaRPr>
          </a:p>
          <a:p>
            <a:r>
              <a:rPr lang="en-US" b="1" i="1" dirty="0"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latin typeface="Arial Narrow" panose="020B0606020202030204" pitchFamily="34" charset="0"/>
              </a:rPr>
              <a:t>DQ</a:t>
            </a:r>
            <a:r>
              <a:rPr lang="en-US" b="1" i="1" dirty="0">
                <a:latin typeface="Arial Narrow" panose="020B0606020202030204" pitchFamily="34" charset="0"/>
              </a:rPr>
              <a:t> = 1.7 mA</a:t>
            </a:r>
          </a:p>
          <a:p>
            <a:endParaRPr lang="en-US" dirty="0"/>
          </a:p>
          <a:p>
            <a:r>
              <a:rPr lang="en-US" b="1" i="1" dirty="0"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latin typeface="Arial Narrow" panose="020B0606020202030204" pitchFamily="34" charset="0"/>
              </a:rPr>
              <a:t>D</a:t>
            </a:r>
            <a:r>
              <a:rPr lang="en-US" b="1" i="1" dirty="0">
                <a:latin typeface="Arial Narrow" panose="020B0606020202030204" pitchFamily="34" charset="0"/>
              </a:rPr>
              <a:t> = 9.46 V</a:t>
            </a:r>
          </a:p>
        </p:txBody>
      </p:sp>
    </p:spTree>
    <p:extLst>
      <p:ext uri="{BB962C8B-B14F-4D97-AF65-F5344CB8AC3E}">
        <p14:creationId xmlns:p14="http://schemas.microsoft.com/office/powerpoint/2010/main" val="13016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0" y="503957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12" y="1470776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D-MOSFET bias circuits are similar to </a:t>
            </a:r>
            <a:r>
              <a:rPr lang="en-US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JFETs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4263" y="1911447"/>
            <a:ext cx="4109348" cy="376769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82464" y="2282280"/>
            <a:ext cx="1299410" cy="647771"/>
            <a:chOff x="1540042" y="3692264"/>
            <a:chExt cx="1732547" cy="863694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127647"/>
                </p:ext>
              </p:extLst>
            </p:nvPr>
          </p:nvGraphicFramePr>
          <p:xfrm>
            <a:off x="1853675" y="3824073"/>
            <a:ext cx="1198562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07960" imgH="228600" progId="Equation.3">
                    <p:embed/>
                  </p:oleObj>
                </mc:Choice>
                <mc:Fallback>
                  <p:oleObj name="Equation" r:id="rId4" imgW="507960" imgH="228600" progId="Equation.3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675" y="3824073"/>
                          <a:ext cx="1198562" cy="60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1540042" y="3692264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50435" y="2293918"/>
            <a:ext cx="1299410" cy="647771"/>
            <a:chOff x="3764003" y="3627572"/>
            <a:chExt cx="1732547" cy="863694"/>
          </a:xfrm>
        </p:grpSpPr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6964315"/>
                </p:ext>
              </p:extLst>
            </p:nvPr>
          </p:nvGraphicFramePr>
          <p:xfrm>
            <a:off x="4119225" y="3780664"/>
            <a:ext cx="1022104" cy="557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57200" imgH="228600" progId="Equation.3">
                    <p:embed/>
                  </p:oleObj>
                </mc:Choice>
                <mc:Fallback>
                  <p:oleObj name="Equation" r:id="rId6" imgW="457200" imgH="228600" progId="Equation.3">
                    <p:embed/>
                    <p:pic>
                      <p:nvPicPr>
                        <p:cNvPr id="1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225" y="3780664"/>
                          <a:ext cx="1022104" cy="557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3764003" y="3627572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49227" y="3085536"/>
            <a:ext cx="2155990" cy="903293"/>
            <a:chOff x="2029059" y="4763271"/>
            <a:chExt cx="2874653" cy="1204391"/>
          </a:xfrm>
        </p:grpSpPr>
        <p:graphicFrame>
          <p:nvGraphicFramePr>
            <p:cNvPr id="1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8345159"/>
                </p:ext>
              </p:extLst>
            </p:nvPr>
          </p:nvGraphicFramePr>
          <p:xfrm>
            <a:off x="2161471" y="4891236"/>
            <a:ext cx="2742241" cy="884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79280" imgH="393480" progId="Equation.3">
                    <p:embed/>
                  </p:oleObj>
                </mc:Choice>
                <mc:Fallback>
                  <p:oleObj name="Equation" r:id="rId8" imgW="1079280" imgH="393480" progId="Equation.3">
                    <p:embed/>
                    <p:pic>
                      <p:nvPicPr>
                        <p:cNvPr id="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471" y="4891236"/>
                          <a:ext cx="2742241" cy="884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ounded Rectangle 14"/>
            <p:cNvSpPr/>
            <p:nvPr/>
          </p:nvSpPr>
          <p:spPr>
            <a:xfrm>
              <a:off x="2029059" y="4763271"/>
              <a:ext cx="2874653" cy="120439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4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36" y="672038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89" y="1583993"/>
            <a:ext cx="4512564" cy="40849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 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b="1" dirty="0">
                <a:latin typeface="Arial Narrow" panose="020B0606020202030204" pitchFamily="34" charset="0"/>
              </a:rPr>
              <a:t>to find V</a:t>
            </a:r>
            <a:r>
              <a:rPr lang="en-US" b="1" baseline="-25000" dirty="0">
                <a:latin typeface="Arial Narrow" panose="020B0606020202030204" pitchFamily="34" charset="0"/>
              </a:rPr>
              <a:t>GSQ</a:t>
            </a:r>
            <a:r>
              <a:rPr lang="en-US" b="1" dirty="0">
                <a:latin typeface="Arial Narrow" panose="020B0606020202030204" pitchFamily="34" charset="0"/>
              </a:rPr>
              <a:t> and I</a:t>
            </a:r>
            <a:r>
              <a:rPr lang="en-US" b="1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i="1" dirty="0">
                <a:solidFill>
                  <a:srgbClr val="00B0F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 and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marL="740664" lvl="2" indent="0" algn="just">
              <a:buNone/>
            </a:pP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Take a positive value of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dirty="0">
                <a:latin typeface="Arial Narrow" panose="020B0606020202030204" pitchFamily="34" charset="0"/>
              </a:rPr>
              <a:t> and find the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value using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vs 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= 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</a:t>
            </a:r>
            <a:r>
              <a:rPr lang="en-US" sz="1650" b="1" i="1" dirty="0">
                <a:latin typeface="Arial Narrow" panose="020B0606020202030204" pitchFamily="34" charset="0"/>
              </a:rPr>
              <a:t> - 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R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S</a:t>
            </a:r>
            <a:r>
              <a:rPr lang="en-US" sz="1650" b="1" i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Q-point is located at the intersection.</a:t>
            </a:r>
            <a:endParaRPr lang="en-US" sz="1800" dirty="0"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927333"/>
              </p:ext>
            </p:extLst>
          </p:nvPr>
        </p:nvGraphicFramePr>
        <p:xfrm>
          <a:off x="2332244" y="3626448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393480" progId="Equation.DSMT4">
                  <p:embed/>
                </p:oleObj>
              </mc:Choice>
              <mc:Fallback>
                <p:oleObj name="Equation" r:id="rId2" imgW="1079280" imgH="393480" progId="Equation.DSMT4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244" y="3626448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2504" y="1574900"/>
            <a:ext cx="3438389" cy="41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Lecture-7</a:t>
            </a:r>
          </a:p>
        </p:txBody>
      </p:sp>
    </p:spTree>
    <p:extLst>
      <p:ext uri="{BB962C8B-B14F-4D97-AF65-F5344CB8AC3E}">
        <p14:creationId xmlns:p14="http://schemas.microsoft.com/office/powerpoint/2010/main" val="89871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5188" y="406106"/>
            <a:ext cx="7429499" cy="475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16" y="1051282"/>
            <a:ext cx="7615451" cy="421026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Plot the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transfer curve using</a:t>
            </a:r>
            <a:r>
              <a:rPr lang="en-US" dirty="0">
                <a:latin typeface="Arial Narrow" panose="020B0606020202030204" pitchFamily="34" charset="0"/>
              </a:rPr>
              <a:t>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 using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shorthand method</a:t>
            </a:r>
            <a:r>
              <a:rPr lang="en-US" dirty="0">
                <a:latin typeface="Arial Narrow" panose="020B0606020202030204" pitchFamily="34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1505" y="1626039"/>
            <a:ext cx="2841631" cy="3991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7267" y="1626039"/>
            <a:ext cx="2935862" cy="3991237"/>
          </a:xfrm>
          <a:prstGeom prst="rect">
            <a:avLst/>
          </a:prstGeom>
        </p:spPr>
      </p:pic>
      <p:graphicFrame>
        <p:nvGraphicFramePr>
          <p:cNvPr id="8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920119"/>
              </p:ext>
            </p:extLst>
          </p:nvPr>
        </p:nvGraphicFramePr>
        <p:xfrm>
          <a:off x="415188" y="2335781"/>
          <a:ext cx="2315676" cy="2571753"/>
        </p:xfrm>
        <a:graphic>
          <a:graphicData uri="http://schemas.openxmlformats.org/drawingml/2006/table">
            <a:tbl>
              <a:tblPr/>
              <a:tblGrid>
                <a:gridCol w="118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46570" y="61486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70" y="1379960"/>
            <a:ext cx="7615451" cy="418915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Superimpose the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load line </a:t>
            </a:r>
            <a:r>
              <a:rPr lang="en-US" dirty="0">
                <a:latin typeface="Arial Narrow" panose="020B0606020202030204" pitchFamily="34" charset="0"/>
              </a:rPr>
              <a:t>on top of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transfer curve</a:t>
            </a:r>
            <a:r>
              <a:rPr lang="en-US" dirty="0">
                <a:latin typeface="Arial Narrow" panose="020B0606020202030204" pitchFamily="34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4537" y="1694767"/>
            <a:ext cx="2982862" cy="4028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3316" y="1486803"/>
            <a:ext cx="2935862" cy="3991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495" y="1972746"/>
            <a:ext cx="1519814" cy="329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496" y="2441427"/>
            <a:ext cx="1379776" cy="352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189" y="2932647"/>
            <a:ext cx="3005042" cy="3549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597" y="3474539"/>
            <a:ext cx="1090007" cy="3419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9458" y="3985797"/>
            <a:ext cx="1090700" cy="337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8798" y="4431023"/>
            <a:ext cx="1723511" cy="3766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5020" y="4927061"/>
            <a:ext cx="2271852" cy="3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75" y="429496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JFET: 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75" y="11267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 source 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DD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was separated into two equivalent sources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to permit a further separation of the input and output regions of the network.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Since I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= 0A,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Kirchoff’s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current law requires that I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R1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= I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R2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and the series equivalent circuit appearing to the left of the figure can be used to find the level of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9507" y="2406946"/>
            <a:ext cx="3686175" cy="32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82" y="51592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583" y="1126794"/>
            <a:ext cx="4845478" cy="469414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V</a:t>
            </a:r>
            <a:r>
              <a:rPr lang="en-US" baseline="-25000" dirty="0">
                <a:latin typeface="Arial Narrow" panose="020B0606020202030204" pitchFamily="34" charset="0"/>
              </a:rPr>
              <a:t>G</a:t>
            </a:r>
            <a:r>
              <a:rPr lang="en-US" dirty="0">
                <a:latin typeface="Arial Narrow" panose="020B0606020202030204" pitchFamily="34" charset="0"/>
              </a:rPr>
              <a:t> can be found using the voltage divider rule: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Using </a:t>
            </a:r>
            <a:r>
              <a:rPr lang="en-US" dirty="0" err="1">
                <a:latin typeface="Arial Narrow" panose="020B0606020202030204" pitchFamily="34" charset="0"/>
              </a:rPr>
              <a:t>Kirchoff’s</a:t>
            </a:r>
            <a:r>
              <a:rPr lang="en-US" dirty="0">
                <a:latin typeface="Arial Narrow" panose="020B0606020202030204" pitchFamily="34" charset="0"/>
              </a:rPr>
              <a:t> Law on the input loop: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Rearranging and using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=I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: </a:t>
            </a: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Again the Q point needs to be established by plotting a line that intersects the transfer curve.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458" y="1635537"/>
            <a:ext cx="3246779" cy="390269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087006" y="4219817"/>
            <a:ext cx="2484994" cy="705735"/>
            <a:chOff x="3509506" y="4939315"/>
            <a:chExt cx="3313325" cy="940980"/>
          </a:xfrm>
        </p:grpSpPr>
        <p:sp>
          <p:nvSpPr>
            <p:cNvPr id="25" name="Rounded Rectangle 24"/>
            <p:cNvSpPr/>
            <p:nvPr/>
          </p:nvSpPr>
          <p:spPr>
            <a:xfrm>
              <a:off x="3509506" y="4942315"/>
              <a:ext cx="3313325" cy="93798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3942645" y="4939315"/>
            <a:ext cx="2630961" cy="876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44600" imgH="444500" progId="Equation.3">
                    <p:embed/>
                  </p:oleObj>
                </mc:Choice>
                <mc:Fallback>
                  <p:oleObj name="Equation" r:id="rId4" imgW="1244600" imgH="444500" progId="Equation.3">
                    <p:embed/>
                    <p:pic>
                      <p:nvPicPr>
                        <p:cNvPr id="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2645" y="4939315"/>
                          <a:ext cx="2630961" cy="876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2722909" y="2584077"/>
            <a:ext cx="2339741" cy="400135"/>
            <a:chOff x="4261066" y="2890667"/>
            <a:chExt cx="3119655" cy="533513"/>
          </a:xfrm>
          <a:solidFill>
            <a:schemeClr val="accent5"/>
          </a:solidFill>
        </p:grpSpPr>
        <p:sp>
          <p:nvSpPr>
            <p:cNvPr id="18" name="Rounded Rectangle 17"/>
            <p:cNvSpPr/>
            <p:nvPr/>
          </p:nvSpPr>
          <p:spPr>
            <a:xfrm>
              <a:off x="4261066" y="2890667"/>
              <a:ext cx="3119655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4268057" y="2890667"/>
            <a:ext cx="2858371" cy="533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11280" imgH="228600" progId="Equation.3">
                    <p:embed/>
                  </p:oleObj>
                </mc:Choice>
                <mc:Fallback>
                  <p:oleObj name="Equation" r:id="rId6" imgW="1511280" imgH="228600" progId="Equation.3">
                    <p:embed/>
                    <p:pic>
                      <p:nvPicPr>
                        <p:cNvPr id="1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057" y="2890667"/>
                          <a:ext cx="2858371" cy="533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462215" y="2558705"/>
            <a:ext cx="2078441" cy="400135"/>
            <a:chOff x="1241946" y="2890667"/>
            <a:chExt cx="2771254" cy="533513"/>
          </a:xfrm>
          <a:solidFill>
            <a:schemeClr val="accent5"/>
          </a:solidFill>
        </p:grpSpPr>
        <p:sp>
          <p:nvSpPr>
            <p:cNvPr id="16" name="Rounded Rectangle 15"/>
            <p:cNvSpPr/>
            <p:nvPr/>
          </p:nvSpPr>
          <p:spPr>
            <a:xfrm>
              <a:off x="1241946" y="2890667"/>
              <a:ext cx="2771254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1489075" y="2905125"/>
            <a:ext cx="25241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79032" imgH="215806" progId="Equation.3">
                    <p:embed/>
                  </p:oleObj>
                </mc:Choice>
                <mc:Fallback>
                  <p:oleObj name="Equation" r:id="rId8" imgW="1079032" imgH="215806" progId="Equation.3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075" y="2905125"/>
                          <a:ext cx="25241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651120" y="3186833"/>
            <a:ext cx="1468133" cy="484334"/>
            <a:chOff x="1551996" y="3490853"/>
            <a:chExt cx="1957510" cy="645778"/>
          </a:xfrm>
          <a:solidFill>
            <a:srgbClr val="00B0F0"/>
          </a:solidFill>
        </p:grpSpPr>
        <p:sp>
          <p:nvSpPr>
            <p:cNvPr id="22" name="Rounded Rectangle 21"/>
            <p:cNvSpPr/>
            <p:nvPr/>
          </p:nvSpPr>
          <p:spPr>
            <a:xfrm>
              <a:off x="1551996" y="3490853"/>
              <a:ext cx="1957510" cy="645778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1742155" y="3585142"/>
            <a:ext cx="1447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72808" imgH="228501" progId="Equation.DSMT4">
                    <p:embed/>
                  </p:oleObj>
                </mc:Choice>
                <mc:Fallback>
                  <p:oleObj name="Equation" r:id="rId10" imgW="672808" imgH="228501" progId="Equation.DSMT4">
                    <p:embed/>
                    <p:pic>
                      <p:nvPicPr>
                        <p:cNvPr id="1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155" y="3585142"/>
                          <a:ext cx="14478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/>
          <p:nvPr/>
        </p:nvGrpSpPr>
        <p:grpSpPr>
          <a:xfrm>
            <a:off x="2119253" y="1484022"/>
            <a:ext cx="1962458" cy="689250"/>
            <a:chOff x="3509506" y="1470196"/>
            <a:chExt cx="2616611" cy="919000"/>
          </a:xfrm>
        </p:grpSpPr>
        <p:sp>
          <p:nvSpPr>
            <p:cNvPr id="24" name="Rounded Rectangle 23"/>
            <p:cNvSpPr/>
            <p:nvPr/>
          </p:nvSpPr>
          <p:spPr>
            <a:xfrm>
              <a:off x="3509506" y="1470196"/>
              <a:ext cx="2616611" cy="9190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3812344" y="1470196"/>
            <a:ext cx="1766351" cy="87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12520" imgH="431640" progId="Equation.3">
                    <p:embed/>
                  </p:oleObj>
                </mc:Choice>
                <mc:Fallback>
                  <p:oleObj name="Equation" r:id="rId12" imgW="812520" imgH="431640" progId="Equation.3">
                    <p:embed/>
                    <p:pic>
                      <p:nvPicPr>
                        <p:cNvPr id="1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344" y="1470196"/>
                          <a:ext cx="1766351" cy="874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2768970" y="3188421"/>
            <a:ext cx="2062142" cy="504806"/>
            <a:chOff x="4376905" y="3645707"/>
            <a:chExt cx="2749523" cy="673075"/>
          </a:xfrm>
          <a:solidFill>
            <a:schemeClr val="accent5"/>
          </a:solidFill>
        </p:grpSpPr>
        <p:sp>
          <p:nvSpPr>
            <p:cNvPr id="23" name="Rounded Rectangle 22"/>
            <p:cNvSpPr/>
            <p:nvPr/>
          </p:nvSpPr>
          <p:spPr>
            <a:xfrm>
              <a:off x="4376905" y="3645707"/>
              <a:ext cx="2749523" cy="673075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Object 8"/>
            <p:cNvGraphicFramePr>
              <a:graphicFrameLocks noChangeAspect="1"/>
            </p:cNvGraphicFramePr>
            <p:nvPr/>
          </p:nvGraphicFramePr>
          <p:xfrm>
            <a:off x="4698768" y="3673004"/>
            <a:ext cx="1874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90360" imgH="228600" progId="Equation.3">
                    <p:embed/>
                  </p:oleObj>
                </mc:Choice>
                <mc:Fallback>
                  <p:oleObj name="Equation" r:id="rId14" imgW="990360" imgH="228600" progId="Equation.3">
                    <p:embed/>
                    <p:pic>
                      <p:nvPicPr>
                        <p:cNvPr id="1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8768" y="3673004"/>
                          <a:ext cx="18748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7947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9707" y="2329751"/>
            <a:ext cx="3600145" cy="2693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403" y="40721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6" y="102975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latin typeface="Arial Narrow" panose="020B0606020202030204" pitchFamily="34" charset="0"/>
              </a:rPr>
              <a:t> ( to find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a line for:</a:t>
            </a:r>
          </a:p>
          <a:p>
            <a:pPr lvl="4" algn="just"/>
            <a:r>
              <a:rPr lang="en-US" sz="1500" b="1" dirty="0">
                <a:latin typeface="Arial Narrow" panose="020B0606020202030204" pitchFamily="34" charset="0"/>
              </a:rPr>
              <a:t>V</a:t>
            </a:r>
            <a:r>
              <a:rPr lang="en-US" sz="1500" b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dirty="0">
                <a:latin typeface="Arial Narrow" panose="020B0606020202030204" pitchFamily="34" charset="0"/>
              </a:rPr>
              <a:t> = V</a:t>
            </a:r>
            <a:r>
              <a:rPr lang="en-US" sz="1500" b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dirty="0">
                <a:latin typeface="Arial Narrow" panose="020B0606020202030204" pitchFamily="34" charset="0"/>
              </a:rPr>
              <a:t> when I</a:t>
            </a:r>
            <a:r>
              <a:rPr lang="en-US" sz="1500" b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dirty="0">
                <a:latin typeface="Arial Narrow" panose="020B0606020202030204" pitchFamily="34" charset="0"/>
              </a:rPr>
              <a:t> = 0A</a:t>
            </a:r>
          </a:p>
          <a:p>
            <a:pPr lvl="4" algn="just"/>
            <a:r>
              <a:rPr lang="en-US" sz="1500" b="1" dirty="0">
                <a:latin typeface="Arial Narrow" panose="020B0606020202030204" pitchFamily="34" charset="0"/>
              </a:rPr>
              <a:t>V</a:t>
            </a:r>
            <a:r>
              <a:rPr lang="en-US" sz="1500" b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dirty="0">
                <a:latin typeface="Arial Narrow" panose="020B0606020202030204" pitchFamily="34" charset="0"/>
              </a:rPr>
              <a:t> = 0V when I</a:t>
            </a:r>
            <a:r>
              <a:rPr lang="en-US" sz="1500" b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dirty="0">
                <a:latin typeface="Arial Narrow" panose="020B0606020202030204" pitchFamily="34" charset="0"/>
              </a:rPr>
              <a:t> = V</a:t>
            </a:r>
            <a:r>
              <a:rPr lang="en-US" sz="1500" b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dirty="0">
                <a:latin typeface="Arial Narrow" panose="020B0606020202030204" pitchFamily="34" charset="0"/>
              </a:rPr>
              <a:t>/R</a:t>
            </a:r>
            <a:r>
              <a:rPr lang="en-US" sz="1500" b="1" baseline="-25000" dirty="0">
                <a:latin typeface="Arial Narrow" panose="020B0606020202030204" pitchFamily="34" charset="0"/>
              </a:rPr>
              <a:t>S</a:t>
            </a:r>
            <a:r>
              <a:rPr lang="en-US" sz="1500" b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dirty="0">
                <a:solidFill>
                  <a:srgbClr val="0070C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dirty="0">
                <a:latin typeface="Arial Narrow" panose="020B0606020202030204" pitchFamily="34" charset="0"/>
              </a:rPr>
              <a:t>I</a:t>
            </a:r>
            <a:r>
              <a:rPr lang="en-US" sz="1650" b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and </a:t>
            </a:r>
            <a:r>
              <a:rPr lang="en-US" sz="1650" b="1" dirty="0">
                <a:latin typeface="Arial Narrow" panose="020B0606020202030204" pitchFamily="34" charset="0"/>
              </a:rPr>
              <a:t>V</a:t>
            </a:r>
            <a:r>
              <a:rPr lang="en-US" sz="1650" b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dirty="0">
                <a:solidFill>
                  <a:srgbClr val="C0000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Q-point is located at the intersection.</a:t>
            </a:r>
          </a:p>
        </p:txBody>
      </p:sp>
      <p:graphicFrame>
        <p:nvGraphicFramePr>
          <p:cNvPr id="7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401933"/>
              </p:ext>
            </p:extLst>
          </p:nvPr>
        </p:nvGraphicFramePr>
        <p:xfrm>
          <a:off x="950339" y="3072209"/>
          <a:ext cx="2077732" cy="1951528"/>
        </p:xfrm>
        <a:graphic>
          <a:graphicData uri="http://schemas.openxmlformats.org/drawingml/2006/table">
            <a:tbl>
              <a:tblPr/>
              <a:tblGrid>
                <a:gridCol w="1058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352220" y="3721871"/>
            <a:ext cx="1867487" cy="410287"/>
            <a:chOff x="4205600" y="3825825"/>
            <a:chExt cx="2489982" cy="547049"/>
          </a:xfrm>
        </p:grpSpPr>
        <p:sp>
          <p:nvSpPr>
            <p:cNvPr id="13" name="Rounded Rectangle 12"/>
            <p:cNvSpPr/>
            <p:nvPr/>
          </p:nvSpPr>
          <p:spPr>
            <a:xfrm>
              <a:off x="4205600" y="3825825"/>
              <a:ext cx="2489982" cy="5334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4513172" y="3839474"/>
            <a:ext cx="1874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90360" imgH="228600" progId="Equation.3">
                    <p:embed/>
                  </p:oleObj>
                </mc:Choice>
                <mc:Fallback>
                  <p:oleObj name="Equation" r:id="rId4" imgW="990360" imgH="228600" progId="Equation.3">
                    <p:embed/>
                    <p:pic>
                      <p:nvPicPr>
                        <p:cNvPr id="1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172" y="3839474"/>
                          <a:ext cx="18748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5260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560526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EFFECT OF INCREASING VALUES OF R</a:t>
            </a:r>
            <a:r>
              <a:rPr lang="en-US" sz="2700" b="1" baseline="-25000" dirty="0">
                <a:solidFill>
                  <a:srgbClr val="00B050"/>
                </a:solidFill>
              </a:rPr>
              <a:t>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2436" y="1473472"/>
            <a:ext cx="4841915" cy="411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9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204852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DG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6" descr="fg07_0250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236" y="1519053"/>
            <a:ext cx="4858941" cy="377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03020" y="1649245"/>
            <a:ext cx="1550963" cy="865163"/>
            <a:chOff x="1026942" y="1561514"/>
            <a:chExt cx="2067950" cy="1153551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1141412" y="1681210"/>
            <a:ext cx="1766351" cy="87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12520" imgH="431640" progId="Equation.3">
                    <p:embed/>
                  </p:oleObj>
                </mc:Choice>
                <mc:Fallback>
                  <p:oleObj name="Equation" r:id="rId4" imgW="812520" imgH="431640" progId="Equation.3">
                    <p:embed/>
                    <p:pic>
                      <p:nvPicPr>
                        <p:cNvPr id="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412" y="1681210"/>
                          <a:ext cx="1766351" cy="874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1026942" y="1561514"/>
              <a:ext cx="2067950" cy="115355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22666" y="1746195"/>
            <a:ext cx="1647570" cy="648868"/>
            <a:chOff x="3319802" y="1690781"/>
            <a:chExt cx="2196760" cy="865157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503014" y="1851874"/>
            <a:ext cx="1874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90360" imgH="228600" progId="Equation.3">
                    <p:embed/>
                  </p:oleObj>
                </mc:Choice>
                <mc:Fallback>
                  <p:oleObj name="Equation" r:id="rId6" imgW="990360" imgH="228600" progId="Equation.3">
                    <p:embed/>
                    <p:pic>
                      <p:nvPicPr>
                        <p:cNvPr id="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014" y="1851874"/>
                          <a:ext cx="18748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3319802" y="1690781"/>
              <a:ext cx="2196760" cy="865157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72762" y="2647106"/>
            <a:ext cx="2342271" cy="400135"/>
            <a:chOff x="1786597" y="2891995"/>
            <a:chExt cx="3123028" cy="53351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890617" y="2891995"/>
            <a:ext cx="2858371" cy="533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11280" imgH="228600" progId="Equation.3">
                    <p:embed/>
                  </p:oleObj>
                </mc:Choice>
                <mc:Fallback>
                  <p:oleObj name="Equation" r:id="rId8" imgW="1511280" imgH="2286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617" y="2891995"/>
                          <a:ext cx="2858371" cy="533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ounded Rectangle 13"/>
            <p:cNvSpPr/>
            <p:nvPr/>
          </p:nvSpPr>
          <p:spPr>
            <a:xfrm>
              <a:off x="1786597" y="2891995"/>
              <a:ext cx="3123028" cy="533513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80893"/>
              </p:ext>
            </p:extLst>
          </p:nvPr>
        </p:nvGraphicFramePr>
        <p:xfrm>
          <a:off x="473920" y="3247307"/>
          <a:ext cx="1226344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80" imgH="241200" progId="Equation.3">
                  <p:embed/>
                </p:oleObj>
              </mc:Choice>
              <mc:Fallback>
                <p:oleObj name="Equation" r:id="rId10" imgW="863280" imgH="241200" progId="Equation.3">
                  <p:embed/>
                  <p:pic>
                    <p:nvPicPr>
                      <p:cNvPr id="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20" y="3247307"/>
                        <a:ext cx="1226344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402217"/>
              </p:ext>
            </p:extLst>
          </p:nvPr>
        </p:nvGraphicFramePr>
        <p:xfrm>
          <a:off x="2250974" y="3247503"/>
          <a:ext cx="1189434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38080" imgH="241200" progId="Equation.3">
                  <p:embed/>
                </p:oleObj>
              </mc:Choice>
              <mc:Fallback>
                <p:oleObj name="Equation" r:id="rId12" imgW="838080" imgH="241200" progId="Equation.3">
                  <p:embed/>
                  <p:pic>
                    <p:nvPicPr>
                      <p:cNvPr id="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974" y="3247503"/>
                        <a:ext cx="1189434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789759"/>
              </p:ext>
            </p:extLst>
          </p:nvPr>
        </p:nvGraphicFramePr>
        <p:xfrm>
          <a:off x="510280" y="3858294"/>
          <a:ext cx="1152525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12520" imgH="241200" progId="Equation.3">
                  <p:embed/>
                </p:oleObj>
              </mc:Choice>
              <mc:Fallback>
                <p:oleObj name="Equation" r:id="rId14" imgW="812520" imgH="241200" progId="Equation.3">
                  <p:embed/>
                  <p:pic>
                    <p:nvPicPr>
                      <p:cNvPr id="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80" y="3858294"/>
                        <a:ext cx="1152525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908172"/>
              </p:ext>
            </p:extLst>
          </p:nvPr>
        </p:nvGraphicFramePr>
        <p:xfrm>
          <a:off x="2355749" y="3830910"/>
          <a:ext cx="919163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47640" imgH="241200" progId="Equation.3">
                  <p:embed/>
                </p:oleObj>
              </mc:Choice>
              <mc:Fallback>
                <p:oleObj name="Equation" r:id="rId16" imgW="647640" imgH="241200" progId="Equation.3">
                  <p:embed/>
                  <p:pic>
                    <p:nvPicPr>
                      <p:cNvPr id="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749" y="3830910"/>
                        <a:ext cx="919163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85543"/>
              </p:ext>
            </p:extLst>
          </p:nvPr>
        </p:nvGraphicFramePr>
        <p:xfrm>
          <a:off x="476816" y="4487913"/>
          <a:ext cx="1135856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99920" imgH="241200" progId="Equation.3">
                  <p:embed/>
                </p:oleObj>
              </mc:Choice>
              <mc:Fallback>
                <p:oleObj name="Equation" r:id="rId18" imgW="799920" imgH="241200" progId="Equation.3">
                  <p:embed/>
                  <p:pic>
                    <p:nvPicPr>
                      <p:cNvPr id="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16" y="4487913"/>
                        <a:ext cx="1135856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549273"/>
              </p:ext>
            </p:extLst>
          </p:nvPr>
        </p:nvGraphicFramePr>
        <p:xfrm>
          <a:off x="2296218" y="4476228"/>
          <a:ext cx="1153715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12520" imgH="241200" progId="Equation.3">
                  <p:embed/>
                </p:oleObj>
              </mc:Choice>
              <mc:Fallback>
                <p:oleObj name="Equation" r:id="rId20" imgW="812520" imgH="241200" progId="Equation.3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218" y="4476228"/>
                        <a:ext cx="1153715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E70CDFCE-F878-9943-B844-FC093EFB6181}"/>
              </a:ext>
            </a:extLst>
          </p:cNvPr>
          <p:cNvSpPr txBox="1">
            <a:spLocks/>
          </p:cNvSpPr>
          <p:nvPr/>
        </p:nvSpPr>
        <p:spPr bwMode="auto">
          <a:xfrm>
            <a:off x="1009597" y="362248"/>
            <a:ext cx="7429499" cy="61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75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5pPr>
            <a:lvl6pPr marL="25717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6pPr>
            <a:lvl7pPr marL="51435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7pPr>
            <a:lvl8pPr marL="77152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8pPr>
            <a:lvl9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JFET: VOLTAGE-DIVIDER BIAS EXAMPLE</a:t>
            </a:r>
            <a:endParaRPr lang="en-US" sz="27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9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821" y="1244816"/>
            <a:ext cx="4312273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latin typeface="Arial Narrow" panose="020B0606020202030204" pitchFamily="34" charset="0"/>
              </a:rPr>
              <a:t> ( to find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a line for:</a:t>
            </a:r>
          </a:p>
          <a:p>
            <a:pPr lvl="4" algn="just"/>
            <a:r>
              <a:rPr lang="en-US" sz="1500" b="1" dirty="0">
                <a:latin typeface="Arial Narrow" panose="020B0606020202030204" pitchFamily="34" charset="0"/>
              </a:rPr>
              <a:t>V</a:t>
            </a:r>
            <a:r>
              <a:rPr lang="en-US" sz="1500" b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dirty="0">
                <a:latin typeface="Arial Narrow" panose="020B0606020202030204" pitchFamily="34" charset="0"/>
              </a:rPr>
              <a:t> = V</a:t>
            </a:r>
            <a:r>
              <a:rPr lang="en-US" sz="1500" b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dirty="0">
                <a:latin typeface="Arial Narrow" panose="020B0606020202030204" pitchFamily="34" charset="0"/>
              </a:rPr>
              <a:t> when I</a:t>
            </a:r>
            <a:r>
              <a:rPr lang="en-US" sz="1500" b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dirty="0">
                <a:latin typeface="Arial Narrow" panose="020B0606020202030204" pitchFamily="34" charset="0"/>
              </a:rPr>
              <a:t> = 0A</a:t>
            </a:r>
          </a:p>
          <a:p>
            <a:pPr lvl="4" algn="just"/>
            <a:r>
              <a:rPr lang="en-US" sz="1500" b="1" dirty="0">
                <a:latin typeface="Arial Narrow" panose="020B0606020202030204" pitchFamily="34" charset="0"/>
              </a:rPr>
              <a:t>V</a:t>
            </a:r>
            <a:r>
              <a:rPr lang="en-US" sz="1500" b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dirty="0">
                <a:latin typeface="Arial Narrow" panose="020B0606020202030204" pitchFamily="34" charset="0"/>
              </a:rPr>
              <a:t> = 0V when I</a:t>
            </a:r>
            <a:r>
              <a:rPr lang="en-US" sz="1500" b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dirty="0">
                <a:latin typeface="Arial Narrow" panose="020B0606020202030204" pitchFamily="34" charset="0"/>
              </a:rPr>
              <a:t> = V</a:t>
            </a:r>
            <a:r>
              <a:rPr lang="en-US" sz="1500" b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dirty="0">
                <a:latin typeface="Arial Narrow" panose="020B0606020202030204" pitchFamily="34" charset="0"/>
              </a:rPr>
              <a:t>/R</a:t>
            </a:r>
            <a:r>
              <a:rPr lang="en-US" sz="1500" b="1" baseline="-25000" dirty="0">
                <a:latin typeface="Arial Narrow" panose="020B0606020202030204" pitchFamily="34" charset="0"/>
              </a:rPr>
              <a:t>S</a:t>
            </a:r>
            <a:r>
              <a:rPr lang="en-US" sz="1500" b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dirty="0">
                <a:solidFill>
                  <a:srgbClr val="0070C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dirty="0">
                <a:latin typeface="Arial Narrow" panose="020B0606020202030204" pitchFamily="34" charset="0"/>
              </a:rPr>
              <a:t>I</a:t>
            </a:r>
            <a:r>
              <a:rPr lang="en-US" sz="1650" b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and </a:t>
            </a:r>
            <a:r>
              <a:rPr lang="en-US" sz="1650" b="1" dirty="0">
                <a:latin typeface="Arial Narrow" panose="020B0606020202030204" pitchFamily="34" charset="0"/>
              </a:rPr>
              <a:t>V</a:t>
            </a:r>
            <a:r>
              <a:rPr lang="en-US" sz="1650" b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dirty="0">
                <a:solidFill>
                  <a:srgbClr val="C0000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Identify the Q-point.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7614" y="1604466"/>
            <a:ext cx="3548414" cy="337863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33526" y="4507624"/>
            <a:ext cx="1867487" cy="410287"/>
            <a:chOff x="844701" y="4867165"/>
            <a:chExt cx="2489982" cy="547049"/>
          </a:xfrm>
          <a:solidFill>
            <a:schemeClr val="accent5"/>
          </a:solidFill>
        </p:grpSpPr>
        <p:sp>
          <p:nvSpPr>
            <p:cNvPr id="8" name="Rounded Rectangle 7"/>
            <p:cNvSpPr/>
            <p:nvPr/>
          </p:nvSpPr>
          <p:spPr>
            <a:xfrm>
              <a:off x="844701" y="4867165"/>
              <a:ext cx="2489982" cy="533400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152273" y="4880814"/>
            <a:ext cx="1874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90360" imgH="228600" progId="Equation.3">
                    <p:embed/>
                  </p:oleObj>
                </mc:Choice>
                <mc:Fallback>
                  <p:oleObj name="Equation" r:id="rId4" imgW="990360" imgH="2286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273" y="4880814"/>
                          <a:ext cx="18748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/>
          <p:cNvGrpSpPr/>
          <p:nvPr/>
        </p:nvGrpSpPr>
        <p:grpSpPr>
          <a:xfrm>
            <a:off x="2840500" y="4095576"/>
            <a:ext cx="2339741" cy="400135"/>
            <a:chOff x="4261066" y="2890667"/>
            <a:chExt cx="3119655" cy="533513"/>
          </a:xfrm>
          <a:solidFill>
            <a:schemeClr val="accent5"/>
          </a:solidFill>
        </p:grpSpPr>
        <p:sp>
          <p:nvSpPr>
            <p:cNvPr id="15" name="Rounded Rectangle 14"/>
            <p:cNvSpPr/>
            <p:nvPr/>
          </p:nvSpPr>
          <p:spPr>
            <a:xfrm>
              <a:off x="4261066" y="2890667"/>
              <a:ext cx="3119655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6" name="Object 8"/>
            <p:cNvGraphicFramePr>
              <a:graphicFrameLocks noChangeAspect="1"/>
            </p:cNvGraphicFramePr>
            <p:nvPr/>
          </p:nvGraphicFramePr>
          <p:xfrm>
            <a:off x="4268057" y="2890667"/>
            <a:ext cx="2858371" cy="533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11280" imgH="228600" progId="Equation.3">
                    <p:embed/>
                  </p:oleObj>
                </mc:Choice>
                <mc:Fallback>
                  <p:oleObj name="Equation" r:id="rId6" imgW="1511280" imgH="228600" progId="Equation.3">
                    <p:embed/>
                    <p:pic>
                      <p:nvPicPr>
                        <p:cNvPr id="1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057" y="2890667"/>
                          <a:ext cx="2858371" cy="533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607610" y="5098237"/>
            <a:ext cx="2078441" cy="400135"/>
            <a:chOff x="1241946" y="2890667"/>
            <a:chExt cx="2771254" cy="533513"/>
          </a:xfrm>
          <a:solidFill>
            <a:schemeClr val="accent5"/>
          </a:solidFill>
        </p:grpSpPr>
        <p:sp>
          <p:nvSpPr>
            <p:cNvPr id="18" name="Rounded Rectangle 17"/>
            <p:cNvSpPr/>
            <p:nvPr/>
          </p:nvSpPr>
          <p:spPr>
            <a:xfrm>
              <a:off x="1241946" y="2890667"/>
              <a:ext cx="2771254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9" name="Object 7"/>
            <p:cNvGraphicFramePr>
              <a:graphicFrameLocks noChangeAspect="1"/>
            </p:cNvGraphicFramePr>
            <p:nvPr/>
          </p:nvGraphicFramePr>
          <p:xfrm>
            <a:off x="1489075" y="2905125"/>
            <a:ext cx="25241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79032" imgH="215806" progId="Equation.3">
                    <p:embed/>
                  </p:oleObj>
                </mc:Choice>
                <mc:Fallback>
                  <p:oleObj name="Equation" r:id="rId8" imgW="1079032" imgH="215806" progId="Equation.3">
                    <p:embed/>
                    <p:pic>
                      <p:nvPicPr>
                        <p:cNvPr id="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075" y="2905125"/>
                          <a:ext cx="25241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317228" y="3405154"/>
            <a:ext cx="1468133" cy="484334"/>
            <a:chOff x="1489075" y="3673004"/>
            <a:chExt cx="1957510" cy="645778"/>
          </a:xfrm>
          <a:solidFill>
            <a:schemeClr val="accent5"/>
          </a:solidFill>
        </p:grpSpPr>
        <p:sp>
          <p:nvSpPr>
            <p:cNvPr id="21" name="Rounded Rectangle 20"/>
            <p:cNvSpPr/>
            <p:nvPr/>
          </p:nvSpPr>
          <p:spPr>
            <a:xfrm>
              <a:off x="1489075" y="3673004"/>
              <a:ext cx="1957510" cy="645778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2" name="Object 6"/>
            <p:cNvGraphicFramePr>
              <a:graphicFrameLocks noChangeAspect="1"/>
            </p:cNvGraphicFramePr>
            <p:nvPr/>
          </p:nvGraphicFramePr>
          <p:xfrm>
            <a:off x="1739843" y="3741323"/>
            <a:ext cx="1447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72808" imgH="228501" progId="Equation.3">
                    <p:embed/>
                  </p:oleObj>
                </mc:Choice>
                <mc:Fallback>
                  <p:oleObj name="Equation" r:id="rId10" imgW="672808" imgH="228501" progId="Equation.3">
                    <p:embed/>
                    <p:pic>
                      <p:nvPicPr>
                        <p:cNvPr id="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843" y="3741323"/>
                          <a:ext cx="14478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2"/>
          <p:cNvGrpSpPr/>
          <p:nvPr/>
        </p:nvGrpSpPr>
        <p:grpSpPr>
          <a:xfrm>
            <a:off x="611398" y="3655435"/>
            <a:ext cx="1962458" cy="689250"/>
            <a:chOff x="3509506" y="1470196"/>
            <a:chExt cx="2616611" cy="919000"/>
          </a:xfrm>
          <a:solidFill>
            <a:schemeClr val="accent5"/>
          </a:solidFill>
        </p:grpSpPr>
        <p:sp>
          <p:nvSpPr>
            <p:cNvPr id="24" name="Rounded Rectangle 23"/>
            <p:cNvSpPr/>
            <p:nvPr/>
          </p:nvSpPr>
          <p:spPr>
            <a:xfrm>
              <a:off x="3509506" y="1470196"/>
              <a:ext cx="2616611" cy="919000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3736070" y="1497458"/>
            <a:ext cx="1766351" cy="87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12520" imgH="431640" progId="Equation.3">
                    <p:embed/>
                  </p:oleObj>
                </mc:Choice>
                <mc:Fallback>
                  <p:oleObj name="Equation" r:id="rId12" imgW="812520" imgH="431640" progId="Equation.3">
                    <p:embed/>
                    <p:pic>
                      <p:nvPicPr>
                        <p:cNvPr id="2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070" y="1497458"/>
                          <a:ext cx="1766351" cy="874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5"/>
          <p:cNvGrpSpPr/>
          <p:nvPr/>
        </p:nvGrpSpPr>
        <p:grpSpPr>
          <a:xfrm>
            <a:off x="3118099" y="4612447"/>
            <a:ext cx="2062142" cy="504806"/>
            <a:chOff x="4376905" y="3645707"/>
            <a:chExt cx="2749523" cy="673075"/>
          </a:xfrm>
          <a:solidFill>
            <a:schemeClr val="accent5"/>
          </a:solidFill>
        </p:grpSpPr>
        <p:sp>
          <p:nvSpPr>
            <p:cNvPr id="27" name="Rounded Rectangle 26"/>
            <p:cNvSpPr/>
            <p:nvPr/>
          </p:nvSpPr>
          <p:spPr>
            <a:xfrm>
              <a:off x="4376905" y="3645707"/>
              <a:ext cx="2749523" cy="673075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8"/>
            <p:cNvGraphicFramePr>
              <a:graphicFrameLocks noChangeAspect="1"/>
            </p:cNvGraphicFramePr>
            <p:nvPr/>
          </p:nvGraphicFramePr>
          <p:xfrm>
            <a:off x="4842159" y="3673253"/>
            <a:ext cx="15875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38080" imgH="228600" progId="Equation.3">
                    <p:embed/>
                  </p:oleObj>
                </mc:Choice>
                <mc:Fallback>
                  <p:oleObj name="Equation" r:id="rId14" imgW="838080" imgH="228600" progId="Equation.3">
                    <p:embed/>
                    <p:pic>
                      <p:nvPicPr>
                        <p:cNvPr id="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2159" y="3673253"/>
                          <a:ext cx="1587500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8"/>
          <p:cNvGrpSpPr/>
          <p:nvPr/>
        </p:nvGrpSpPr>
        <p:grpSpPr>
          <a:xfrm>
            <a:off x="3548439" y="5182897"/>
            <a:ext cx="2062142" cy="504806"/>
            <a:chOff x="4376905" y="3645707"/>
            <a:chExt cx="2749523" cy="673075"/>
          </a:xfrm>
          <a:solidFill>
            <a:schemeClr val="accent5"/>
          </a:solidFill>
        </p:grpSpPr>
        <p:sp>
          <p:nvSpPr>
            <p:cNvPr id="30" name="Rounded Rectangle 29"/>
            <p:cNvSpPr/>
            <p:nvPr/>
          </p:nvSpPr>
          <p:spPr>
            <a:xfrm>
              <a:off x="4376905" y="3645707"/>
              <a:ext cx="2749523" cy="673075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1" name="Object 8"/>
            <p:cNvGraphicFramePr>
              <a:graphicFrameLocks noChangeAspect="1"/>
            </p:cNvGraphicFramePr>
            <p:nvPr/>
          </p:nvGraphicFramePr>
          <p:xfrm>
            <a:off x="4818090" y="3673487"/>
            <a:ext cx="16351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63280" imgH="228600" progId="Equation.3">
                    <p:embed/>
                  </p:oleObj>
                </mc:Choice>
                <mc:Fallback>
                  <p:oleObj name="Equation" r:id="rId16" imgW="863280" imgH="228600" progId="Equation.3">
                    <p:embed/>
                    <p:pic>
                      <p:nvPicPr>
                        <p:cNvPr id="3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8090" y="3673487"/>
                          <a:ext cx="1635125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5F7EFAEC-5112-4141-806B-38ACA84E336C}"/>
              </a:ext>
            </a:extLst>
          </p:cNvPr>
          <p:cNvSpPr txBox="1">
            <a:spLocks/>
          </p:cNvSpPr>
          <p:nvPr/>
        </p:nvSpPr>
        <p:spPr bwMode="auto">
          <a:xfrm>
            <a:off x="434420" y="525004"/>
            <a:ext cx="7429499" cy="61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75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5pPr>
            <a:lvl6pPr marL="25717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6pPr>
            <a:lvl7pPr marL="51435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7pPr>
            <a:lvl8pPr marL="77152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8pPr>
            <a:lvl9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sz="2700" b="1" dirty="0">
                <a:solidFill>
                  <a:srgbClr val="00B050"/>
                </a:solidFill>
              </a:rPr>
              <a:t>VOLTAGE-DIVIDER BIAS EXAMPLE Contd.</a:t>
            </a:r>
            <a:endParaRPr lang="en-US" sz="27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4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10" ma:contentTypeDescription="Create a new document." ma:contentTypeScope="" ma:versionID="a7bed73d3ce6061177e4ce91bce1a0c9">
  <xsd:schema xmlns:xsd="http://www.w3.org/2001/XMLSchema" xmlns:xs="http://www.w3.org/2001/XMLSchema" xmlns:p="http://schemas.microsoft.com/office/2006/metadata/properties" xmlns:ns2="926699e6-52dd-461e-a5ab-df5fbcd09816" xmlns:ns3="0e313d05-41d7-4c14-bfea-73edb09cef36" targetNamespace="http://schemas.microsoft.com/office/2006/metadata/properties" ma:root="true" ma:fieldsID="bac6c18c863582e436b43f072bb14d7b" ns2:_="" ns3:_="">
    <xsd:import namespace="926699e6-52dd-461e-a5ab-df5fbcd09816"/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699e6-52dd-461e-a5ab-df5fbcd09816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41E308-867D-4851-B775-280E9D16E20E}"/>
</file>

<file path=customXml/itemProps2.xml><?xml version="1.0" encoding="utf-8"?>
<ds:datastoreItem xmlns:ds="http://schemas.openxmlformats.org/officeDocument/2006/customXml" ds:itemID="{D3868F36-7DDF-4CE7-B243-095499B46C8E}"/>
</file>

<file path=customXml/itemProps3.xml><?xml version="1.0" encoding="utf-8"?>
<ds:datastoreItem xmlns:ds="http://schemas.openxmlformats.org/officeDocument/2006/customXml" ds:itemID="{F01DFA66-C71D-4195-8560-769B05461585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1200</TotalTime>
  <Words>571</Words>
  <Application>Microsoft Office PowerPoint</Application>
  <PresentationFormat>On-screen Show (4:3)</PresentationFormat>
  <Paragraphs>113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Wingdings</vt:lpstr>
      <vt:lpstr>Theme1</vt:lpstr>
      <vt:lpstr>Equation</vt:lpstr>
      <vt:lpstr>PowerPoint Presentation</vt:lpstr>
      <vt:lpstr> SELF-BIAS EXAMPLE Contd.</vt:lpstr>
      <vt:lpstr> SELF-BIAS EXAMPLE Contd.</vt:lpstr>
      <vt:lpstr> JFET: VOLTAGE-DIVIDER BIAS</vt:lpstr>
      <vt:lpstr> VOLTAGE-DIVIDER BIAS</vt:lpstr>
      <vt:lpstr> VOLTAGE-DIVIDER BIAS</vt:lpstr>
      <vt:lpstr> EFFECT OF INCREASING VALUES OF RS</vt:lpstr>
      <vt:lpstr>PowerPoint Presentation</vt:lpstr>
      <vt:lpstr>PowerPoint Presentation</vt:lpstr>
      <vt:lpstr> D-MOSFET SELF-BIAS</vt:lpstr>
      <vt:lpstr> D-MOSFET SELF-BIAS</vt:lpstr>
      <vt:lpstr> D-MOSFET SELF-BIAS EXAMPLE</vt:lpstr>
      <vt:lpstr> D-MOSFET SELF-BIAS EXAMPLE</vt:lpstr>
      <vt:lpstr> D-MOSFET VOLTAGE-DIVIDER BIAS</vt:lpstr>
      <vt:lpstr> D-MOSFET VOLTAGE-DIVIDER BIAS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Md. Rabiul Islam</cp:lastModifiedBy>
  <cp:revision>234</cp:revision>
  <dcterms:created xsi:type="dcterms:W3CDTF">2016-06-11T11:25:17Z</dcterms:created>
  <dcterms:modified xsi:type="dcterms:W3CDTF">2020-12-12T06:10:49Z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