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08" r:id="rId4"/>
    <p:sldId id="266" r:id="rId5"/>
    <p:sldId id="309" r:id="rId6"/>
    <p:sldId id="310" r:id="rId7"/>
    <p:sldId id="311" r:id="rId8"/>
    <p:sldId id="312" r:id="rId9"/>
    <p:sldId id="315" r:id="rId10"/>
    <p:sldId id="316" r:id="rId11"/>
    <p:sldId id="318" r:id="rId12"/>
    <p:sldId id="317" r:id="rId13"/>
    <p:sldId id="319" r:id="rId14"/>
    <p:sldId id="320" r:id="rId15"/>
    <p:sldId id="321" r:id="rId16"/>
    <p:sldId id="322" r:id="rId17"/>
    <p:sldId id="324" r:id="rId18"/>
    <p:sldId id="313" r:id="rId19"/>
    <p:sldId id="314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277" r:id="rId30"/>
    <p:sldId id="26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Propositional Equivalences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544540"/>
            <a:ext cx="8545240" cy="135249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4"/>
          <p:cNvGraphicFramePr>
            <a:graphicFrameLocks noGrp="1"/>
          </p:cNvGraphicFramePr>
          <p:nvPr/>
        </p:nvGraphicFramePr>
        <p:xfrm>
          <a:off x="545904" y="2197296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D226CE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5" name="Group 50"/>
          <p:cNvGraphicFramePr>
            <a:graphicFrameLocks noGrp="1"/>
          </p:cNvGraphicFramePr>
          <p:nvPr/>
        </p:nvGraphicFramePr>
        <p:xfrm>
          <a:off x="709680" y="2115408"/>
          <a:ext cx="7848600" cy="38862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 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226C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61278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6" name="Group 51"/>
          <p:cNvGraphicFramePr>
            <a:graphicFrameLocks noGrp="1"/>
          </p:cNvGraphicFramePr>
          <p:nvPr/>
        </p:nvGraphicFramePr>
        <p:xfrm>
          <a:off x="696032" y="2115408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124DE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32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721965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1"/>
          <p:cNvGraphicFramePr>
            <a:graphicFrameLocks noGrp="1"/>
          </p:cNvGraphicFramePr>
          <p:nvPr/>
        </p:nvGraphicFramePr>
        <p:xfrm>
          <a:off x="614144" y="2129056"/>
          <a:ext cx="7848600" cy="3911600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84DD9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8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2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84DD9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F2CCC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DDA43D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graphicFrame>
        <p:nvGraphicFramePr>
          <p:cNvPr id="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40329274"/>
              </p:ext>
            </p:extLst>
          </p:nvPr>
        </p:nvGraphicFramePr>
        <p:xfrm>
          <a:off x="555008" y="2155224"/>
          <a:ext cx="7848600" cy="2938989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685800"/>
                <a:gridCol w="990600"/>
                <a:gridCol w="2209800"/>
                <a:gridCol w="2895600"/>
              </a:tblGrid>
              <a:tr h="439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[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/>
                          <a:ea typeface="ＭＳ Ｐゴシック" pitchFamily="1" charset="-128"/>
                          <a:cs typeface="Arial" charset="0"/>
                        </a:rPr>
                        <a:t>¬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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(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p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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 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)]</a:t>
                      </a:r>
                      <a:r>
                        <a:rPr kumimoji="1" lang="en-US" altLang="ja-JP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  <a:sym typeface="Symbol" pitchFamily="1" charset="2"/>
                        </a:rPr>
                        <a:t></a:t>
                      </a:r>
                      <a:r>
                        <a:rPr kumimoji="1" lang="en-US" altLang="ja-JP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  <a:cs typeface="Arial" charset="0"/>
                        </a:rPr>
                        <a:t>q</a:t>
                      </a:r>
                      <a:endParaRPr kumimoji="1" lang="en-US" altLang="ja-JP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1" charset="-128"/>
                        <a:cs typeface="Arial" charset="0"/>
                      </a:endParaRP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6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89E33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T</a:t>
                      </a:r>
                    </a:p>
                  </a:txBody>
                  <a:tcPr anchor="ctr" horzOverflow="overflow">
                    <a:lnL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Rectangle 51"/>
          <p:cNvSpPr>
            <a:spLocks noChangeArrowheads="1"/>
          </p:cNvSpPr>
          <p:nvPr/>
        </p:nvSpPr>
        <p:spPr bwMode="auto">
          <a:xfrm>
            <a:off x="685800" y="5334000"/>
            <a:ext cx="762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Since the truth table shows all the true values of compound proposition </a:t>
            </a:r>
            <a:endParaRPr lang="en-US" altLang="ja-JP" b="1" dirty="0" smtClean="0">
              <a:solidFill>
                <a:srgbClr val="0000FF"/>
              </a:solidFill>
              <a:latin typeface="Calibri" pitchFamily="34" charset="0"/>
            </a:endParaRPr>
          </a:p>
          <a:p>
            <a:r>
              <a:rPr lang="en-US" altLang="ja-JP" b="1" dirty="0" smtClean="0">
                <a:solidFill>
                  <a:srgbClr val="0000FF"/>
                </a:solidFill>
                <a:latin typeface="Calibri" pitchFamily="34" charset="0"/>
              </a:rPr>
              <a:t>[</a:t>
            </a:r>
            <a:r>
              <a:rPr lang="en-US" altLang="ja-JP" b="1" i="1" dirty="0" smtClean="0">
                <a:solidFill>
                  <a:srgbClr val="0000FF"/>
                </a:solidFill>
                <a:latin typeface="Calibri" pitchFamily="34" charset="0"/>
              </a:rPr>
              <a:t>¬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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(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p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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)]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  <a:sym typeface="Symbol" pitchFamily="18" charset="2"/>
              </a:rPr>
              <a:t></a:t>
            </a:r>
            <a:r>
              <a:rPr lang="en-US" altLang="ja-JP" b="1" i="1" dirty="0">
                <a:solidFill>
                  <a:srgbClr val="0000FF"/>
                </a:solidFill>
                <a:latin typeface="Calibri" pitchFamily="34" charset="0"/>
              </a:rPr>
              <a:t>q </a:t>
            </a:r>
            <a:r>
              <a:rPr lang="en-US" altLang="ja-JP" b="1" dirty="0">
                <a:solidFill>
                  <a:srgbClr val="0000FF"/>
                </a:solidFill>
                <a:latin typeface="Calibri" pitchFamily="34" charset="0"/>
              </a:rPr>
              <a:t>are true(T), so it is a tautology.</a:t>
            </a:r>
            <a:endParaRPr lang="ja-JP" altLang="en-US" b="1" dirty="0">
              <a:solidFill>
                <a:srgbClr val="0000FF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7796" y="2551837"/>
            <a:ext cx="82841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  <a:cs typeface="Arial" pitchFamily="34" charset="0"/>
              </a:rPr>
              <a:t>¬ </a:t>
            </a:r>
            <a:r>
              <a:rPr lang="en-US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q)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>
              <a:buFont typeface="Calibri" pitchFamily="34" charset="0"/>
              <a:buAutoNum type="arabicParenR"/>
            </a:pPr>
            <a:endParaRPr lang="en-US" sz="2800" dirty="0" smtClean="0"/>
          </a:p>
          <a:p>
            <a:pPr marL="514350" indent="-514350">
              <a:buFont typeface="Calibri" pitchFamily="34" charset="0"/>
              <a:buAutoNum type="arabicParenR"/>
            </a:pPr>
            <a:r>
              <a:rPr lang="en-US" sz="2800" dirty="0" smtClean="0"/>
              <a:t>Determine whether 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 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q</a:t>
            </a:r>
            <a:r>
              <a:rPr kumimoji="1"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 </a:t>
            </a:r>
            <a:r>
              <a:rPr kumimoji="1" lang="en-US" altLang="ja-JP" sz="2800" b="1" i="1" dirty="0" smtClean="0">
                <a:solidFill>
                  <a:srgbClr val="0000FF"/>
                </a:solidFill>
              </a:rPr>
              <a:t>¬p</a:t>
            </a:r>
            <a:r>
              <a:rPr kumimoji="1" lang="en-US" altLang="ja-JP" sz="2800" b="1" dirty="0" smtClean="0">
                <a:solidFill>
                  <a:srgbClr val="0000FF"/>
                </a:solidFill>
              </a:rPr>
              <a:t>) </a:t>
            </a:r>
            <a:r>
              <a:rPr kumimoji="1" lang="en-US" altLang="ja-JP" sz="2800" dirty="0" smtClean="0"/>
              <a:t>is a tautology or contradiction.</a:t>
            </a:r>
          </a:p>
          <a:p>
            <a:pPr marL="514350" indent="-514350"/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latin typeface="+mn-lt"/>
              </a:rPr>
              <a:t>Logical Equivalences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244" y="2413338"/>
            <a:ext cx="8447964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Compound propositions that have the same truth values in all possible cases are called </a:t>
            </a:r>
            <a:r>
              <a:rPr lang="en-US" altLang="zh-TW" sz="2800" b="1" dirty="0" smtClean="0"/>
              <a:t>logically</a:t>
            </a:r>
            <a:r>
              <a:rPr lang="en-US" altLang="zh-TW" sz="2800" dirty="0" smtClean="0"/>
              <a:t> </a:t>
            </a:r>
            <a:r>
              <a:rPr lang="en-US" altLang="zh-TW" sz="2800" b="1" dirty="0" smtClean="0"/>
              <a:t>equivalent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i="1" u="sng" dirty="0" smtClean="0">
                <a:solidFill>
                  <a:srgbClr val="FF0000"/>
                </a:solidFill>
              </a:rPr>
              <a:t>Definition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Compound propositions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and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are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logically equivalent</a:t>
            </a:r>
            <a:r>
              <a:rPr lang="en-US" altLang="zh-TW" sz="2800" dirty="0" smtClean="0">
                <a:solidFill>
                  <a:srgbClr val="0000FF"/>
                </a:solidFill>
              </a:rPr>
              <a:t> 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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tautology (denoted by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dirty="0" smtClean="0">
                <a:solidFill>
                  <a:srgbClr val="0000FF"/>
                </a:solidFill>
                <a:sym typeface="Symbol" pitchFamily="18" charset="2"/>
              </a:rPr>
              <a:t></a:t>
            </a:r>
            <a:r>
              <a:rPr lang="en-US" altLang="zh-TW" sz="28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FF0000"/>
                </a:solidFill>
              </a:rPr>
              <a:t>or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p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sym typeface="Symbol" pitchFamily="18" charset="2"/>
              </a:rPr>
              <a:t></a:t>
            </a:r>
            <a:r>
              <a:rPr lang="en-US" altLang="zh-TW" sz="2800" dirty="0" smtClean="0">
                <a:solidFill>
                  <a:srgbClr val="0000FF"/>
                </a:solidFill>
              </a:rPr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q</a:t>
            </a:r>
            <a:r>
              <a:rPr lang="en-US" altLang="zh-TW" sz="2800" dirty="0" smtClean="0">
                <a:solidFill>
                  <a:srgbClr val="0000FF"/>
                </a:solidFill>
              </a:rPr>
              <a:t> ) </a:t>
            </a:r>
          </a:p>
          <a:p>
            <a:pPr marL="274320" indent="-274320">
              <a:spcBef>
                <a:spcPts val="600"/>
              </a:spcBef>
            </a:pPr>
            <a:endParaRPr lang="en-US" altLang="zh-TW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599133"/>
            <a:ext cx="7808976" cy="108813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How to determine whether two compound propositions are logically equivalent?</a:t>
            </a:r>
            <a:endParaRPr lang="en-US" sz="2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7565" y="2606722"/>
            <a:ext cx="87226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3200" dirty="0" smtClean="0"/>
              <a:t>We can determine whether two compound propositions are logically equivalent in two ways: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a Truth Table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</a:pPr>
            <a:r>
              <a:rPr lang="en-US" sz="2800" dirty="0" smtClean="0"/>
              <a:t>Using (laws of ) Logical Equivalences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435357"/>
            <a:ext cx="7808976" cy="1557216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+mn-lt"/>
              </a:rPr>
              <a:t>Using a Truth Table to determine whether two compound propositions are logically equivalent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453" y="2116632"/>
            <a:ext cx="8572535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/>
              <a:t>Two compound propositions are </a:t>
            </a:r>
            <a:r>
              <a:rPr lang="en-US" altLang="zh-TW" sz="2400" b="1" i="1" dirty="0" smtClean="0"/>
              <a:t>logically</a:t>
            </a:r>
            <a:r>
              <a:rPr lang="en-US" altLang="zh-TW" sz="2400" i="1" dirty="0" smtClean="0"/>
              <a:t> </a:t>
            </a:r>
            <a:r>
              <a:rPr lang="en-US" altLang="zh-TW" sz="2400" b="1" i="1" dirty="0" smtClean="0"/>
              <a:t>equivalent</a:t>
            </a:r>
            <a:r>
              <a:rPr lang="en-US" altLang="zh-TW" sz="2400" dirty="0" smtClean="0"/>
              <a:t> if they always have the same truth values in the corresponding rows.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/>
              <a:t>Construct a truth table for the given two compound propositions </a:t>
            </a:r>
            <a:r>
              <a:rPr lang="en-US" altLang="zh-TW" sz="2400" dirty="0" smtClean="0">
                <a:solidFill>
                  <a:srgbClr val="FF0000"/>
                </a:solidFill>
              </a:rPr>
              <a:t>[in one table]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If the truth values of both of the compound propositions are same in the corresponding rows, then they are logically equivalent.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dirty="0" smtClean="0">
                <a:solidFill>
                  <a:srgbClr val="FF0000"/>
                </a:solidFill>
              </a:rPr>
              <a:t>If the true values of both of the compound propositions are different in one or more rows, then they are NOT logically equivalent.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i="1" dirty="0" smtClean="0">
                <a:latin typeface="+mn-lt"/>
              </a:rPr>
              <a:t>Example 1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805" y="2169991"/>
            <a:ext cx="8381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365760"/>
            <a:r>
              <a:rPr lang="en-US" altLang="ja-JP" sz="2400" dirty="0" smtClean="0">
                <a:solidFill>
                  <a:srgbClr val="FF0000"/>
                </a:solidFill>
              </a:rPr>
              <a:t>Show that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p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dirty="0" smtClean="0">
                <a:solidFill>
                  <a:srgbClr val="FF0000"/>
                </a:solidFill>
                <a:sym typeface="Symbol" pitchFamily="18" charset="2"/>
              </a:rPr>
              <a:t>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4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400" dirty="0" smtClean="0">
                <a:solidFill>
                  <a:srgbClr val="FF0000"/>
                </a:solidFill>
              </a:rPr>
              <a:t>is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logically</a:t>
            </a:r>
            <a:r>
              <a:rPr lang="en-US" altLang="ja-JP" sz="2400" dirty="0" smtClean="0">
                <a:solidFill>
                  <a:srgbClr val="FF0000"/>
                </a:solidFill>
              </a:rPr>
              <a:t>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equivalent</a:t>
            </a:r>
            <a:r>
              <a:rPr lang="en-US" altLang="ja-JP" sz="2400" dirty="0" smtClean="0">
                <a:solidFill>
                  <a:srgbClr val="FF0000"/>
                </a:solidFill>
              </a:rPr>
              <a:t> to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(p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q)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/>
              </a:rPr>
              <a:t> (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q </a:t>
            </a:r>
            <a:r>
              <a:rPr lang="en-US" altLang="ja-JP" sz="2400" b="1" dirty="0" smtClean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 p) </a:t>
            </a:r>
            <a:endParaRPr lang="en-US" altLang="ja-JP" sz="2400" b="1" u="sng" dirty="0" smtClean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697712"/>
            <a:ext cx="8010853" cy="270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1079" y="5369383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Since the truth values of both of the compound propositions are same in the corresponding rows, they are logically equivalent.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586496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FF"/>
                </a:solidFill>
              </a:rPr>
              <a:t>1.2 Propositional Equivalences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Tautology 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Contradiction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Contingence</a:t>
            </a:r>
          </a:p>
          <a:p>
            <a:pPr marL="274320"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0000FF"/>
                </a:solidFill>
              </a:rPr>
              <a:t>Logical Equivalences</a:t>
            </a: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altLang="zh-TW" sz="2000" b="1" dirty="0" smtClean="0">
              <a:solidFill>
                <a:srgbClr val="0000FF"/>
              </a:solidFill>
            </a:endParaRPr>
          </a:p>
          <a:p>
            <a:pPr indent="-274320">
              <a:lnSpc>
                <a:spcPct val="110000"/>
              </a:lnSpc>
              <a:buClrTx/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000" b="1" dirty="0" smtClean="0">
              <a:solidFill>
                <a:srgbClr val="0000FF"/>
              </a:solidFill>
            </a:endParaRPr>
          </a:p>
          <a:p>
            <a:endParaRPr lang="en-US" sz="32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Class Work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8509" y="2273307"/>
            <a:ext cx="872265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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b="1" dirty="0" smtClean="0">
                <a:solidFill>
                  <a:srgbClr val="FF0000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and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 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 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r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cs typeface="Arial" pitchFamily="34" charset="0"/>
              </a:rPr>
              <a:t>)</a:t>
            </a:r>
            <a:r>
              <a:rPr lang="en-US" sz="2800" dirty="0" smtClean="0">
                <a:solidFill>
                  <a:srgbClr val="FF0000"/>
                </a:solidFill>
              </a:rPr>
              <a:t> are logically equivalent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805" y="70831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t01_2_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17" y="1951628"/>
            <a:ext cx="8386762" cy="3466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81079" y="5492215"/>
            <a:ext cx="80108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</a:rPr>
              <a:t>Since the truth values of both of the compound propositions are same in the corresponding rows, they are logically equivalent.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749" y="449005"/>
            <a:ext cx="7808976" cy="15299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Logical Equivalences </a:t>
            </a:r>
            <a:br>
              <a:rPr lang="en-US" sz="3200" dirty="0" smtClean="0">
                <a:latin typeface="+mn-lt"/>
              </a:rPr>
            </a:br>
            <a:r>
              <a:rPr lang="en-US" altLang="ja-JP" sz="3200" b="1" dirty="0" smtClean="0">
                <a:latin typeface="+mn-lt"/>
              </a:rPr>
              <a:t>Table 6 ( page 24 ) 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 Rosen, 7</a:t>
            </a:r>
            <a:r>
              <a:rPr lang="en-US" altLang="ja-JP" sz="3200" b="1" baseline="30000" dirty="0" smtClean="0">
                <a:latin typeface="+mn-lt"/>
                <a:sym typeface="Wingdings" pitchFamily="2" charset="2"/>
              </a:rPr>
              <a:t>th</a:t>
            </a:r>
            <a:r>
              <a:rPr lang="en-US" altLang="ja-JP" sz="3200" b="1" dirty="0" smtClean="0">
                <a:latin typeface="+mn-lt"/>
                <a:sym typeface="Wingdings" pitchFamily="2" charset="2"/>
              </a:rPr>
              <a:t> edition</a:t>
            </a:r>
            <a:endParaRPr lang="en-US" sz="3200" dirty="0">
              <a:latin typeface="+mn-lt"/>
            </a:endParaRPr>
          </a:p>
        </p:txBody>
      </p:sp>
      <p:pic>
        <p:nvPicPr>
          <p:cNvPr id="4" name="Content Placeholder 3" descr="t01_2_00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524000" y="1984632"/>
            <a:ext cx="4617493" cy="42660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565" y="694669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+mn-lt"/>
              </a:rPr>
              <a:t>A very Useful Logical Equivalence(</a:t>
            </a:r>
            <a:r>
              <a:rPr lang="en-US" sz="3200" b="1" dirty="0" smtClean="0">
                <a:latin typeface="+mn-lt"/>
              </a:rPr>
              <a:t>ULE</a:t>
            </a:r>
            <a:r>
              <a:rPr lang="en-US" sz="3200" dirty="0" smtClean="0">
                <a:latin typeface="+mn-lt"/>
              </a:rPr>
              <a:t>)</a:t>
            </a:r>
            <a:endParaRPr lang="en-US" sz="32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4512" y="2766654"/>
            <a:ext cx="2624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kumimoji="1"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8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sz="28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8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q  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81021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Example 1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946" y="2207086"/>
            <a:ext cx="84889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Show that 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¬</a:t>
            </a:r>
            <a:r>
              <a:rPr lang="en-US" sz="2800" b="1" dirty="0" smtClean="0">
                <a:solidFill>
                  <a:srgbClr val="FF0000"/>
                </a:solidFill>
              </a:rPr>
              <a:t>(</a:t>
            </a:r>
            <a:r>
              <a:rPr lang="en-US" sz="2800" b="1" i="1" dirty="0" smtClean="0">
                <a:solidFill>
                  <a:srgbClr val="FF0000"/>
                </a:solidFill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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q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) </a:t>
            </a:r>
            <a:r>
              <a:rPr lang="en-US" sz="2800" dirty="0" smtClean="0">
                <a:sym typeface="Symbol"/>
              </a:rPr>
              <a:t>and </a:t>
            </a:r>
            <a:r>
              <a:rPr lang="en-US" sz="2800" b="1" i="1" dirty="0" smtClean="0">
                <a:solidFill>
                  <a:srgbClr val="FF0000"/>
                </a:solidFill>
                <a:sym typeface="Symbol"/>
              </a:rPr>
              <a:t>p</a:t>
            </a:r>
            <a:r>
              <a:rPr lang="en-US" sz="2800" b="1" dirty="0" smtClean="0">
                <a:solidFill>
                  <a:srgbClr val="FF0000"/>
                </a:solidFill>
                <a:sym typeface="Symbol"/>
              </a:rPr>
              <a:t> </a:t>
            </a:r>
            <a:r>
              <a:rPr kumimoji="1" lang="en-US" altLang="ja-JP" sz="2800" b="1" i="1" dirty="0" smtClean="0">
                <a:solidFill>
                  <a:srgbClr val="FF0000"/>
                </a:solidFill>
              </a:rPr>
              <a:t> ¬ q </a:t>
            </a:r>
            <a:r>
              <a:rPr kumimoji="1" lang="en-US" altLang="ja-JP" sz="2800" dirty="0" smtClean="0"/>
              <a:t>are logically equivalent.</a:t>
            </a:r>
            <a:endParaRPr lang="en-US" sz="2800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57200" y="3495707"/>
            <a:ext cx="8458200" cy="1762125"/>
            <a:chOff x="288" y="1050"/>
            <a:chExt cx="5328" cy="1110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8" y="1050"/>
              <a:ext cx="2880" cy="1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024" y="1451"/>
              <a:ext cx="2592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024" y="1161"/>
              <a:ext cx="65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b="1" dirty="0" smtClean="0"/>
                <a:t>by ULE </a:t>
              </a:r>
              <a:endParaRPr lang="en-US" altLang="ja-JP" b="1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320720" y="312533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00FF"/>
                </a:solidFill>
              </a:rPr>
              <a:t>Solution:</a:t>
            </a:r>
            <a:endParaRPr 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609600" indent="-609600"/>
            <a:r>
              <a:rPr lang="en-US" altLang="ja-JP" sz="4000" b="1" dirty="0" smtClean="0">
                <a:latin typeface="+mn-lt"/>
              </a:rPr>
              <a:t>Example 7 (page 26) </a:t>
            </a:r>
            <a:endParaRPr lang="en-US" altLang="ja-JP" sz="4000" b="1" dirty="0">
              <a:latin typeface="+mn-lt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5104" y="2060983"/>
            <a:ext cx="8915400" cy="962025"/>
          </a:xfrm>
          <a:prstGeom prst="rect">
            <a:avLst/>
          </a:prstGeom>
          <a:noFill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57500"/>
            <a:ext cx="8458200" cy="21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400" y="5486400"/>
            <a:ext cx="80010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34733" y="2913824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Solution: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Exercise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587211"/>
            <a:ext cx="7808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defRPr/>
            </a:pPr>
            <a:r>
              <a:rPr lang="en-US" altLang="ja-JP" sz="2800" dirty="0" smtClean="0"/>
              <a:t>Show that  </a:t>
            </a:r>
            <a:r>
              <a:rPr lang="en-US" altLang="ja-JP" sz="2800" b="1" dirty="0" smtClean="0">
                <a:solidFill>
                  <a:srgbClr val="0000FF"/>
                </a:solidFill>
                <a:cs typeface="Arial" charset="0"/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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p 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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))</a:t>
            </a:r>
            <a:r>
              <a:rPr lang="en-US" altLang="ja-JP" sz="2800" b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q  </a:t>
            </a:r>
            <a:r>
              <a:rPr lang="en-US" altLang="ja-JP" sz="2800" dirty="0" smtClean="0"/>
              <a:t>is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tautology</a:t>
            </a:r>
            <a:r>
              <a:rPr lang="en-US" altLang="ja-JP" sz="2800" dirty="0" smtClean="0"/>
              <a:t> using a </a:t>
            </a:r>
          </a:p>
          <a:p>
            <a:pPr marL="274320" indent="-274320">
              <a:defRPr/>
            </a:pPr>
            <a:r>
              <a:rPr lang="en-US" altLang="ja-JP" sz="2800" dirty="0" smtClean="0"/>
              <a:t>series of logical equivalences.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57" y="449005"/>
            <a:ext cx="7808976" cy="146168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Solution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157" y="2079482"/>
            <a:ext cx="8613479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>
                <a:cs typeface="Arial" pitchFamily="34" charset="0"/>
              </a:rPr>
              <a:t>		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 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 </a:t>
            </a:r>
            <a:r>
              <a:rPr lang="en-US" altLang="ja-JP" b="1" i="1" dirty="0" smtClean="0">
                <a:cs typeface="Arial" pitchFamily="34" charset="0"/>
              </a:rPr>
              <a:t>q		</a:t>
            </a:r>
            <a:r>
              <a:rPr lang="en-US" altLang="ja-JP" b="1" dirty="0" smtClean="0">
                <a:cs typeface="Arial" pitchFamily="34" charset="0"/>
              </a:rPr>
              <a:t>Distributive Law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( F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</a:t>
            </a:r>
            <a:r>
              <a:rPr lang="en-US" altLang="ja-JP" b="1" dirty="0" smtClean="0">
                <a:cs typeface="Arial" pitchFamily="34" charset="0"/>
              </a:rPr>
              <a:t>))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</a:t>
            </a:r>
            <a:r>
              <a:rPr lang="en-US" altLang="ja-JP" b="1" dirty="0" smtClean="0">
                <a:cs typeface="Arial" pitchFamily="34" charset="0"/>
              </a:rPr>
              <a:t>Negation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</a:rPr>
              <a:t>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Identity Law 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  	</a:t>
            </a:r>
            <a:r>
              <a:rPr lang="en-US" altLang="ja-JP" b="1" dirty="0" smtClean="0">
                <a:cs typeface="Arial" pitchFamily="34" charset="0"/>
              </a:rPr>
              <a:t>ULE</a:t>
            </a:r>
          </a:p>
          <a:p>
            <a:endParaRPr lang="en-US" altLang="ja-JP" sz="1100" b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</a:t>
            </a:r>
            <a:r>
              <a:rPr lang="en-US" altLang="ja-JP" b="1" i="1" dirty="0" smtClean="0">
                <a:cs typeface="Arial" pitchFamily="34" charset="0"/>
              </a:rPr>
              <a:t>¬</a:t>
            </a:r>
            <a:r>
              <a:rPr lang="en-US" altLang="ja-JP" b="1" dirty="0" smtClean="0">
                <a:cs typeface="Arial" pitchFamily="34" charset="0"/>
              </a:rPr>
              <a:t>(</a:t>
            </a:r>
            <a:r>
              <a:rPr lang="en-US" altLang="ja-JP" b="1" i="1" dirty="0" smtClean="0">
                <a:cs typeface="Arial" pitchFamily="34" charset="0"/>
              </a:rPr>
              <a:t>¬p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</a:rPr>
              <a:t>)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De Morgan’s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(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¬q )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q 	  		</a:t>
            </a:r>
            <a:r>
              <a:rPr lang="en-US" altLang="ja-JP" b="1" dirty="0" smtClean="0">
                <a:cs typeface="Arial" pitchFamily="34" charset="0"/>
              </a:rPr>
              <a:t>Double Negation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(</a:t>
            </a:r>
            <a:r>
              <a:rPr lang="en-US" altLang="ja-JP" b="1" i="1" dirty="0" smtClean="0">
                <a:cs typeface="Arial" pitchFamily="34" charset="0"/>
              </a:rPr>
              <a:t>¬q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cs typeface="Arial" pitchFamily="34" charset="0"/>
              </a:rPr>
              <a:t>q </a:t>
            </a:r>
            <a:r>
              <a:rPr lang="en-US" altLang="ja-JP" b="1" dirty="0" smtClean="0">
                <a:cs typeface="Arial" pitchFamily="34" charset="0"/>
              </a:rPr>
              <a:t>)</a:t>
            </a:r>
            <a:r>
              <a:rPr lang="en-US" altLang="ja-JP" b="1" i="1" dirty="0" smtClean="0">
                <a:cs typeface="Arial" pitchFamily="34" charset="0"/>
              </a:rPr>
              <a:t>	  		</a:t>
            </a:r>
            <a:r>
              <a:rPr lang="en-US" altLang="ja-JP" b="1" dirty="0" smtClean="0">
                <a:cs typeface="Arial" pitchFamily="34" charset="0"/>
              </a:rPr>
              <a:t>Associative Law </a:t>
            </a:r>
          </a:p>
          <a:p>
            <a:endParaRPr lang="en-US" altLang="ja-JP" sz="1100" b="1" i="1" dirty="0" smtClean="0">
              <a:cs typeface="Arial" pitchFamily="34" charset="0"/>
            </a:endParaRP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 </a:t>
            </a:r>
            <a:r>
              <a:rPr lang="en-US" altLang="ja-JP" b="1" dirty="0" smtClean="0">
                <a:cs typeface="Arial" pitchFamily="34" charset="0"/>
              </a:rPr>
              <a:t> </a:t>
            </a:r>
            <a:r>
              <a:rPr lang="en-US" altLang="ja-JP" b="1" i="1" dirty="0" smtClean="0">
                <a:cs typeface="Arial" pitchFamily="34" charset="0"/>
              </a:rPr>
              <a:t>p </a:t>
            </a:r>
            <a:r>
              <a:rPr lang="en-US" altLang="ja-JP" b="1" dirty="0" smtClean="0"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dirty="0" smtClean="0">
                <a:cs typeface="Arial" pitchFamily="34" charset="0"/>
              </a:rPr>
              <a:t> T	</a:t>
            </a:r>
            <a:r>
              <a:rPr lang="en-US" altLang="ja-JP" b="1" i="1" dirty="0" smtClean="0">
                <a:cs typeface="Arial" pitchFamily="34" charset="0"/>
              </a:rPr>
              <a:t> 	  		</a:t>
            </a:r>
            <a:r>
              <a:rPr lang="en-US" altLang="ja-JP" b="1" dirty="0" smtClean="0">
                <a:cs typeface="Arial" pitchFamily="34" charset="0"/>
              </a:rPr>
              <a:t> Domination Law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  <a:r>
              <a:rPr lang="en-US" b="1" dirty="0" smtClean="0">
                <a:sym typeface="Symbol" pitchFamily="18" charset="2"/>
              </a:rPr>
              <a:t> </a:t>
            </a:r>
            <a:r>
              <a:rPr lang="en-US" altLang="ja-JP" b="1" dirty="0" smtClean="0">
                <a:cs typeface="Arial" pitchFamily="34" charset="0"/>
              </a:rPr>
              <a:t>  T	</a:t>
            </a:r>
            <a:r>
              <a:rPr lang="en-US" altLang="ja-JP" b="1" i="1" dirty="0" smtClean="0"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So, 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¬p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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(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p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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))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lang="en-US" altLang="ja-JP" b="1" i="1" dirty="0" smtClean="0">
                <a:solidFill>
                  <a:srgbClr val="FF0000"/>
                </a:solidFill>
                <a:cs typeface="Arial" pitchFamily="34" charset="0"/>
              </a:rPr>
              <a:t>q  </a:t>
            </a:r>
            <a:r>
              <a:rPr lang="en-US" altLang="ja-JP" b="1" dirty="0" smtClean="0">
                <a:solidFill>
                  <a:srgbClr val="FF0000"/>
                </a:solidFill>
                <a:cs typeface="Arial" pitchFamily="34" charset="0"/>
              </a:rPr>
              <a:t>is a tautology. </a:t>
            </a:r>
          </a:p>
          <a:p>
            <a:r>
              <a:rPr lang="en-US" altLang="ja-JP" b="1" i="1" dirty="0" smtClean="0">
                <a:cs typeface="Arial" pitchFamily="34" charset="0"/>
              </a:rPr>
              <a:t>	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Summary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179" y="2142814"/>
            <a:ext cx="892563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What is Tautology and Contradiction? What is Contingency?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show/determine whether two compound propositions are logically equivalent?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>
                <a:solidFill>
                  <a:srgbClr val="FF0000"/>
                </a:solidFill>
              </a:rPr>
              <a:t>How to show whether a compound proposition is a tautology?</a:t>
            </a:r>
            <a:endParaRPr lang="en-US" altLang="zh-TW" sz="2000" b="1" dirty="0" smtClean="0">
              <a:solidFill>
                <a:srgbClr val="FF0000"/>
              </a:solidFill>
            </a:endParaRP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a </a:t>
            </a:r>
            <a:r>
              <a:rPr lang="en-US" altLang="zh-TW" sz="2000" dirty="0" smtClean="0">
                <a:solidFill>
                  <a:srgbClr val="0000FF"/>
                </a:solidFill>
              </a:rPr>
              <a:t>truth table 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dirty="0" smtClean="0"/>
              <a:t>Using </a:t>
            </a:r>
            <a:r>
              <a:rPr lang="en-US" altLang="zh-TW" sz="2000" dirty="0" smtClean="0">
                <a:solidFill>
                  <a:srgbClr val="0000FF"/>
                </a:solidFill>
              </a:rPr>
              <a:t>logical equivalences</a:t>
            </a:r>
            <a:endParaRPr lang="en-US" altLang="zh-TW" sz="20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000" b="1" u="sng" dirty="0" smtClean="0">
                <a:solidFill>
                  <a:srgbClr val="FF0000"/>
                </a:solidFill>
              </a:rPr>
              <a:t>Note</a:t>
            </a:r>
            <a:r>
              <a:rPr lang="en-US" altLang="zh-TW" sz="2000" dirty="0" smtClean="0"/>
              <a:t>: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Make sure you learn the important Logical Equivalences in Table 6 (page 24)</a:t>
            </a:r>
            <a:r>
              <a:rPr lang="en-US" altLang="zh-TW" sz="2000" b="1" dirty="0" smtClean="0">
                <a:solidFill>
                  <a:srgbClr val="C00000"/>
                </a:solidFill>
              </a:rPr>
              <a:t> </a:t>
            </a:r>
            <a:r>
              <a:rPr lang="en-US" altLang="zh-TW" sz="2000" dirty="0" smtClean="0"/>
              <a:t>&amp; 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ULE</a:t>
            </a:r>
            <a:r>
              <a:rPr lang="en-US" altLang="zh-TW" sz="2000" dirty="0" smtClean="0"/>
              <a:t> (</a:t>
            </a:r>
            <a:r>
              <a:rPr kumimoji="1" lang="en-US" altLang="ja-JP" sz="2000" b="1" i="1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dirty="0" smtClean="0">
                <a:solidFill>
                  <a:srgbClr val="FF0000"/>
                </a:solidFill>
                <a:cs typeface="Arial" pitchFamily="34" charset="0"/>
                <a:sym typeface="Symbol" pitchFamily="18" charset="2"/>
              </a:rPr>
              <a:t>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 </a:t>
            </a:r>
            <a:r>
              <a:rPr lang="en-US" sz="2000" b="1" dirty="0" smtClean="0">
                <a:solidFill>
                  <a:srgbClr val="FF0000"/>
                </a:solidFill>
                <a:sym typeface="Symbol" pitchFamily="18" charset="2"/>
              </a:rPr>
              <a:t>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¬ p</a:t>
            </a:r>
            <a:r>
              <a:rPr kumimoji="1" lang="en-US" altLang="ja-JP" sz="2000" b="1" dirty="0" smtClean="0">
                <a:solidFill>
                  <a:srgbClr val="FF0000"/>
                </a:solidFill>
                <a:sym typeface="Symbol" pitchFamily="18" charset="2"/>
              </a:rPr>
              <a:t>  </a:t>
            </a:r>
            <a:r>
              <a:rPr kumimoji="1" lang="en-US" altLang="ja-JP" sz="2000" b="1" i="1" dirty="0" smtClean="0">
                <a:solidFill>
                  <a:srgbClr val="FF0000"/>
                </a:solidFill>
              </a:rPr>
              <a:t>q</a:t>
            </a:r>
            <a:r>
              <a:rPr lang="en-US" altLang="zh-TW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2000" dirty="0" smtClean="0"/>
              <a:t>)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Practice @ Home</a:t>
            </a:r>
            <a:r>
              <a:rPr lang="en-US" sz="2000" dirty="0" smtClean="0"/>
              <a:t>: </a:t>
            </a:r>
            <a:r>
              <a:rPr lang="en-US" sz="2000" b="1" dirty="0" smtClean="0">
                <a:solidFill>
                  <a:srgbClr val="FF0000"/>
                </a:solidFill>
              </a:rPr>
              <a:t>Relevant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Odd-numbered Exercises </a:t>
            </a:r>
            <a:r>
              <a:rPr lang="en-US" sz="2000" dirty="0" smtClean="0"/>
              <a:t> </a:t>
            </a:r>
            <a:r>
              <a:rPr lang="en-US" sz="2000" b="1" dirty="0" smtClean="0"/>
              <a:t>(e.g. </a:t>
            </a:r>
            <a:r>
              <a:rPr lang="en-US" altLang="ja-JP" sz="2000" b="1" dirty="0" smtClean="0"/>
              <a:t>1, 3, 7, 9, 11, 15, 17 )</a:t>
            </a:r>
            <a:endParaRPr lang="en-US" altLang="zh-TW" sz="2000" b="1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lvl="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i="1" dirty="0" smtClean="0"/>
              <a:t>Discrete Mathematics and its applications with combinatorics and graph theory (7</a:t>
            </a:r>
            <a:r>
              <a:rPr lang="en-US" sz="2000" i="1" baseline="30000" dirty="0" smtClean="0"/>
              <a:t>th</a:t>
            </a:r>
            <a:r>
              <a:rPr lang="en-US" sz="2000" i="1" dirty="0" smtClean="0"/>
              <a:t> edition) </a:t>
            </a:r>
            <a:r>
              <a:rPr lang="en-US" sz="2000" dirty="0" smtClean="0"/>
              <a:t>by Kenneth H. Rosen [Indian Adaptation by KAMALA KRITHIVASAN], published by McGraw-Hill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341" y="2074460"/>
            <a:ext cx="8395113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Objectives</a:t>
            </a:r>
            <a:r>
              <a:rPr lang="en-US" sz="2200" dirty="0" smtClean="0"/>
              <a:t>: To understand the terms Tautology, Contradiction, Contingence with examples, to understand the standard logical equivalences, to determine whether a compound proposition is a Tautology or Contradiction, to determine whether two compound propositions are logically equivalent.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b="1" dirty="0" smtClean="0">
                <a:solidFill>
                  <a:srgbClr val="FF0000"/>
                </a:solidFill>
              </a:rPr>
              <a:t>Outcomes</a:t>
            </a:r>
            <a:r>
              <a:rPr lang="en-US" sz="2200" dirty="0" smtClean="0"/>
              <a:t>: Students are expected to be able to write the definitions of Tautology, Contradiction and Contingency with examples, be able to determine whether a compound proposition is a Tautology or Contradiction using a Truth Table and  standard logical equivalences, be able to determine whether two compound propositions are logically equivalent using a Truth Table and logical equivalences.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Tautology</a:t>
            </a:r>
            <a:endParaRPr lang="en-US" sz="4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97165" y="2183642"/>
            <a:ext cx="80326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endParaRPr lang="en-US" altLang="zh-TW" sz="2800" b="1" i="1" dirty="0" smtClean="0">
              <a:solidFill>
                <a:srgbClr val="0000FF"/>
              </a:solidFill>
            </a:endParaRPr>
          </a:p>
          <a:p>
            <a:r>
              <a:rPr lang="en-US" altLang="zh-TW" sz="2800" b="1" i="1" dirty="0" smtClean="0">
                <a:solidFill>
                  <a:srgbClr val="0000FF"/>
                </a:solidFill>
              </a:rPr>
              <a:t>Tautology</a:t>
            </a:r>
            <a:r>
              <a:rPr lang="en-US" altLang="zh-TW" sz="2800" dirty="0" smtClean="0"/>
              <a:t>: A compound proposition that is always true is called a tautology. </a:t>
            </a:r>
          </a:p>
          <a:p>
            <a:r>
              <a:rPr lang="en-US" altLang="ja-JP" sz="2800" u="sng" dirty="0" smtClean="0">
                <a:solidFill>
                  <a:srgbClr val="FC0000"/>
                </a:solidFill>
              </a:rPr>
              <a:t>Examples</a:t>
            </a:r>
            <a:r>
              <a:rPr lang="en-US" altLang="ja-JP" sz="2800" dirty="0" smtClean="0">
                <a:solidFill>
                  <a:srgbClr val="FC0000"/>
                </a:solidFill>
              </a:rPr>
              <a:t>:</a:t>
            </a:r>
            <a:r>
              <a:rPr lang="en-US" altLang="ja-JP" sz="2800" dirty="0" smtClean="0"/>
              <a:t> </a:t>
            </a:r>
          </a:p>
          <a:p>
            <a:r>
              <a:rPr lang="en-US" altLang="ja-JP" sz="2800" dirty="0" smtClean="0"/>
              <a:t>	a) </a:t>
            </a:r>
            <a:r>
              <a:rPr lang="en-US" altLang="ja-JP" sz="2800" b="1" i="1" dirty="0" smtClean="0"/>
              <a:t>p </a:t>
            </a:r>
            <a:r>
              <a:rPr lang="en-US" altLang="ja-JP" sz="2800" b="1" dirty="0" smtClean="0">
                <a:sym typeface="Symbol" pitchFamily="18" charset="2"/>
              </a:rPr>
              <a:t></a:t>
            </a:r>
            <a:r>
              <a:rPr lang="en-US" altLang="ja-JP" sz="2800" b="1" dirty="0" smtClean="0">
                <a:cs typeface="Arial" pitchFamily="34" charset="0"/>
              </a:rPr>
              <a:t> </a:t>
            </a:r>
            <a:r>
              <a:rPr lang="en-US" altLang="ja-JP" sz="2800" b="1" i="1" dirty="0" smtClean="0">
                <a:cs typeface="Arial" pitchFamily="34" charset="0"/>
              </a:rPr>
              <a:t>¬</a:t>
            </a:r>
            <a:r>
              <a:rPr lang="en-US" altLang="ja-JP" sz="2800" b="1" i="1" dirty="0" smtClean="0"/>
              <a:t>p </a:t>
            </a:r>
          </a:p>
          <a:p>
            <a:r>
              <a:rPr lang="en-US" altLang="ja-JP" sz="2800" i="1" dirty="0" smtClean="0"/>
              <a:t>	b) The professor is either a woman or a man</a:t>
            </a:r>
          </a:p>
          <a:p>
            <a:r>
              <a:rPr lang="en-US" altLang="ja-JP" sz="2800" i="1" dirty="0" smtClean="0"/>
              <a:t>	c) People either like watching TV or they don’t</a:t>
            </a:r>
          </a:p>
          <a:p>
            <a:r>
              <a:rPr lang="en-US" altLang="zh-TW" sz="2800" dirty="0" smtClean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Contradiction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36339"/>
            <a:ext cx="8299578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Contradiction</a:t>
            </a:r>
            <a:r>
              <a:rPr lang="en-US" altLang="zh-TW" sz="2800" dirty="0" smtClean="0"/>
              <a:t>: A compound proposition that is always false is called a contradiction.	</a:t>
            </a:r>
          </a:p>
          <a:p>
            <a:r>
              <a:rPr lang="en-US" altLang="zh-TW" sz="2800" u="sng" dirty="0" smtClean="0">
                <a:solidFill>
                  <a:srgbClr val="FF0000"/>
                </a:solidFill>
              </a:rPr>
              <a:t>Examples</a:t>
            </a:r>
            <a:r>
              <a:rPr lang="en-US" altLang="zh-TW" sz="2800" dirty="0" smtClean="0">
                <a:solidFill>
                  <a:srgbClr val="FF0000"/>
                </a:solidFill>
              </a:rPr>
              <a:t>:</a:t>
            </a:r>
            <a:endParaRPr lang="en-US" altLang="zh-TW" sz="2800" dirty="0" smtClean="0"/>
          </a:p>
          <a:p>
            <a:r>
              <a:rPr lang="en-US" altLang="ja-JP" sz="2800" b="1" i="1" dirty="0" smtClean="0">
                <a:solidFill>
                  <a:srgbClr val="0000FF"/>
                </a:solidFill>
                <a:ea typeface="新細明體" pitchFamily="18" charset="-120"/>
              </a:rPr>
              <a:t>	</a:t>
            </a:r>
            <a:r>
              <a:rPr lang="en-US" altLang="ja-JP" sz="2400" dirty="0" smtClean="0">
                <a:ea typeface="新細明體" pitchFamily="18" charset="-120"/>
              </a:rPr>
              <a:t>a) </a:t>
            </a:r>
            <a:r>
              <a:rPr lang="en-US" altLang="ja-JP" sz="2400" b="1" i="1" dirty="0" smtClean="0"/>
              <a:t>p</a:t>
            </a:r>
            <a:r>
              <a:rPr lang="en-US" altLang="ja-JP" sz="2400" b="1" dirty="0" smtClean="0"/>
              <a:t> </a:t>
            </a:r>
            <a:r>
              <a:rPr lang="en-US" altLang="ja-JP" sz="2400" b="1" dirty="0" smtClean="0">
                <a:sym typeface="Symbol" pitchFamily="18" charset="2"/>
              </a:rPr>
              <a:t></a:t>
            </a:r>
            <a:r>
              <a:rPr lang="en-US" altLang="ja-JP" sz="2400" b="1" dirty="0" smtClean="0"/>
              <a:t> </a:t>
            </a:r>
            <a:r>
              <a:rPr lang="en-US" altLang="ja-JP" sz="2400" b="1" i="1" dirty="0" smtClean="0"/>
              <a:t>¬p</a:t>
            </a:r>
            <a:r>
              <a:rPr lang="en-US" altLang="ja-JP" sz="2400" b="1" dirty="0" smtClean="0"/>
              <a:t>  </a:t>
            </a:r>
          </a:p>
          <a:p>
            <a:r>
              <a:rPr lang="en-US" sz="2400" dirty="0" smtClean="0"/>
              <a:t>	b) </a:t>
            </a:r>
            <a:r>
              <a:rPr lang="en-US" sz="2400" i="1" dirty="0" smtClean="0"/>
              <a:t>x</a:t>
            </a:r>
            <a:r>
              <a:rPr lang="en-US" sz="2400" dirty="0" smtClean="0"/>
              <a:t> is prime and </a:t>
            </a:r>
            <a:r>
              <a:rPr lang="en-US" sz="2400" i="1" dirty="0" smtClean="0"/>
              <a:t>x</a:t>
            </a:r>
            <a:r>
              <a:rPr lang="en-US" sz="2400" dirty="0" smtClean="0"/>
              <a:t> is an even integer greater than 8</a:t>
            </a:r>
          </a:p>
          <a:p>
            <a:r>
              <a:rPr lang="en-US" sz="2400" dirty="0" smtClean="0"/>
              <a:t>              c) All men are good and all men are bad</a:t>
            </a:r>
          </a:p>
          <a:p>
            <a:r>
              <a:rPr lang="en-US" sz="2400" i="1" dirty="0" smtClean="0">
                <a:solidFill>
                  <a:srgbClr val="0000FF"/>
                </a:solidFill>
              </a:rPr>
              <a:t>	</a:t>
            </a:r>
            <a:endParaRPr lang="en-US" sz="2400" dirty="0" smtClean="0"/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509" y="61278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ja-JP" sz="4400" dirty="0" smtClean="0">
                <a:latin typeface="+mn-lt"/>
              </a:rPr>
              <a:t>Examples of  </a:t>
            </a:r>
            <a:r>
              <a:rPr lang="en-US" altLang="ja-JP" sz="4400" b="1" i="1" dirty="0" smtClean="0">
                <a:latin typeface="+mn-lt"/>
              </a:rPr>
              <a:t>Tautology</a:t>
            </a:r>
            <a:r>
              <a:rPr lang="en-US" altLang="ja-JP" sz="4400" dirty="0" smtClean="0">
                <a:latin typeface="+mn-lt"/>
              </a:rPr>
              <a:t> and </a:t>
            </a:r>
            <a:r>
              <a:rPr lang="en-US" altLang="ja-JP" sz="4400" b="1" i="1" dirty="0" smtClean="0">
                <a:latin typeface="+mn-lt"/>
              </a:rPr>
              <a:t>Contradiction</a:t>
            </a:r>
            <a:endParaRPr lang="en-US" dirty="0">
              <a:latin typeface="+mn-lt"/>
            </a:endParaRPr>
          </a:p>
        </p:txBody>
      </p:sp>
      <p:pic>
        <p:nvPicPr>
          <p:cNvPr id="4" name="Content Placeholder 3" descr="t01_2_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85800" y="2073336"/>
            <a:ext cx="7421685" cy="42865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b="1" dirty="0" smtClean="0">
                <a:latin typeface="+mn-lt"/>
              </a:rPr>
              <a:t>Contingency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8493" y="2274838"/>
            <a:ext cx="827054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dirty="0" smtClean="0">
                <a:solidFill>
                  <a:srgbClr val="0000FF"/>
                </a:solidFill>
              </a:rPr>
              <a:t>Contingency</a:t>
            </a:r>
            <a:r>
              <a:rPr lang="en-US" altLang="zh-TW" sz="2800" dirty="0" smtClean="0"/>
              <a:t>: A compound proposition that is neither a tautology nor a contradiction is called a contingency.</a:t>
            </a:r>
          </a:p>
          <a:p>
            <a:r>
              <a:rPr lang="en-US" altLang="zh-TW" sz="2800" dirty="0" smtClean="0"/>
              <a:t>In other words,</a:t>
            </a:r>
            <a:r>
              <a:rPr lang="en-US" altLang="ja-JP" sz="2800" dirty="0" smtClean="0">
                <a:solidFill>
                  <a:srgbClr val="669900"/>
                </a:solidFill>
              </a:rPr>
              <a:t> </a:t>
            </a:r>
            <a:r>
              <a:rPr lang="en-US" altLang="ja-JP" sz="2800" dirty="0" smtClean="0">
                <a:solidFill>
                  <a:srgbClr val="0000FF"/>
                </a:solidFill>
              </a:rPr>
              <a:t>a compound proposition whose truth value is not constant is called a contingency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.</a:t>
            </a:r>
          </a:p>
          <a:p>
            <a:r>
              <a:rPr lang="en-US" sz="2800" u="sng" dirty="0" smtClean="0">
                <a:solidFill>
                  <a:srgbClr val="FF0000"/>
                </a:solidFill>
              </a:rPr>
              <a:t>Examples:</a:t>
            </a:r>
            <a:r>
              <a:rPr lang="en-US" sz="2800" dirty="0" smtClean="0">
                <a:solidFill>
                  <a:srgbClr val="0000FF"/>
                </a:solidFill>
              </a:rPr>
              <a:t>  </a:t>
            </a:r>
          </a:p>
          <a:p>
            <a:r>
              <a:rPr lang="en-US" altLang="ja-JP" sz="2800" b="1" i="1" dirty="0" smtClean="0"/>
              <a:t>	</a:t>
            </a:r>
            <a:r>
              <a:rPr lang="en-US" altLang="ja-JP" sz="2800" i="1" dirty="0" smtClean="0"/>
              <a:t>a) p </a:t>
            </a:r>
            <a:r>
              <a:rPr lang="en-US" altLang="ja-JP" sz="2800" dirty="0" smtClean="0">
                <a:sym typeface="Symbol" pitchFamily="18" charset="2"/>
              </a:rPr>
              <a:t></a:t>
            </a:r>
            <a:r>
              <a:rPr lang="en-US" altLang="ja-JP" sz="2800" dirty="0" smtClean="0"/>
              <a:t> </a:t>
            </a:r>
            <a:r>
              <a:rPr lang="en-US" altLang="ja-JP" sz="2800" i="1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 </a:t>
            </a:r>
          </a:p>
          <a:p>
            <a:r>
              <a:rPr lang="en-US" sz="2800" i="1" dirty="0" smtClean="0"/>
              <a:t>	b) p</a:t>
            </a:r>
          </a:p>
          <a:p>
            <a:r>
              <a:rPr lang="en-US" sz="2800" i="1" dirty="0" smtClean="0"/>
              <a:t>	c) </a:t>
            </a:r>
            <a:r>
              <a:rPr lang="en-US" altLang="ja-JP" sz="2800" i="1" dirty="0" smtClean="0">
                <a:cs typeface="Arial" pitchFamily="34" charset="0"/>
              </a:rPr>
              <a:t>¬</a:t>
            </a:r>
            <a:r>
              <a:rPr lang="en-US" altLang="ja-JP" sz="2800" i="1" dirty="0" smtClean="0"/>
              <a:t>p </a:t>
            </a:r>
            <a:endParaRPr lang="en-US" sz="2800" i="1" dirty="0" smtClean="0"/>
          </a:p>
          <a:p>
            <a:endParaRPr lang="en-US" altLang="ja-JP" sz="2800" b="1" i="1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453" y="61278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ja-JP" sz="2800" b="1" dirty="0" smtClean="0">
                <a:latin typeface="+mn-lt"/>
              </a:rPr>
              <a:t>How to determine whether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a compound</a:t>
            </a:r>
            <a:r>
              <a:rPr lang="en-US" altLang="ja-JP" sz="2800" dirty="0" smtClean="0">
                <a:latin typeface="+mn-lt"/>
              </a:rPr>
              <a:t> </a:t>
            </a:r>
            <a:r>
              <a:rPr lang="en-US" altLang="ja-JP" sz="2800" b="1" dirty="0" smtClean="0">
                <a:latin typeface="+mn-lt"/>
              </a:rPr>
              <a:t>proposition</a:t>
            </a:r>
            <a:r>
              <a:rPr lang="en-US" altLang="ja-JP" sz="2800" dirty="0" smtClean="0">
                <a:latin typeface="+mn-lt"/>
              </a:rPr>
              <a:t> is a </a:t>
            </a:r>
            <a:r>
              <a:rPr lang="en-US" altLang="ja-JP" sz="2800" b="1" dirty="0" smtClean="0">
                <a:latin typeface="+mn-lt"/>
              </a:rPr>
              <a:t>Tautology</a:t>
            </a:r>
            <a:r>
              <a:rPr lang="en-US" altLang="ja-JP" sz="2800" dirty="0" smtClean="0">
                <a:latin typeface="+mn-lt"/>
              </a:rPr>
              <a:t> or </a:t>
            </a:r>
            <a:r>
              <a:rPr lang="en-US" altLang="ja-JP" sz="2800" b="1" dirty="0" smtClean="0">
                <a:latin typeface="+mn-lt"/>
              </a:rPr>
              <a:t>Contradiction</a:t>
            </a:r>
            <a:r>
              <a:rPr lang="en-US" altLang="ja-JP" sz="2800" dirty="0" smtClean="0">
                <a:latin typeface="+mn-lt"/>
              </a:rPr>
              <a:t>?</a:t>
            </a:r>
            <a:endParaRPr lang="en-US" sz="28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2028" y="2156344"/>
            <a:ext cx="8722659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ja-JP" sz="3200" dirty="0" smtClean="0"/>
              <a:t>We can determine whether a compound proposition is a Tautology or contradiction it in </a:t>
            </a:r>
            <a:r>
              <a:rPr lang="en-US" altLang="ja-JP" sz="3200" b="1" dirty="0" smtClean="0">
                <a:solidFill>
                  <a:srgbClr val="0000FF"/>
                </a:solidFill>
              </a:rPr>
              <a:t>two ways</a:t>
            </a:r>
            <a:r>
              <a:rPr lang="en-US" altLang="ja-JP" sz="3200" dirty="0" smtClean="0"/>
              <a:t>: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a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truth table </a:t>
            </a:r>
            <a:r>
              <a:rPr lang="en-US" altLang="ja-JP" sz="2800" dirty="0" smtClean="0"/>
              <a:t>– The </a:t>
            </a:r>
            <a:r>
              <a:rPr lang="en-US" altLang="ja-JP" sz="2800" b="1" dirty="0" smtClean="0"/>
              <a:t>easiest</a:t>
            </a:r>
            <a:r>
              <a:rPr lang="en-US" altLang="ja-JP" sz="2800" dirty="0" smtClean="0"/>
              <a:t> way to see if a compound proposition is a tautology or contradiction is to </a:t>
            </a:r>
            <a:r>
              <a:rPr lang="en-US" altLang="ja-JP" sz="2800" dirty="0" smtClean="0">
                <a:solidFill>
                  <a:srgbClr val="0000FF"/>
                </a:solidFill>
              </a:rPr>
              <a:t>use a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truth</a:t>
            </a:r>
            <a:r>
              <a:rPr lang="en-US" altLang="ja-JP" sz="2800" i="1" dirty="0" smtClean="0">
                <a:solidFill>
                  <a:srgbClr val="0000FF"/>
                </a:solidFill>
              </a:rPr>
              <a:t> </a:t>
            </a:r>
            <a:r>
              <a:rPr lang="en-US" altLang="ja-JP" sz="2800" b="1" i="1" dirty="0" smtClean="0">
                <a:solidFill>
                  <a:srgbClr val="0000FF"/>
                </a:solidFill>
              </a:rPr>
              <a:t>table. </a:t>
            </a:r>
            <a:r>
              <a:rPr lang="en-US" altLang="ja-JP" sz="2800" dirty="0" smtClean="0"/>
              <a:t>Show that the compound  proposition is always true</a:t>
            </a:r>
          </a:p>
          <a:p>
            <a:pPr marL="971550" lvl="1" indent="-514350">
              <a:spcBef>
                <a:spcPts val="600"/>
              </a:spcBef>
              <a:buFont typeface="+mj-lt"/>
              <a:buAutoNum type="arabicParenR"/>
              <a:defRPr/>
            </a:pPr>
            <a:r>
              <a:rPr lang="en-US" altLang="ja-JP" sz="2800" dirty="0" smtClean="0"/>
              <a:t>Using (laws of)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Logical</a:t>
            </a:r>
            <a:r>
              <a:rPr lang="en-US" altLang="ja-JP" sz="2800" dirty="0" smtClean="0"/>
              <a:t> </a:t>
            </a:r>
            <a:r>
              <a:rPr lang="en-US" altLang="ja-JP" sz="2800" b="1" dirty="0" smtClean="0">
                <a:solidFill>
                  <a:srgbClr val="0000FF"/>
                </a:solidFill>
              </a:rPr>
              <a:t>Equivalences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 smtClean="0">
                <a:latin typeface="+mn-lt"/>
              </a:rPr>
              <a:t>Tautology : Example </a:t>
            </a:r>
            <a:endParaRPr lang="en-US" sz="4000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5716" y="2357214"/>
            <a:ext cx="74097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solidFill>
                  <a:srgbClr val="FF0000"/>
                </a:solidFill>
              </a:rPr>
              <a:t>Show that </a:t>
            </a:r>
            <a:r>
              <a:rPr lang="en-US" altLang="ja-JP" sz="2800" b="1" dirty="0" smtClean="0">
                <a:solidFill>
                  <a:srgbClr val="FF0000"/>
                </a:solidFill>
                <a:cs typeface="Arial" charset="0"/>
              </a:rPr>
              <a:t>[</a:t>
            </a:r>
            <a:r>
              <a:rPr lang="en-US" altLang="ja-JP" sz="2800" b="1" i="1" dirty="0" smtClean="0">
                <a:solidFill>
                  <a:srgbClr val="FF0000"/>
                </a:solidFill>
                <a:cs typeface="Arial" charset="0"/>
              </a:rPr>
              <a:t>¬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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(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p 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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b="1" dirty="0" smtClean="0">
                <a:solidFill>
                  <a:srgbClr val="FF0000"/>
                </a:solidFill>
              </a:rPr>
              <a:t>)]</a:t>
            </a:r>
            <a:r>
              <a:rPr lang="en-US" altLang="ja-JP" sz="2800" b="1" dirty="0" smtClean="0">
                <a:solidFill>
                  <a:srgbClr val="FF0000"/>
                </a:solidFill>
                <a:sym typeface="Symbol" pitchFamily="1" charset="2"/>
              </a:rPr>
              <a:t></a:t>
            </a:r>
            <a:r>
              <a:rPr lang="en-US" altLang="ja-JP" sz="2800" b="1" i="1" dirty="0" smtClean="0">
                <a:solidFill>
                  <a:srgbClr val="FF0000"/>
                </a:solidFill>
              </a:rPr>
              <a:t>q </a:t>
            </a:r>
            <a:r>
              <a:rPr lang="en-US" altLang="ja-JP" sz="2800" dirty="0" smtClean="0">
                <a:solidFill>
                  <a:srgbClr val="FF0000"/>
                </a:solidFill>
              </a:rPr>
              <a:t>is a </a:t>
            </a:r>
            <a:r>
              <a:rPr lang="en-US" altLang="ja-JP" sz="2800" i="1" dirty="0" smtClean="0">
                <a:solidFill>
                  <a:srgbClr val="FF0000"/>
                </a:solidFill>
              </a:rPr>
              <a:t>tautology using a </a:t>
            </a:r>
          </a:p>
          <a:p>
            <a:r>
              <a:rPr lang="en-US" altLang="ja-JP" sz="2800" i="1" dirty="0" smtClean="0">
                <a:solidFill>
                  <a:srgbClr val="FF0000"/>
                </a:solidFill>
              </a:rPr>
              <a:t>Truth Table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711</TotalTime>
  <Words>1113</Words>
  <Application>Microsoft Office PowerPoint</Application>
  <PresentationFormat>On-screen Show (4:3)</PresentationFormat>
  <Paragraphs>243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Spectrum</vt:lpstr>
      <vt:lpstr>Propositional Equivalences</vt:lpstr>
      <vt:lpstr>Lecture Outline</vt:lpstr>
      <vt:lpstr>Objectives and Outcomes</vt:lpstr>
      <vt:lpstr>Tautology</vt:lpstr>
      <vt:lpstr>Contradiction</vt:lpstr>
      <vt:lpstr>Examples of  Tautology and Contradiction</vt:lpstr>
      <vt:lpstr>Contingency</vt:lpstr>
      <vt:lpstr>How to determine whether a compound proposition is a Tautology or Contradiction?</vt:lpstr>
      <vt:lpstr>Tautology : Example </vt:lpstr>
      <vt:lpstr>Solution </vt:lpstr>
      <vt:lpstr>Solution </vt:lpstr>
      <vt:lpstr>Solution </vt:lpstr>
      <vt:lpstr>Solution </vt:lpstr>
      <vt:lpstr>Solution </vt:lpstr>
      <vt:lpstr>Class Work</vt:lpstr>
      <vt:lpstr>Logical Equivalences</vt:lpstr>
      <vt:lpstr>How to determine whether two compound propositions are logically equivalent?</vt:lpstr>
      <vt:lpstr>Using a Truth Table to determine whether two compound propositions are logically equivalent</vt:lpstr>
      <vt:lpstr>Example 1</vt:lpstr>
      <vt:lpstr>Class Work</vt:lpstr>
      <vt:lpstr>Solution</vt:lpstr>
      <vt:lpstr>Logical Equivalences  Table 6 ( page 24 )  Rosen, 7th edition</vt:lpstr>
      <vt:lpstr>A very Useful Logical Equivalence(ULE)</vt:lpstr>
      <vt:lpstr>Example 1 </vt:lpstr>
      <vt:lpstr>Example 7 (page 26) </vt:lpstr>
      <vt:lpstr>Exercise</vt:lpstr>
      <vt:lpstr>Solution </vt:lpstr>
      <vt:lpstr>Summary</vt:lpstr>
      <vt:lpstr>Slide 29</vt:lpstr>
      <vt:lpstr>Slide 30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26</cp:revision>
  <dcterms:created xsi:type="dcterms:W3CDTF">2018-12-10T17:20:29Z</dcterms:created>
  <dcterms:modified xsi:type="dcterms:W3CDTF">2020-05-06T13:59:27Z</dcterms:modified>
</cp:coreProperties>
</file>