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308" r:id="rId2"/>
    <p:sldId id="294" r:id="rId3"/>
    <p:sldId id="293" r:id="rId4"/>
    <p:sldId id="296" r:id="rId5"/>
    <p:sldId id="295" r:id="rId6"/>
    <p:sldId id="310" r:id="rId7"/>
    <p:sldId id="297" r:id="rId8"/>
    <p:sldId id="311" r:id="rId9"/>
    <p:sldId id="298" r:id="rId10"/>
    <p:sldId id="312" r:id="rId11"/>
    <p:sldId id="301" r:id="rId12"/>
    <p:sldId id="314" r:id="rId13"/>
    <p:sldId id="303" r:id="rId14"/>
    <p:sldId id="316" r:id="rId15"/>
    <p:sldId id="305" r:id="rId16"/>
    <p:sldId id="291" r:id="rId1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941100"/>
    <a:srgbClr val="FFD579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831"/>
    <p:restoredTop sz="96296"/>
  </p:normalViewPr>
  <p:slideViewPr>
    <p:cSldViewPr snapToGrid="0" snapToObjects="1">
      <p:cViewPr varScale="1">
        <p:scale>
          <a:sx n="86" d="100"/>
          <a:sy n="86" d="100"/>
        </p:scale>
        <p:origin x="1867" y="53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2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43467-C83D-5348-9730-6373F56AAA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4347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9314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3481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9994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2401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28389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134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1899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62357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8766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27351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DA8EC4-D239-7342-8656-FEC63AD4F3F0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9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9.wdp"/><Relationship Id="rId4" Type="http://schemas.openxmlformats.org/officeDocument/2006/relationships/image" Target="../media/image31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404200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</a:t>
            </a:r>
            <a:endParaRPr kumimoji="0" lang="en-US" altLang="en-US" sz="1050" dirty="0">
              <a:solidFill>
                <a:schemeClr val="accent1">
                  <a:lumMod val="75000"/>
                </a:schemeClr>
              </a:solidFill>
              <a:latin typeface="TimesNewRomanPS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- 05</a:t>
            </a:r>
          </a:p>
        </p:txBody>
      </p:sp>
    </p:spTree>
    <p:extLst>
      <p:ext uri="{BB962C8B-B14F-4D97-AF65-F5344CB8AC3E}">
        <p14:creationId xmlns:p14="http://schemas.microsoft.com/office/powerpoint/2010/main" val="3765115634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2E2BF9-4551-3044-9017-F586E15864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584" y="2682578"/>
            <a:ext cx="2746374" cy="2633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53F885-9E63-774A-A0E5-40BE71E7A0CB}"/>
                  </a:ext>
                </a:extLst>
              </p:cNvPr>
              <p:cNvSpPr/>
              <p:nvPr/>
            </p:nvSpPr>
            <p:spPr>
              <a:xfrm>
                <a:off x="3497557" y="444600"/>
                <a:ext cx="521260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&gt;3.3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ode is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53F885-9E63-774A-A0E5-40BE71E7A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557" y="444600"/>
                <a:ext cx="5212609" cy="1015663"/>
              </a:xfrm>
              <a:prstGeom prst="rect">
                <a:avLst/>
              </a:prstGeom>
              <a:blipFill>
                <a:blip r:embed="rId4"/>
                <a:stretch>
                  <a:fillRect t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9028AD-2FF2-8E43-A0CF-6613ADB6554C}"/>
                  </a:ext>
                </a:extLst>
              </p:cNvPr>
              <p:cNvSpPr/>
              <p:nvPr/>
            </p:nvSpPr>
            <p:spPr>
              <a:xfrm>
                <a:off x="4342064" y="1666915"/>
                <a:ext cx="3523593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Diode is 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9028AD-2FF2-8E43-A0CF-6613ADB65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064" y="1666915"/>
                <a:ext cx="3523593" cy="1015663"/>
              </a:xfrm>
              <a:prstGeom prst="rect">
                <a:avLst/>
              </a:prstGeom>
              <a:blipFill>
                <a:blip r:embed="rId5"/>
                <a:stretch>
                  <a:fillRect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A609F2A-9D28-EE4B-A763-1AE6B37691E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240" y="124855"/>
            <a:ext cx="2628900" cy="203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2972FE-6DAE-104A-B7EC-D1FEA8D6558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356" y="3043454"/>
            <a:ext cx="3101231" cy="26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0194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630" y="236000"/>
            <a:ext cx="292074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CLAMPERS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907FB9-E117-3D49-8B0A-1F9CEC9A9BFD}"/>
              </a:ext>
            </a:extLst>
          </p:cNvPr>
          <p:cNvSpPr/>
          <p:nvPr/>
        </p:nvSpPr>
        <p:spPr>
          <a:xfrm>
            <a:off x="380071" y="1042316"/>
            <a:ext cx="855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Times" pitchFamily="2" charset="0"/>
              </a:rPr>
              <a:t>A clamper is a network constructed of a diode, a resistor, and a capacitor that shifts a waveform to a different dc level without changing the appearance of the applied signal.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0AFC72-E271-9C48-9C0E-00F119E72B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182" y="2205227"/>
            <a:ext cx="4443114" cy="16904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734045-44BB-CF47-A28E-84439A9F4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842" y="1977298"/>
            <a:ext cx="22987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63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6B5E15-BABF-DF4E-82E1-D0C3B80AC497}"/>
              </a:ext>
            </a:extLst>
          </p:cNvPr>
          <p:cNvSpPr/>
          <p:nvPr/>
        </p:nvSpPr>
        <p:spPr>
          <a:xfrm>
            <a:off x="416051" y="632621"/>
            <a:ext cx="84666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 the analysis by examining the response of the portion of the input signal that will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bias the diode</a:t>
            </a:r>
            <a:r>
              <a:rPr lang="en-US" b="1" dirty="0">
                <a:latin typeface="Times" pitchFamily="2" charset="0"/>
              </a:rPr>
              <a:t>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D12AF-592E-9B4E-A340-F6CBC8EA9D4B}"/>
              </a:ext>
            </a:extLst>
          </p:cNvPr>
          <p:cNvSpPr/>
          <p:nvPr/>
        </p:nvSpPr>
        <p:spPr>
          <a:xfrm>
            <a:off x="416050" y="1488965"/>
            <a:ext cx="8336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During the period that the diode is in the </a:t>
            </a:r>
            <a:r>
              <a:rPr lang="en-US" sz="2000" b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“on” 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assume that the </a:t>
            </a:r>
            <a:r>
              <a:rPr lang="en-US" sz="2000" b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capacitor will charge up instantaneously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voltage level determined by the surrounding network.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73915-61A5-2B4C-ABB3-8EEB135723FE}"/>
              </a:ext>
            </a:extLst>
          </p:cNvPr>
          <p:cNvSpPr/>
          <p:nvPr/>
        </p:nvSpPr>
        <p:spPr>
          <a:xfrm>
            <a:off x="416049" y="2560204"/>
            <a:ext cx="8336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Assume that during the period when the diode is in the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“off” state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capacitor holds on to its established voltage 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FB25655-B467-734A-B126-426EABB94A71}"/>
              </a:ext>
            </a:extLst>
          </p:cNvPr>
          <p:cNvSpPr txBox="1">
            <a:spLocks/>
          </p:cNvSpPr>
          <p:nvPr/>
        </p:nvSpPr>
        <p:spPr>
          <a:xfrm>
            <a:off x="3617932" y="132483"/>
            <a:ext cx="1932296" cy="444562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>
                <a:latin typeface="Cambria" panose="02040503050406030204" pitchFamily="18" charset="0"/>
              </a:rPr>
              <a:t>CLAMPERS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8AE512-FA33-4F64-8214-AFDD1D01957B}"/>
              </a:ext>
            </a:extLst>
          </p:cNvPr>
          <p:cNvSpPr/>
          <p:nvPr/>
        </p:nvSpPr>
        <p:spPr>
          <a:xfrm>
            <a:off x="416051" y="3353109"/>
            <a:ext cx="83360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Throughout the analysis, maintain a continual awareness of the location and defined polarity for </a:t>
            </a:r>
            <a:r>
              <a:rPr lang="en-US" sz="2000" b="1" i="1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that the proper levels are obtained.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27ACC-2A86-49DD-A3D8-1BB8DEC4FE17}"/>
              </a:ext>
            </a:extLst>
          </p:cNvPr>
          <p:cNvSpPr/>
          <p:nvPr/>
        </p:nvSpPr>
        <p:spPr>
          <a:xfrm>
            <a:off x="416051" y="4228861"/>
            <a:ext cx="83360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Check that the peak to peak voltage of the output matches that of the input. </a:t>
            </a:r>
          </a:p>
        </p:txBody>
      </p:sp>
    </p:spTree>
    <p:extLst>
      <p:ext uri="{BB962C8B-B14F-4D97-AF65-F5344CB8AC3E}">
        <p14:creationId xmlns:p14="http://schemas.microsoft.com/office/powerpoint/2010/main" val="282962325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6" grpId="0" animBg="1"/>
      <p:bldP spid="12" grpId="0"/>
      <p:bldP spid="1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652" y="178235"/>
            <a:ext cx="3029987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CLAMPERS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0400"/>
          <a:stretch/>
        </p:blipFill>
        <p:spPr>
          <a:xfrm>
            <a:off x="5792378" y="3871480"/>
            <a:ext cx="2927533" cy="167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088" y="891158"/>
            <a:ext cx="7090057" cy="250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827" y="1385668"/>
            <a:ext cx="5653551" cy="24103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9D0B35-8F03-E647-A0F1-EE5264DDCCC3}"/>
              </a:ext>
            </a:extLst>
          </p:cNvPr>
          <p:cNvSpPr/>
          <p:nvPr/>
        </p:nvSpPr>
        <p:spPr>
          <a:xfrm>
            <a:off x="138827" y="3852905"/>
            <a:ext cx="5398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From </a:t>
            </a:r>
            <a:r>
              <a:rPr lang="en-US" b="1" i="1" dirty="0">
                <a:solidFill>
                  <a:srgbClr val="011893"/>
                </a:solidFill>
                <a:latin typeface="Times" pitchFamily="2" charset="0"/>
              </a:rPr>
              <a:t>t</a:t>
            </a:r>
            <a:r>
              <a:rPr lang="en-US" b="1" baseline="-25000" dirty="0">
                <a:solidFill>
                  <a:srgbClr val="011893"/>
                </a:solidFill>
                <a:latin typeface="Times" pitchFamily="2" charset="0"/>
              </a:rPr>
              <a:t>1</a:t>
            </a:r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 to </a:t>
            </a:r>
            <a:r>
              <a:rPr lang="en-US" b="1" i="1" dirty="0">
                <a:solidFill>
                  <a:srgbClr val="011893"/>
                </a:solidFill>
                <a:latin typeface="Times" pitchFamily="2" charset="0"/>
              </a:rPr>
              <a:t>t</a:t>
            </a:r>
            <a:r>
              <a:rPr lang="en-US" b="1" baseline="-25000" dirty="0">
                <a:solidFill>
                  <a:srgbClr val="011893"/>
                </a:solidFill>
                <a:latin typeface="Times" pitchFamily="2" charset="0"/>
              </a:rPr>
              <a:t>2</a:t>
            </a:r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 period of the input signal the diode will be forward biased. </a:t>
            </a:r>
            <a:endParaRPr lang="en-US" b="1" dirty="0">
              <a:solidFill>
                <a:srgbClr val="01189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C07A2-156B-F949-BDFD-94FB61A39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348" y="5097682"/>
            <a:ext cx="2476500" cy="749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461772-30FD-904C-A878-133309075C86}"/>
                  </a:ext>
                </a:extLst>
              </p:cNvPr>
              <p:cNvSpPr/>
              <p:nvPr/>
            </p:nvSpPr>
            <p:spPr>
              <a:xfrm>
                <a:off x="2373282" y="4661495"/>
                <a:ext cx="13487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461772-30FD-904C-A878-133309075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82" y="4661495"/>
                <a:ext cx="134874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16794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C88026-E822-2749-BF78-758DF7A2DC29}"/>
              </a:ext>
            </a:extLst>
          </p:cNvPr>
          <p:cNvSpPr/>
          <p:nvPr/>
        </p:nvSpPr>
        <p:spPr>
          <a:xfrm>
            <a:off x="274294" y="330772"/>
            <a:ext cx="7413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From </a:t>
            </a:r>
            <a:r>
              <a:rPr lang="en-US" b="1" i="1" dirty="0">
                <a:solidFill>
                  <a:srgbClr val="011893"/>
                </a:solidFill>
                <a:latin typeface="Times" pitchFamily="2" charset="0"/>
              </a:rPr>
              <a:t>t</a:t>
            </a:r>
            <a:r>
              <a:rPr lang="en-US" b="1" baseline="-25000" dirty="0">
                <a:solidFill>
                  <a:srgbClr val="011893"/>
                </a:solidFill>
                <a:latin typeface="Times" pitchFamily="2" charset="0"/>
              </a:rPr>
              <a:t>2</a:t>
            </a:r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 to </a:t>
            </a:r>
            <a:r>
              <a:rPr lang="en-US" b="1" i="1" dirty="0">
                <a:solidFill>
                  <a:srgbClr val="011893"/>
                </a:solidFill>
                <a:latin typeface="Times" pitchFamily="2" charset="0"/>
              </a:rPr>
              <a:t>t</a:t>
            </a:r>
            <a:r>
              <a:rPr lang="en-US" b="1" baseline="-25000" dirty="0">
                <a:solidFill>
                  <a:srgbClr val="011893"/>
                </a:solidFill>
                <a:latin typeface="Times" pitchFamily="2" charset="0"/>
              </a:rPr>
              <a:t>3</a:t>
            </a:r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 period of the input signal the diode will be reverse biased </a:t>
            </a:r>
            <a:endParaRPr lang="en-US" b="1" dirty="0">
              <a:solidFill>
                <a:srgbClr val="01189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8E61C-76A8-F347-BC1D-C90BBE87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6" y="836084"/>
            <a:ext cx="2489200" cy="176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14FEF-BA42-1C4D-9261-9EFFC8D4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000" y="1089050"/>
            <a:ext cx="2475999" cy="774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64EB95-AF7B-7741-A92D-43AB346AF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200" y="2601384"/>
            <a:ext cx="2895600" cy="226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778BB-E501-D14C-BB59-CAD6300E6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538" y="2601384"/>
            <a:ext cx="2895600" cy="2260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D12C4B-B7E3-524B-8401-9F72CB73A0BF}"/>
              </a:ext>
            </a:extLst>
          </p:cNvPr>
          <p:cNvSpPr/>
          <p:nvPr/>
        </p:nvSpPr>
        <p:spPr>
          <a:xfrm>
            <a:off x="1727201" y="4997382"/>
            <a:ext cx="59605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peak to peak value of output (30 V) matches with the input.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99E5F-7A69-614F-8AFA-A3727898B0B6}"/>
              </a:ext>
            </a:extLst>
          </p:cNvPr>
          <p:cNvSpPr txBox="1"/>
          <p:nvPr/>
        </p:nvSpPr>
        <p:spPr>
          <a:xfrm>
            <a:off x="6242604" y="5567365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b="1" i="1" u="sng" dirty="0">
                <a:solidFill>
                  <a:srgbClr val="FF0000"/>
                </a:solidFill>
                <a:latin typeface="Franklin Gothic Book" panose="020B0503020102020204"/>
                <a:ea typeface="+mn-ea"/>
              </a:rPr>
              <a:t>See Example 2.23</a:t>
            </a:r>
          </a:p>
        </p:txBody>
      </p:sp>
    </p:spTree>
    <p:extLst>
      <p:ext uri="{BB962C8B-B14F-4D97-AF65-F5344CB8AC3E}">
        <p14:creationId xmlns:p14="http://schemas.microsoft.com/office/powerpoint/2010/main" val="12890197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DD3ACF-46DE-8A49-A7E7-15EEC666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292" y="256054"/>
            <a:ext cx="4047415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Clamping Networks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32213C-2944-7C42-9A12-BD883041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434" y="1433035"/>
            <a:ext cx="3378200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FB29C5-5984-0C46-A1FA-190AB2716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96" y="1433035"/>
            <a:ext cx="4432300" cy="148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C40816-1502-764E-B76E-487CED9E4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96" y="2982261"/>
            <a:ext cx="3416300" cy="1320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D7646C-9C9F-764B-8E3D-DC095ABA2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434" y="3021842"/>
            <a:ext cx="3416300" cy="1320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365318-4F07-5B43-BEBA-4A8BAE46A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396" y="4532493"/>
            <a:ext cx="3416300" cy="1409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28AF9C-480D-7247-9449-290EA2F17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9334" y="4532493"/>
            <a:ext cx="3416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0078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15261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52787" y="1237770"/>
            <a:ext cx="7615451" cy="4084911"/>
          </a:xfrm>
        </p:spPr>
        <p:txBody>
          <a:bodyPr>
            <a:noAutofit/>
          </a:bodyPr>
          <a:lstStyle/>
          <a:p>
            <a:pPr algn="just">
              <a:buFont typeface="Zapf Dingbats"/>
              <a:buChar char="❊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Clippers are networks that employ diodes </a:t>
            </a: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“clip” away a portion of an input signal  without distorting the remaining part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applied waveform. 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Zapf Dingbats"/>
              <a:buChar char="❊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two general categories of clippers: </a:t>
            </a:r>
            <a:r>
              <a:rPr lang="en-US" sz="1800" b="1" i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and parallel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buFont typeface="Zapf Dingbats"/>
              <a:buChar char="❊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Zapf Dingbats"/>
              <a:buChar char="❊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series configuration is defined as one where the </a:t>
            </a: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is in series with the load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whereas the parallel variety has the </a:t>
            </a: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in a branch parallel to the load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9A5917-FCC9-994D-9712-D16C38FD4825}"/>
              </a:ext>
            </a:extLst>
          </p:cNvPr>
          <p:cNvSpPr txBox="1">
            <a:spLocks/>
          </p:cNvSpPr>
          <p:nvPr/>
        </p:nvSpPr>
        <p:spPr bwMode="auto">
          <a:xfrm>
            <a:off x="3030367" y="385471"/>
            <a:ext cx="3083265" cy="561692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3200" b="1" dirty="0">
                <a:latin typeface="Cambria" panose="02040503050406030204" pitchFamily="18" charset="0"/>
              </a:rPr>
              <a:t>CLIPPERS</a:t>
            </a:r>
          </a:p>
        </p:txBody>
      </p:sp>
    </p:spTree>
    <p:extLst>
      <p:ext uri="{BB962C8B-B14F-4D97-AF65-F5344CB8AC3E}">
        <p14:creationId xmlns:p14="http://schemas.microsoft.com/office/powerpoint/2010/main" val="267939509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762" y="219981"/>
            <a:ext cx="4248376" cy="1054135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SERIES &amp; PARALLEL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555D22-DE92-FC4A-B25F-1A3FB9447DDD}"/>
              </a:ext>
            </a:extLst>
          </p:cNvPr>
          <p:cNvSpPr/>
          <p:nvPr/>
        </p:nvSpPr>
        <p:spPr>
          <a:xfrm>
            <a:off x="980233" y="4202233"/>
            <a:ext cx="3591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is in series with the 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5AC69-6D8E-45A2-B73D-3D5902917DD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290" y="1547765"/>
            <a:ext cx="4694012" cy="2530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2EA50-1D16-4235-BE09-BCE21005E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4085" y="1848383"/>
            <a:ext cx="2363744" cy="15721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4F7B04-215B-4B32-ABC7-A91E5266A144}"/>
              </a:ext>
            </a:extLst>
          </p:cNvPr>
          <p:cNvSpPr/>
          <p:nvPr/>
        </p:nvSpPr>
        <p:spPr>
          <a:xfrm>
            <a:off x="5015884" y="4223535"/>
            <a:ext cx="4375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in a branch parallel to the 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4620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370" y="201463"/>
            <a:ext cx="4259951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SERIES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0F1C7-2269-234A-B732-E41C64CC41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22" y="892913"/>
            <a:ext cx="7912100" cy="27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12979C-00F3-2043-B007-923DA68D93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793" y="1286572"/>
            <a:ext cx="3786753" cy="2070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4CCEFE-1C52-634D-90C5-A2E6AA10D31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01" y="4058797"/>
            <a:ext cx="46736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EAEA6B-C19C-8546-B00E-DC5F2810689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668" y="1302071"/>
            <a:ext cx="2672167" cy="22392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2601FE-F581-764B-98B2-C4DAF6C1AA9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6482" y="3507294"/>
            <a:ext cx="3893581" cy="23645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D09CC0-6D51-0948-91EA-DBD9FF0985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2751" y="1286572"/>
            <a:ext cx="2600573" cy="59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4796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706" y="179049"/>
            <a:ext cx="4541851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SERIES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881" y="901535"/>
            <a:ext cx="7429499" cy="519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B566AA-CCDB-764C-950B-5551CEDBB5F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1363" y="1487904"/>
            <a:ext cx="2450306" cy="18428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FE3611-2895-9940-8A5C-1926CD517C3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881" y="1421215"/>
            <a:ext cx="2349500" cy="218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04093A-A550-9C4A-AD78-A2FA9842B5CF}"/>
              </a:ext>
            </a:extLst>
          </p:cNvPr>
          <p:cNvSpPr/>
          <p:nvPr/>
        </p:nvSpPr>
        <p:spPr>
          <a:xfrm>
            <a:off x="3899807" y="3566418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" pitchFamily="2" charset="0"/>
              </a:rPr>
              <a:t>For </a:t>
            </a:r>
            <a:r>
              <a:rPr lang="en-US" sz="2400" b="1" i="1" dirty="0">
                <a:solidFill>
                  <a:srgbClr val="FF0000"/>
                </a:solidFill>
                <a:latin typeface="Times" pitchFamily="2" charset="0"/>
              </a:rPr>
              <a:t>positive half cycle,</a:t>
            </a:r>
            <a:r>
              <a:rPr lang="en-US" sz="2400" dirty="0">
                <a:latin typeface="Times" pitchFamily="2" charset="0"/>
              </a:rPr>
              <a:t>  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40A2C9-21A0-D840-9E36-C4FE6016B98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4707" y="3988885"/>
            <a:ext cx="2705100" cy="19675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9E06CA-C14D-AA4E-8376-4EC4E2D3B8F6}"/>
              </a:ext>
            </a:extLst>
          </p:cNvPr>
          <p:cNvSpPr txBox="1"/>
          <p:nvPr/>
        </p:nvSpPr>
        <p:spPr>
          <a:xfrm>
            <a:off x="3899807" y="4012889"/>
            <a:ext cx="507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diode is in the short-circuit 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B95047-6D5B-8E44-B586-C694EA0885C0}"/>
              </a:ext>
            </a:extLst>
          </p:cNvPr>
          <p:cNvSpPr/>
          <p:nvPr/>
        </p:nvSpPr>
        <p:spPr>
          <a:xfrm>
            <a:off x="4866516" y="4846876"/>
            <a:ext cx="3246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v</a:t>
            </a:r>
            <a:r>
              <a:rPr lang="pt" sz="2800" b="1" i="1" baseline="-25000" dirty="0" err="1">
                <a:solidFill>
                  <a:srgbClr val="FF0000"/>
                </a:solidFill>
                <a:latin typeface="Times" pitchFamily="2" charset="0"/>
              </a:rPr>
              <a:t>o</a:t>
            </a:r>
            <a:r>
              <a:rPr lang="pt" sz="2800" b="1" i="1" baseline="-25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PearsonMATH08"/>
              </a:rPr>
              <a:t>=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20V </a:t>
            </a:r>
            <a:r>
              <a:rPr lang="en-US" sz="2800" b="1" dirty="0">
                <a:solidFill>
                  <a:srgbClr val="FF0000"/>
                </a:solidFill>
                <a:latin typeface="PearsonMATH02"/>
              </a:rPr>
              <a:t>+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5V </a:t>
            </a:r>
            <a:r>
              <a:rPr lang="en-US" sz="2800" b="1" dirty="0">
                <a:solidFill>
                  <a:srgbClr val="FF0000"/>
                </a:solidFill>
                <a:latin typeface="PearsonMATH08"/>
              </a:rPr>
              <a:t>=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25V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1200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DED3AD-3A8E-3C47-B018-478DE357D6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61" y="893531"/>
            <a:ext cx="2889960" cy="2054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38194-F5CF-964E-A29B-75362AD42C82}"/>
              </a:ext>
            </a:extLst>
          </p:cNvPr>
          <p:cNvSpPr txBox="1"/>
          <p:nvPr/>
        </p:nvSpPr>
        <p:spPr>
          <a:xfrm>
            <a:off x="3527042" y="643202"/>
            <a:ext cx="4126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diode is in the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“off”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65E3F9-BFDB-E04A-A334-D0B7A06D8006}"/>
              </a:ext>
            </a:extLst>
          </p:cNvPr>
          <p:cNvSpPr/>
          <p:nvPr/>
        </p:nvSpPr>
        <p:spPr>
          <a:xfrm>
            <a:off x="4202460" y="1169643"/>
            <a:ext cx="3366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v</a:t>
            </a:r>
            <a:r>
              <a:rPr lang="pt" sz="2800" b="1" i="1" baseline="-25000" dirty="0" err="1">
                <a:solidFill>
                  <a:srgbClr val="FF0000"/>
                </a:solidFill>
                <a:latin typeface="Times" pitchFamily="2" charset="0"/>
              </a:rPr>
              <a:t>o</a:t>
            </a:r>
            <a:r>
              <a:rPr lang="pt" sz="2800" b="1" i="1" dirty="0">
                <a:solidFill>
                  <a:srgbClr val="FF0000"/>
                </a:solidFill>
                <a:latin typeface="Times" pitchFamily="2" charset="0"/>
              </a:rPr>
              <a:t> = </a:t>
            </a:r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i</a:t>
            </a:r>
            <a:r>
              <a:rPr lang="pt" sz="2800" b="1" i="1" baseline="-25000" dirty="0" err="1">
                <a:solidFill>
                  <a:srgbClr val="FF0000"/>
                </a:solidFill>
                <a:latin typeface="Times" pitchFamily="2" charset="0"/>
              </a:rPr>
              <a:t>R</a:t>
            </a:r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R</a:t>
            </a:r>
            <a:r>
              <a:rPr lang="pt" sz="2800" b="1" i="1" dirty="0">
                <a:solidFill>
                  <a:srgbClr val="FF0000"/>
                </a:solidFill>
                <a:latin typeface="Times" pitchFamily="2" charset="0"/>
              </a:rPr>
              <a:t> = (0)</a:t>
            </a:r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R</a:t>
            </a:r>
            <a:r>
              <a:rPr lang="pt" sz="2800" b="1" i="1" dirty="0">
                <a:solidFill>
                  <a:srgbClr val="FF0000"/>
                </a:solidFill>
                <a:latin typeface="Times" pitchFamily="2" charset="0"/>
              </a:rPr>
              <a:t> = 0 V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82C9F-8229-CD4E-BF98-FDB0737EDB22}"/>
              </a:ext>
            </a:extLst>
          </p:cNvPr>
          <p:cNvSpPr txBox="1"/>
          <p:nvPr/>
        </p:nvSpPr>
        <p:spPr>
          <a:xfrm>
            <a:off x="148040" y="3304358"/>
            <a:ext cx="5546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The resulting output voltage corresponds to input voltage appears as: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372FBE-F87E-4049-AA24-14A5D599CB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256" y="3719857"/>
            <a:ext cx="2602625" cy="1968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877194-F32A-7545-BE5F-5431A2EC8B6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7381" y="1692863"/>
            <a:ext cx="2349500" cy="218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D1C755-3632-46BB-932B-F621C6B38D60}"/>
              </a:ext>
            </a:extLst>
          </p:cNvPr>
          <p:cNvSpPr/>
          <p:nvPr/>
        </p:nvSpPr>
        <p:spPr>
          <a:xfrm>
            <a:off x="3527042" y="223067"/>
            <a:ext cx="3275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" pitchFamily="2" charset="0"/>
              </a:rPr>
              <a:t>For </a:t>
            </a:r>
            <a:r>
              <a:rPr lang="en-US" sz="2400" b="1" i="1" dirty="0">
                <a:solidFill>
                  <a:srgbClr val="FF0000"/>
                </a:solidFill>
                <a:latin typeface="Times" pitchFamily="2" charset="0"/>
              </a:rPr>
              <a:t>negative half cycle,</a:t>
            </a:r>
            <a:r>
              <a:rPr lang="en-US" sz="2400" dirty="0">
                <a:latin typeface="Times" pitchFamily="2" charset="0"/>
              </a:rPr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093061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387" y="242481"/>
            <a:ext cx="4693226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PARALLEL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574" y="922506"/>
            <a:ext cx="5157790" cy="260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6555" y="1358868"/>
            <a:ext cx="4262808" cy="21833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32627C-8BF6-2544-A837-2F2E06B3CDA1}"/>
              </a:ext>
            </a:extLst>
          </p:cNvPr>
          <p:cNvSpPr/>
          <p:nvPr/>
        </p:nvSpPr>
        <p:spPr>
          <a:xfrm>
            <a:off x="1729598" y="3970182"/>
            <a:ext cx="3836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output across the series combination of the diode and the 4-V supply</a:t>
            </a:r>
          </a:p>
        </p:txBody>
      </p:sp>
    </p:spTree>
    <p:extLst>
      <p:ext uri="{BB962C8B-B14F-4D97-AF65-F5344CB8AC3E}">
        <p14:creationId xmlns:p14="http://schemas.microsoft.com/office/powerpoint/2010/main" val="7871924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6DD922-3CAD-C847-B86E-21F4214C3C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5085" y="446282"/>
            <a:ext cx="2031317" cy="2172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6ADE0E-1D82-EE4B-96EE-B112C4CAA3C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9060" y="732822"/>
            <a:ext cx="3256703" cy="4337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165FAD-811E-3947-B7C7-22A46833CCE6}"/>
                  </a:ext>
                </a:extLst>
              </p:cNvPr>
              <p:cNvSpPr/>
              <p:nvPr/>
            </p:nvSpPr>
            <p:spPr>
              <a:xfrm>
                <a:off x="872570" y="3013501"/>
                <a:ext cx="332430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diode is 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165FAD-811E-3947-B7C7-22A46833C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70" y="3013501"/>
                <a:ext cx="3324308" cy="830997"/>
              </a:xfrm>
              <a:prstGeom prst="rect">
                <a:avLst/>
              </a:prstGeom>
              <a:blipFill>
                <a:blip r:embed="rId5"/>
                <a:stretch>
                  <a:fillRect l="-2752" t="-5839" r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9B8515-FBA3-4245-9E3F-58B9828317B1}"/>
                  </a:ext>
                </a:extLst>
              </p:cNvPr>
              <p:cNvSpPr/>
              <p:nvPr/>
            </p:nvSpPr>
            <p:spPr>
              <a:xfrm>
                <a:off x="713503" y="4239227"/>
                <a:ext cx="335797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diode is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9B8515-FBA3-4245-9E3F-58B982831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3" y="4239227"/>
                <a:ext cx="3357971" cy="830997"/>
              </a:xfrm>
              <a:prstGeom prst="rect">
                <a:avLst/>
              </a:prstGeom>
              <a:blipFill>
                <a:blip r:embed="rId6"/>
                <a:stretch>
                  <a:fillRect l="-2722" t="-5839" r="-1633" b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5105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407" y="250215"/>
            <a:ext cx="465349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PARALLEL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794" y="968715"/>
            <a:ext cx="7442907" cy="26039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37739FA-91D6-EF4C-88C6-A261198FB96A}"/>
              </a:ext>
            </a:extLst>
          </p:cNvPr>
          <p:cNvGrpSpPr/>
          <p:nvPr/>
        </p:nvGrpSpPr>
        <p:grpSpPr>
          <a:xfrm>
            <a:off x="1927133" y="1835096"/>
            <a:ext cx="4262808" cy="1728002"/>
            <a:chOff x="374506" y="1568766"/>
            <a:chExt cx="4262808" cy="172800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54E3F8-AFA4-D54B-9094-9EE2E645D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20857"/>
            <a:stretch/>
          </p:blipFill>
          <p:spPr>
            <a:xfrm>
              <a:off x="374506" y="1568766"/>
              <a:ext cx="4262808" cy="172800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807A8A-3CEE-2545-800B-6526652369D3}"/>
                </a:ext>
              </a:extLst>
            </p:cNvPr>
            <p:cNvSpPr txBox="1"/>
            <p:nvPr/>
          </p:nvSpPr>
          <p:spPr>
            <a:xfrm>
              <a:off x="4058537" y="2124990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97959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ECDF48-81AC-4296-B537-50537F20548A}"/>
</file>

<file path=customXml/itemProps2.xml><?xml version="1.0" encoding="utf-8"?>
<ds:datastoreItem xmlns:ds="http://schemas.openxmlformats.org/officeDocument/2006/customXml" ds:itemID="{2647E1CB-DB8E-43D4-952B-C43F4F097BB1}"/>
</file>

<file path=customXml/itemProps3.xml><?xml version="1.0" encoding="utf-8"?>
<ds:datastoreItem xmlns:ds="http://schemas.openxmlformats.org/officeDocument/2006/customXml" ds:itemID="{D9C7C6C3-C820-4611-85C1-FE66BD5D4CFF}"/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1076</TotalTime>
  <Words>503</Words>
  <Application>Microsoft Office PowerPoint</Application>
  <PresentationFormat>On-screen Show (4:3)</PresentationFormat>
  <Paragraphs>55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Apple Chancery</vt:lpstr>
      <vt:lpstr>Arial</vt:lpstr>
      <vt:lpstr>Calibri</vt:lpstr>
      <vt:lpstr>Cambria</vt:lpstr>
      <vt:lpstr>Cambria Math</vt:lpstr>
      <vt:lpstr>Franklin Gothic Book</vt:lpstr>
      <vt:lpstr>PearsonMATH02</vt:lpstr>
      <vt:lpstr>PearsonMATH08</vt:lpstr>
      <vt:lpstr>Times</vt:lpstr>
      <vt:lpstr>Times New Roman</vt:lpstr>
      <vt:lpstr>TimesNewRomanPS</vt:lpstr>
      <vt:lpstr>Wingdings</vt:lpstr>
      <vt:lpstr>Zapf Dingbats</vt:lpstr>
      <vt:lpstr>AIUB</vt:lpstr>
      <vt:lpstr>PowerPoint Presentation</vt:lpstr>
      <vt:lpstr>PowerPoint Presentation</vt:lpstr>
      <vt:lpstr>CLIPPERS: SERIES &amp; PARALLEL</vt:lpstr>
      <vt:lpstr>CLIPPERS: SERIES</vt:lpstr>
      <vt:lpstr>CLIPPERS: SERIES</vt:lpstr>
      <vt:lpstr>PowerPoint Presentation</vt:lpstr>
      <vt:lpstr>CLIPPERS: PARALLEL</vt:lpstr>
      <vt:lpstr>PowerPoint Presentation</vt:lpstr>
      <vt:lpstr>CLIPPERS: PARALLEL</vt:lpstr>
      <vt:lpstr>PowerPoint Presentation</vt:lpstr>
      <vt:lpstr>CLAMPERS</vt:lpstr>
      <vt:lpstr>PowerPoint Presentation</vt:lpstr>
      <vt:lpstr>CLAMPERS</vt:lpstr>
      <vt:lpstr>PowerPoint Presentation</vt:lpstr>
      <vt:lpstr>Clamping Networks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Tasnuva Tasneem</cp:lastModifiedBy>
  <cp:revision>203</cp:revision>
  <dcterms:created xsi:type="dcterms:W3CDTF">2018-09-21T15:35:45Z</dcterms:created>
  <dcterms:modified xsi:type="dcterms:W3CDTF">2020-10-15T08:21:56Z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