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5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0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132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2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8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1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4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21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2B379-0D25-48C9-B4BA-BF0E144E4BA2}" type="datetimeFigureOut">
              <a:rPr lang="en-US" smtClean="0"/>
              <a:t>6/16/2020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0A12-DE36-4A65-9AC9-482A2F10A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44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91400" cy="17526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of Linear Differential Equations</a:t>
            </a:r>
          </a:p>
        </p:txBody>
      </p:sp>
    </p:spTree>
    <p:extLst>
      <p:ext uri="{BB962C8B-B14F-4D97-AF65-F5344CB8AC3E}">
        <p14:creationId xmlns:p14="http://schemas.microsoft.com/office/powerpoint/2010/main" val="312035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</p:spPr>
            <p:txBody>
              <a:bodyPr>
                <a:normAutofit fontScale="90000"/>
              </a:bodyPr>
              <a:lstStyle/>
              <a:p>
                <a:pPr algn="l"/>
                <a:r>
                  <a:rPr lang="en-US" sz="2400" b="1" dirty="0"/>
                  <a:t>Example 8.1 </a:t>
                </a:r>
                <a:r>
                  <a:rPr lang="en-US" sz="2400" dirty="0"/>
                  <a:t>Find a general solution of the following system: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…..(1)</a:t>
                </a:r>
                <a:br>
                  <a:rPr lang="en-US" sz="2400" dirty="0"/>
                </a:b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…..(2)</a:t>
                </a:r>
                <a:br>
                  <a:rPr lang="en-US" sz="2400" dirty="0"/>
                </a:b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1630362"/>
              </a:xfrm>
              <a:blipFill rotWithShape="1">
                <a:blip r:embed="rId2"/>
                <a:stretch>
                  <a:fillRect l="-889" t="-5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28800"/>
                <a:ext cx="822960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Solution</a:t>
                </a:r>
                <a:r>
                  <a:rPr lang="en-US" sz="2400" dirty="0"/>
                  <a:t>: Using differential operator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, we can 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𝐷𝑥</m:t>
                      </m:r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−2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𝐷𝑦</m:t>
                      </m:r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This system can be written as: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……(3)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……(4)</a:t>
                </a:r>
              </a:p>
              <a:p>
                <a:pPr marL="0" indent="0">
                  <a:buNone/>
                </a:pPr>
                <a:r>
                  <a:rPr lang="en-US" sz="2400" dirty="0"/>
                  <a:t>Multiplying eqn.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(3)</m:t>
                    </m:r>
                  </m:oMath>
                </a14:m>
                <a:r>
                  <a:rPr lang="en-US" sz="2400" dirty="0"/>
                  <a:t> by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2 </m:t>
                    </m:r>
                  </m:oMath>
                </a14:m>
                <a:r>
                  <a:rPr lang="en-US" sz="2400" dirty="0"/>
                  <a:t>and operating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(4)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𝐷</m:t>
                    </m:r>
                    <m:r>
                      <a:rPr lang="en-US" sz="2400" i="1">
                        <a:latin typeface="Cambria Math"/>
                      </a:rPr>
                      <m:t>−2)</m:t>
                    </m:r>
                  </m:oMath>
                </a14:m>
                <a:r>
                  <a:rPr lang="en-US" sz="2400" dirty="0"/>
                  <a:t> we get,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….(5)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2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+4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…..(6)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28800"/>
                <a:ext cx="8229600" cy="4572000"/>
              </a:xfrm>
              <a:blipFill rotWithShape="1">
                <a:blip r:embed="rId3"/>
                <a:stretch>
                  <a:fillRect l="-1111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68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382000" cy="5715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Subtracting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(6)</m:t>
                    </m:r>
                  </m:oMath>
                </a14:m>
                <a:r>
                  <a:rPr lang="en-US" sz="2400" dirty="0"/>
                  <a:t>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(5)</m:t>
                    </m:r>
                  </m:oMath>
                </a14:m>
                <a:r>
                  <a:rPr lang="en-US" sz="2400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𝐷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−4</m:t>
                          </m:r>
                          <m:r>
                            <a:rPr lang="en-US" sz="2400" i="1">
                              <a:latin typeface="Cambria Math"/>
                            </a:rPr>
                            <m:t>𝐷</m:t>
                          </m:r>
                          <m:r>
                            <a:rPr lang="en-US" sz="2400">
                              <a:latin typeface="Cambria Math"/>
                            </a:rPr>
                            <m:t>+8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Auxiliary eqn. is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>
                        <a:latin typeface="Cambria Math"/>
                      </a:rPr>
                      <m:t>+8=0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and its solutions are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𝑚</m:t>
                    </m:r>
                    <m:r>
                      <a:rPr lang="en-US" sz="2400">
                        <a:latin typeface="Cambria Math"/>
                      </a:rPr>
                      <m:t>=2±2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Thus  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(2)</m:t>
                    </m:r>
                  </m:oMath>
                </a14:m>
                <a:r>
                  <a:rPr lang="en-US" sz="2400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)=2</m:t>
                          </m:r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  <m:r>
                            <a:rPr lang="en-US" sz="2400">
                              <a:latin typeface="Cambria Math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⇒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>
                              <a:latin typeface="Cambria Math"/>
                            </a:rPr>
                            <m:t>−2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+2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⇒2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>
                          <a:latin typeface="Cambria Math"/>
                        </a:rPr>
                        <m:t>⇒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>
                          <a:latin typeface="Cambria Math"/>
                        </a:rPr>
                        <m:t>(</m:t>
                      </m:r>
                      <m:r>
                        <a:rPr lang="en-US" sz="2400" i="1">
                          <a:latin typeface="Cambria Math"/>
                        </a:rPr>
                        <m:t>𝑡</m:t>
                      </m:r>
                      <m:r>
                        <a:rPr lang="en-US" sz="2400">
                          <a:latin typeface="Cambria Math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𝐵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cos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  <m:r>
                            <a:rPr lang="en-US" sz="2400">
                              <a:latin typeface="Cambria Math"/>
                            </a:rPr>
                            <m:t>−</m:t>
                          </m:r>
                          <m:r>
                            <a:rPr lang="en-US" sz="2400" i="1">
                              <a:latin typeface="Cambria Math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</a:rPr>
                            <m:t>sin</m:t>
                          </m:r>
                          <m:r>
                            <a:rPr lang="en-US" sz="2400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 required solutions are: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		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𝐴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cos</m:t>
                    </m:r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a:rPr lang="en-US" sz="240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382000" cy="5715000"/>
              </a:xfrm>
              <a:blipFill rotWithShape="1">
                <a:blip r:embed="rId2"/>
                <a:stretch>
                  <a:fillRect l="-1091" t="-854" b="-4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94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400" b="1" dirty="0"/>
                  <a:t>Example 8.2 </a:t>
                </a:r>
                <a:r>
                  <a:rPr lang="en-US" sz="2400" dirty="0"/>
                  <a:t>Solve the following initial value problem: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…….(1)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−3</m:t>
                    </m:r>
                    <m:r>
                      <a:rPr lang="en-US" sz="2000" i="1">
                        <a:latin typeface="Cambria Math"/>
                      </a:rPr>
                      <m:t>𝑥</m:t>
                    </m:r>
                    <m:r>
                      <a:rPr lang="en-US" sz="2000" b="0" i="0" smtClean="0">
                        <a:latin typeface="Cambria Math"/>
                      </a:rPr>
                      <m:t>−</m:t>
                    </m:r>
                    <m:r>
                      <a:rPr lang="en-US" sz="2000">
                        <a:latin typeface="Cambria Math"/>
                      </a:rPr>
                      <m:t>5</m:t>
                    </m:r>
                    <m:r>
                      <a:rPr lang="en-US" sz="20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…..(2)</a:t>
                </a:r>
                <a:br>
                  <a:rPr lang="en-US" sz="2400" dirty="0"/>
                </a:b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2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</a:rPr>
                      <m:t>      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tx1"/>
                        </a:solidFill>
                      </a:rPr>
                      <m:t> </m:t>
                    </m:r>
                    <m:r>
                      <m:rPr>
                        <m:nor/>
                      </m:rPr>
                      <a:rPr lang="en-US" sz="2000">
                        <a:solidFill>
                          <a:schemeClr val="tx1"/>
                        </a:solidFill>
                      </a:rPr>
                      <m:t>and</m:t>
                    </m:r>
                    <m:r>
                      <m:rPr>
                        <m:nor/>
                      </m:rPr>
                      <a:rPr lang="en-US" sz="2000" i="1">
                        <a:solidFill>
                          <a:schemeClr val="tx1"/>
                        </a:solidFill>
                      </a:rPr>
                      <m:t>    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>
                            <a:solidFill>
                              <a:schemeClr val="tx1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0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8229600" cy="2163762"/>
              </a:xfrm>
              <a:blipFill rotWithShape="1">
                <a:blip r:embed="rId2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438400"/>
                <a:ext cx="8458200" cy="4114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Solution: </a:t>
                </a:r>
                <a:r>
                  <a:rPr lang="en-US" sz="2000" dirty="0"/>
                  <a:t>Using differential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𝐷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, we can write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𝐷𝑥</m:t>
                    </m:r>
                    <m:r>
                      <a:rPr lang="en-US" sz="2000" b="0" i="1" smtClean="0">
                        <a:latin typeface="Cambria Math"/>
                      </a:rPr>
                      <m:t>=−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𝐷𝑦</m:t>
                    </m:r>
                    <m:r>
                      <a:rPr lang="en-US" sz="2000" b="0" i="1" smtClean="0">
                        <a:latin typeface="Cambria Math"/>
                      </a:rPr>
                      <m:t>=−3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−5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system can be written as: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b="0" dirty="0"/>
                  <a:t> …..(3)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3</m:t>
                    </m:r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+5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𝑦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 …..(4)</a:t>
                </a:r>
              </a:p>
              <a:p>
                <a:pPr marL="0" indent="0">
                  <a:buNone/>
                </a:pPr>
                <a:r>
                  <a:rPr lang="en-US" sz="2000" dirty="0"/>
                  <a:t>Multiplying eqn.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(3)</m:t>
                    </m:r>
                  </m:oMath>
                </a14:m>
                <a:r>
                  <a:rPr lang="en-US" sz="2000" dirty="0"/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  <m:r>
                      <a:rPr lang="en-US" sz="2000" b="0" i="1" smtClean="0">
                        <a:latin typeface="Cambria Math"/>
                      </a:rPr>
                      <m:t>+5)</m:t>
                    </m:r>
                  </m:oMath>
                </a14:m>
                <a:r>
                  <a:rPr lang="en-US" sz="2000" dirty="0"/>
                  <a:t> and adding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2000" dirty="0"/>
                  <a:t> gives,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+6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𝐷</m:t>
                        </m:r>
                        <m:r>
                          <a:rPr lang="en-US" sz="2000" b="0" i="1" smtClean="0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US" sz="2000" b="0" i="1" smtClean="0">
                        <a:latin typeface="Cambria Math"/>
                      </a:rPr>
                      <m:t>𝑥</m:t>
                    </m:r>
                    <m:r>
                      <a:rPr lang="en-US" sz="2000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sz="2000" dirty="0"/>
                  <a:t>……(5)</a:t>
                </a:r>
              </a:p>
              <a:p>
                <a:pPr marL="0" indent="0">
                  <a:buNone/>
                </a:pPr>
                <a:r>
                  <a:rPr lang="en-US" sz="2000" dirty="0"/>
                  <a:t>Auxiliary eqn. is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00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</a:rPr>
                      <m:t>+6</m:t>
                    </m:r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>
                        <a:latin typeface="Cambria Math"/>
                      </a:rPr>
                      <m:t>+8=0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and its solutions are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𝑚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/>
                      </a:rPr>
                      <m:t>−4, −</m:t>
                    </m:r>
                    <m:r>
                      <a:rPr lang="en-US" sz="2000">
                        <a:latin typeface="Cambria Math"/>
                      </a:rPr>
                      <m:t>2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438400"/>
                <a:ext cx="8458200" cy="4114800"/>
              </a:xfrm>
              <a:blipFill rotWithShape="1">
                <a:blip r:embed="rId3"/>
                <a:stretch>
                  <a:fillRect l="-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8346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534400" cy="5715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Thus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…..(6)</a:t>
                </a:r>
              </a:p>
              <a:p>
                <a:pPr marL="0" indent="0">
                  <a:buNone/>
                </a:pPr>
                <a:r>
                  <a:rPr lang="en-US" sz="2400" dirty="0"/>
                  <a:t>Substituting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1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−4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−2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⇒</m:t>
                    </m:r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−4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2400" dirty="0"/>
                  <a:t>…..(7)</a:t>
                </a:r>
              </a:p>
              <a:p>
                <a:pPr marL="0" indent="0">
                  <a:buNone/>
                </a:pPr>
                <a:r>
                  <a:rPr lang="en-US" sz="2400" dirty="0"/>
                  <a:t>Applying the initial conditions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=−2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on</m:t>
                    </m:r>
                  </m:oMath>
                </a14:m>
                <a:r>
                  <a:rPr lang="en-US" sz="2400" dirty="0"/>
                  <a:t> (6)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on (7) gives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=−2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Solving the above system,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−3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Therefore the solution of the given IVP is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=−3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534400" cy="5715000"/>
              </a:xfrm>
              <a:blipFill rotWithShape="1">
                <a:blip r:embed="rId2"/>
                <a:stretch>
                  <a:fillRect l="-1071" t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7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=1,</m:t>
                    </m:r>
                    <m:r>
                      <m:rPr>
                        <m:nor/>
                      </m:rPr>
                      <a:rPr lang="en-US" i="1"/>
                      <m:t>   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1506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/>
              <a:t>Class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Solve the following system of linear differential equations.</a:t>
                </a:r>
              </a:p>
              <a:p>
                <a:pPr marL="0" indent="0">
                  <a:buNone/>
                </a:pPr>
                <a:r>
                  <a:rPr lang="en-US" sz="2400" dirty="0"/>
                  <a:t>1.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2.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</m:t>
                    </m:r>
                    <m:r>
                      <a:rPr lang="en-US" sz="2400" b="0" i="1" smtClean="0">
                        <a:latin typeface="Cambria Math"/>
                      </a:rPr>
                      <m:t>3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−4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3. 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0" smtClean="0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−3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</a:rPr>
                      <m:t>5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2"/>
                <a:stretch>
                  <a:fillRect l="-1111" t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267200" y="3276600"/>
            <a:ext cx="4495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Home work:</a:t>
            </a:r>
          </a:p>
          <a:p>
            <a:r>
              <a:rPr lang="en-US" dirty="0" smtClean="0"/>
              <a:t>P-178: 3, 11-(iii), (viii)</a:t>
            </a:r>
          </a:p>
          <a:p>
            <a:r>
              <a:rPr lang="en-US" dirty="0" smtClean="0"/>
              <a:t>P-258: 11</a:t>
            </a:r>
          </a:p>
          <a:p>
            <a:r>
              <a:rPr lang="en-US" dirty="0" smtClean="0"/>
              <a:t>P-262: 26(only solution)</a:t>
            </a:r>
          </a:p>
          <a:p>
            <a:r>
              <a:rPr lang="en-US" dirty="0"/>
              <a:t>Differential Equations – P. Blanchard, R. L. Devaney, G. R. Hall (4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5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dirty="0"/>
              <a:t>Sample MCQ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Given that,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−2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=2</m:t>
                    </m:r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+2</m:t>
                    </m:r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/>
                </a:r>
                <a:br>
                  <a:rPr lang="en-US" sz="2400" dirty="0"/>
                </a:br>
                <a:r>
                  <a:rPr lang="en-US" sz="2400" dirty="0"/>
                  <a:t>1. Write down the new form after eliminating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(a)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𝐷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−4</m:t>
                        </m:r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  <m:r>
                          <a:rPr lang="en-US" sz="2400">
                            <a:latin typeface="Cambria Math"/>
                          </a:rPr>
                          <m:t>+8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 (b) ……	(c) …..	   (d) ….</a:t>
                </a:r>
              </a:p>
              <a:p>
                <a:pPr marL="0" indent="0">
                  <a:buNone/>
                </a:pPr>
                <a:r>
                  <a:rPr lang="en-US" sz="2400" dirty="0"/>
                  <a:t>2. Find the solution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from part (1)</a:t>
                </a:r>
              </a:p>
              <a:p>
                <a:pPr marL="457200" indent="-457200">
                  <a:buAutoNum type="alphaLcParenBoth"/>
                </a:pPr>
                <a:r>
                  <a:rPr lang="en-US" sz="2400" dirty="0"/>
                  <a:t>…..	      (b) …..	(c)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)=</m:t>
                        </m:r>
                        <m:sSup>
                          <m:sSup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p>
                        </m:sSup>
                        <m:r>
                          <a:rPr lang="en-US" sz="2400"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(d)…..</a:t>
                </a:r>
              </a:p>
              <a:p>
                <a:pPr marL="0" indent="0">
                  <a:buNone/>
                </a:pPr>
                <a:r>
                  <a:rPr lang="en-US" sz="2400" dirty="0"/>
                  <a:t>3. Substituting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into the original equation appropriately, find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𝑥</m:t>
                    </m:r>
                    <m:r>
                      <a:rPr lang="en-US" sz="2400" b="0" i="1" smtClean="0">
                        <a:latin typeface="Cambria Math"/>
                      </a:rPr>
                      <m:t>(</m:t>
                    </m:r>
                    <m:r>
                      <a:rPr lang="en-US" sz="2400" b="0" i="1" smtClean="0">
                        <a:latin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 marL="0" indent="0">
                  <a:buNone/>
                </a:pPr>
                <a:r>
                  <a:rPr lang="en-US" sz="2400" dirty="0"/>
                  <a:t>(a) ……	    (b)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>
                        <a:latin typeface="Cambria Math"/>
                      </a:rPr>
                      <m:t>)=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cos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>
                            <a:latin typeface="Cambria Math"/>
                          </a:rPr>
                          <m:t>−</m:t>
                        </m:r>
                        <m:r>
                          <a:rPr lang="en-US" sz="2400" i="1">
                            <a:latin typeface="Cambria Math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sin</m:t>
                        </m:r>
                        <m:r>
                          <a:rPr lang="en-US" sz="2400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  (c) …….	</a:t>
                </a:r>
                <a:r>
                  <a:rPr lang="en-US" sz="2400"/>
                  <a:t>(d) ….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90600"/>
                <a:ext cx="8229600" cy="5135563"/>
              </a:xfrm>
              <a:blipFill rotWithShape="1">
                <a:blip r:embed="rId2"/>
                <a:stretch>
                  <a:fillRect l="-1111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36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03663" y="3244334"/>
            <a:ext cx="35366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dirty="0">
                <a:solidFill>
                  <a:srgbClr val="7030A0"/>
                </a:solidFill>
              </a:rPr>
              <a:t>THANK YOU</a:t>
            </a:r>
            <a:endParaRPr lang="en-US" sz="5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99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2" ma:contentTypeDescription="Create a new document." ma:contentTypeScope="" ma:versionID="01cd2af3c6253c2d50fd4c6d7798aebc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08ec22ff5490d06271bd68cebc77660a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6581F-DF57-46DA-BA8B-A98BE4250FC2}"/>
</file>

<file path=customXml/itemProps2.xml><?xml version="1.0" encoding="utf-8"?>
<ds:datastoreItem xmlns:ds="http://schemas.openxmlformats.org/officeDocument/2006/customXml" ds:itemID="{CD8BB098-AE9C-437E-9634-9374BD1B5A3A}"/>
</file>

<file path=customXml/itemProps3.xml><?xml version="1.0" encoding="utf-8"?>
<ds:datastoreItem xmlns:ds="http://schemas.openxmlformats.org/officeDocument/2006/customXml" ds:itemID="{6DB2552B-AE48-481F-9D19-0FD3FAA57AE0}"/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495</Words>
  <Application>Microsoft Office PowerPoint</Application>
  <PresentationFormat>On-screen Show (4:3)</PresentationFormat>
  <Paragraphs>72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Chapter 8</vt:lpstr>
      <vt:lpstr>Example 8.1 Find a general solution of the following system:  dx/dt=2x-2y …..(1)   dy/dt=2x+2y …..(2) </vt:lpstr>
      <vt:lpstr>PowerPoint Presentation</vt:lpstr>
      <vt:lpstr>Example 8.2 Solve the following initial value problem:  dx/dt=-x+y …….(1)  dy/dt=-3x-5y …..(2)  x(0)=-2"       and    " y(0)=0</vt:lpstr>
      <vt:lpstr>PowerPoint Presentation</vt:lpstr>
      <vt:lpstr>CW</vt:lpstr>
      <vt:lpstr>Class Practice</vt:lpstr>
      <vt:lpstr>Sample MCQ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Teacher</dc:creator>
  <cp:lastModifiedBy>Teacher</cp:lastModifiedBy>
  <cp:revision>19</cp:revision>
  <dcterms:created xsi:type="dcterms:W3CDTF">2020-04-21T14:34:40Z</dcterms:created>
  <dcterms:modified xsi:type="dcterms:W3CDTF">2020-06-16T16:59:12Z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