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0" r:id="rId6"/>
    <p:sldId id="262" r:id="rId7"/>
    <p:sldId id="264" r:id="rId8"/>
    <p:sldId id="267" r:id="rId9"/>
    <p:sldId id="268"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190" autoAdjust="0"/>
  </p:normalViewPr>
  <p:slideViewPr>
    <p:cSldViewPr snapToGrid="0">
      <p:cViewPr varScale="1">
        <p:scale>
          <a:sx n="57" d="100"/>
          <a:sy n="57" d="100"/>
        </p:scale>
        <p:origin x="12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199F-14CB-4C3C-86DF-C1E600030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520F24-DA23-40EF-96A2-99D921D7E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3E2425-3EA9-45ED-8303-EB0349F87D1A}"/>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19C2422C-8F10-480F-A047-8144D5AFA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BA3C2-C4BB-4B66-8C45-88955B1C8D94}"/>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45610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9345-6188-4565-97C4-1FB087DA9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72EFE2-9FE7-41F2-8CA1-A9A0361D2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78EF4-B5A2-4AFD-A97F-C81CF4D3123B}"/>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78D594C3-2C8A-4EFA-8818-95C719FFC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77286-0E51-4FC4-A029-043058EE52A2}"/>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406119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8C419-FBA7-4CB8-A6EF-CC3052317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5A29A-504C-409A-9AF4-A8E15BB391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FA1C-79BE-42AD-B1B1-4BC8E4692D13}"/>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7BAE41DD-B058-4293-B5CC-B4B4897A5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6AF55-B046-4BAC-BD5A-9866768D183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5863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B69E-6E26-4CA9-90B0-136742212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5745C-5A7E-4B47-85C3-08051540B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A4B38-B590-436F-AE2F-6CF3C1911DC2}"/>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61A04C44-C790-413C-93C2-96D30CA3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203E0-0BFD-403E-A273-719356DEDE7D}"/>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36344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D023-E616-4FEB-BDD9-7007D68BF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E3C91-1B1C-49A4-921E-4F049756E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534B1-41F6-4004-B840-CD0CE49E407B}"/>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24D58BAD-0038-4D43-840A-4B87FC87F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FC084-6B81-4BD3-ADF4-5A8DC49AC74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78144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5197-CFD9-409B-9BFF-4A581C294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88120-F756-4F3D-B918-F4A943CA4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9DD4CA-FD5D-4727-8281-FEFCA8548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749FF-AFE4-4E33-80B1-91E23BF880D0}"/>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6" name="Footer Placeholder 5">
            <a:extLst>
              <a:ext uri="{FF2B5EF4-FFF2-40B4-BE49-F238E27FC236}">
                <a16:creationId xmlns:a16="http://schemas.microsoft.com/office/drawing/2014/main" id="{0F0994BB-BA7A-4915-846F-B92D8228E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A4F1E-2E1A-498F-9AE8-121F764DA19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8045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A0EE-A8E7-4123-B38E-AA5693C484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EB527-AF90-4C87-AC67-C61C3F1B4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1283F-D639-4A6D-ABB3-8851BD36E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C9863-24C7-4D8F-8249-8F48862F4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447A9-0A5F-4DBB-9F85-AD0922934D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EB003-9C76-470B-83BC-1532F12BE1DB}"/>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8" name="Footer Placeholder 7">
            <a:extLst>
              <a:ext uri="{FF2B5EF4-FFF2-40B4-BE49-F238E27FC236}">
                <a16:creationId xmlns:a16="http://schemas.microsoft.com/office/drawing/2014/main" id="{2D835F0E-9068-4830-AA5C-244735C64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C82D9-3F5E-4360-8F6C-2B673E00EE8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22207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FEBE-7FA9-4CF6-BD68-D38E015E8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596AB7-F720-47BB-B08B-16E708452F30}"/>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4" name="Footer Placeholder 3">
            <a:extLst>
              <a:ext uri="{FF2B5EF4-FFF2-40B4-BE49-F238E27FC236}">
                <a16:creationId xmlns:a16="http://schemas.microsoft.com/office/drawing/2014/main" id="{906726FC-6695-4964-8215-B7505D3E08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E22E8A-9EC7-4B55-90CC-B07487C9154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67817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05E93-5D9A-4AD2-8BA2-1658A13344F0}"/>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3" name="Footer Placeholder 2">
            <a:extLst>
              <a:ext uri="{FF2B5EF4-FFF2-40B4-BE49-F238E27FC236}">
                <a16:creationId xmlns:a16="http://schemas.microsoft.com/office/drawing/2014/main" id="{E48BC338-8CFE-4D54-B626-E4BD2C2986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E2488-BFE6-44FA-B84D-34BCADF76871}"/>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402513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F8D2-49ED-459D-894A-42920A089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03F7C-C7F0-42FB-A682-22ACC7D36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1EC76-6D3F-4CB4-BC06-C30C09422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9CD6D-AA45-4005-AC6E-618A8ADD7C3B}"/>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6" name="Footer Placeholder 5">
            <a:extLst>
              <a:ext uri="{FF2B5EF4-FFF2-40B4-BE49-F238E27FC236}">
                <a16:creationId xmlns:a16="http://schemas.microsoft.com/office/drawing/2014/main" id="{7BBA6CB8-FD91-44AE-A428-727BAE4BE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9710D-BEE0-49DC-92F9-817F630AD0A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02716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C032-58CB-4DB1-9675-C787057B9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89E27-3A98-43E7-9EB9-8FF0862E8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63518C-EF62-41D7-A398-F8991DF54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849F5-617A-4C78-9FB1-F5461A3EC993}"/>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6" name="Footer Placeholder 5">
            <a:extLst>
              <a:ext uri="{FF2B5EF4-FFF2-40B4-BE49-F238E27FC236}">
                <a16:creationId xmlns:a16="http://schemas.microsoft.com/office/drawing/2014/main" id="{21976CD7-6328-49FA-A50A-8A46270B2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5F015-DC39-4AA9-9AAB-896F93F7F457}"/>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40188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9FE99-E880-4572-BFAA-2C5461CB4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50552-E954-41FC-BF3B-AEAB58E79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B465B-D8CF-438E-90EB-38458D9E1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75392A9D-B6B7-4FF7-929D-6F8D9D98D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D1C54F-6152-40F9-B059-CD4491774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DFC4-681E-438E-8AC8-C01183A28863}" type="slidenum">
              <a:rPr lang="en-US" smtClean="0"/>
              <a:t>‹#›</a:t>
            </a:fld>
            <a:endParaRPr lang="en-US"/>
          </a:p>
        </p:txBody>
      </p:sp>
    </p:spTree>
    <p:extLst>
      <p:ext uri="{BB962C8B-B14F-4D97-AF65-F5344CB8AC3E}">
        <p14:creationId xmlns:p14="http://schemas.microsoft.com/office/powerpoint/2010/main" val="386059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18D7-B19E-4261-89D9-9BD51D099B51}"/>
              </a:ext>
            </a:extLst>
          </p:cNvPr>
          <p:cNvSpPr>
            <a:spLocks noGrp="1"/>
          </p:cNvSpPr>
          <p:nvPr>
            <p:ph type="title"/>
          </p:nvPr>
        </p:nvSpPr>
        <p:spPr>
          <a:xfrm>
            <a:off x="1352457" y="0"/>
            <a:ext cx="10515600" cy="960092"/>
          </a:xfrm>
        </p:spPr>
        <p:txBody>
          <a:bodyPr>
            <a:normAutofit/>
          </a:bodyPr>
          <a:lstStyle/>
          <a:p>
            <a:r>
              <a:rPr lang="en-US" sz="2400" b="1" dirty="0">
                <a:solidFill>
                  <a:srgbClr val="FF0000"/>
                </a:solidFill>
                <a:latin typeface="Arial" panose="020B0604020202020204" pitchFamily="34" charset="0"/>
                <a:cs typeface="Arial" panose="020B0604020202020204" pitchFamily="34" charset="0"/>
              </a:rPr>
              <a:t>Lecture 1</a:t>
            </a:r>
            <a:br>
              <a:rPr lang="en-US" sz="2400" b="1" dirty="0">
                <a:solidFill>
                  <a:srgbClr val="FF0000"/>
                </a:solidFill>
                <a:latin typeface="Arial" panose="020B0604020202020204" pitchFamily="34" charset="0"/>
                <a:cs typeface="Arial" panose="020B0604020202020204" pitchFamily="34" charset="0"/>
              </a:rPr>
            </a:br>
            <a:r>
              <a:rPr lang="en-US" sz="2400" b="1" dirty="0">
                <a:solidFill>
                  <a:srgbClr val="00B0F0"/>
                </a:solidFill>
                <a:latin typeface="Arial" panose="020B0604020202020204" pitchFamily="34" charset="0"/>
                <a:ea typeface="Times New Roman" panose="02020603050405020304" pitchFamily="18" charset="0"/>
                <a:cs typeface="Arial" panose="020B0604020202020204" pitchFamily="34" charset="0"/>
              </a:rPr>
              <a:t>Chapter 18: Temperature, heat and the first law of  thermodynamics</a:t>
            </a:r>
            <a:endParaRPr lang="en-US" sz="2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4A140D5-078F-445F-BFCE-93256D3BBF8C}"/>
              </a:ext>
            </a:extLst>
          </p:cNvPr>
          <p:cNvSpPr>
            <a:spLocks noGrp="1"/>
          </p:cNvSpPr>
          <p:nvPr>
            <p:ph idx="1"/>
          </p:nvPr>
        </p:nvSpPr>
        <p:spPr>
          <a:xfrm>
            <a:off x="838200" y="1122777"/>
            <a:ext cx="10515600" cy="5314121"/>
          </a:xfrm>
        </p:spPr>
        <p:txBody>
          <a:bodyPr>
            <a:normAutofit/>
          </a:bodyPr>
          <a:lstStyle/>
          <a:p>
            <a:pPr marL="0" indent="0" algn="just">
              <a:buNone/>
            </a:pPr>
            <a:r>
              <a:rPr lang="en-US" sz="2400" b="1" dirty="0">
                <a:solidFill>
                  <a:srgbClr val="0070C0"/>
                </a:solidFill>
                <a:latin typeface="Arial" panose="020B0604020202020204" pitchFamily="34" charset="0"/>
                <a:cs typeface="Arial" panose="020B0604020202020204" pitchFamily="34" charset="0"/>
              </a:rPr>
              <a:t>18.1 Thermodynamics : </a:t>
            </a:r>
          </a:p>
          <a:p>
            <a:pPr marL="0" indent="0" algn="just">
              <a:buNone/>
            </a:pPr>
            <a:r>
              <a:rPr lang="en-US" sz="2400" dirty="0">
                <a:latin typeface="Arial" panose="020B0604020202020204" pitchFamily="34" charset="0"/>
                <a:cs typeface="Arial" panose="020B0604020202020204" pitchFamily="34" charset="0"/>
              </a:rPr>
              <a:t>One of the </a:t>
            </a:r>
            <a:r>
              <a:rPr lang="en-US" sz="2400" dirty="0">
                <a:solidFill>
                  <a:srgbClr val="0070C0"/>
                </a:solidFill>
                <a:latin typeface="Arial" panose="020B0604020202020204" pitchFamily="34" charset="0"/>
                <a:cs typeface="Arial" panose="020B0604020202020204" pitchFamily="34" charset="0"/>
              </a:rPr>
              <a:t>principal branches </a:t>
            </a:r>
            <a:r>
              <a:rPr lang="en-US" sz="2400" dirty="0">
                <a:latin typeface="Arial" panose="020B0604020202020204" pitchFamily="34" charset="0"/>
                <a:cs typeface="Arial" panose="020B0604020202020204" pitchFamily="34" charset="0"/>
              </a:rPr>
              <a:t>of physics and engineering is </a:t>
            </a:r>
            <a:r>
              <a:rPr lang="en-US" sz="2400" dirty="0">
                <a:solidFill>
                  <a:srgbClr val="0070C0"/>
                </a:solidFill>
                <a:latin typeface="Arial" panose="020B0604020202020204" pitchFamily="34" charset="0"/>
                <a:cs typeface="Arial" panose="020B0604020202020204" pitchFamily="34" charset="0"/>
              </a:rPr>
              <a:t>thermodynamics</a:t>
            </a:r>
            <a:r>
              <a:rPr lang="en-US" sz="2400" dirty="0">
                <a:latin typeface="Arial" panose="020B0604020202020204" pitchFamily="34" charset="0"/>
                <a:cs typeface="Arial" panose="020B0604020202020204" pitchFamily="34" charset="0"/>
              </a:rPr>
              <a:t>, which is the study and application of the </a:t>
            </a:r>
            <a:r>
              <a:rPr lang="en-US" sz="2400" dirty="0">
                <a:solidFill>
                  <a:srgbClr val="0070C0"/>
                </a:solidFill>
                <a:latin typeface="Arial" panose="020B0604020202020204" pitchFamily="34" charset="0"/>
                <a:cs typeface="Arial" panose="020B0604020202020204" pitchFamily="34" charset="0"/>
              </a:rPr>
              <a:t>thermal energy </a:t>
            </a:r>
            <a:r>
              <a:rPr lang="en-US" sz="2400" dirty="0">
                <a:latin typeface="Arial" panose="020B0604020202020204" pitchFamily="34" charset="0"/>
                <a:cs typeface="Arial" panose="020B0604020202020204" pitchFamily="34" charset="0"/>
              </a:rPr>
              <a:t>(often called the </a:t>
            </a:r>
            <a:r>
              <a:rPr lang="en-US" sz="2400" dirty="0">
                <a:solidFill>
                  <a:srgbClr val="0070C0"/>
                </a:solidFill>
                <a:latin typeface="Arial" panose="020B0604020202020204" pitchFamily="34" charset="0"/>
                <a:cs typeface="Arial" panose="020B0604020202020204" pitchFamily="34" charset="0"/>
              </a:rPr>
              <a:t>internal energy</a:t>
            </a:r>
            <a:r>
              <a:rPr lang="en-US" sz="2400" dirty="0">
                <a:latin typeface="Arial" panose="020B0604020202020204" pitchFamily="34" charset="0"/>
                <a:cs typeface="Arial" panose="020B0604020202020204" pitchFamily="34" charset="0"/>
              </a:rPr>
              <a:t>) of </a:t>
            </a:r>
            <a:r>
              <a:rPr lang="en-US" sz="2400" dirty="0">
                <a:solidFill>
                  <a:srgbClr val="0070C0"/>
                </a:solidFill>
                <a:latin typeface="Arial" panose="020B0604020202020204" pitchFamily="34" charset="0"/>
                <a:cs typeface="Arial" panose="020B0604020202020204" pitchFamily="34" charset="0"/>
              </a:rPr>
              <a:t>systems</a:t>
            </a:r>
            <a:r>
              <a:rPr lang="en-US" sz="2400" dirty="0">
                <a:latin typeface="Arial" panose="020B0604020202020204" pitchFamily="34" charset="0"/>
                <a:cs typeface="Arial" panose="020B0604020202020204" pitchFamily="34" charset="0"/>
              </a:rPr>
              <a:t>. One of the </a:t>
            </a:r>
            <a:r>
              <a:rPr lang="en-US" sz="2400" dirty="0">
                <a:solidFill>
                  <a:srgbClr val="0070C0"/>
                </a:solidFill>
                <a:latin typeface="Arial" panose="020B0604020202020204" pitchFamily="34" charset="0"/>
                <a:cs typeface="Arial" panose="020B0604020202020204" pitchFamily="34" charset="0"/>
              </a:rPr>
              <a:t>central concepts </a:t>
            </a:r>
            <a:r>
              <a:rPr lang="en-US" sz="2400" dirty="0">
                <a:latin typeface="Arial" panose="020B0604020202020204" pitchFamily="34" charset="0"/>
                <a:cs typeface="Arial" panose="020B0604020202020204" pitchFamily="34" charset="0"/>
              </a:rPr>
              <a:t>of thermodynamics is </a:t>
            </a:r>
            <a:r>
              <a:rPr lang="en-US" sz="2400" dirty="0">
                <a:solidFill>
                  <a:srgbClr val="0070C0"/>
                </a:solidFill>
                <a:latin typeface="Arial" panose="020B0604020202020204" pitchFamily="34" charset="0"/>
                <a:cs typeface="Arial" panose="020B0604020202020204" pitchFamily="34" charset="0"/>
              </a:rPr>
              <a:t>temperature</a:t>
            </a:r>
            <a:r>
              <a:rPr lang="en-US" sz="2400" dirty="0">
                <a:latin typeface="Arial" panose="020B0604020202020204" pitchFamily="34" charset="0"/>
                <a:cs typeface="Arial" panose="020B0604020202020204" pitchFamily="34" charset="0"/>
              </a:rPr>
              <a:t>.</a:t>
            </a:r>
            <a:endParaRPr lang="en-US" sz="2400" b="1" dirty="0">
              <a:solidFill>
                <a:srgbClr val="0070C0"/>
              </a:solidFill>
              <a:latin typeface="Arial" panose="020B0604020202020204" pitchFamily="34" charset="0"/>
              <a:cs typeface="Arial" panose="020B0604020202020204" pitchFamily="34" charset="0"/>
            </a:endParaRPr>
          </a:p>
          <a:p>
            <a:pPr marL="0" indent="0" algn="just">
              <a:buNone/>
            </a:pPr>
            <a:endParaRPr lang="en-US" sz="2400" b="1" dirty="0">
              <a:solidFill>
                <a:srgbClr val="0070C0"/>
              </a:solidFill>
              <a:latin typeface="Arial" panose="020B0604020202020204" pitchFamily="34" charset="0"/>
              <a:cs typeface="Arial" panose="020B0604020202020204" pitchFamily="34" charset="0"/>
            </a:endParaRPr>
          </a:p>
          <a:p>
            <a:pPr marL="0" indent="0" algn="just">
              <a:buNone/>
            </a:pPr>
            <a:r>
              <a:rPr lang="en-US" sz="2400" b="1" dirty="0">
                <a:solidFill>
                  <a:srgbClr val="0070C0"/>
                </a:solidFill>
                <a:latin typeface="Arial" panose="020B0604020202020204" pitchFamily="34" charset="0"/>
                <a:cs typeface="Arial" panose="020B0604020202020204" pitchFamily="34" charset="0"/>
              </a:rPr>
              <a:t>Temperature : </a:t>
            </a:r>
          </a:p>
          <a:p>
            <a:pPr marL="0" indent="0" algn="just">
              <a:buClr>
                <a:schemeClr val="accent1"/>
              </a:buClr>
              <a:buNone/>
            </a:pPr>
            <a:r>
              <a:rPr lang="en-US" sz="2400" dirty="0">
                <a:solidFill>
                  <a:srgbClr val="0070C0"/>
                </a:solidFill>
                <a:latin typeface="Arial" panose="020B0604020202020204" pitchFamily="34" charset="0"/>
                <a:cs typeface="Arial" panose="020B0604020202020204" pitchFamily="34" charset="0"/>
              </a:rPr>
              <a:t>Temperature</a:t>
            </a:r>
            <a:r>
              <a:rPr lang="en-US" sz="2400" dirty="0">
                <a:latin typeface="Arial" panose="020B0604020202020204" pitchFamily="34" charset="0"/>
                <a:cs typeface="Arial" panose="020B0604020202020204" pitchFamily="34" charset="0"/>
              </a:rPr>
              <a:t> is an </a:t>
            </a:r>
            <a:r>
              <a:rPr lang="en-US" sz="2400" dirty="0">
                <a:solidFill>
                  <a:srgbClr val="0070C0"/>
                </a:solidFill>
                <a:latin typeface="Arial" panose="020B0604020202020204" pitchFamily="34" charset="0"/>
                <a:cs typeface="Arial" panose="020B0604020202020204" pitchFamily="34" charset="0"/>
              </a:rPr>
              <a:t>SI base quantity </a:t>
            </a:r>
            <a:r>
              <a:rPr lang="en-US" sz="2400" dirty="0">
                <a:latin typeface="Arial" panose="020B0604020202020204" pitchFamily="34" charset="0"/>
                <a:cs typeface="Arial" panose="020B0604020202020204" pitchFamily="34" charset="0"/>
              </a:rPr>
              <a:t>related to our sense of </a:t>
            </a:r>
            <a:r>
              <a:rPr lang="en-US" sz="2400" dirty="0">
                <a:solidFill>
                  <a:srgbClr val="0070C0"/>
                </a:solidFill>
                <a:latin typeface="Arial" panose="020B0604020202020204" pitchFamily="34" charset="0"/>
                <a:cs typeface="Arial" panose="020B0604020202020204" pitchFamily="34" charset="0"/>
              </a:rPr>
              <a:t>hot</a:t>
            </a:r>
            <a:r>
              <a:rPr lang="en-US" sz="2400" dirty="0">
                <a:latin typeface="Arial" panose="020B0604020202020204" pitchFamily="34" charset="0"/>
                <a:cs typeface="Arial" panose="020B0604020202020204" pitchFamily="34" charset="0"/>
              </a:rPr>
              <a:t> and </a:t>
            </a:r>
            <a:r>
              <a:rPr lang="en-US" sz="2400" dirty="0">
                <a:solidFill>
                  <a:srgbClr val="0070C0"/>
                </a:solidFill>
                <a:latin typeface="Arial" panose="020B0604020202020204" pitchFamily="34" charset="0"/>
                <a:cs typeface="Arial" panose="020B0604020202020204" pitchFamily="34" charset="0"/>
              </a:rPr>
              <a:t>cold</a:t>
            </a:r>
            <a:r>
              <a:rPr lang="en-US" sz="2400" dirty="0">
                <a:latin typeface="Arial" panose="020B0604020202020204" pitchFamily="34" charset="0"/>
                <a:cs typeface="Arial" panose="020B0604020202020204" pitchFamily="34" charset="0"/>
              </a:rPr>
              <a:t>. </a:t>
            </a:r>
          </a:p>
          <a:p>
            <a:pPr marL="0" indent="0" algn="just">
              <a:buClr>
                <a:schemeClr val="accent1"/>
              </a:buClr>
              <a:buNone/>
            </a:pPr>
            <a:r>
              <a:rPr lang="en-US" sz="2400" dirty="0">
                <a:latin typeface="Arial" panose="020B0604020202020204" pitchFamily="34" charset="0"/>
                <a:cs typeface="Arial" panose="020B0604020202020204" pitchFamily="34" charset="0"/>
              </a:rPr>
              <a:t>It is measured with a </a:t>
            </a:r>
            <a:r>
              <a:rPr lang="en-US" sz="2400" dirty="0">
                <a:solidFill>
                  <a:srgbClr val="0070C0"/>
                </a:solidFill>
                <a:latin typeface="Arial" panose="020B0604020202020204" pitchFamily="34" charset="0"/>
                <a:cs typeface="Arial" panose="020B0604020202020204" pitchFamily="34" charset="0"/>
              </a:rPr>
              <a:t>thermometer</a:t>
            </a:r>
            <a:r>
              <a:rPr lang="en-US" sz="2400" dirty="0">
                <a:latin typeface="Arial" panose="020B0604020202020204" pitchFamily="34" charset="0"/>
                <a:cs typeface="Arial" panose="020B0604020202020204" pitchFamily="34" charset="0"/>
              </a:rPr>
              <a:t>, which contains a </a:t>
            </a:r>
            <a:r>
              <a:rPr lang="en-US" sz="2400" dirty="0">
                <a:solidFill>
                  <a:srgbClr val="0070C0"/>
                </a:solidFill>
                <a:latin typeface="Arial" panose="020B0604020202020204" pitchFamily="34" charset="0"/>
                <a:cs typeface="Arial" panose="020B0604020202020204" pitchFamily="34" charset="0"/>
              </a:rPr>
              <a:t>working substance </a:t>
            </a:r>
            <a:r>
              <a:rPr lang="en-US" sz="2400" dirty="0">
                <a:latin typeface="Arial" panose="020B0604020202020204" pitchFamily="34" charset="0"/>
                <a:cs typeface="Arial" panose="020B0604020202020204" pitchFamily="34" charset="0"/>
              </a:rPr>
              <a:t>with a measurable </a:t>
            </a:r>
            <a:r>
              <a:rPr lang="en-US" sz="2400" dirty="0">
                <a:solidFill>
                  <a:srgbClr val="0070C0"/>
                </a:solidFill>
                <a:latin typeface="Arial" panose="020B0604020202020204" pitchFamily="34" charset="0"/>
                <a:cs typeface="Arial" panose="020B0604020202020204" pitchFamily="34" charset="0"/>
              </a:rPr>
              <a:t>property</a:t>
            </a:r>
            <a:r>
              <a:rPr lang="en-US" sz="2400" dirty="0">
                <a:latin typeface="Arial" panose="020B0604020202020204" pitchFamily="34" charset="0"/>
                <a:cs typeface="Arial" panose="020B0604020202020204" pitchFamily="34" charset="0"/>
              </a:rPr>
              <a:t>, such as </a:t>
            </a:r>
            <a:r>
              <a:rPr lang="en-US" sz="2400" dirty="0">
                <a:solidFill>
                  <a:srgbClr val="0070C0"/>
                </a:solidFill>
                <a:latin typeface="Arial" panose="020B0604020202020204" pitchFamily="34" charset="0"/>
                <a:cs typeface="Arial" panose="020B0604020202020204" pitchFamily="34" charset="0"/>
              </a:rPr>
              <a:t>length or pressure</a:t>
            </a:r>
            <a:r>
              <a:rPr lang="en-US" sz="2400" dirty="0">
                <a:latin typeface="Arial" panose="020B0604020202020204" pitchFamily="34" charset="0"/>
                <a:cs typeface="Arial" panose="020B0604020202020204" pitchFamily="34" charset="0"/>
              </a:rPr>
              <a:t>, that </a:t>
            </a:r>
            <a:r>
              <a:rPr lang="en-US" sz="2400" dirty="0">
                <a:solidFill>
                  <a:srgbClr val="0070C0"/>
                </a:solidFill>
                <a:latin typeface="Arial" panose="020B0604020202020204" pitchFamily="34" charset="0"/>
                <a:cs typeface="Arial" panose="020B0604020202020204" pitchFamily="34" charset="0"/>
              </a:rPr>
              <a:t>changes</a:t>
            </a:r>
            <a:r>
              <a:rPr lang="en-US" sz="2400" dirty="0">
                <a:latin typeface="Arial" panose="020B0604020202020204" pitchFamily="34" charset="0"/>
                <a:cs typeface="Arial" panose="020B0604020202020204" pitchFamily="34" charset="0"/>
              </a:rPr>
              <a:t> in a regular way as the </a:t>
            </a:r>
            <a:r>
              <a:rPr lang="en-US" sz="2400" dirty="0">
                <a:solidFill>
                  <a:srgbClr val="0070C0"/>
                </a:solidFill>
                <a:latin typeface="Arial" panose="020B0604020202020204" pitchFamily="34" charset="0"/>
                <a:cs typeface="Arial" panose="020B0604020202020204" pitchFamily="34" charset="0"/>
              </a:rPr>
              <a:t>substance becomes hotter or colder</a:t>
            </a:r>
            <a:r>
              <a:rPr lang="en-US"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714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4C599-3B29-418C-BC39-3C5595CB52E6}"/>
              </a:ext>
            </a:extLst>
          </p:cNvPr>
          <p:cNvSpPr>
            <a:spLocks noGrp="1"/>
          </p:cNvSpPr>
          <p:nvPr>
            <p:ph idx="1"/>
          </p:nvPr>
        </p:nvSpPr>
        <p:spPr>
          <a:xfrm>
            <a:off x="372837" y="155327"/>
            <a:ext cx="11327297" cy="6547345"/>
          </a:xfrm>
        </p:spPr>
        <p:txBody>
          <a:bodyPr>
            <a:normAutofit/>
          </a:bodyPr>
          <a:lstStyle/>
          <a:p>
            <a:pPr marL="0" lvl="0" indent="0" algn="just">
              <a:buClr>
                <a:srgbClr val="4472C4"/>
              </a:buClr>
              <a:buNone/>
            </a:pPr>
            <a:r>
              <a:rPr lang="en-US" sz="2400" b="1" dirty="0">
                <a:solidFill>
                  <a:srgbClr val="4472C4"/>
                </a:solidFill>
                <a:latin typeface="Arial" panose="020B0604020202020204" pitchFamily="34" charset="0"/>
                <a:cs typeface="Arial" panose="020B0604020202020204" pitchFamily="34" charset="0"/>
              </a:rPr>
              <a:t>The Zeroth Law of Thermodynamics: </a:t>
            </a:r>
          </a:p>
          <a:p>
            <a:pPr marL="0" lvl="0" indent="0" algn="just">
              <a:buClr>
                <a:srgbClr val="4472C4"/>
              </a:buClr>
              <a:buNone/>
            </a:pPr>
            <a:r>
              <a:rPr lang="en-US" sz="2000" dirty="0">
                <a:solidFill>
                  <a:prstClr val="black"/>
                </a:solidFill>
                <a:latin typeface="Arial" panose="020B0604020202020204" pitchFamily="34" charset="0"/>
                <a:cs typeface="Arial" panose="020B0604020202020204" pitchFamily="34" charset="0"/>
              </a:rPr>
              <a:t>Suppose that, as in following Fig (a) , we put a thermoscope (which we shall call body T) into intimate contact with another body (body A).The entire system is confined within a thick-walled insulating box.</a:t>
            </a:r>
          </a:p>
          <a:p>
            <a:pPr>
              <a:buClr>
                <a:schemeClr val="accent1"/>
              </a:buClr>
              <a:buFont typeface="Wingdings" panose="05000000000000000000" pitchFamily="2" charset="2"/>
              <a:buChar char="Ø"/>
            </a:pPr>
            <a:endParaRPr lang="en-US" sz="2000" dirty="0">
              <a:solidFill>
                <a:srgbClr val="000000"/>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772162AB-7891-4CED-9EBA-49FEAC3C1011}"/>
              </a:ext>
            </a:extLst>
          </p:cNvPr>
          <p:cNvGrpSpPr/>
          <p:nvPr/>
        </p:nvGrpSpPr>
        <p:grpSpPr>
          <a:xfrm>
            <a:off x="432351" y="1634688"/>
            <a:ext cx="11096856" cy="3346058"/>
            <a:chOff x="742122" y="2915057"/>
            <a:chExt cx="11096856" cy="3346058"/>
          </a:xfrm>
        </p:grpSpPr>
        <p:pic>
          <p:nvPicPr>
            <p:cNvPr id="5" name="Picture 4" descr="A picture containing clock&#10;&#10;Description automatically generated">
              <a:extLst>
                <a:ext uri="{FF2B5EF4-FFF2-40B4-BE49-F238E27FC236}">
                  <a16:creationId xmlns:a16="http://schemas.microsoft.com/office/drawing/2014/main" id="{BAB8B762-AF64-4041-93FF-C73B6C54F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122" y="2915057"/>
              <a:ext cx="3746785" cy="3346058"/>
            </a:xfrm>
            <a:prstGeom prst="rect">
              <a:avLst/>
            </a:prstGeom>
          </p:spPr>
        </p:pic>
        <p:pic>
          <p:nvPicPr>
            <p:cNvPr id="7" name="Picture 6" descr="A picture containing object, clock&#10;&#10;Description automatically generated">
              <a:extLst>
                <a:ext uri="{FF2B5EF4-FFF2-40B4-BE49-F238E27FC236}">
                  <a16:creationId xmlns:a16="http://schemas.microsoft.com/office/drawing/2014/main" id="{00A74CC9-D227-427A-940E-7921335D0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8572" y="2938469"/>
              <a:ext cx="3635370" cy="3299493"/>
            </a:xfrm>
            <a:prstGeom prst="rect">
              <a:avLst/>
            </a:prstGeom>
          </p:spPr>
        </p:pic>
        <p:pic>
          <p:nvPicPr>
            <p:cNvPr id="8" name="Picture 7" descr="A picture containing object, clock&#10;&#10;Description automatically generated">
              <a:extLst>
                <a:ext uri="{FF2B5EF4-FFF2-40B4-BE49-F238E27FC236}">
                  <a16:creationId xmlns:a16="http://schemas.microsoft.com/office/drawing/2014/main" id="{854E60A1-B135-4BB1-9677-2677168B8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3607" y="2923511"/>
              <a:ext cx="3635371" cy="3262009"/>
            </a:xfrm>
            <a:prstGeom prst="rect">
              <a:avLst/>
            </a:prstGeom>
          </p:spPr>
        </p:pic>
      </p:grpSp>
      <p:sp>
        <p:nvSpPr>
          <p:cNvPr id="4" name="Rectangle 3">
            <a:extLst>
              <a:ext uri="{FF2B5EF4-FFF2-40B4-BE49-F238E27FC236}">
                <a16:creationId xmlns:a16="http://schemas.microsoft.com/office/drawing/2014/main" id="{13B84C3E-3BA6-43D2-816D-426C2A40871C}"/>
              </a:ext>
            </a:extLst>
          </p:cNvPr>
          <p:cNvSpPr/>
          <p:nvPr/>
        </p:nvSpPr>
        <p:spPr>
          <a:xfrm>
            <a:off x="372838" y="4980746"/>
            <a:ext cx="11327296" cy="1605568"/>
          </a:xfrm>
          <a:prstGeom prst="rect">
            <a:avLst/>
          </a:prstGeom>
        </p:spPr>
        <p:txBody>
          <a:bodyPr wrap="square">
            <a:spAutoFit/>
          </a:bodyPr>
          <a:lstStyle/>
          <a:p>
            <a:pPr lvl="0" algn="just">
              <a:lnSpc>
                <a:spcPct val="90000"/>
              </a:lnSpc>
              <a:spcBef>
                <a:spcPts val="1000"/>
              </a:spcBef>
              <a:buClr>
                <a:srgbClr val="4472C4"/>
              </a:buClr>
            </a:pPr>
            <a:r>
              <a:rPr lang="en-US" sz="2000" b="1" i="1" dirty="0">
                <a:solidFill>
                  <a:srgbClr val="00B0F0"/>
                </a:solidFill>
                <a:latin typeface="Arial" panose="020B0604020202020204" pitchFamily="34" charset="0"/>
                <a:cs typeface="Arial" panose="020B0604020202020204" pitchFamily="34" charset="0"/>
              </a:rPr>
              <a:t>“If bodies A and B are each in thermal equilibrium with a third body T, then A and B are in thermal equilibrium with each other.”</a:t>
            </a:r>
          </a:p>
          <a:p>
            <a:pPr lvl="0" algn="just">
              <a:lnSpc>
                <a:spcPct val="90000"/>
              </a:lnSpc>
              <a:spcBef>
                <a:spcPts val="1000"/>
              </a:spcBef>
              <a:buClr>
                <a:srgbClr val="4472C4"/>
              </a:buClr>
            </a:pPr>
            <a:r>
              <a:rPr lang="en-US" sz="2000" dirty="0">
                <a:solidFill>
                  <a:prstClr val="black"/>
                </a:solidFill>
                <a:latin typeface="Arial" panose="020B0604020202020204" pitchFamily="34" charset="0"/>
                <a:cs typeface="Arial" panose="020B0604020202020204" pitchFamily="34" charset="0"/>
              </a:rPr>
              <a:t>In less formal language, the message of the zeroth law is: </a:t>
            </a:r>
            <a:r>
              <a:rPr lang="en-US" sz="2000" dirty="0">
                <a:solidFill>
                  <a:srgbClr val="00B0F0"/>
                </a:solidFill>
                <a:latin typeface="Arial" panose="020B0604020202020204" pitchFamily="34" charset="0"/>
                <a:cs typeface="Arial" panose="020B0604020202020204" pitchFamily="34" charset="0"/>
              </a:rPr>
              <a:t>“Every body has a property called temperature. </a:t>
            </a:r>
            <a:r>
              <a:rPr lang="en-US" sz="2000" dirty="0">
                <a:solidFill>
                  <a:prstClr val="black"/>
                </a:solidFill>
                <a:latin typeface="Arial" panose="020B0604020202020204" pitchFamily="34" charset="0"/>
                <a:cs typeface="Arial" panose="020B0604020202020204" pitchFamily="34" charset="0"/>
              </a:rPr>
              <a:t>When </a:t>
            </a:r>
            <a:r>
              <a:rPr lang="en-US" sz="2000" dirty="0">
                <a:solidFill>
                  <a:srgbClr val="FF0000"/>
                </a:solidFill>
                <a:latin typeface="Arial" panose="020B0604020202020204" pitchFamily="34" charset="0"/>
                <a:cs typeface="Arial" panose="020B0604020202020204" pitchFamily="34" charset="0"/>
              </a:rPr>
              <a:t>two bodies </a:t>
            </a:r>
            <a:r>
              <a:rPr lang="en-US" sz="2000" dirty="0">
                <a:solidFill>
                  <a:prstClr val="black"/>
                </a:solidFill>
                <a:latin typeface="Arial" panose="020B0604020202020204" pitchFamily="34" charset="0"/>
                <a:cs typeface="Arial" panose="020B0604020202020204" pitchFamily="34" charset="0"/>
              </a:rPr>
              <a:t>are </a:t>
            </a:r>
            <a:r>
              <a:rPr lang="en-US" sz="2000" dirty="0">
                <a:solidFill>
                  <a:srgbClr val="FF0000"/>
                </a:solidFill>
                <a:latin typeface="Arial" panose="020B0604020202020204" pitchFamily="34" charset="0"/>
                <a:cs typeface="Arial" panose="020B0604020202020204" pitchFamily="34" charset="0"/>
              </a:rPr>
              <a:t>in thermal equilibrium</a:t>
            </a:r>
            <a:r>
              <a:rPr lang="en-US" sz="2000" dirty="0">
                <a:solidFill>
                  <a:prstClr val="black"/>
                </a:solidFill>
                <a:latin typeface="Arial" panose="020B0604020202020204" pitchFamily="34" charset="0"/>
                <a:cs typeface="Arial" panose="020B0604020202020204" pitchFamily="34" charset="0"/>
              </a:rPr>
              <a:t>, their </a:t>
            </a:r>
            <a:r>
              <a:rPr lang="en-US" sz="2000" dirty="0">
                <a:solidFill>
                  <a:srgbClr val="FF0000"/>
                </a:solidFill>
                <a:latin typeface="Arial" panose="020B0604020202020204" pitchFamily="34" charset="0"/>
                <a:cs typeface="Arial" panose="020B0604020202020204" pitchFamily="34" charset="0"/>
              </a:rPr>
              <a:t>temperatures are equal</a:t>
            </a:r>
            <a:r>
              <a:rPr lang="en-US" sz="2000" dirty="0">
                <a:solidFill>
                  <a:prstClr val="black"/>
                </a:solidFill>
                <a:latin typeface="Arial" panose="020B0604020202020204" pitchFamily="34" charset="0"/>
                <a:cs typeface="Arial" panose="020B0604020202020204" pitchFamily="34" charset="0"/>
              </a:rPr>
              <a:t>. And vice versa.”</a:t>
            </a:r>
            <a:endParaRPr lang="en-US" sz="2400" b="1"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787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D07D79-E881-4740-9F49-2B29C8F2234C}"/>
                  </a:ext>
                </a:extLst>
              </p:cNvPr>
              <p:cNvSpPr>
                <a:spLocks noGrp="1"/>
              </p:cNvSpPr>
              <p:nvPr>
                <p:ph idx="1"/>
              </p:nvPr>
            </p:nvSpPr>
            <p:spPr>
              <a:xfrm>
                <a:off x="443542" y="211342"/>
                <a:ext cx="5776184" cy="6287377"/>
              </a:xfrm>
            </p:spPr>
            <p:txBody>
              <a:bodyPr>
                <a:noAutofit/>
              </a:bodyPr>
              <a:lstStyle/>
              <a:p>
                <a:pPr marL="0" indent="0" algn="just">
                  <a:buNone/>
                </a:pPr>
                <a:r>
                  <a:rPr lang="en-US" sz="2400" b="1" dirty="0">
                    <a:solidFill>
                      <a:schemeClr val="accent1"/>
                    </a:solidFill>
                    <a:latin typeface="Arial" panose="020B0604020202020204" pitchFamily="34" charset="0"/>
                    <a:cs typeface="Arial" panose="020B0604020202020204" pitchFamily="34" charset="0"/>
                  </a:rPr>
                  <a:t>18.4 ABSORPTION OF HEAT :</a:t>
                </a:r>
              </a:p>
              <a:p>
                <a:pPr marL="0" indent="0" algn="just">
                  <a:buNone/>
                </a:pPr>
                <a:r>
                  <a:rPr lang="en-US" sz="2000" b="1" dirty="0">
                    <a:solidFill>
                      <a:srgbClr val="0070C0"/>
                    </a:solidFill>
                    <a:latin typeface="Arial" panose="020B0604020202020204" pitchFamily="34" charset="0"/>
                    <a:cs typeface="Arial" panose="020B0604020202020204" pitchFamily="34" charset="0"/>
                  </a:rPr>
                  <a:t>Temperature and Heat </a:t>
                </a:r>
              </a:p>
              <a:p>
                <a:pPr marL="0" indent="0" algn="just">
                  <a:buNone/>
                </a:pPr>
                <a:r>
                  <a:rPr lang="en-US" sz="2000" dirty="0">
                    <a:latin typeface="Arial" panose="020B0604020202020204" pitchFamily="34" charset="0"/>
                    <a:cs typeface="Arial" panose="020B0604020202020204" pitchFamily="34" charset="0"/>
                  </a:rPr>
                  <a:t>A </a:t>
                </a:r>
                <a:r>
                  <a:rPr lang="en-US" sz="2000" dirty="0">
                    <a:solidFill>
                      <a:srgbClr val="FF0000"/>
                    </a:solidFill>
                    <a:latin typeface="Arial" panose="020B0604020202020204" pitchFamily="34" charset="0"/>
                    <a:cs typeface="Arial" panose="020B0604020202020204" pitchFamily="34" charset="0"/>
                  </a:rPr>
                  <a:t>change in temperature </a:t>
                </a:r>
                <a:r>
                  <a:rPr lang="en-US" sz="2000" dirty="0">
                    <a:latin typeface="Arial" panose="020B0604020202020204" pitchFamily="34" charset="0"/>
                    <a:cs typeface="Arial" panose="020B0604020202020204" pitchFamily="34" charset="0"/>
                  </a:rPr>
                  <a:t>is due to a </a:t>
                </a:r>
                <a:r>
                  <a:rPr lang="en-US" sz="2000" dirty="0">
                    <a:solidFill>
                      <a:srgbClr val="FF0000"/>
                    </a:solidFill>
                    <a:latin typeface="Arial" panose="020B0604020202020204" pitchFamily="34" charset="0"/>
                    <a:cs typeface="Arial" panose="020B0604020202020204" pitchFamily="34" charset="0"/>
                  </a:rPr>
                  <a:t>change in the thermal energy </a:t>
                </a:r>
                <a:r>
                  <a:rPr lang="en-US" sz="2000" dirty="0">
                    <a:latin typeface="Arial" panose="020B0604020202020204" pitchFamily="34" charset="0"/>
                    <a:cs typeface="Arial" panose="020B0604020202020204" pitchFamily="34" charset="0"/>
                  </a:rPr>
                  <a:t>of the system because of a </a:t>
                </a:r>
                <a:r>
                  <a:rPr lang="en-US" sz="2000" dirty="0">
                    <a:solidFill>
                      <a:srgbClr val="FF0000"/>
                    </a:solidFill>
                    <a:latin typeface="Arial" panose="020B0604020202020204" pitchFamily="34" charset="0"/>
                    <a:cs typeface="Arial" panose="020B0604020202020204" pitchFamily="34" charset="0"/>
                  </a:rPr>
                  <a:t>transfer of energy </a:t>
                </a:r>
                <a:r>
                  <a:rPr lang="en-US" sz="2000" dirty="0">
                    <a:latin typeface="Arial" panose="020B0604020202020204" pitchFamily="34" charset="0"/>
                    <a:cs typeface="Arial" panose="020B0604020202020204" pitchFamily="34" charset="0"/>
                  </a:rPr>
                  <a:t>between the system and the system’s environment. The </a:t>
                </a:r>
                <a:r>
                  <a:rPr lang="en-US" sz="2000" dirty="0">
                    <a:solidFill>
                      <a:srgbClr val="FF0000"/>
                    </a:solidFill>
                    <a:latin typeface="Arial" panose="020B0604020202020204" pitchFamily="34" charset="0"/>
                    <a:cs typeface="Arial" panose="020B0604020202020204" pitchFamily="34" charset="0"/>
                  </a:rPr>
                  <a:t>transferred energy</a:t>
                </a:r>
                <a:r>
                  <a:rPr lang="en-US" sz="2000" dirty="0">
                    <a:latin typeface="Arial" panose="020B0604020202020204" pitchFamily="34" charset="0"/>
                    <a:cs typeface="Arial" panose="020B0604020202020204" pitchFamily="34" charset="0"/>
                  </a:rPr>
                  <a:t> is called </a:t>
                </a:r>
                <a:r>
                  <a:rPr lang="en-US" sz="2000" b="1" i="1" dirty="0">
                    <a:latin typeface="Arial" panose="020B0604020202020204" pitchFamily="34" charset="0"/>
                    <a:cs typeface="Arial" panose="020B0604020202020204" pitchFamily="34" charset="0"/>
                  </a:rPr>
                  <a:t>‘ </a:t>
                </a:r>
                <a:r>
                  <a:rPr lang="en-US" sz="2000" b="1" i="1" dirty="0">
                    <a:solidFill>
                      <a:srgbClr val="FF0000"/>
                    </a:solidFill>
                    <a:latin typeface="Arial" panose="020B0604020202020204" pitchFamily="34" charset="0"/>
                    <a:cs typeface="Arial" panose="020B0604020202020204" pitchFamily="34" charset="0"/>
                  </a:rPr>
                  <a:t>HEAT</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is symbolized Q.</a:t>
                </a:r>
              </a:p>
              <a:p>
                <a:pPr marL="0" indent="0" algn="just">
                  <a:buNone/>
                </a:pPr>
                <a:r>
                  <a:rPr lang="en-US" sz="2000" dirty="0">
                    <a:latin typeface="Arial" panose="020B0604020202020204" pitchFamily="34" charset="0"/>
                    <a:cs typeface="Arial" panose="020B0604020202020204" pitchFamily="34" charset="0"/>
                  </a:rPr>
                  <a:t>Heat is </a:t>
                </a:r>
                <a:r>
                  <a:rPr lang="en-US" sz="2000" dirty="0">
                    <a:solidFill>
                      <a:srgbClr val="FF0000"/>
                    </a:solidFill>
                    <a:latin typeface="Arial" panose="020B0604020202020204" pitchFamily="34" charset="0"/>
                    <a:cs typeface="Arial" panose="020B0604020202020204" pitchFamily="34" charset="0"/>
                  </a:rPr>
                  <a:t>positive</a:t>
                </a:r>
                <a:r>
                  <a:rPr lang="en-US" sz="2000" dirty="0">
                    <a:latin typeface="Arial" panose="020B0604020202020204" pitchFamily="34" charset="0"/>
                    <a:cs typeface="Arial" panose="020B0604020202020204" pitchFamily="34" charset="0"/>
                  </a:rPr>
                  <a:t> when energy is transferred </a:t>
                </a:r>
                <a:r>
                  <a:rPr lang="en-US" sz="2000" dirty="0">
                    <a:solidFill>
                      <a:srgbClr val="FF0000"/>
                    </a:solidFill>
                    <a:latin typeface="Arial" panose="020B0604020202020204" pitchFamily="34" charset="0"/>
                    <a:cs typeface="Arial" panose="020B0604020202020204" pitchFamily="34" charset="0"/>
                  </a:rPr>
                  <a:t>to a system’s </a:t>
                </a:r>
                <a:r>
                  <a:rPr lang="en-US" sz="2000" dirty="0">
                    <a:latin typeface="Arial" panose="020B0604020202020204" pitchFamily="34" charset="0"/>
                    <a:cs typeface="Arial" panose="020B0604020202020204" pitchFamily="34" charset="0"/>
                  </a:rPr>
                  <a:t>thermal energy from its environment (we say that heat is absorbed by the system).</a:t>
                </a:r>
              </a:p>
              <a:p>
                <a:pPr marL="0" indent="0" algn="just">
                  <a:buNone/>
                </a:pPr>
                <a:r>
                  <a:rPr lang="en-US" sz="2000" dirty="0">
                    <a:latin typeface="Arial" panose="020B0604020202020204" pitchFamily="34" charset="0"/>
                    <a:cs typeface="Arial" panose="020B0604020202020204" pitchFamily="34" charset="0"/>
                  </a:rPr>
                  <a:t>Heat is </a:t>
                </a:r>
                <a:r>
                  <a:rPr lang="en-US" sz="2000" dirty="0">
                    <a:solidFill>
                      <a:srgbClr val="FF0000"/>
                    </a:solidFill>
                    <a:latin typeface="Arial" panose="020B0604020202020204" pitchFamily="34" charset="0"/>
                    <a:cs typeface="Arial" panose="020B0604020202020204" pitchFamily="34" charset="0"/>
                  </a:rPr>
                  <a:t>negative </a:t>
                </a:r>
                <a:r>
                  <a:rPr lang="en-US" sz="2000" dirty="0">
                    <a:latin typeface="Arial" panose="020B0604020202020204" pitchFamily="34" charset="0"/>
                    <a:cs typeface="Arial" panose="020B0604020202020204" pitchFamily="34" charset="0"/>
                  </a:rPr>
                  <a:t>when energy is transferred </a:t>
                </a:r>
                <a:r>
                  <a:rPr lang="en-US" sz="2000" dirty="0">
                    <a:solidFill>
                      <a:srgbClr val="FF0000"/>
                    </a:solidFill>
                    <a:latin typeface="Arial" panose="020B0604020202020204" pitchFamily="34" charset="0"/>
                    <a:cs typeface="Arial" panose="020B0604020202020204" pitchFamily="34" charset="0"/>
                  </a:rPr>
                  <a:t>from a system’s </a:t>
                </a:r>
                <a:r>
                  <a:rPr lang="en-US" sz="2000" dirty="0">
                    <a:latin typeface="Arial" panose="020B0604020202020204" pitchFamily="34" charset="0"/>
                    <a:cs typeface="Arial" panose="020B0604020202020204" pitchFamily="34" charset="0"/>
                  </a:rPr>
                  <a:t>thermal energy to its environment (we say that heat is released or lost by the system).</a:t>
                </a:r>
              </a:p>
              <a:p>
                <a:pPr marL="0" lvl="0" indent="0" algn="just">
                  <a:buNone/>
                </a:pPr>
                <a:r>
                  <a:rPr lang="en-US" sz="2000" b="1" dirty="0">
                    <a:solidFill>
                      <a:srgbClr val="4472C4"/>
                    </a:solidFill>
                    <a:latin typeface="Arial" panose="020B0604020202020204" pitchFamily="34" charset="0"/>
                    <a:cs typeface="Arial" panose="020B0604020202020204" pitchFamily="34" charset="0"/>
                  </a:rPr>
                  <a:t>Heat: </a:t>
                </a:r>
              </a:p>
              <a:p>
                <a:pPr marL="0" lvl="0" indent="0" algn="just">
                  <a:buNone/>
                </a:pPr>
                <a:r>
                  <a:rPr lang="en-US" sz="2000" dirty="0">
                    <a:solidFill>
                      <a:srgbClr val="FF0000"/>
                    </a:solidFill>
                    <a:latin typeface="Arial" panose="020B0604020202020204" pitchFamily="34" charset="0"/>
                    <a:cs typeface="Arial" panose="020B0604020202020204" pitchFamily="34" charset="0"/>
                  </a:rPr>
                  <a:t>Heat</a:t>
                </a:r>
                <a:r>
                  <a:rPr lang="en-US" sz="2000" dirty="0">
                    <a:solidFill>
                      <a:prstClr val="black"/>
                    </a:solidFill>
                    <a:latin typeface="Arial" panose="020B0604020202020204" pitchFamily="34" charset="0"/>
                    <a:cs typeface="Arial" panose="020B0604020202020204" pitchFamily="34" charset="0"/>
                  </a:rPr>
                  <a:t> is the energy transferred between a system and its environment because of a temperature difference that exists between them.</a:t>
                </a:r>
              </a:p>
              <a:p>
                <a:pPr marL="0" lvl="0" indent="0" algn="just">
                  <a:buNone/>
                </a:pPr>
                <a:r>
                  <a:rPr lang="en-US" sz="2000" dirty="0">
                    <a:solidFill>
                      <a:prstClr val="black"/>
                    </a:solidFill>
                    <a:latin typeface="Arial" panose="020B0604020202020204" pitchFamily="34" charset="0"/>
                    <a:cs typeface="Arial" panose="020B0604020202020204" pitchFamily="34" charset="0"/>
                  </a:rPr>
                  <a:t>1 cal = 3.968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000" dirty="0">
                    <a:solidFill>
                      <a:prstClr val="black"/>
                    </a:solidFill>
                    <a:latin typeface="Arial" panose="020B0604020202020204" pitchFamily="34" charset="0"/>
                    <a:cs typeface="Arial" panose="020B0604020202020204" pitchFamily="34" charset="0"/>
                  </a:rPr>
                  <a:t>10</a:t>
                </a:r>
                <a:r>
                  <a:rPr lang="en-US" sz="2000" baseline="30000" dirty="0">
                    <a:solidFill>
                      <a:prstClr val="black"/>
                    </a:solidFill>
                    <a:latin typeface="Arial" panose="020B0604020202020204" pitchFamily="34" charset="0"/>
                    <a:cs typeface="Arial" panose="020B0604020202020204" pitchFamily="34" charset="0"/>
                  </a:rPr>
                  <a:t>-3</a:t>
                </a:r>
                <a:r>
                  <a:rPr lang="en-US" sz="2000" dirty="0">
                    <a:solidFill>
                      <a:prstClr val="black"/>
                    </a:solidFill>
                    <a:latin typeface="Arial" panose="020B0604020202020204" pitchFamily="34" charset="0"/>
                    <a:cs typeface="Arial" panose="020B0604020202020204" pitchFamily="34" charset="0"/>
                  </a:rPr>
                  <a:t> Btu = 4.1868 J. </a:t>
                </a:r>
              </a:p>
              <a:p>
                <a:pPr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8D07D79-E881-4740-9F49-2B29C8F2234C}"/>
                  </a:ext>
                </a:extLst>
              </p:cNvPr>
              <p:cNvSpPr>
                <a:spLocks noGrp="1" noRot="1" noChangeAspect="1" noMove="1" noResize="1" noEditPoints="1" noAdjustHandles="1" noChangeArrowheads="1" noChangeShapeType="1" noTextEdit="1"/>
              </p:cNvSpPr>
              <p:nvPr>
                <p:ph idx="1"/>
              </p:nvPr>
            </p:nvSpPr>
            <p:spPr>
              <a:xfrm>
                <a:off x="443542" y="211342"/>
                <a:ext cx="5776184" cy="6287377"/>
              </a:xfrm>
              <a:blipFill>
                <a:blip r:embed="rId2"/>
                <a:stretch>
                  <a:fillRect l="-1690" t="-1261" r="-1056"/>
                </a:stretch>
              </a:blipFill>
            </p:spPr>
            <p:txBody>
              <a:bodyPr/>
              <a:lstStyle/>
              <a:p>
                <a:r>
                  <a:rPr lang="en-US">
                    <a:noFill/>
                  </a:rPr>
                  <a:t> </a:t>
                </a:r>
              </a:p>
            </p:txBody>
          </p:sp>
        </mc:Fallback>
      </mc:AlternateContent>
      <p:pic>
        <p:nvPicPr>
          <p:cNvPr id="4" name="Picture 3" descr="A screenshot of a cell phone&#10;&#10;Description automatically generated">
            <a:extLst>
              <a:ext uri="{FF2B5EF4-FFF2-40B4-BE49-F238E27FC236}">
                <a16:creationId xmlns:a16="http://schemas.microsoft.com/office/drawing/2014/main" id="{E29EC7A6-54FA-452E-9924-0668A1277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9726" y="359281"/>
            <a:ext cx="5972274" cy="6139438"/>
          </a:xfrm>
          <a:prstGeom prst="rect">
            <a:avLst/>
          </a:prstGeom>
        </p:spPr>
      </p:pic>
    </p:spTree>
    <p:extLst>
      <p:ext uri="{BB962C8B-B14F-4D97-AF65-F5344CB8AC3E}">
        <p14:creationId xmlns:p14="http://schemas.microsoft.com/office/powerpoint/2010/main" val="3518323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B07FDBA-8364-4936-8E39-25E685316B8B}"/>
                  </a:ext>
                </a:extLst>
              </p:cNvPr>
              <p:cNvSpPr>
                <a:spLocks noGrp="1"/>
              </p:cNvSpPr>
              <p:nvPr>
                <p:ph idx="1"/>
              </p:nvPr>
            </p:nvSpPr>
            <p:spPr>
              <a:xfrm>
                <a:off x="626165" y="344556"/>
                <a:ext cx="11353800" cy="6056244"/>
              </a:xfrm>
            </p:spPr>
            <p:txBody>
              <a:bodyPr>
                <a:normAutofit fontScale="62500" lnSpcReduction="20000"/>
              </a:bodyPr>
              <a:lstStyle/>
              <a:p>
                <a:pPr marL="0" indent="0">
                  <a:buNone/>
                </a:pPr>
                <a:r>
                  <a:rPr lang="en-US" sz="3100" b="1" dirty="0">
                    <a:solidFill>
                      <a:srgbClr val="0070C0"/>
                    </a:solidFill>
                    <a:latin typeface="Arial" panose="020B0604020202020204" pitchFamily="34" charset="0"/>
                    <a:cs typeface="Arial" panose="020B0604020202020204" pitchFamily="34" charset="0"/>
                  </a:rPr>
                  <a:t>The Absorption of Heat by Solids and Liquids</a:t>
                </a:r>
              </a:p>
              <a:p>
                <a:pPr marL="0" indent="0">
                  <a:buNone/>
                </a:pPr>
                <a:r>
                  <a:rPr lang="en-US" sz="3100" b="1" dirty="0">
                    <a:solidFill>
                      <a:schemeClr val="accent1"/>
                    </a:solidFill>
                    <a:latin typeface="Arial" panose="020B0604020202020204" pitchFamily="34" charset="0"/>
                    <a:cs typeface="Arial" panose="020B0604020202020204" pitchFamily="34" charset="0"/>
                  </a:rPr>
                  <a:t>Heat Capacity</a:t>
                </a:r>
              </a:p>
              <a:p>
                <a:pPr marL="0" indent="0">
                  <a:buNone/>
                </a:pPr>
                <a:r>
                  <a:rPr lang="en-US" sz="3100" b="1" dirty="0">
                    <a:latin typeface="Arial" panose="020B0604020202020204" pitchFamily="34" charset="0"/>
                    <a:cs typeface="Arial" panose="020B0604020202020204" pitchFamily="34" charset="0"/>
                  </a:rPr>
                  <a:t>The heat capacity, C </a:t>
                </a:r>
                <a:r>
                  <a:rPr lang="en-US" sz="3100" dirty="0">
                    <a:latin typeface="Arial" panose="020B0604020202020204" pitchFamily="34" charset="0"/>
                    <a:cs typeface="Arial" panose="020B0604020202020204" pitchFamily="34" charset="0"/>
                  </a:rPr>
                  <a:t>of an </a:t>
                </a:r>
                <a:r>
                  <a:rPr lang="en-US" sz="3100" dirty="0">
                    <a:solidFill>
                      <a:srgbClr val="FF0000"/>
                    </a:solidFill>
                    <a:latin typeface="Arial" panose="020B0604020202020204" pitchFamily="34" charset="0"/>
                    <a:cs typeface="Arial" panose="020B0604020202020204" pitchFamily="34" charset="0"/>
                  </a:rPr>
                  <a:t>object </a:t>
                </a:r>
                <a:r>
                  <a:rPr lang="en-US" sz="3100" dirty="0">
                    <a:latin typeface="Arial" panose="020B0604020202020204" pitchFamily="34" charset="0"/>
                    <a:cs typeface="Arial" panose="020B0604020202020204" pitchFamily="34" charset="0"/>
                  </a:rPr>
                  <a:t>is the proportionality constant between the </a:t>
                </a:r>
                <a:r>
                  <a:rPr lang="en-US" sz="3100" b="1" dirty="0">
                    <a:latin typeface="Arial" panose="020B0604020202020204" pitchFamily="34" charset="0"/>
                    <a:cs typeface="Arial" panose="020B0604020202020204" pitchFamily="34" charset="0"/>
                  </a:rPr>
                  <a:t>heat Q </a:t>
                </a:r>
                <a:r>
                  <a:rPr lang="en-US" sz="3100" dirty="0">
                    <a:latin typeface="Arial" panose="020B0604020202020204" pitchFamily="34" charset="0"/>
                    <a:cs typeface="Arial" panose="020B0604020202020204" pitchFamily="34" charset="0"/>
                  </a:rPr>
                  <a:t>that the object </a:t>
                </a:r>
                <a:r>
                  <a:rPr lang="en-US" sz="3100" dirty="0">
                    <a:solidFill>
                      <a:srgbClr val="0070C0"/>
                    </a:solidFill>
                    <a:latin typeface="Arial" panose="020B0604020202020204" pitchFamily="34" charset="0"/>
                    <a:cs typeface="Arial" panose="020B0604020202020204" pitchFamily="34" charset="0"/>
                  </a:rPr>
                  <a:t>absorbs or loses </a:t>
                </a:r>
                <a:r>
                  <a:rPr lang="en-US" sz="3100" dirty="0">
                    <a:latin typeface="Arial" panose="020B0604020202020204" pitchFamily="34" charset="0"/>
                    <a:cs typeface="Arial" panose="020B0604020202020204" pitchFamily="34" charset="0"/>
                  </a:rPr>
                  <a:t>and the resulting </a:t>
                </a:r>
                <a:r>
                  <a:rPr lang="en-US" sz="3100" b="1" dirty="0">
                    <a:latin typeface="Arial" panose="020B0604020202020204" pitchFamily="34" charset="0"/>
                    <a:cs typeface="Arial" panose="020B0604020202020204" pitchFamily="34" charset="0"/>
                  </a:rPr>
                  <a:t>temperature change </a:t>
                </a:r>
                <a:r>
                  <a:rPr lang="el-GR" sz="3100" b="1" dirty="0">
                    <a:latin typeface="Arial" panose="020B0604020202020204" pitchFamily="34" charset="0"/>
                    <a:ea typeface="Cambria Math" panose="02040503050406030204" pitchFamily="18" charset="0"/>
                    <a:cs typeface="Arial" panose="020B0604020202020204" pitchFamily="34" charset="0"/>
                  </a:rPr>
                  <a:t>Δ</a:t>
                </a:r>
                <a:r>
                  <a:rPr lang="en-US" sz="3100" b="1" dirty="0">
                    <a:latin typeface="Arial" panose="020B0604020202020204" pitchFamily="34" charset="0"/>
                    <a:cs typeface="Arial" panose="020B0604020202020204" pitchFamily="34" charset="0"/>
                  </a:rPr>
                  <a:t>T </a:t>
                </a:r>
                <a:r>
                  <a:rPr lang="en-US" sz="3100" dirty="0">
                    <a:latin typeface="Arial" panose="020B0604020202020204" pitchFamily="34" charset="0"/>
                    <a:cs typeface="Arial" panose="020B0604020202020204" pitchFamily="34" charset="0"/>
                  </a:rPr>
                  <a:t>of the </a:t>
                </a:r>
                <a:r>
                  <a:rPr lang="en-US" sz="3100" dirty="0">
                    <a:solidFill>
                      <a:srgbClr val="FF0000"/>
                    </a:solidFill>
                    <a:latin typeface="Arial" panose="020B0604020202020204" pitchFamily="34" charset="0"/>
                    <a:cs typeface="Arial" panose="020B0604020202020204" pitchFamily="34" charset="0"/>
                  </a:rPr>
                  <a:t>object</a:t>
                </a:r>
                <a:r>
                  <a:rPr lang="en-US" sz="3100" dirty="0">
                    <a:latin typeface="Arial" panose="020B0604020202020204" pitchFamily="34" charset="0"/>
                    <a:cs typeface="Arial" panose="020B0604020202020204" pitchFamily="34" charset="0"/>
                  </a:rPr>
                  <a:t>; that is,</a:t>
                </a:r>
              </a:p>
              <a:p>
                <a:pPr marL="0" indent="0">
                  <a:buNone/>
                </a:pPr>
                <a:r>
                  <a:rPr lang="en-US" sz="3100" b="1" i="1" dirty="0">
                    <a:latin typeface="Arial" panose="020B0604020202020204" pitchFamily="34" charset="0"/>
                    <a:cs typeface="Arial" panose="020B0604020202020204" pitchFamily="34" charset="0"/>
                  </a:rPr>
                  <a:t>                                    </a:t>
                </a:r>
                <a:r>
                  <a:rPr lang="en-US" sz="3100" b="1" i="1" dirty="0">
                    <a:solidFill>
                      <a:srgbClr val="0070C0"/>
                    </a:solidFill>
                    <a:latin typeface="Arial" panose="020B0604020202020204" pitchFamily="34" charset="0"/>
                    <a:cs typeface="Arial" panose="020B0604020202020204" pitchFamily="34" charset="0"/>
                  </a:rPr>
                  <a:t>Q </a:t>
                </a:r>
                <a14:m>
                  <m:oMath xmlns:m="http://schemas.openxmlformats.org/officeDocument/2006/math">
                    <m:r>
                      <a:rPr lang="en-US" sz="3100" b="1" i="1" smtClean="0">
                        <a:solidFill>
                          <a:srgbClr val="0070C0"/>
                        </a:solidFill>
                        <a:latin typeface="Cambria Math" panose="02040503050406030204" pitchFamily="18" charset="0"/>
                        <a:ea typeface="Cambria Math" panose="02040503050406030204" pitchFamily="18" charset="0"/>
                        <a:cs typeface="Arial" panose="020B0604020202020204" pitchFamily="34" charset="0"/>
                      </a:rPr>
                      <m:t>∝</m:t>
                    </m:r>
                  </m:oMath>
                </a14:m>
                <a:r>
                  <a:rPr lang="en-US" sz="3100" b="1" i="1" dirty="0">
                    <a:solidFill>
                      <a:srgbClr val="0070C0"/>
                    </a:solidFill>
                    <a:latin typeface="Arial" panose="020B0604020202020204" pitchFamily="34" charset="0"/>
                    <a:cs typeface="Arial" panose="020B0604020202020204" pitchFamily="34" charset="0"/>
                  </a:rPr>
                  <a:t> </a:t>
                </a:r>
                <a:r>
                  <a:rPr lang="el-GR" sz="3100" b="1" i="1" dirty="0">
                    <a:solidFill>
                      <a:srgbClr val="0070C0"/>
                    </a:solidFill>
                    <a:latin typeface="Arial" panose="020B0604020202020204" pitchFamily="34" charset="0"/>
                    <a:ea typeface="Cambria Math" panose="02040503050406030204" pitchFamily="18" charset="0"/>
                    <a:cs typeface="Arial" panose="020B0604020202020204" pitchFamily="34" charset="0"/>
                  </a:rPr>
                  <a:t>Δ</a:t>
                </a:r>
                <a:r>
                  <a:rPr lang="en-US" sz="3100" b="1" i="1" dirty="0">
                    <a:solidFill>
                      <a:srgbClr val="0070C0"/>
                    </a:solidFill>
                    <a:latin typeface="Arial" panose="020B0604020202020204" pitchFamily="34" charset="0"/>
                    <a:cs typeface="Arial" panose="020B0604020202020204" pitchFamily="34" charset="0"/>
                  </a:rPr>
                  <a:t>T      </a:t>
                </a:r>
                <a:r>
                  <a:rPr lang="en-US" sz="3100" b="1" i="1" dirty="0">
                    <a:latin typeface="Arial" panose="020B0604020202020204" pitchFamily="34" charset="0"/>
                    <a:cs typeface="Arial" panose="020B0604020202020204" pitchFamily="34" charset="0"/>
                  </a:rPr>
                  <a:t>Q = C </a:t>
                </a:r>
                <a:r>
                  <a:rPr lang="el-GR" sz="3100" b="1" i="1" dirty="0">
                    <a:latin typeface="Arial" panose="020B0604020202020204" pitchFamily="34" charset="0"/>
                    <a:ea typeface="Cambria Math" panose="02040503050406030204" pitchFamily="18" charset="0"/>
                    <a:cs typeface="Arial" panose="020B0604020202020204" pitchFamily="34" charset="0"/>
                  </a:rPr>
                  <a:t>Δ</a:t>
                </a:r>
                <a:r>
                  <a:rPr lang="en-US" sz="3100" b="1" i="1" dirty="0">
                    <a:latin typeface="Arial" panose="020B0604020202020204" pitchFamily="34" charset="0"/>
                    <a:cs typeface="Arial" panose="020B0604020202020204" pitchFamily="34" charset="0"/>
                  </a:rPr>
                  <a:t>T  = C ( T</a:t>
                </a:r>
                <a:r>
                  <a:rPr lang="en-US" sz="3100" b="1" i="1" baseline="-25000" dirty="0">
                    <a:latin typeface="Arial" panose="020B0604020202020204" pitchFamily="34" charset="0"/>
                    <a:cs typeface="Arial" panose="020B0604020202020204" pitchFamily="34" charset="0"/>
                  </a:rPr>
                  <a:t>S</a:t>
                </a:r>
                <a:r>
                  <a:rPr lang="en-US" sz="3100" b="1" i="1" dirty="0">
                    <a:latin typeface="Arial" panose="020B0604020202020204" pitchFamily="34" charset="0"/>
                    <a:cs typeface="Arial" panose="020B0604020202020204" pitchFamily="34" charset="0"/>
                  </a:rPr>
                  <a:t> – T</a:t>
                </a:r>
                <a:r>
                  <a:rPr lang="en-US" sz="3100" b="1" i="1" baseline="-25000" dirty="0">
                    <a:latin typeface="Arial" panose="020B0604020202020204" pitchFamily="34" charset="0"/>
                    <a:cs typeface="Arial" panose="020B0604020202020204" pitchFamily="34" charset="0"/>
                  </a:rPr>
                  <a:t>E</a:t>
                </a:r>
                <a:r>
                  <a:rPr lang="en-US" sz="3100" b="1" i="1" dirty="0">
                    <a:latin typeface="Arial" panose="020B0604020202020204" pitchFamily="34" charset="0"/>
                    <a:cs typeface="Arial" panose="020B0604020202020204" pitchFamily="34" charset="0"/>
                  </a:rPr>
                  <a:t> )</a:t>
                </a:r>
                <a:endParaRPr lang="en-US" sz="3100" dirty="0">
                  <a:latin typeface="Arial" panose="020B0604020202020204" pitchFamily="34" charset="0"/>
                  <a:cs typeface="Arial" panose="020B0604020202020204" pitchFamily="34" charset="0"/>
                </a:endParaRPr>
              </a:p>
              <a:p>
                <a:pPr marL="0" indent="0">
                  <a:buNone/>
                </a:pPr>
                <a:r>
                  <a:rPr lang="en-US" sz="3400" b="1" i="1" dirty="0">
                    <a:solidFill>
                      <a:prstClr val="black"/>
                    </a:solidFill>
                    <a:latin typeface="Arial" panose="020B0604020202020204" pitchFamily="34" charset="0"/>
                    <a:cs typeface="Arial" panose="020B0604020202020204" pitchFamily="34" charset="0"/>
                  </a:rPr>
                  <a:t>                                  C = Q/ </a:t>
                </a:r>
                <a:r>
                  <a:rPr lang="el-GR" sz="3400" b="1" i="1" dirty="0">
                    <a:solidFill>
                      <a:prstClr val="black"/>
                    </a:solidFill>
                    <a:latin typeface="Arial" panose="020B0604020202020204" pitchFamily="34" charset="0"/>
                    <a:ea typeface="Cambria Math" panose="02040503050406030204" pitchFamily="18" charset="0"/>
                    <a:cs typeface="Arial" panose="020B0604020202020204" pitchFamily="34" charset="0"/>
                  </a:rPr>
                  <a:t>Δ</a:t>
                </a:r>
                <a:r>
                  <a:rPr lang="en-US" sz="3400" b="1" i="1" dirty="0">
                    <a:solidFill>
                      <a:prstClr val="black"/>
                    </a:solidFill>
                    <a:latin typeface="Arial" panose="020B0604020202020204" pitchFamily="34" charset="0"/>
                    <a:cs typeface="Arial" panose="020B0604020202020204" pitchFamily="34" charset="0"/>
                  </a:rPr>
                  <a:t>T</a:t>
                </a:r>
                <a:endParaRPr lang="en-US" sz="3100" dirty="0">
                  <a:latin typeface="Arial" panose="020B0604020202020204" pitchFamily="34" charset="0"/>
                  <a:cs typeface="Arial" panose="020B0604020202020204" pitchFamily="34" charset="0"/>
                </a:endParaRPr>
              </a:p>
              <a:p>
                <a:pPr marL="0" indent="0">
                  <a:buNone/>
                </a:pPr>
                <a:r>
                  <a:rPr lang="en-US" sz="3100" dirty="0">
                    <a:latin typeface="Arial" panose="020B0604020202020204" pitchFamily="34" charset="0"/>
                    <a:cs typeface="Arial" panose="020B0604020202020204" pitchFamily="34" charset="0"/>
                  </a:rPr>
                  <a:t>in which T</a:t>
                </a:r>
                <a:r>
                  <a:rPr lang="en-US" sz="3100" baseline="-25000" dirty="0">
                    <a:latin typeface="Arial" panose="020B0604020202020204" pitchFamily="34" charset="0"/>
                    <a:cs typeface="Arial" panose="020B0604020202020204" pitchFamily="34" charset="0"/>
                  </a:rPr>
                  <a:t>S</a:t>
                </a:r>
                <a:r>
                  <a:rPr lang="en-US" sz="3100" dirty="0">
                    <a:latin typeface="Arial" panose="020B0604020202020204" pitchFamily="34" charset="0"/>
                    <a:cs typeface="Arial" panose="020B0604020202020204" pitchFamily="34" charset="0"/>
                  </a:rPr>
                  <a:t> and T</a:t>
                </a:r>
                <a:r>
                  <a:rPr lang="en-US" sz="3100" baseline="-25000" dirty="0">
                    <a:latin typeface="Arial" panose="020B0604020202020204" pitchFamily="34" charset="0"/>
                    <a:cs typeface="Arial" panose="020B0604020202020204" pitchFamily="34" charset="0"/>
                  </a:rPr>
                  <a:t>E</a:t>
                </a:r>
                <a:r>
                  <a:rPr lang="en-US" sz="3100" dirty="0">
                    <a:latin typeface="Arial" panose="020B0604020202020204" pitchFamily="34" charset="0"/>
                    <a:cs typeface="Arial" panose="020B0604020202020204" pitchFamily="34" charset="0"/>
                  </a:rPr>
                  <a:t> are the initial (system) and final (environment) temperatures of the </a:t>
                </a:r>
                <a:r>
                  <a:rPr lang="en-US" sz="3100" dirty="0">
                    <a:solidFill>
                      <a:srgbClr val="0070C0"/>
                    </a:solidFill>
                    <a:latin typeface="Arial" panose="020B0604020202020204" pitchFamily="34" charset="0"/>
                    <a:cs typeface="Arial" panose="020B0604020202020204" pitchFamily="34" charset="0"/>
                  </a:rPr>
                  <a:t>object</a:t>
                </a:r>
                <a:r>
                  <a:rPr lang="en-US" sz="3100" dirty="0">
                    <a:latin typeface="Arial" panose="020B0604020202020204" pitchFamily="34" charset="0"/>
                    <a:cs typeface="Arial" panose="020B0604020202020204" pitchFamily="34" charset="0"/>
                  </a:rPr>
                  <a:t>. </a:t>
                </a:r>
              </a:p>
              <a:p>
                <a:pPr marL="0" indent="0">
                  <a:buNone/>
                </a:pPr>
                <a:r>
                  <a:rPr lang="en-US" sz="3100" b="1" i="1" dirty="0">
                    <a:latin typeface="Arial" panose="020B0604020202020204" pitchFamily="34" charset="0"/>
                    <a:cs typeface="Arial" panose="020B0604020202020204" pitchFamily="34" charset="0"/>
                  </a:rPr>
                  <a:t>Unit :  </a:t>
                </a:r>
                <a:r>
                  <a:rPr lang="en-US" sz="3100" i="1" dirty="0" err="1">
                    <a:latin typeface="Arial" panose="020B0604020202020204" pitchFamily="34" charset="0"/>
                    <a:cs typeface="Arial" panose="020B0604020202020204" pitchFamily="34" charset="0"/>
                  </a:rPr>
                  <a:t>cal</a:t>
                </a:r>
                <a:r>
                  <a:rPr lang="en-US" sz="3100" i="1" dirty="0">
                    <a:latin typeface="Arial" panose="020B0604020202020204" pitchFamily="34" charset="0"/>
                    <a:cs typeface="Arial" panose="020B0604020202020204" pitchFamily="34" charset="0"/>
                  </a:rPr>
                  <a:t>/ </a:t>
                </a:r>
                <a:r>
                  <a:rPr lang="en-US" sz="3100" i="1" dirty="0">
                    <a:solidFill>
                      <a:prstClr val="black"/>
                    </a:solidFill>
                    <a:latin typeface="Arial" panose="020B0604020202020204" pitchFamily="34" charset="0"/>
                    <a:ea typeface="Cambria Math" panose="02040503050406030204" pitchFamily="18" charset="0"/>
                    <a:cs typeface="Arial" panose="020B0604020202020204" pitchFamily="34" charset="0"/>
                  </a:rPr>
                  <a:t>C</a:t>
                </a:r>
                <a:r>
                  <a:rPr lang="en-US" sz="3100" i="1" dirty="0">
                    <a:latin typeface="Arial" panose="020B0604020202020204" pitchFamily="34" charset="0"/>
                    <a:ea typeface="Cambria Math" panose="02040503050406030204" pitchFamily="18" charset="0"/>
                    <a:cs typeface="Arial" panose="020B0604020202020204" pitchFamily="34" charset="0"/>
                  </a:rPr>
                  <a:t>°      [J/K]</a:t>
                </a:r>
              </a:p>
              <a:p>
                <a:pPr marL="0" indent="0">
                  <a:buNone/>
                </a:pPr>
                <a:endParaRPr lang="en-US" sz="3100" i="1" dirty="0">
                  <a:latin typeface="Arial" panose="020B0604020202020204" pitchFamily="34" charset="0"/>
                  <a:ea typeface="Cambria Math" panose="02040503050406030204" pitchFamily="18" charset="0"/>
                  <a:cs typeface="Arial" panose="020B0604020202020204" pitchFamily="34" charset="0"/>
                </a:endParaRPr>
              </a:p>
              <a:p>
                <a:pPr marL="0" indent="0">
                  <a:buNone/>
                </a:pPr>
                <a:r>
                  <a:rPr lang="en-US" sz="3100" b="1" dirty="0">
                    <a:solidFill>
                      <a:srgbClr val="FF0000"/>
                    </a:solidFill>
                    <a:latin typeface="Arial" panose="020B0604020202020204" pitchFamily="34" charset="0"/>
                    <a:ea typeface="Cambria Math" panose="02040503050406030204" pitchFamily="18" charset="0"/>
                    <a:cs typeface="Arial" panose="020B0604020202020204" pitchFamily="34" charset="0"/>
                  </a:rPr>
                  <a:t>Specific Heat Capacity</a:t>
                </a:r>
              </a:p>
              <a:p>
                <a:pPr marL="0" indent="0">
                  <a:buNone/>
                </a:pPr>
                <a:r>
                  <a:rPr lang="en-US" sz="3100" dirty="0">
                    <a:latin typeface="Arial" panose="020B0604020202020204" pitchFamily="34" charset="0"/>
                    <a:cs typeface="Arial" panose="020B0604020202020204" pitchFamily="34" charset="0"/>
                  </a:rPr>
                  <a:t>Two objects made of the same </a:t>
                </a:r>
                <a:r>
                  <a:rPr lang="en-US" sz="3100" dirty="0">
                    <a:solidFill>
                      <a:srgbClr val="FF0000"/>
                    </a:solidFill>
                    <a:latin typeface="Arial" panose="020B0604020202020204" pitchFamily="34" charset="0"/>
                    <a:cs typeface="Arial" panose="020B0604020202020204" pitchFamily="34" charset="0"/>
                  </a:rPr>
                  <a:t>material</a:t>
                </a:r>
                <a:r>
                  <a:rPr lang="en-US" sz="3100" dirty="0">
                    <a:latin typeface="Arial" panose="020B0604020202020204" pitchFamily="34" charset="0"/>
                    <a:cs typeface="Arial" panose="020B0604020202020204" pitchFamily="34" charset="0"/>
                  </a:rPr>
                  <a:t>—say, marble—will have heat capacities proportional to their </a:t>
                </a:r>
                <a:r>
                  <a:rPr lang="en-US" sz="3100" dirty="0">
                    <a:solidFill>
                      <a:srgbClr val="FF0000"/>
                    </a:solidFill>
                    <a:latin typeface="Arial" panose="020B0604020202020204" pitchFamily="34" charset="0"/>
                    <a:cs typeface="Arial" panose="020B0604020202020204" pitchFamily="34" charset="0"/>
                  </a:rPr>
                  <a:t>masses</a:t>
                </a:r>
                <a:r>
                  <a:rPr lang="en-US" sz="3100" dirty="0">
                    <a:latin typeface="Arial" panose="020B0604020202020204" pitchFamily="34" charset="0"/>
                    <a:cs typeface="Arial" panose="020B0604020202020204" pitchFamily="34" charset="0"/>
                  </a:rPr>
                  <a:t>. It is therefore convenient to define a </a:t>
                </a:r>
                <a:r>
                  <a:rPr lang="en-US" sz="3100" dirty="0">
                    <a:solidFill>
                      <a:srgbClr val="0070C0"/>
                    </a:solidFill>
                    <a:latin typeface="Arial" panose="020B0604020202020204" pitchFamily="34" charset="0"/>
                    <a:cs typeface="Arial" panose="020B0604020202020204" pitchFamily="34" charset="0"/>
                  </a:rPr>
                  <a:t>“heat capacity per unit mass” </a:t>
                </a:r>
                <a:r>
                  <a:rPr lang="en-US" sz="3100" dirty="0">
                    <a:latin typeface="Arial" panose="020B0604020202020204" pitchFamily="34" charset="0"/>
                    <a:cs typeface="Arial" panose="020B0604020202020204" pitchFamily="34" charset="0"/>
                  </a:rPr>
                  <a:t>or </a:t>
                </a:r>
                <a:r>
                  <a:rPr lang="en-US" sz="3100" dirty="0">
                    <a:solidFill>
                      <a:srgbClr val="0070C0"/>
                    </a:solidFill>
                    <a:latin typeface="Arial" panose="020B0604020202020204" pitchFamily="34" charset="0"/>
                    <a:cs typeface="Arial" panose="020B0604020202020204" pitchFamily="34" charset="0"/>
                  </a:rPr>
                  <a:t>specific heat c </a:t>
                </a:r>
                <a:r>
                  <a:rPr lang="en-US" sz="3100" dirty="0">
                    <a:latin typeface="Arial" panose="020B0604020202020204" pitchFamily="34" charset="0"/>
                    <a:cs typeface="Arial" panose="020B0604020202020204" pitchFamily="34" charset="0"/>
                  </a:rPr>
                  <a:t>that refers </a:t>
                </a:r>
                <a:r>
                  <a:rPr lang="en-US" sz="3100" dirty="0">
                    <a:solidFill>
                      <a:srgbClr val="0070C0"/>
                    </a:solidFill>
                    <a:latin typeface="Arial" panose="020B0604020202020204" pitchFamily="34" charset="0"/>
                    <a:cs typeface="Arial" panose="020B0604020202020204" pitchFamily="34" charset="0"/>
                  </a:rPr>
                  <a:t>not to an </a:t>
                </a:r>
                <a:r>
                  <a:rPr lang="en-US" sz="3100" dirty="0">
                    <a:solidFill>
                      <a:srgbClr val="FF0000"/>
                    </a:solidFill>
                    <a:latin typeface="Arial" panose="020B0604020202020204" pitchFamily="34" charset="0"/>
                    <a:cs typeface="Arial" panose="020B0604020202020204" pitchFamily="34" charset="0"/>
                  </a:rPr>
                  <a:t>object</a:t>
                </a:r>
                <a:r>
                  <a:rPr lang="en-US" sz="3100" dirty="0">
                    <a:solidFill>
                      <a:srgbClr val="0070C0"/>
                    </a:solidFill>
                    <a:latin typeface="Arial" panose="020B0604020202020204" pitchFamily="34" charset="0"/>
                    <a:cs typeface="Arial" panose="020B0604020202020204" pitchFamily="34" charset="0"/>
                  </a:rPr>
                  <a:t> but to a unit mass of the </a:t>
                </a:r>
                <a:r>
                  <a:rPr lang="en-US" sz="3100" dirty="0">
                    <a:solidFill>
                      <a:srgbClr val="FF0000"/>
                    </a:solidFill>
                    <a:latin typeface="Arial" panose="020B0604020202020204" pitchFamily="34" charset="0"/>
                    <a:cs typeface="Arial" panose="020B0604020202020204" pitchFamily="34" charset="0"/>
                  </a:rPr>
                  <a:t>material</a:t>
                </a:r>
                <a:r>
                  <a:rPr lang="en-US" sz="3100" dirty="0">
                    <a:solidFill>
                      <a:srgbClr val="0070C0"/>
                    </a:solidFill>
                    <a:latin typeface="Arial" panose="020B0604020202020204" pitchFamily="34" charset="0"/>
                    <a:cs typeface="Arial" panose="020B0604020202020204" pitchFamily="34" charset="0"/>
                  </a:rPr>
                  <a:t> </a:t>
                </a:r>
                <a:r>
                  <a:rPr lang="en-US" sz="3100" dirty="0">
                    <a:latin typeface="Arial" panose="020B0604020202020204" pitchFamily="34" charset="0"/>
                    <a:cs typeface="Arial" panose="020B0604020202020204" pitchFamily="34" charset="0"/>
                  </a:rPr>
                  <a:t>of which the object is made.</a:t>
                </a:r>
                <a:r>
                  <a:rPr lang="en-US" sz="3100" b="1" dirty="0">
                    <a:latin typeface="Arial" panose="020B0604020202020204" pitchFamily="34" charset="0"/>
                    <a:cs typeface="Arial" panose="020B0604020202020204" pitchFamily="34" charset="0"/>
                  </a:rPr>
                  <a:t>  </a:t>
                </a:r>
              </a:p>
              <a:p>
                <a:pPr marL="0" indent="0">
                  <a:buNone/>
                </a:pPr>
                <a:r>
                  <a:rPr lang="en-US" sz="3200" b="1" dirty="0">
                    <a:solidFill>
                      <a:srgbClr val="FF0000"/>
                    </a:solidFill>
                    <a:latin typeface="Arial" panose="020B0604020202020204" pitchFamily="34" charset="0"/>
                    <a:cs typeface="Arial" panose="020B0604020202020204" pitchFamily="34" charset="0"/>
                  </a:rPr>
                  <a:t>c = </a:t>
                </a:r>
                <a:r>
                  <a:rPr lang="en-US" sz="3200" b="1" dirty="0">
                    <a:solidFill>
                      <a:srgbClr val="00B050"/>
                    </a:solidFill>
                    <a:latin typeface="Arial" panose="020B0604020202020204" pitchFamily="34" charset="0"/>
                    <a:cs typeface="Arial" panose="020B0604020202020204" pitchFamily="34" charset="0"/>
                  </a:rPr>
                  <a:t>C</a:t>
                </a:r>
                <a:r>
                  <a:rPr lang="en-US" sz="3200" b="1" dirty="0">
                    <a:solidFill>
                      <a:srgbClr val="FF0000"/>
                    </a:solidFill>
                    <a:latin typeface="Arial" panose="020B0604020202020204" pitchFamily="34" charset="0"/>
                    <a:cs typeface="Arial" panose="020B0604020202020204" pitchFamily="34" charset="0"/>
                  </a:rPr>
                  <a:t>/</a:t>
                </a:r>
                <a:r>
                  <a:rPr lang="en-US" sz="3200" b="1" dirty="0">
                    <a:latin typeface="Arial" panose="020B0604020202020204" pitchFamily="34" charset="0"/>
                    <a:cs typeface="Arial" panose="020B0604020202020204" pitchFamily="34" charset="0"/>
                  </a:rPr>
                  <a:t>m  </a:t>
                </a:r>
                <a:r>
                  <a:rPr lang="en-US" sz="3200" b="1" dirty="0">
                    <a:solidFill>
                      <a:srgbClr val="FF0000"/>
                    </a:solidFill>
                    <a:latin typeface="Arial" panose="020B0604020202020204" pitchFamily="34" charset="0"/>
                    <a:cs typeface="Arial" panose="020B0604020202020204" pitchFamily="34" charset="0"/>
                  </a:rPr>
                  <a:t>    </a:t>
                </a:r>
              </a:p>
              <a:p>
                <a:pPr marL="0" indent="0">
                  <a:buNone/>
                </a:pPr>
                <a:r>
                  <a:rPr lang="en-US" sz="3200" b="1" dirty="0">
                    <a:solidFill>
                      <a:srgbClr val="00B050"/>
                    </a:solidFill>
                    <a:latin typeface="Arial" panose="020B0604020202020204" pitchFamily="34" charset="0"/>
                    <a:cs typeface="Arial" panose="020B0604020202020204" pitchFamily="34" charset="0"/>
                  </a:rPr>
                  <a:t>C</a:t>
                </a:r>
                <a:r>
                  <a:rPr lang="en-US" sz="3200" b="1" dirty="0">
                    <a:latin typeface="Arial" panose="020B0604020202020204" pitchFamily="34" charset="0"/>
                    <a:cs typeface="Arial" panose="020B0604020202020204" pitchFamily="34" charset="0"/>
                  </a:rPr>
                  <a:t> = m</a:t>
                </a:r>
                <a:r>
                  <a:rPr lang="en-US" sz="3200" b="1" dirty="0">
                    <a:solidFill>
                      <a:srgbClr val="FF0000"/>
                    </a:solidFill>
                    <a:latin typeface="Arial" panose="020B0604020202020204" pitchFamily="34" charset="0"/>
                    <a:cs typeface="Arial" panose="020B0604020202020204" pitchFamily="34" charset="0"/>
                  </a:rPr>
                  <a:t>c</a:t>
                </a:r>
              </a:p>
              <a:p>
                <a:pPr marL="0" indent="0">
                  <a:buNone/>
                </a:pPr>
                <a:r>
                  <a:rPr lang="en-US" sz="3200" b="1" i="1" dirty="0">
                    <a:solidFill>
                      <a:prstClr val="black"/>
                    </a:solidFill>
                    <a:latin typeface="Arial" panose="020B0604020202020204" pitchFamily="34" charset="0"/>
                    <a:cs typeface="Arial" panose="020B0604020202020204" pitchFamily="34" charset="0"/>
                  </a:rPr>
                  <a:t>Q = </a:t>
                </a:r>
                <a:r>
                  <a:rPr lang="en-US" sz="3200" b="1" i="1" dirty="0">
                    <a:solidFill>
                      <a:srgbClr val="00B050"/>
                    </a:solidFill>
                    <a:latin typeface="Arial" panose="020B0604020202020204" pitchFamily="34" charset="0"/>
                    <a:cs typeface="Arial" panose="020B0604020202020204" pitchFamily="34" charset="0"/>
                  </a:rPr>
                  <a:t>C</a:t>
                </a:r>
                <a:r>
                  <a:rPr lang="en-US" sz="3200" b="1" i="1" dirty="0">
                    <a:solidFill>
                      <a:prstClr val="black"/>
                    </a:solidFill>
                    <a:latin typeface="Arial" panose="020B0604020202020204" pitchFamily="34" charset="0"/>
                    <a:cs typeface="Arial" panose="020B0604020202020204" pitchFamily="34" charset="0"/>
                  </a:rPr>
                  <a:t> </a:t>
                </a:r>
                <a:r>
                  <a:rPr lang="el-GR" sz="3200" b="1" i="1" dirty="0">
                    <a:solidFill>
                      <a:prstClr val="black"/>
                    </a:solidFill>
                    <a:latin typeface="Arial" panose="020B0604020202020204" pitchFamily="34" charset="0"/>
                    <a:ea typeface="Cambria Math" panose="02040503050406030204" pitchFamily="18" charset="0"/>
                    <a:cs typeface="Arial" panose="020B0604020202020204" pitchFamily="34" charset="0"/>
                  </a:rPr>
                  <a:t>Δ</a:t>
                </a:r>
                <a:r>
                  <a:rPr lang="en-US" sz="3200" b="1" i="1" dirty="0">
                    <a:solidFill>
                      <a:prstClr val="black"/>
                    </a:solidFill>
                    <a:latin typeface="Arial" panose="020B0604020202020204" pitchFamily="34" charset="0"/>
                    <a:cs typeface="Arial" panose="020B0604020202020204" pitchFamily="34" charset="0"/>
                  </a:rPr>
                  <a:t>T </a:t>
                </a:r>
                <a:r>
                  <a:rPr lang="en-US" sz="3200" b="1" i="1" dirty="0">
                    <a:latin typeface="Arial" panose="020B0604020202020204" pitchFamily="34" charset="0"/>
                    <a:cs typeface="Arial" panose="020B0604020202020204" pitchFamily="34" charset="0"/>
                  </a:rPr>
                  <a:t>= m</a:t>
                </a:r>
                <a:r>
                  <a:rPr lang="en-US" sz="3200" b="1" i="1" dirty="0">
                    <a:solidFill>
                      <a:srgbClr val="FF0000"/>
                    </a:solidFill>
                    <a:latin typeface="Arial" panose="020B0604020202020204" pitchFamily="34" charset="0"/>
                    <a:cs typeface="Arial" panose="020B0604020202020204" pitchFamily="34" charset="0"/>
                  </a:rPr>
                  <a:t>c</a:t>
                </a:r>
                <a:r>
                  <a:rPr lang="el-GR" sz="3200" b="1" i="1" dirty="0">
                    <a:latin typeface="Arial" panose="020B0604020202020204" pitchFamily="34" charset="0"/>
                    <a:ea typeface="Cambria Math" panose="02040503050406030204" pitchFamily="18" charset="0"/>
                    <a:cs typeface="Arial" panose="020B0604020202020204" pitchFamily="34" charset="0"/>
                  </a:rPr>
                  <a:t>Δ</a:t>
                </a:r>
                <a:r>
                  <a:rPr lang="en-US" sz="3200" b="1" i="1" dirty="0">
                    <a:latin typeface="Arial" panose="020B0604020202020204" pitchFamily="34" charset="0"/>
                    <a:cs typeface="Arial" panose="020B0604020202020204" pitchFamily="34" charset="0"/>
                  </a:rPr>
                  <a:t>T</a:t>
                </a:r>
                <a:endParaRPr lang="en-US" sz="3200" dirty="0">
                  <a:latin typeface="Arial" panose="020B0604020202020204" pitchFamily="34" charset="0"/>
                  <a:cs typeface="Arial" panose="020B0604020202020204" pitchFamily="34" charset="0"/>
                </a:endParaRPr>
              </a:p>
              <a:p>
                <a:pPr marL="0" indent="0">
                  <a:buNone/>
                </a:pPr>
                <a:r>
                  <a:rPr lang="en-US" sz="3200" b="1" i="1" dirty="0">
                    <a:solidFill>
                      <a:srgbClr val="FF0000"/>
                    </a:solidFill>
                    <a:latin typeface="Arial" panose="020B0604020202020204" pitchFamily="34" charset="0"/>
                    <a:cs typeface="Arial" panose="020B0604020202020204" pitchFamily="34" charset="0"/>
                  </a:rPr>
                  <a:t>c</a:t>
                </a:r>
                <a:r>
                  <a:rPr lang="en-US" sz="3200" b="1" i="1" dirty="0">
                    <a:solidFill>
                      <a:srgbClr val="00B050"/>
                    </a:solidFill>
                    <a:latin typeface="Arial" panose="020B0604020202020204" pitchFamily="34" charset="0"/>
                    <a:cs typeface="Arial" panose="020B0604020202020204" pitchFamily="34" charset="0"/>
                  </a:rPr>
                  <a:t> </a:t>
                </a:r>
                <a:r>
                  <a:rPr lang="en-US" sz="3200" b="1" i="1" dirty="0">
                    <a:solidFill>
                      <a:prstClr val="black"/>
                    </a:solidFill>
                    <a:latin typeface="Arial" panose="020B0604020202020204" pitchFamily="34" charset="0"/>
                    <a:cs typeface="Arial" panose="020B0604020202020204" pitchFamily="34" charset="0"/>
                  </a:rPr>
                  <a:t>= Q/</a:t>
                </a:r>
                <a:r>
                  <a:rPr lang="en-US" sz="3200" b="1" i="1" dirty="0">
                    <a:latin typeface="Arial" panose="020B0604020202020204" pitchFamily="34" charset="0"/>
                    <a:cs typeface="Arial" panose="020B0604020202020204" pitchFamily="34" charset="0"/>
                  </a:rPr>
                  <a:t>m</a:t>
                </a:r>
                <a:r>
                  <a:rPr lang="el-GR" sz="3200" b="1" i="1" dirty="0">
                    <a:solidFill>
                      <a:prstClr val="black"/>
                    </a:solidFill>
                    <a:latin typeface="Arial" panose="020B0604020202020204" pitchFamily="34" charset="0"/>
                    <a:ea typeface="Cambria Math" panose="02040503050406030204" pitchFamily="18" charset="0"/>
                    <a:cs typeface="Arial" panose="020B0604020202020204" pitchFamily="34" charset="0"/>
                  </a:rPr>
                  <a:t>Δ</a:t>
                </a:r>
                <a:r>
                  <a:rPr lang="en-US" sz="3200" b="1" i="1" dirty="0">
                    <a:solidFill>
                      <a:prstClr val="black"/>
                    </a:solidFill>
                    <a:latin typeface="Arial" panose="020B0604020202020204" pitchFamily="34" charset="0"/>
                    <a:cs typeface="Arial" panose="020B0604020202020204" pitchFamily="34" charset="0"/>
                  </a:rPr>
                  <a:t>T</a:t>
                </a:r>
                <a:endParaRPr lang="en-US" sz="3200" dirty="0">
                  <a:latin typeface="Arial" panose="020B0604020202020204" pitchFamily="34" charset="0"/>
                  <a:cs typeface="Arial" panose="020B0604020202020204" pitchFamily="34" charset="0"/>
                </a:endParaRPr>
              </a:p>
              <a:p>
                <a:pPr marL="0" indent="0">
                  <a:buNone/>
                </a:pPr>
                <a:endParaRPr lang="en-US" sz="3100" b="1" i="1" dirty="0">
                  <a:latin typeface="Arial" panose="020B0604020202020204" pitchFamily="34" charset="0"/>
                  <a:cs typeface="Arial" panose="020B0604020202020204" pitchFamily="34" charset="0"/>
                </a:endParaRPr>
              </a:p>
              <a:p>
                <a:pPr marL="0" indent="0">
                  <a:buNone/>
                </a:pPr>
                <a:r>
                  <a:rPr lang="en-US" sz="3100" b="1" i="1" dirty="0">
                    <a:latin typeface="Arial" panose="020B0604020202020204" pitchFamily="34" charset="0"/>
                    <a:cs typeface="Arial" panose="020B0604020202020204" pitchFamily="34" charset="0"/>
                  </a:rPr>
                  <a:t>Unit :  </a:t>
                </a:r>
                <a:r>
                  <a:rPr lang="en-US" sz="3100" i="1" dirty="0" err="1">
                    <a:latin typeface="Arial" panose="020B0604020202020204" pitchFamily="34" charset="0"/>
                    <a:cs typeface="Arial" panose="020B0604020202020204" pitchFamily="34" charset="0"/>
                  </a:rPr>
                  <a:t>cal</a:t>
                </a:r>
                <a:r>
                  <a:rPr lang="en-US" sz="3100" i="1" dirty="0">
                    <a:latin typeface="Arial" panose="020B0604020202020204" pitchFamily="34" charset="0"/>
                    <a:cs typeface="Arial" panose="020B0604020202020204" pitchFamily="34" charset="0"/>
                  </a:rPr>
                  <a:t>/g-</a:t>
                </a:r>
                <a:r>
                  <a:rPr lang="en-US" sz="3100" i="1" dirty="0">
                    <a:solidFill>
                      <a:prstClr val="black"/>
                    </a:solidFill>
                    <a:latin typeface="Arial" panose="020B0604020202020204" pitchFamily="34" charset="0"/>
                    <a:ea typeface="Cambria Math" panose="02040503050406030204" pitchFamily="18" charset="0"/>
                    <a:cs typeface="Arial" panose="020B0604020202020204" pitchFamily="34" charset="0"/>
                  </a:rPr>
                  <a:t>C</a:t>
                </a:r>
                <a:r>
                  <a:rPr lang="en-US" sz="3100" i="1" dirty="0">
                    <a:latin typeface="Arial" panose="020B0604020202020204" pitchFamily="34" charset="0"/>
                    <a:ea typeface="Cambria Math" panose="02040503050406030204" pitchFamily="18" charset="0"/>
                    <a:cs typeface="Arial" panose="020B0604020202020204" pitchFamily="34" charset="0"/>
                  </a:rPr>
                  <a:t>°</a:t>
                </a:r>
                <a:r>
                  <a:rPr lang="en-US" sz="3100" i="1" dirty="0">
                    <a:solidFill>
                      <a:prstClr val="black"/>
                    </a:solidFill>
                    <a:latin typeface="Arial" panose="020B0604020202020204" pitchFamily="34" charset="0"/>
                    <a:ea typeface="Cambria Math" panose="02040503050406030204" pitchFamily="18" charset="0"/>
                    <a:cs typeface="Arial" panose="020B0604020202020204" pitchFamily="34" charset="0"/>
                  </a:rPr>
                  <a:t> </a:t>
                </a:r>
                <a:r>
                  <a:rPr lang="en-US" sz="3100" i="1" dirty="0">
                    <a:latin typeface="Arial" panose="020B0604020202020204" pitchFamily="34" charset="0"/>
                    <a:ea typeface="Cambria Math" panose="02040503050406030204" pitchFamily="18" charset="0"/>
                    <a:cs typeface="Arial" panose="020B0604020202020204" pitchFamily="34" charset="0"/>
                  </a:rPr>
                  <a:t>     [J/kg-K]</a:t>
                </a:r>
              </a:p>
              <a:p>
                <a:pPr marL="0" indent="0">
                  <a:buNone/>
                </a:pPr>
                <a:endParaRPr lang="en-US" sz="2400" b="1" dirty="0">
                  <a:latin typeface="Arial" panose="020B0604020202020204" pitchFamily="34" charset="0"/>
                  <a:cs typeface="Arial" panose="020B0604020202020204" pitchFamily="34"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5B07FDBA-8364-4936-8E39-25E685316B8B}"/>
                  </a:ext>
                </a:extLst>
              </p:cNvPr>
              <p:cNvSpPr>
                <a:spLocks noGrp="1" noRot="1" noChangeAspect="1" noMove="1" noResize="1" noEditPoints="1" noAdjustHandles="1" noChangeArrowheads="1" noChangeShapeType="1" noTextEdit="1"/>
              </p:cNvSpPr>
              <p:nvPr>
                <p:ph idx="1"/>
              </p:nvPr>
            </p:nvSpPr>
            <p:spPr>
              <a:xfrm>
                <a:off x="626165" y="344556"/>
                <a:ext cx="11353800" cy="6056244"/>
              </a:xfrm>
              <a:blipFill>
                <a:blip r:embed="rId2"/>
                <a:stretch>
                  <a:fillRect l="-591" t="-1913"/>
                </a:stretch>
              </a:blipFill>
            </p:spPr>
            <p:txBody>
              <a:bodyPr/>
              <a:lstStyle/>
              <a:p>
                <a:r>
                  <a:rPr lang="en-US">
                    <a:noFill/>
                  </a:rPr>
                  <a:t> </a:t>
                </a:r>
              </a:p>
            </p:txBody>
          </p:sp>
        </mc:Fallback>
      </mc:AlternateContent>
    </p:spTree>
    <p:extLst>
      <p:ext uri="{BB962C8B-B14F-4D97-AF65-F5344CB8AC3E}">
        <p14:creationId xmlns:p14="http://schemas.microsoft.com/office/powerpoint/2010/main" val="292479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D2FFE3-C98B-481D-8747-64F2B8BCD38A}"/>
                  </a:ext>
                </a:extLst>
              </p:cNvPr>
              <p:cNvSpPr>
                <a:spLocks noGrp="1"/>
              </p:cNvSpPr>
              <p:nvPr>
                <p:ph idx="1"/>
              </p:nvPr>
            </p:nvSpPr>
            <p:spPr>
              <a:xfrm>
                <a:off x="262466" y="215348"/>
                <a:ext cx="11667067" cy="6427304"/>
              </a:xfrm>
            </p:spPr>
            <p:txBody>
              <a:bodyPr>
                <a:normAutofit fontScale="92500"/>
              </a:bodyPr>
              <a:lstStyle/>
              <a:p>
                <a:pPr marL="0" indent="0">
                  <a:buNone/>
                </a:pPr>
                <a:r>
                  <a:rPr lang="en-US" sz="2200" b="1" dirty="0">
                    <a:solidFill>
                      <a:schemeClr val="accent1"/>
                    </a:solidFill>
                    <a:latin typeface="Arial" panose="020B0604020202020204" pitchFamily="34" charset="0"/>
                    <a:cs typeface="Arial" panose="020B0604020202020204" pitchFamily="34" charset="0"/>
                  </a:rPr>
                  <a:t>Molar Specific Heat</a:t>
                </a:r>
              </a:p>
              <a:p>
                <a:pPr marL="0" indent="0">
                  <a:lnSpc>
                    <a:spcPct val="120000"/>
                  </a:lnSpc>
                  <a:buNone/>
                </a:pPr>
                <a:r>
                  <a:rPr lang="en-US" sz="2200" dirty="0">
                    <a:latin typeface="Arial" panose="020B0604020202020204" pitchFamily="34" charset="0"/>
                    <a:cs typeface="Arial" panose="020B0604020202020204" pitchFamily="34" charset="0"/>
                  </a:rPr>
                  <a:t>In many instances the most convenient unit for specifying the amount of a </a:t>
                </a:r>
                <a:r>
                  <a:rPr lang="en-US" sz="2200" dirty="0">
                    <a:solidFill>
                      <a:srgbClr val="FF0000"/>
                    </a:solidFill>
                    <a:latin typeface="Arial" panose="020B0604020202020204" pitchFamily="34" charset="0"/>
                    <a:cs typeface="Arial" panose="020B0604020202020204" pitchFamily="34" charset="0"/>
                  </a:rPr>
                  <a:t>substance</a:t>
                </a:r>
                <a:r>
                  <a:rPr lang="en-US" sz="2200" dirty="0">
                    <a:latin typeface="Arial" panose="020B0604020202020204" pitchFamily="34" charset="0"/>
                    <a:cs typeface="Arial" panose="020B0604020202020204" pitchFamily="34" charset="0"/>
                  </a:rPr>
                  <a:t> is the mole (mol), where </a:t>
                </a:r>
                <a:r>
                  <a:rPr lang="en-US" sz="2200" dirty="0">
                    <a:solidFill>
                      <a:srgbClr val="0070C0"/>
                    </a:solidFill>
                    <a:latin typeface="Arial" panose="020B0604020202020204" pitchFamily="34" charset="0"/>
                    <a:cs typeface="Arial" panose="020B0604020202020204" pitchFamily="34" charset="0"/>
                  </a:rPr>
                  <a:t>1 mole = N</a:t>
                </a:r>
                <a:r>
                  <a:rPr lang="en-US" sz="2200" baseline="-25000" dirty="0">
                    <a:solidFill>
                      <a:srgbClr val="0070C0"/>
                    </a:solidFill>
                    <a:latin typeface="Arial" panose="020B0604020202020204" pitchFamily="34" charset="0"/>
                    <a:cs typeface="Arial" panose="020B0604020202020204" pitchFamily="34" charset="0"/>
                  </a:rPr>
                  <a:t>A</a:t>
                </a:r>
                <a:r>
                  <a:rPr lang="en-US" sz="2200" dirty="0">
                    <a:solidFill>
                      <a:srgbClr val="0070C0"/>
                    </a:solidFill>
                    <a:latin typeface="Arial" panose="020B0604020202020204" pitchFamily="34" charset="0"/>
                    <a:cs typeface="Arial" panose="020B0604020202020204" pitchFamily="34" charset="0"/>
                  </a:rPr>
                  <a:t>= 6.02 </a:t>
                </a:r>
                <a14:m>
                  <m:oMath xmlns:m="http://schemas.openxmlformats.org/officeDocument/2006/math">
                    <m:r>
                      <a:rPr lang="en-US" sz="2200" b="1"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solidFill>
                      <a:srgbClr val="0070C0"/>
                    </a:solidFill>
                    <a:latin typeface="Arial" panose="020B0604020202020204" pitchFamily="34" charset="0"/>
                    <a:cs typeface="Arial" panose="020B0604020202020204" pitchFamily="34" charset="0"/>
                  </a:rPr>
                  <a:t>10</a:t>
                </a:r>
                <a:r>
                  <a:rPr lang="en-US" sz="2200" baseline="30000" dirty="0">
                    <a:solidFill>
                      <a:srgbClr val="0070C0"/>
                    </a:solidFill>
                    <a:latin typeface="Arial" panose="020B0604020202020204" pitchFamily="34" charset="0"/>
                    <a:cs typeface="Arial" panose="020B0604020202020204" pitchFamily="34" charset="0"/>
                  </a:rPr>
                  <a:t>23</a:t>
                </a:r>
                <a:r>
                  <a:rPr lang="en-US" sz="2200" dirty="0">
                    <a:solidFill>
                      <a:srgbClr val="0070C0"/>
                    </a:solidFill>
                    <a:latin typeface="Arial" panose="020B0604020202020204" pitchFamily="34" charset="0"/>
                    <a:cs typeface="Arial" panose="020B0604020202020204" pitchFamily="34" charset="0"/>
                  </a:rPr>
                  <a:t> elementary units </a:t>
                </a:r>
                <a:r>
                  <a:rPr lang="en-US" sz="2200" dirty="0">
                    <a:latin typeface="Arial" panose="020B0604020202020204" pitchFamily="34" charset="0"/>
                    <a:cs typeface="Arial" panose="020B0604020202020204" pitchFamily="34" charset="0"/>
                  </a:rPr>
                  <a:t>of any substance. </a:t>
                </a:r>
              </a:p>
              <a:p>
                <a:pPr marL="0" indent="0">
                  <a:lnSpc>
                    <a:spcPct val="120000"/>
                  </a:lnSpc>
                  <a:buNone/>
                </a:pPr>
                <a:r>
                  <a:rPr lang="en-US" sz="2200" dirty="0">
                    <a:latin typeface="Arial" panose="020B0604020202020204" pitchFamily="34" charset="0"/>
                    <a:cs typeface="Arial" panose="020B0604020202020204" pitchFamily="34" charset="0"/>
                  </a:rPr>
                  <a:t>The molar specific heat of a </a:t>
                </a:r>
                <a:r>
                  <a:rPr lang="en-US" sz="2200" dirty="0">
                    <a:solidFill>
                      <a:srgbClr val="FF0000"/>
                    </a:solidFill>
                    <a:latin typeface="Arial" panose="020B0604020202020204" pitchFamily="34" charset="0"/>
                    <a:cs typeface="Arial" panose="020B0604020202020204" pitchFamily="34" charset="0"/>
                  </a:rPr>
                  <a:t>material</a:t>
                </a:r>
                <a:r>
                  <a:rPr lang="en-US" sz="2200" dirty="0">
                    <a:latin typeface="Arial" panose="020B0604020202020204" pitchFamily="34" charset="0"/>
                    <a:cs typeface="Arial" panose="020B0604020202020204" pitchFamily="34" charset="0"/>
                  </a:rPr>
                  <a:t> is the </a:t>
                </a:r>
                <a:r>
                  <a:rPr lang="en-US" sz="2200" dirty="0">
                    <a:solidFill>
                      <a:srgbClr val="0070C0"/>
                    </a:solidFill>
                    <a:latin typeface="Arial" panose="020B0604020202020204" pitchFamily="34" charset="0"/>
                    <a:cs typeface="Arial" panose="020B0604020202020204" pitchFamily="34" charset="0"/>
                  </a:rPr>
                  <a:t>heat capacity per mole</a:t>
                </a:r>
                <a:r>
                  <a:rPr lang="en-US" sz="2200" dirty="0">
                    <a:latin typeface="Arial" panose="020B0604020202020204" pitchFamily="34" charset="0"/>
                    <a:cs typeface="Arial" panose="020B0604020202020204" pitchFamily="34" charset="0"/>
                  </a:rPr>
                  <a:t>, which means per </a:t>
                </a:r>
                <a:r>
                  <a:rPr lang="en-US" sz="2200" dirty="0">
                    <a:solidFill>
                      <a:srgbClr val="0070C0"/>
                    </a:solidFill>
                    <a:latin typeface="Arial" panose="020B0604020202020204" pitchFamily="34" charset="0"/>
                    <a:cs typeface="Arial" panose="020B0604020202020204" pitchFamily="34" charset="0"/>
                  </a:rPr>
                  <a:t>6.02 </a:t>
                </a:r>
                <a14:m>
                  <m:oMath xmlns:m="http://schemas.openxmlformats.org/officeDocument/2006/math">
                    <m:r>
                      <a:rPr lang="en-US" sz="2200" b="1" i="1">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200" dirty="0">
                    <a:solidFill>
                      <a:srgbClr val="0070C0"/>
                    </a:solidFill>
                    <a:latin typeface="Arial" panose="020B0604020202020204" pitchFamily="34" charset="0"/>
                    <a:cs typeface="Arial" panose="020B0604020202020204" pitchFamily="34" charset="0"/>
                  </a:rPr>
                  <a:t>10</a:t>
                </a:r>
                <a:r>
                  <a:rPr lang="en-US" sz="2200" baseline="30000" dirty="0">
                    <a:solidFill>
                      <a:srgbClr val="0070C0"/>
                    </a:solidFill>
                    <a:latin typeface="Arial" panose="020B0604020202020204" pitchFamily="34" charset="0"/>
                    <a:cs typeface="Arial" panose="020B0604020202020204" pitchFamily="34" charset="0"/>
                  </a:rPr>
                  <a:t>23</a:t>
                </a:r>
                <a:r>
                  <a:rPr lang="en-US" sz="2200" dirty="0">
                    <a:solidFill>
                      <a:srgbClr val="0070C0"/>
                    </a:solidFill>
                    <a:latin typeface="Arial" panose="020B0604020202020204" pitchFamily="34" charset="0"/>
                    <a:cs typeface="Arial" panose="020B0604020202020204" pitchFamily="34" charset="0"/>
                  </a:rPr>
                  <a:t> elementary units</a:t>
                </a:r>
                <a:r>
                  <a:rPr lang="en-US" sz="2200" dirty="0">
                    <a:latin typeface="Arial" panose="020B0604020202020204" pitchFamily="34" charset="0"/>
                    <a:cs typeface="Arial" panose="020B0604020202020204" pitchFamily="34" charset="0"/>
                  </a:rPr>
                  <a:t> of the material.</a:t>
                </a:r>
              </a:p>
              <a:p>
                <a:pPr marL="0" indent="0">
                  <a:lnSpc>
                    <a:spcPct val="120000"/>
                  </a:lnSpc>
                  <a:buNone/>
                </a:pPr>
                <a:r>
                  <a:rPr lang="en-US" sz="2200" dirty="0">
                    <a:latin typeface="Arial" panose="020B0604020202020204" pitchFamily="34" charset="0"/>
                    <a:cs typeface="Arial" panose="020B0604020202020204" pitchFamily="34" charset="0"/>
                  </a:rPr>
                  <a:t>Thus 1 mol of </a:t>
                </a:r>
                <a:r>
                  <a:rPr lang="en-US" sz="2200" dirty="0">
                    <a:solidFill>
                      <a:srgbClr val="00B050"/>
                    </a:solidFill>
                    <a:latin typeface="Arial" panose="020B0604020202020204" pitchFamily="34" charset="0"/>
                    <a:cs typeface="Arial" panose="020B0604020202020204" pitchFamily="34" charset="0"/>
                  </a:rPr>
                  <a:t>aluminum</a:t>
                </a:r>
                <a:r>
                  <a:rPr lang="en-US" sz="2200" dirty="0">
                    <a:latin typeface="Arial" panose="020B0604020202020204" pitchFamily="34" charset="0"/>
                    <a:cs typeface="Arial" panose="020B0604020202020204" pitchFamily="34" charset="0"/>
                  </a:rPr>
                  <a:t> means 6.02x10</a:t>
                </a:r>
                <a:r>
                  <a:rPr lang="en-US" sz="2200" baseline="30000" dirty="0">
                    <a:latin typeface="Arial" panose="020B0604020202020204" pitchFamily="34" charset="0"/>
                    <a:cs typeface="Arial" panose="020B0604020202020204" pitchFamily="34" charset="0"/>
                  </a:rPr>
                  <a:t>23</a:t>
                </a:r>
                <a:r>
                  <a:rPr lang="en-US" sz="2200" dirty="0">
                    <a:latin typeface="Arial" panose="020B0604020202020204" pitchFamily="34" charset="0"/>
                    <a:cs typeface="Arial" panose="020B0604020202020204" pitchFamily="34" charset="0"/>
                  </a:rPr>
                  <a:t> </a:t>
                </a:r>
                <a:r>
                  <a:rPr lang="en-US" sz="2200" dirty="0">
                    <a:solidFill>
                      <a:srgbClr val="00B050"/>
                    </a:solidFill>
                    <a:latin typeface="Arial" panose="020B0604020202020204" pitchFamily="34" charset="0"/>
                    <a:cs typeface="Arial" panose="020B0604020202020204" pitchFamily="34" charset="0"/>
                  </a:rPr>
                  <a:t>atoms</a:t>
                </a:r>
                <a:r>
                  <a:rPr lang="en-US" sz="2200" dirty="0">
                    <a:latin typeface="Arial" panose="020B0604020202020204" pitchFamily="34" charset="0"/>
                    <a:cs typeface="Arial" panose="020B0604020202020204" pitchFamily="34" charset="0"/>
                  </a:rPr>
                  <a:t> (the atom is the elementary unit), and 1 mol of </a:t>
                </a:r>
                <a:r>
                  <a:rPr lang="en-US" sz="2200" dirty="0">
                    <a:solidFill>
                      <a:srgbClr val="7030A0"/>
                    </a:solidFill>
                    <a:latin typeface="Arial" panose="020B0604020202020204" pitchFamily="34" charset="0"/>
                    <a:cs typeface="Arial" panose="020B0604020202020204" pitchFamily="34" charset="0"/>
                  </a:rPr>
                  <a:t>aluminum oxide </a:t>
                </a:r>
                <a:r>
                  <a:rPr lang="en-US" sz="2200" dirty="0">
                    <a:latin typeface="Arial" panose="020B0604020202020204" pitchFamily="34" charset="0"/>
                    <a:cs typeface="Arial" panose="020B0604020202020204" pitchFamily="34" charset="0"/>
                  </a:rPr>
                  <a:t>means 6.02 x10</a:t>
                </a:r>
                <a:r>
                  <a:rPr lang="en-US" sz="2200" baseline="30000" dirty="0">
                    <a:latin typeface="Arial" panose="020B0604020202020204" pitchFamily="34" charset="0"/>
                    <a:cs typeface="Arial" panose="020B0604020202020204" pitchFamily="34" charset="0"/>
                  </a:rPr>
                  <a:t>23</a:t>
                </a:r>
                <a:r>
                  <a:rPr lang="en-US" sz="2200" dirty="0">
                    <a:latin typeface="Arial" panose="020B0604020202020204" pitchFamily="34" charset="0"/>
                    <a:cs typeface="Arial" panose="020B0604020202020204" pitchFamily="34" charset="0"/>
                  </a:rPr>
                  <a:t> </a:t>
                </a:r>
                <a:r>
                  <a:rPr lang="en-US" sz="2200" dirty="0">
                    <a:solidFill>
                      <a:srgbClr val="7030A0"/>
                    </a:solidFill>
                    <a:latin typeface="Arial" panose="020B0604020202020204" pitchFamily="34" charset="0"/>
                    <a:cs typeface="Arial" panose="020B0604020202020204" pitchFamily="34" charset="0"/>
                  </a:rPr>
                  <a:t>molecules</a:t>
                </a:r>
                <a:r>
                  <a:rPr lang="en-US" sz="2200" dirty="0">
                    <a:latin typeface="Arial" panose="020B0604020202020204" pitchFamily="34" charset="0"/>
                    <a:cs typeface="Arial" panose="020B0604020202020204" pitchFamily="34" charset="0"/>
                  </a:rPr>
                  <a:t> (the molecule is the elementary unit of the compound). </a:t>
                </a:r>
              </a:p>
              <a:p>
                <a:pPr marL="0" indent="0">
                  <a:lnSpc>
                    <a:spcPct val="120000"/>
                  </a:lnSpc>
                  <a:buNone/>
                </a:pPr>
                <a:r>
                  <a:rPr lang="en-US" sz="2200" dirty="0">
                    <a:latin typeface="Arial" panose="020B0604020202020204" pitchFamily="34" charset="0"/>
                    <a:cs typeface="Arial" panose="020B0604020202020204" pitchFamily="34" charset="0"/>
                  </a:rPr>
                  <a:t>When </a:t>
                </a:r>
                <a:r>
                  <a:rPr lang="en-US" sz="2200" dirty="0">
                    <a:solidFill>
                      <a:srgbClr val="0070C0"/>
                    </a:solidFill>
                    <a:latin typeface="Arial" panose="020B0604020202020204" pitchFamily="34" charset="0"/>
                    <a:cs typeface="Arial" panose="020B0604020202020204" pitchFamily="34" charset="0"/>
                  </a:rPr>
                  <a:t>quantities are expressed in moles</a:t>
                </a:r>
                <a:r>
                  <a:rPr lang="en-US" sz="2200" dirty="0">
                    <a:latin typeface="Arial" panose="020B0604020202020204" pitchFamily="34" charset="0"/>
                    <a:cs typeface="Arial" panose="020B0604020202020204" pitchFamily="34" charset="0"/>
                  </a:rPr>
                  <a:t>, </a:t>
                </a:r>
                <a:r>
                  <a:rPr lang="en-US" sz="2200" dirty="0">
                    <a:solidFill>
                      <a:srgbClr val="0070C0"/>
                    </a:solidFill>
                    <a:latin typeface="Arial" panose="020B0604020202020204" pitchFamily="34" charset="0"/>
                    <a:cs typeface="Arial" panose="020B0604020202020204" pitchFamily="34" charset="0"/>
                  </a:rPr>
                  <a:t>specific heats must also involve moles </a:t>
                </a:r>
                <a:r>
                  <a:rPr lang="en-US" sz="2200" dirty="0">
                    <a:latin typeface="Arial" panose="020B0604020202020204" pitchFamily="34" charset="0"/>
                    <a:cs typeface="Arial" panose="020B0604020202020204" pitchFamily="34" charset="0"/>
                  </a:rPr>
                  <a:t>(rather than a mass unit); they are then called </a:t>
                </a:r>
                <a:r>
                  <a:rPr lang="en-US" sz="2200" dirty="0">
                    <a:solidFill>
                      <a:srgbClr val="0070C0"/>
                    </a:solidFill>
                    <a:latin typeface="Arial" panose="020B0604020202020204" pitchFamily="34" charset="0"/>
                    <a:cs typeface="Arial" panose="020B0604020202020204" pitchFamily="34" charset="0"/>
                  </a:rPr>
                  <a:t>molar specific heats</a:t>
                </a:r>
                <a:r>
                  <a:rPr lang="en-US" sz="2200" dirty="0">
                    <a:latin typeface="Arial" panose="020B0604020202020204" pitchFamily="34" charset="0"/>
                    <a:cs typeface="Arial" panose="020B0604020202020204" pitchFamily="34" charset="0"/>
                  </a:rPr>
                  <a:t>. </a:t>
                </a:r>
              </a:p>
              <a:p>
                <a:pPr marL="0" indent="0">
                  <a:buNone/>
                </a:pPr>
                <a:endParaRPr lang="en-US" sz="2200" b="1" dirty="0">
                  <a:latin typeface="Arial" panose="020B0604020202020204" pitchFamily="34" charset="0"/>
                  <a:cs typeface="Arial" panose="020B0604020202020204" pitchFamily="34" charset="0"/>
                </a:endParaRPr>
              </a:p>
              <a:p>
                <a:pPr marL="0" indent="0">
                  <a:buNone/>
                </a:pPr>
                <a:r>
                  <a:rPr lang="en-US" sz="2200" b="1" dirty="0">
                    <a:latin typeface="Arial" panose="020B0604020202020204" pitchFamily="34" charset="0"/>
                    <a:cs typeface="Arial" panose="020B0604020202020204" pitchFamily="34" charset="0"/>
                  </a:rPr>
                  <a:t>The molar specific heat, </a:t>
                </a:r>
                <a:r>
                  <a:rPr lang="en-US" sz="2200" b="1" i="1" dirty="0">
                    <a:solidFill>
                      <a:prstClr val="black"/>
                    </a:solidFill>
                    <a:latin typeface="Arial" panose="020B0604020202020204" pitchFamily="34" charset="0"/>
                    <a:cs typeface="Arial" panose="020B0604020202020204" pitchFamily="34" charset="0"/>
                  </a:rPr>
                  <a:t>c</a:t>
                </a:r>
                <a:r>
                  <a:rPr lang="en-US" sz="2200" b="1" i="1" baseline="-25000" dirty="0">
                    <a:solidFill>
                      <a:prstClr val="black"/>
                    </a:solidFill>
                    <a:latin typeface="Arial" panose="020B0604020202020204" pitchFamily="34" charset="0"/>
                    <a:cs typeface="Arial" panose="020B0604020202020204" pitchFamily="34" charset="0"/>
                  </a:rPr>
                  <a:t>m</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of a material is the heat capacity per mole.                                        </a:t>
                </a:r>
              </a:p>
              <a:p>
                <a:pPr marL="0" indent="0">
                  <a:buNone/>
                </a:pPr>
                <a:r>
                  <a:rPr lang="en-US" sz="2200" b="1" i="1" dirty="0">
                    <a:solidFill>
                      <a:srgbClr val="00B0F0"/>
                    </a:solidFill>
                    <a:latin typeface="Arial" panose="020B0604020202020204" pitchFamily="34" charset="0"/>
                    <a:cs typeface="Arial" panose="020B0604020202020204" pitchFamily="34" charset="0"/>
                  </a:rPr>
                  <a:t>Q = </a:t>
                </a:r>
                <a:r>
                  <a:rPr lang="en-US" sz="2200" b="1" i="1" dirty="0" err="1">
                    <a:solidFill>
                      <a:srgbClr val="00B0F0"/>
                    </a:solidFill>
                    <a:latin typeface="Arial" panose="020B0604020202020204" pitchFamily="34" charset="0"/>
                    <a:cs typeface="Arial" panose="020B0604020202020204" pitchFamily="34" charset="0"/>
                  </a:rPr>
                  <a:t>nc</a:t>
                </a:r>
                <a:r>
                  <a:rPr lang="en-US" sz="2200" b="1" i="1" baseline="-25000" dirty="0" err="1">
                    <a:solidFill>
                      <a:srgbClr val="00B0F0"/>
                    </a:solidFill>
                    <a:latin typeface="Arial" panose="020B0604020202020204" pitchFamily="34" charset="0"/>
                    <a:cs typeface="Arial" panose="020B0604020202020204" pitchFamily="34" charset="0"/>
                  </a:rPr>
                  <a:t>m</a:t>
                </a:r>
                <a:r>
                  <a:rPr lang="en-US" sz="2200" b="1" i="1" dirty="0">
                    <a:solidFill>
                      <a:srgbClr val="00B0F0"/>
                    </a:solidFill>
                    <a:latin typeface="Arial" panose="020B0604020202020204" pitchFamily="34" charset="0"/>
                    <a:cs typeface="Arial" panose="020B0604020202020204" pitchFamily="34" charset="0"/>
                  </a:rPr>
                  <a:t> </a:t>
                </a:r>
                <a:r>
                  <a:rPr lang="el-GR" sz="2200" b="1" i="1" dirty="0">
                    <a:solidFill>
                      <a:srgbClr val="00B0F0"/>
                    </a:solidFill>
                    <a:latin typeface="Arial" panose="020B0604020202020204" pitchFamily="34" charset="0"/>
                    <a:ea typeface="Cambria Math" panose="02040503050406030204" pitchFamily="18" charset="0"/>
                    <a:cs typeface="Arial" panose="020B0604020202020204" pitchFamily="34" charset="0"/>
                  </a:rPr>
                  <a:t>Δ</a:t>
                </a:r>
                <a:r>
                  <a:rPr lang="en-US" sz="2200" b="1" i="1" dirty="0">
                    <a:solidFill>
                      <a:srgbClr val="00B0F0"/>
                    </a:solidFill>
                    <a:latin typeface="Arial" panose="020B0604020202020204" pitchFamily="34" charset="0"/>
                    <a:cs typeface="Arial" panose="020B0604020202020204" pitchFamily="34" charset="0"/>
                  </a:rPr>
                  <a:t>T</a:t>
                </a:r>
                <a:endParaRPr lang="en-US" sz="2200" dirty="0">
                  <a:solidFill>
                    <a:prstClr val="black"/>
                  </a:solidFill>
                  <a:latin typeface="Arial" panose="020B0604020202020204" pitchFamily="34" charset="0"/>
                  <a:cs typeface="Arial" panose="020B0604020202020204" pitchFamily="34" charset="0"/>
                </a:endParaRPr>
              </a:p>
              <a:p>
                <a:pPr marL="0" indent="0">
                  <a:buNone/>
                </a:pPr>
                <a:r>
                  <a:rPr lang="en-US" sz="2200" b="1" i="1" dirty="0">
                    <a:latin typeface="Arial" panose="020B0604020202020204" pitchFamily="34" charset="0"/>
                    <a:cs typeface="Arial" panose="020B0604020202020204" pitchFamily="34" charset="0"/>
                  </a:rPr>
                  <a:t>c</a:t>
                </a:r>
                <a:r>
                  <a:rPr lang="en-US" sz="2200" b="1" i="1" baseline="-25000" dirty="0">
                    <a:latin typeface="Arial" panose="020B0604020202020204" pitchFamily="34" charset="0"/>
                    <a:cs typeface="Arial" panose="020B0604020202020204" pitchFamily="34" charset="0"/>
                  </a:rPr>
                  <a:t>m </a:t>
                </a:r>
                <a:r>
                  <a:rPr lang="en-US" sz="2200" b="1" i="1" dirty="0">
                    <a:latin typeface="Arial" panose="020B0604020202020204" pitchFamily="34" charset="0"/>
                    <a:cs typeface="Arial" panose="020B0604020202020204" pitchFamily="34" charset="0"/>
                  </a:rPr>
                  <a:t> = Q/n</a:t>
                </a:r>
                <a:r>
                  <a:rPr lang="el-GR" sz="2200" b="1" i="1" dirty="0">
                    <a:latin typeface="Arial" panose="020B0604020202020204" pitchFamily="34" charset="0"/>
                    <a:ea typeface="Cambria Math" panose="02040503050406030204" pitchFamily="18" charset="0"/>
                    <a:cs typeface="Arial" panose="020B0604020202020204" pitchFamily="34" charset="0"/>
                  </a:rPr>
                  <a:t>Δ</a:t>
                </a:r>
                <a:r>
                  <a:rPr lang="en-US" sz="2200" b="1" i="1" dirty="0">
                    <a:latin typeface="Arial" panose="020B0604020202020204" pitchFamily="34" charset="0"/>
                    <a:cs typeface="Arial" panose="020B0604020202020204" pitchFamily="34" charset="0"/>
                  </a:rPr>
                  <a:t>T</a:t>
                </a:r>
                <a:endParaRPr lang="en-US" sz="2200" dirty="0">
                  <a:latin typeface="Arial" panose="020B0604020202020204" pitchFamily="34" charset="0"/>
                  <a:cs typeface="Arial" panose="020B0604020202020204" pitchFamily="34" charset="0"/>
                </a:endParaRPr>
              </a:p>
              <a:p>
                <a:pPr marL="0" indent="0">
                  <a:buNone/>
                </a:pPr>
                <a:endParaRPr lang="en-US" sz="2200" b="1" i="1" dirty="0">
                  <a:latin typeface="Arial" panose="020B0604020202020204" pitchFamily="34" charset="0"/>
                  <a:cs typeface="Arial" panose="020B0604020202020204" pitchFamily="34" charset="0"/>
                </a:endParaRPr>
              </a:p>
              <a:p>
                <a:pPr marL="0" indent="0">
                  <a:buNone/>
                </a:pPr>
                <a:r>
                  <a:rPr lang="en-US" sz="2200" b="1" i="1" dirty="0">
                    <a:latin typeface="Arial" panose="020B0604020202020204" pitchFamily="34" charset="0"/>
                    <a:cs typeface="Arial" panose="020B0604020202020204" pitchFamily="34" charset="0"/>
                  </a:rPr>
                  <a:t>Unit :  </a:t>
                </a:r>
                <a:r>
                  <a:rPr lang="en-US" sz="2200" i="1" dirty="0" err="1">
                    <a:latin typeface="Arial" panose="020B0604020202020204" pitchFamily="34" charset="0"/>
                    <a:cs typeface="Arial" panose="020B0604020202020204" pitchFamily="34" charset="0"/>
                  </a:rPr>
                  <a:t>cal</a:t>
                </a:r>
                <a:r>
                  <a:rPr lang="en-US" sz="2200" i="1" dirty="0">
                    <a:latin typeface="Arial" panose="020B0604020202020204" pitchFamily="34" charset="0"/>
                    <a:cs typeface="Arial" panose="020B0604020202020204" pitchFamily="34" charset="0"/>
                  </a:rPr>
                  <a:t>/mol-</a:t>
                </a:r>
                <a:r>
                  <a:rPr lang="en-US" sz="2200" i="1" dirty="0">
                    <a:solidFill>
                      <a:prstClr val="black"/>
                    </a:solidFill>
                    <a:latin typeface="Arial" panose="020B0604020202020204" pitchFamily="34" charset="0"/>
                    <a:ea typeface="Cambria Math" panose="02040503050406030204" pitchFamily="18" charset="0"/>
                    <a:cs typeface="Arial" panose="020B0604020202020204" pitchFamily="34" charset="0"/>
                  </a:rPr>
                  <a:t>C</a:t>
                </a:r>
                <a:r>
                  <a:rPr lang="en-US" sz="2200" i="1" dirty="0">
                    <a:latin typeface="Arial" panose="020B0604020202020204" pitchFamily="34" charset="0"/>
                    <a:ea typeface="Cambria Math" panose="02040503050406030204" pitchFamily="18" charset="0"/>
                    <a:cs typeface="Arial" panose="020B0604020202020204" pitchFamily="34" charset="0"/>
                  </a:rPr>
                  <a:t>°      [J/ mol-K]</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5D2FFE3-C98B-481D-8747-64F2B8BCD38A}"/>
                  </a:ext>
                </a:extLst>
              </p:cNvPr>
              <p:cNvSpPr>
                <a:spLocks noGrp="1" noRot="1" noChangeAspect="1" noMove="1" noResize="1" noEditPoints="1" noAdjustHandles="1" noChangeArrowheads="1" noChangeShapeType="1" noTextEdit="1"/>
              </p:cNvSpPr>
              <p:nvPr>
                <p:ph idx="1"/>
              </p:nvPr>
            </p:nvSpPr>
            <p:spPr>
              <a:xfrm>
                <a:off x="262466" y="215348"/>
                <a:ext cx="11667067" cy="6427304"/>
              </a:xfrm>
              <a:blipFill>
                <a:blip r:embed="rId2"/>
                <a:stretch>
                  <a:fillRect l="-522" t="-853"/>
                </a:stretch>
              </a:blipFill>
            </p:spPr>
            <p:txBody>
              <a:bodyPr/>
              <a:lstStyle/>
              <a:p>
                <a:r>
                  <a:rPr lang="en-US">
                    <a:noFill/>
                  </a:rPr>
                  <a:t> </a:t>
                </a:r>
              </a:p>
            </p:txBody>
          </p:sp>
        </mc:Fallback>
      </mc:AlternateContent>
    </p:spTree>
    <p:extLst>
      <p:ext uri="{BB962C8B-B14F-4D97-AF65-F5344CB8AC3E}">
        <p14:creationId xmlns:p14="http://schemas.microsoft.com/office/powerpoint/2010/main" val="371442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D2FFE3-C98B-481D-8747-64F2B8BCD38A}"/>
                  </a:ext>
                </a:extLst>
              </p:cNvPr>
              <p:cNvSpPr>
                <a:spLocks noGrp="1"/>
              </p:cNvSpPr>
              <p:nvPr>
                <p:ph idx="1"/>
              </p:nvPr>
            </p:nvSpPr>
            <p:spPr>
              <a:xfrm>
                <a:off x="366092" y="160682"/>
                <a:ext cx="11459816" cy="6536635"/>
              </a:xfrm>
            </p:spPr>
            <p:txBody>
              <a:bodyPr>
                <a:noAutofit/>
              </a:bodyPr>
              <a:lstStyle/>
              <a:p>
                <a:pPr marL="38100" marR="124460" indent="0" algn="just">
                  <a:lnSpc>
                    <a:spcPct val="115000"/>
                  </a:lnSpc>
                  <a:spcBef>
                    <a:spcPts val="0"/>
                  </a:spcBef>
                  <a:spcAft>
                    <a:spcPts val="0"/>
                  </a:spcAft>
                  <a:buNone/>
                </a:pPr>
                <a:r>
                  <a:rPr lang="en-US" sz="2400" b="1" dirty="0">
                    <a:solidFill>
                      <a:srgbClr val="7030A0"/>
                    </a:solidFill>
                    <a:latin typeface="Arial" panose="020B0604020202020204" pitchFamily="34" charset="0"/>
                    <a:cs typeface="Arial" panose="020B0604020202020204" pitchFamily="34" charset="0"/>
                  </a:rPr>
                  <a:t>Problem 22 : </a:t>
                </a:r>
                <a:r>
                  <a:rPr lang="en-US" sz="2400" i="1" dirty="0">
                    <a:solidFill>
                      <a:srgbClr val="7030A0"/>
                    </a:solidFill>
                    <a:latin typeface="Arial" panose="020B0604020202020204" pitchFamily="34" charset="0"/>
                    <a:ea typeface="Times New Roman" panose="02020603050405020304" pitchFamily="18" charset="0"/>
                    <a:cs typeface="Arial" panose="020B0604020202020204" pitchFamily="34" charset="0"/>
                  </a:rPr>
                  <a:t>A small electric immersion heater is used to heat 100 g of water for a cup of instant coffee. The heater is labeled “200 watts” (it converts electrical energy to thermal energy at this rate). Calculate the time required to bring all this water from 23</a:t>
                </a:r>
                <a:r>
                  <a:rPr lang="en-US" sz="2400" i="1" dirty="0">
                    <a:solidFill>
                      <a:srgbClr val="7030A0"/>
                    </a:solidFill>
                    <a:latin typeface="Arial" panose="020B0604020202020204" pitchFamily="34" charset="0"/>
                    <a:ea typeface="Cambria Math" panose="02040503050406030204" pitchFamily="18" charset="0"/>
                    <a:cs typeface="Arial" panose="020B0604020202020204" pitchFamily="34" charset="0"/>
                  </a:rPr>
                  <a:t>° </a:t>
                </a:r>
                <a:r>
                  <a:rPr lang="en-US" sz="2400" i="1" dirty="0">
                    <a:solidFill>
                      <a:srgbClr val="7030A0"/>
                    </a:solidFill>
                    <a:latin typeface="Arial" panose="020B0604020202020204" pitchFamily="34" charset="0"/>
                    <a:ea typeface="Times New Roman" panose="02020603050405020304" pitchFamily="18" charset="0"/>
                    <a:cs typeface="Arial" panose="020B0604020202020204" pitchFamily="34" charset="0"/>
                  </a:rPr>
                  <a:t>C to 100</a:t>
                </a:r>
                <a:r>
                  <a:rPr lang="en-US" sz="2400" i="1" dirty="0">
                    <a:solidFill>
                      <a:srgbClr val="7030A0"/>
                    </a:solidFill>
                    <a:latin typeface="Arial" panose="020B0604020202020204" pitchFamily="34" charset="0"/>
                    <a:ea typeface="Cambria Math" panose="02040503050406030204" pitchFamily="18" charset="0"/>
                    <a:cs typeface="Arial" panose="020B0604020202020204" pitchFamily="34" charset="0"/>
                  </a:rPr>
                  <a:t>° </a:t>
                </a:r>
                <a:r>
                  <a:rPr lang="en-US" sz="2400" i="1" dirty="0">
                    <a:solidFill>
                      <a:srgbClr val="7030A0"/>
                    </a:solidFill>
                    <a:latin typeface="Arial" panose="020B0604020202020204" pitchFamily="34" charset="0"/>
                    <a:ea typeface="Times New Roman" panose="02020603050405020304" pitchFamily="18" charset="0"/>
                    <a:cs typeface="Arial" panose="020B0604020202020204" pitchFamily="34" charset="0"/>
                  </a:rPr>
                  <a:t>C, ignoring any heat losses.</a:t>
                </a:r>
              </a:p>
              <a:p>
                <a:pPr marL="38100" marR="124460" indent="0" algn="just">
                  <a:lnSpc>
                    <a:spcPct val="115000"/>
                  </a:lnSpc>
                  <a:spcBef>
                    <a:spcPts val="0"/>
                  </a:spcBef>
                  <a:spcAft>
                    <a:spcPts val="0"/>
                  </a:spcAft>
                  <a:buNone/>
                </a:pPr>
                <a:r>
                  <a:rPr lang="en-US" sz="2400" i="1" dirty="0">
                    <a:latin typeface="Arial" panose="020B0604020202020204" pitchFamily="34" charset="0"/>
                    <a:ea typeface="Times New Roman" panose="02020603050405020304" pitchFamily="18" charset="0"/>
                    <a:cs typeface="Arial" panose="020B0604020202020204" pitchFamily="34" charset="0"/>
                  </a:rPr>
                  <a:t>Solution:</a:t>
                </a:r>
              </a:p>
              <a:p>
                <a:pPr marL="38100" marR="124460" indent="0" algn="just">
                  <a:lnSpc>
                    <a:spcPct val="115000"/>
                  </a:lnSpc>
                  <a:spcBef>
                    <a:spcPts val="0"/>
                  </a:spcBef>
                  <a:spcAft>
                    <a:spcPts val="0"/>
                  </a:spcAft>
                  <a:buNone/>
                </a:pPr>
                <a:r>
                  <a:rPr lang="en-US" sz="2400" dirty="0">
                    <a:latin typeface="Arial" panose="020B0604020202020204" pitchFamily="34" charset="0"/>
                    <a:cs typeface="Arial" panose="020B0604020202020204" pitchFamily="34" charset="0"/>
                  </a:rPr>
                  <a:t>m = 0.100 kg</a:t>
                </a:r>
              </a:p>
              <a:p>
                <a:pPr marL="38100" marR="124460" indent="0" algn="just">
                  <a:lnSpc>
                    <a:spcPct val="115000"/>
                  </a:lnSpc>
                  <a:spcBef>
                    <a:spcPts val="0"/>
                  </a:spcBef>
                  <a:spcAft>
                    <a:spcPts val="0"/>
                  </a:spcAft>
                  <a:buNone/>
                </a:pPr>
                <a:r>
                  <a:rPr lang="en-US" sz="2400" dirty="0">
                    <a:latin typeface="Arial" panose="020B0604020202020204" pitchFamily="34" charset="0"/>
                    <a:cs typeface="Arial" panose="020B0604020202020204" pitchFamily="34" charset="0"/>
                  </a:rPr>
                  <a:t>P = 200 W = 200 J/s</a:t>
                </a:r>
              </a:p>
              <a:p>
                <a:pPr marL="38100" marR="124460" indent="0" algn="just">
                  <a:lnSpc>
                    <a:spcPct val="115000"/>
                  </a:lnSpc>
                  <a:spcBef>
                    <a:spcPts val="0"/>
                  </a:spcBef>
                  <a:spcAft>
                    <a:spcPts val="0"/>
                  </a:spcAft>
                  <a:buNone/>
                </a:pPr>
                <a:r>
                  <a:rPr lang="en-US" sz="2400" dirty="0" err="1">
                    <a:latin typeface="Arial" panose="020B0604020202020204" pitchFamily="34" charset="0"/>
                    <a:cs typeface="Arial" panose="020B0604020202020204" pitchFamily="34" charset="0"/>
                  </a:rPr>
                  <a:t>T</a:t>
                </a:r>
                <a:r>
                  <a:rPr lang="en-US" sz="2400" baseline="-250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 23°C = 23+273 = 296 K</a:t>
                </a:r>
              </a:p>
              <a:p>
                <a:pPr marL="38100" marR="124460" indent="0" algn="just">
                  <a:lnSpc>
                    <a:spcPct val="115000"/>
                  </a:lnSpc>
                  <a:spcBef>
                    <a:spcPts val="0"/>
                  </a:spcBef>
                  <a:spcAft>
                    <a:spcPts val="0"/>
                  </a:spcAft>
                  <a:buNone/>
                </a:pPr>
                <a:r>
                  <a:rPr lang="en-US" sz="2400" dirty="0" err="1">
                    <a:latin typeface="Arial" panose="020B0604020202020204" pitchFamily="34" charset="0"/>
                    <a:cs typeface="Arial" panose="020B0604020202020204" pitchFamily="34" charset="0"/>
                  </a:rPr>
                  <a:t>T</a:t>
                </a:r>
                <a:r>
                  <a:rPr lang="en-US" sz="2400" baseline="-25000" dirty="0" err="1">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 = 100°C = 100 +273 K= 373 K</a:t>
                </a:r>
              </a:p>
              <a:p>
                <a:pPr marL="38100" marR="124460" lvl="0" indent="0" algn="just">
                  <a:lnSpc>
                    <a:spcPct val="115000"/>
                  </a:lnSpc>
                  <a:spcBef>
                    <a:spcPts val="0"/>
                  </a:spcBef>
                  <a:buNone/>
                </a:pP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rgbClr val="FF0000"/>
                    </a:solidFill>
                    <a:latin typeface="Arial" panose="020B0604020202020204" pitchFamily="34" charset="0"/>
                    <a:cs typeface="Arial" panose="020B0604020202020204" pitchFamily="34" charset="0"/>
                  </a:rPr>
                  <a:t>T </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Tf</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a:t>
                </a:r>
                <a:r>
                  <a:rPr lang="en-US" sz="2400" dirty="0">
                    <a:latin typeface="Arial" panose="020B0604020202020204" pitchFamily="34" charset="0"/>
                    <a:cs typeface="Arial" panose="020B0604020202020204" pitchFamily="34" charset="0"/>
                  </a:rPr>
                  <a:t> = 373 – 296 K=77 K           </a:t>
                </a:r>
                <a14:m>
                  <m:oMath xmlns:m="http://schemas.openxmlformats.org/officeDocument/2006/math">
                    <m:r>
                      <a:rPr lang="en-US" sz="2000" b="0" i="0"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en-US" sz="20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rgbClr val="FF0000"/>
                    </a:solidFill>
                    <a:latin typeface="Arial" panose="020B0604020202020204" pitchFamily="34" charset="0"/>
                    <a:cs typeface="Arial" panose="020B0604020202020204" pitchFamily="34" charset="0"/>
                  </a:rPr>
                  <a:t>T </a:t>
                </a:r>
                <a:r>
                  <a:rPr lang="en-US" sz="2400" dirty="0">
                    <a:solidFill>
                      <a:prstClr val="black"/>
                    </a:solidFill>
                    <a:latin typeface="Arial" panose="020B0604020202020204" pitchFamily="34" charset="0"/>
                    <a:cs typeface="Arial" panose="020B0604020202020204" pitchFamily="34" charset="0"/>
                  </a:rPr>
                  <a:t> = </a:t>
                </a:r>
                <a:r>
                  <a:rPr lang="en-US" sz="2400" dirty="0" err="1">
                    <a:solidFill>
                      <a:prstClr val="black"/>
                    </a:solidFill>
                    <a:latin typeface="Arial" panose="020B0604020202020204" pitchFamily="34" charset="0"/>
                    <a:cs typeface="Arial" panose="020B0604020202020204" pitchFamily="34" charset="0"/>
                  </a:rPr>
                  <a:t>Tf</a:t>
                </a:r>
                <a:r>
                  <a:rPr lang="en-US" sz="2400" dirty="0">
                    <a:solidFill>
                      <a:prstClr val="black"/>
                    </a:solidFill>
                    <a:latin typeface="Arial" panose="020B0604020202020204" pitchFamily="34" charset="0"/>
                    <a:cs typeface="Arial" panose="020B0604020202020204" pitchFamily="34" charset="0"/>
                  </a:rPr>
                  <a:t> –</a:t>
                </a:r>
                <a:r>
                  <a:rPr lang="en-US" sz="2400" dirty="0" err="1">
                    <a:solidFill>
                      <a:prstClr val="black"/>
                    </a:solidFill>
                    <a:latin typeface="Arial" panose="020B0604020202020204" pitchFamily="34" charset="0"/>
                    <a:cs typeface="Arial" panose="020B0604020202020204" pitchFamily="34" charset="0"/>
                  </a:rPr>
                  <a:t>Ti</a:t>
                </a:r>
                <a:r>
                  <a:rPr lang="en-US" sz="2400" dirty="0">
                    <a:solidFill>
                      <a:prstClr val="black"/>
                    </a:solidFill>
                    <a:latin typeface="Arial" panose="020B0604020202020204" pitchFamily="34" charset="0"/>
                    <a:cs typeface="Arial" panose="020B0604020202020204" pitchFamily="34" charset="0"/>
                  </a:rPr>
                  <a:t> = 100 – 23 =77 C°] </a:t>
                </a:r>
              </a:p>
              <a:p>
                <a:pPr marL="38100" marR="124460" lvl="0" indent="0" algn="just">
                  <a:lnSpc>
                    <a:spcPct val="115000"/>
                  </a:lnSpc>
                  <a:spcBef>
                    <a:spcPts val="0"/>
                  </a:spcBef>
                  <a:buNone/>
                </a:pPr>
                <a:r>
                  <a:rPr lang="en-US" sz="2400" dirty="0">
                    <a:solidFill>
                      <a:prstClr val="black"/>
                    </a:solidFill>
                    <a:latin typeface="Arial" panose="020B0604020202020204" pitchFamily="34" charset="0"/>
                    <a:cs typeface="Arial" panose="020B0604020202020204" pitchFamily="34" charset="0"/>
                  </a:rPr>
                  <a:t>c = 4190 J/kg-K = 4190 J/kg-C°</a:t>
                </a:r>
              </a:p>
              <a:p>
                <a:pPr marL="38100" marR="124460" indent="0" algn="just">
                  <a:lnSpc>
                    <a:spcPct val="115000"/>
                  </a:lnSpc>
                  <a:spcBef>
                    <a:spcPts val="0"/>
                  </a:spcBef>
                  <a:spcAft>
                    <a:spcPts val="0"/>
                  </a:spcAft>
                  <a:buNone/>
                </a:pPr>
                <a:r>
                  <a:rPr lang="en-US" sz="2400" b="1" i="1" dirty="0">
                    <a:solidFill>
                      <a:prstClr val="black"/>
                    </a:solidFill>
                    <a:latin typeface="Arial" panose="020B0604020202020204" pitchFamily="34" charset="0"/>
                    <a:ea typeface="Times New Roman" panose="02020603050405020304" pitchFamily="18" charset="0"/>
                    <a:cs typeface="Arial" panose="020B0604020202020204" pitchFamily="34" charset="0"/>
                  </a:rPr>
                  <a:t>P</a:t>
                </a:r>
                <a:r>
                  <a:rPr lang="en-US" sz="2400" b="1" i="1" dirty="0">
                    <a:solidFill>
                      <a:prstClr val="black"/>
                    </a:solidFill>
                    <a:latin typeface="Arial" panose="020B0604020202020204" pitchFamily="34" charset="0"/>
                    <a:cs typeface="Arial" panose="020B0604020202020204" pitchFamily="34" charset="0"/>
                  </a:rPr>
                  <a:t> = W/t      </a:t>
                </a:r>
              </a:p>
              <a:p>
                <a:pPr marL="38100" marR="124460" lvl="0" indent="0" algn="just">
                  <a:lnSpc>
                    <a:spcPct val="115000"/>
                  </a:lnSpc>
                  <a:spcBef>
                    <a:spcPts val="0"/>
                  </a:spcBef>
                  <a:buNone/>
                </a:pPr>
                <a:r>
                  <a:rPr lang="en-US" sz="2400" b="1" i="1" dirty="0">
                    <a:solidFill>
                      <a:prstClr val="black"/>
                    </a:solidFill>
                    <a:latin typeface="Arial" panose="020B0604020202020204" pitchFamily="34" charset="0"/>
                    <a:ea typeface="Times New Roman" panose="02020603050405020304" pitchFamily="18" charset="0"/>
                    <a:cs typeface="Arial" panose="020B0604020202020204" pitchFamily="34" charset="0"/>
                  </a:rPr>
                  <a:t>P</a:t>
                </a:r>
                <a:r>
                  <a:rPr lang="en-US" sz="2400" b="1" i="1" dirty="0">
                    <a:solidFill>
                      <a:prstClr val="black"/>
                    </a:solidFill>
                    <a:latin typeface="Arial" panose="020B0604020202020204" pitchFamily="34" charset="0"/>
                    <a:cs typeface="Arial" panose="020B0604020202020204" pitchFamily="34" charset="0"/>
                  </a:rPr>
                  <a:t> = Q/t                              [Q = cm</a:t>
                </a:r>
                <a:r>
                  <a:rPr lang="en-US" sz="2000" dirty="0">
                    <a:solidFill>
                      <a:srgbClr val="FF0000"/>
                    </a:solidFill>
                    <a:ea typeface="Cambria Math" panose="02040503050406030204" pitchFamily="18" charset="0"/>
                    <a:cs typeface="Arial" panose="020B0604020202020204" pitchFamily="34" charset="0"/>
                  </a:rPr>
                  <a:t>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rgbClr val="FF0000"/>
                    </a:solidFill>
                    <a:latin typeface="Arial" panose="020B0604020202020204" pitchFamily="34" charset="0"/>
                    <a:cs typeface="Arial" panose="020B0604020202020204" pitchFamily="34" charset="0"/>
                  </a:rPr>
                  <a:t>T]</a:t>
                </a:r>
                <a:endParaRPr lang="en-US" sz="2400" dirty="0">
                  <a:solidFill>
                    <a:prstClr val="black"/>
                  </a:solidFill>
                  <a:latin typeface="Arial" panose="020B0604020202020204" pitchFamily="34" charset="0"/>
                  <a:cs typeface="Arial" panose="020B0604020202020204" pitchFamily="34" charset="0"/>
                </a:endParaRPr>
              </a:p>
              <a:p>
                <a:pPr marL="38100" marR="124460" indent="0" algn="just">
                  <a:lnSpc>
                    <a:spcPct val="115000"/>
                  </a:lnSpc>
                  <a:spcBef>
                    <a:spcPts val="0"/>
                  </a:spcBef>
                  <a:spcAft>
                    <a:spcPts val="0"/>
                  </a:spcAft>
                  <a:buNone/>
                </a:pPr>
                <a:r>
                  <a:rPr lang="en-US" sz="2400" b="1" i="1" dirty="0">
                    <a:latin typeface="Arial" panose="020B0604020202020204" pitchFamily="34" charset="0"/>
                    <a:ea typeface="Times New Roman" panose="02020603050405020304" pitchFamily="18" charset="0"/>
                    <a:cs typeface="Arial" panose="020B0604020202020204" pitchFamily="34" charset="0"/>
                  </a:rPr>
                  <a:t>t </a:t>
                </a:r>
                <a:r>
                  <a:rPr lang="en-US" sz="2400" b="1" i="1" dirty="0">
                    <a:latin typeface="Arial" panose="020B0604020202020204" pitchFamily="34" charset="0"/>
                    <a:cs typeface="Arial" panose="020B0604020202020204" pitchFamily="34" charset="0"/>
                  </a:rPr>
                  <a:t>=  </a:t>
                </a:r>
                <a14:m>
                  <m:oMath xmlns:m="http://schemas.openxmlformats.org/officeDocument/2006/math">
                    <m:f>
                      <m:fPr>
                        <m:ctrlPr>
                          <a:rPr lang="en-US" sz="2400" b="1" i="1">
                            <a:latin typeface="Cambria Math" panose="02040503050406030204" pitchFamily="18" charset="0"/>
                            <a:cs typeface="Times New Roman" panose="02020603050405020304" pitchFamily="18" charset="0"/>
                          </a:rPr>
                        </m:ctrlPr>
                      </m:fPr>
                      <m:num>
                        <m:r>
                          <a:rPr lang="en-US" sz="2400" b="1" i="1">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𝑸</m:t>
                        </m:r>
                        <m:r>
                          <a:rPr lang="en-US" sz="2400" b="1" i="1" smtClean="0">
                            <a:latin typeface="Cambria Math" panose="02040503050406030204" pitchFamily="18" charset="0"/>
                            <a:cs typeface="Times New Roman" panose="02020603050405020304" pitchFamily="18" charset="0"/>
                          </a:rPr>
                          <m:t> </m:t>
                        </m:r>
                      </m:num>
                      <m:den>
                        <m:r>
                          <a:rPr lang="en-US" sz="2400" b="1" i="1">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𝑷</m:t>
                        </m:r>
                        <m:r>
                          <a:rPr lang="en-US" sz="2400" b="1" i="1">
                            <a:latin typeface="Cambria Math" panose="02040503050406030204" pitchFamily="18" charset="0"/>
                            <a:cs typeface="Times New Roman" panose="02020603050405020304" pitchFamily="18" charset="0"/>
                          </a:rPr>
                          <m:t> </m:t>
                        </m:r>
                      </m:den>
                    </m:f>
                  </m:oMath>
                </a14:m>
                <a:r>
                  <a:rPr lang="en-US" sz="2400" b="1" i="1" dirty="0">
                    <a:latin typeface="Arial" panose="020B0604020202020204" pitchFamily="34" charset="0"/>
                    <a:ea typeface="Times New Roman" panose="02020603050405020304" pitchFamily="18" charset="0"/>
                    <a:cs typeface="Arial" panose="020B0604020202020204" pitchFamily="34" charset="0"/>
                  </a:rPr>
                  <a:t> = </a:t>
                </a:r>
                <a:r>
                  <a:rPr lang="en-US" sz="2400" b="1" i="1" dirty="0">
                    <a:solidFill>
                      <a:prstClr val="black"/>
                    </a:solidFill>
                    <a:latin typeface="Arial" panose="020B0604020202020204" pitchFamily="34" charset="0"/>
                    <a:cs typeface="Arial" panose="020B0604020202020204" pitchFamily="34" charset="0"/>
                  </a:rPr>
                  <a:t> </a:t>
                </a:r>
                <a14:m>
                  <m:oMath xmlns:m="http://schemas.openxmlformats.org/officeDocument/2006/math">
                    <m:f>
                      <m:fPr>
                        <m:ctrlPr>
                          <a:rPr lang="en-US" sz="2400" b="1" i="1">
                            <a:solidFill>
                              <a:prstClr val="black"/>
                            </a:solidFill>
                            <a:latin typeface="Cambria Math" panose="02040503050406030204" pitchFamily="18" charset="0"/>
                            <a:cs typeface="Times New Roman" panose="02020603050405020304" pitchFamily="18" charset="0"/>
                          </a:rPr>
                        </m:ctrlPr>
                      </m:fPr>
                      <m:num>
                        <m:r>
                          <a:rPr lang="en-US" sz="2400" b="1" i="1" smtClean="0">
                            <a:solidFill>
                              <a:prstClr val="black"/>
                            </a:solidFill>
                            <a:latin typeface="Cambria Math" panose="02040503050406030204" pitchFamily="18" charset="0"/>
                            <a:cs typeface="Times New Roman" panose="02020603050405020304" pitchFamily="18" charset="0"/>
                          </a:rPr>
                          <m:t>𝒎𝒄</m:t>
                        </m:r>
                        <m:r>
                          <a:rPr 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m:rPr>
                            <m:nor/>
                          </m:rPr>
                          <a:rPr lang="en-US" sz="2400" dirty="0">
                            <a:solidFill>
                              <a:srgbClr val="FF0000"/>
                            </a:solidFill>
                            <a:latin typeface="Arial" panose="020B0604020202020204" pitchFamily="34" charset="0"/>
                            <a:cs typeface="Arial" panose="020B0604020202020204" pitchFamily="34" charset="0"/>
                          </a:rPr>
                          <m:t>T</m:t>
                        </m:r>
                      </m:num>
                      <m:den>
                        <m:r>
                          <a:rPr lang="en-US" sz="2400" b="1" i="1">
                            <a:solidFill>
                              <a:prstClr val="black"/>
                            </a:solidFill>
                            <a:latin typeface="Cambria Math" panose="02040503050406030204" pitchFamily="18" charset="0"/>
                            <a:cs typeface="Times New Roman" panose="02020603050405020304" pitchFamily="18" charset="0"/>
                          </a:rPr>
                          <m:t> </m:t>
                        </m:r>
                        <m:r>
                          <a:rPr lang="en-US" sz="2400" b="1" i="1" smtClean="0">
                            <a:solidFill>
                              <a:prstClr val="black"/>
                            </a:solidFill>
                            <a:latin typeface="Cambria Math" panose="02040503050406030204" pitchFamily="18" charset="0"/>
                            <a:cs typeface="Times New Roman" panose="02020603050405020304" pitchFamily="18" charset="0"/>
                          </a:rPr>
                          <m:t>𝑷</m:t>
                        </m:r>
                        <m:r>
                          <a:rPr lang="en-US" sz="2400" b="1" i="1">
                            <a:solidFill>
                              <a:prstClr val="black"/>
                            </a:solidFill>
                            <a:latin typeface="Cambria Math" panose="02040503050406030204" pitchFamily="18" charset="0"/>
                            <a:cs typeface="Times New Roman" panose="02020603050405020304" pitchFamily="18" charset="0"/>
                          </a:rPr>
                          <m:t> </m:t>
                        </m:r>
                      </m:den>
                    </m:f>
                  </m:oMath>
                </a14:m>
                <a:r>
                  <a:rPr lang="en-US" sz="2400" b="1" i="1" dirty="0">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en-US" sz="2400" b="1" i="1" smtClean="0">
                            <a:latin typeface="Cambria Math" panose="02040503050406030204" pitchFamily="18" charset="0"/>
                            <a:cs typeface="Times New Roman" panose="02020603050405020304" pitchFamily="18" charset="0"/>
                          </a:rPr>
                        </m:ctrlPr>
                      </m:fPr>
                      <m:num>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𝟎</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𝟏𝟎𝟎</m:t>
                        </m:r>
                        <m:r>
                          <a:rPr lang="en-US" sz="2400" b="1" i="1" smtClean="0">
                            <a:latin typeface="Cambria Math" panose="02040503050406030204" pitchFamily="18" charset="0"/>
                            <a:cs typeface="Times New Roman" panose="02020603050405020304" pitchFamily="18" charset="0"/>
                          </a:rPr>
                          <m:t>( </m:t>
                        </m:r>
                        <m:r>
                          <a:rPr lang="en-US" sz="2400" b="1" i="1" smtClean="0">
                            <a:latin typeface="Cambria Math" panose="02040503050406030204" pitchFamily="18" charset="0"/>
                            <a:cs typeface="Times New Roman" panose="02020603050405020304" pitchFamily="18" charset="0"/>
                          </a:rPr>
                          <m:t>𝟒𝟏𝟗𝟎</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𝟕𝟕</m:t>
                        </m:r>
                        <m:r>
                          <a:rPr lang="en-US" sz="2400" b="1"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sz="2400" b="1" i="1" smtClean="0">
                            <a:latin typeface="Cambria Math" panose="02040503050406030204" pitchFamily="18" charset="0"/>
                            <a:cs typeface="Times New Roman" panose="02020603050405020304" pitchFamily="18" charset="0"/>
                          </a:rPr>
                          <m:t>𝟐𝟎𝟎</m:t>
                        </m:r>
                      </m:den>
                    </m:f>
                  </m:oMath>
                </a14:m>
                <a:r>
                  <a:rPr lang="en-US" sz="2400" b="1" i="1" dirty="0">
                    <a:latin typeface="Arial" panose="020B0604020202020204" pitchFamily="34" charset="0"/>
                    <a:ea typeface="Times New Roman" panose="02020603050405020304" pitchFamily="18" charset="0"/>
                    <a:cs typeface="Arial" panose="020B0604020202020204" pitchFamily="34" charset="0"/>
                  </a:rPr>
                  <a:t> = 160 sec    (Ans)               </a:t>
                </a:r>
              </a:p>
              <a:p>
                <a:pPr marL="38100" marR="124460" indent="0" algn="just">
                  <a:lnSpc>
                    <a:spcPct val="115000"/>
                  </a:lnSpc>
                  <a:spcBef>
                    <a:spcPts val="0"/>
                  </a:spcBef>
                  <a:spcAft>
                    <a:spcPts val="0"/>
                  </a:spcAft>
                  <a:buNone/>
                </a:pPr>
                <a:r>
                  <a:rPr lang="en-US" sz="2400" b="1" i="1" dirty="0">
                    <a:latin typeface="Arial" panose="020B0604020202020204" pitchFamily="34" charset="0"/>
                    <a:ea typeface="Times New Roman" panose="02020603050405020304" pitchFamily="18" charset="0"/>
                    <a:cs typeface="Arial" panose="020B0604020202020204" pitchFamily="34" charset="0"/>
                  </a:rPr>
                  <a:t>                                                                                                                                                        </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5D2FFE3-C98B-481D-8747-64F2B8BCD38A}"/>
                  </a:ext>
                </a:extLst>
              </p:cNvPr>
              <p:cNvSpPr>
                <a:spLocks noGrp="1" noRot="1" noChangeAspect="1" noMove="1" noResize="1" noEditPoints="1" noAdjustHandles="1" noChangeArrowheads="1" noChangeShapeType="1" noTextEdit="1"/>
              </p:cNvSpPr>
              <p:nvPr>
                <p:ph idx="1"/>
              </p:nvPr>
            </p:nvSpPr>
            <p:spPr>
              <a:xfrm>
                <a:off x="366092" y="160682"/>
                <a:ext cx="11459816" cy="6536635"/>
              </a:xfrm>
              <a:blipFill>
                <a:blip r:embed="rId2"/>
                <a:stretch>
                  <a:fillRect l="-479" t="-373"/>
                </a:stretch>
              </a:blipFill>
            </p:spPr>
            <p:txBody>
              <a:bodyPr/>
              <a:lstStyle/>
              <a:p>
                <a:r>
                  <a:rPr lang="en-US">
                    <a:noFill/>
                  </a:rPr>
                  <a:t> </a:t>
                </a:r>
              </a:p>
            </p:txBody>
          </p:sp>
        </mc:Fallback>
      </mc:AlternateContent>
    </p:spTree>
    <p:extLst>
      <p:ext uri="{BB962C8B-B14F-4D97-AF65-F5344CB8AC3E}">
        <p14:creationId xmlns:p14="http://schemas.microsoft.com/office/powerpoint/2010/main" val="241833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612F3-D615-44E4-BC0C-B7E22AACC5EB}"/>
                  </a:ext>
                </a:extLst>
              </p:cNvPr>
              <p:cNvSpPr>
                <a:spLocks noGrp="1"/>
              </p:cNvSpPr>
              <p:nvPr>
                <p:ph idx="1"/>
              </p:nvPr>
            </p:nvSpPr>
            <p:spPr>
              <a:xfrm>
                <a:off x="159026" y="371061"/>
                <a:ext cx="11873948" cy="6486939"/>
              </a:xfrm>
            </p:spPr>
            <p:txBody>
              <a:bodyPr>
                <a:normAutofit fontScale="55000" lnSpcReduction="20000"/>
              </a:bodyPr>
              <a:lstStyle/>
              <a:p>
                <a:pPr marL="38100" marR="124460" indent="0" algn="just">
                  <a:lnSpc>
                    <a:spcPct val="115000"/>
                  </a:lnSpc>
                  <a:spcBef>
                    <a:spcPts val="0"/>
                  </a:spcBef>
                  <a:spcAft>
                    <a:spcPts val="0"/>
                  </a:spcAft>
                  <a:buNone/>
                </a:pPr>
                <a:r>
                  <a:rPr lang="en-US" sz="3600" b="1" dirty="0">
                    <a:solidFill>
                      <a:srgbClr val="00B050"/>
                    </a:solidFill>
                    <a:latin typeface="Arial" panose="020B0604020202020204" pitchFamily="34" charset="0"/>
                    <a:cs typeface="Arial" panose="020B0604020202020204" pitchFamily="34" charset="0"/>
                  </a:rPr>
                  <a:t>Problem 24 </a:t>
                </a:r>
                <a:r>
                  <a:rPr lang="en-US" sz="3600" i="1" dirty="0">
                    <a:solidFill>
                      <a:srgbClr val="00B050"/>
                    </a:solidFill>
                    <a:latin typeface="Arial" panose="020B0604020202020204" pitchFamily="34" charset="0"/>
                    <a:cs typeface="Arial" panose="020B0604020202020204" pitchFamily="34" charset="0"/>
                  </a:rPr>
                  <a:t>: </a:t>
                </a:r>
                <a:r>
                  <a:rPr lang="en-US" sz="3600" i="1" dirty="0">
                    <a:solidFill>
                      <a:srgbClr val="00B050"/>
                    </a:solidFill>
                    <a:latin typeface="Arial" panose="020B0604020202020204" pitchFamily="34" charset="0"/>
                    <a:ea typeface="Times New Roman" panose="02020603050405020304" pitchFamily="18" charset="0"/>
                    <a:cs typeface="Arial" panose="020B0604020202020204" pitchFamily="34" charset="0"/>
                  </a:rPr>
                  <a:t>A certain substance has a mass per mole of 50.0 g/mol. When 314 J is added as heat to a 30.0 g sample, the sample’s temperature rises from 25.0</a:t>
                </a:r>
                <a:r>
                  <a:rPr lang="en-US" sz="3600" i="1" dirty="0">
                    <a:solidFill>
                      <a:srgbClr val="00B050"/>
                    </a:solidFill>
                    <a:latin typeface="Arial" panose="020B0604020202020204" pitchFamily="34" charset="0"/>
                    <a:ea typeface="Cambria Math" panose="02040503050406030204" pitchFamily="18" charset="0"/>
                    <a:cs typeface="Arial" panose="020B0604020202020204" pitchFamily="34" charset="0"/>
                  </a:rPr>
                  <a:t>°</a:t>
                </a:r>
                <a:r>
                  <a:rPr lang="en-US" sz="3600" i="1" dirty="0">
                    <a:solidFill>
                      <a:srgbClr val="00B050"/>
                    </a:solidFill>
                    <a:latin typeface="Arial" panose="020B0604020202020204" pitchFamily="34" charset="0"/>
                    <a:ea typeface="Times New Roman" panose="02020603050405020304" pitchFamily="18" charset="0"/>
                    <a:cs typeface="Arial" panose="020B0604020202020204" pitchFamily="34" charset="0"/>
                  </a:rPr>
                  <a:t>C to 45.0</a:t>
                </a:r>
                <a:r>
                  <a:rPr lang="en-US" sz="3600" i="1" dirty="0">
                    <a:solidFill>
                      <a:srgbClr val="00B050"/>
                    </a:solidFill>
                    <a:latin typeface="Arial" panose="020B0604020202020204" pitchFamily="34" charset="0"/>
                    <a:ea typeface="Cambria Math" panose="02040503050406030204" pitchFamily="18" charset="0"/>
                    <a:cs typeface="Arial" panose="020B0604020202020204" pitchFamily="34" charset="0"/>
                  </a:rPr>
                  <a:t>°</a:t>
                </a:r>
                <a:r>
                  <a:rPr lang="en-US" sz="3600" i="1" dirty="0">
                    <a:solidFill>
                      <a:srgbClr val="00B050"/>
                    </a:solidFill>
                    <a:latin typeface="Arial" panose="020B0604020202020204" pitchFamily="34" charset="0"/>
                    <a:ea typeface="Times New Roman" panose="02020603050405020304" pitchFamily="18" charset="0"/>
                    <a:cs typeface="Arial" panose="020B0604020202020204" pitchFamily="34" charset="0"/>
                  </a:rPr>
                  <a:t>C. What are the (a) specific heat and (b) molar specific heat of this substance? (c) How many moles are in the sample?</a:t>
                </a:r>
              </a:p>
              <a:p>
                <a:pPr marL="0" indent="0">
                  <a:buNone/>
                </a:pPr>
                <a:endParaRPr lang="en-US" sz="2900" b="1" dirty="0">
                  <a:latin typeface="Arial" panose="020B0604020202020204" pitchFamily="34" charset="0"/>
                  <a:cs typeface="Arial" panose="020B0604020202020204" pitchFamily="34" charset="0"/>
                </a:endParaRPr>
              </a:p>
              <a:p>
                <a:pPr marL="0" indent="0">
                  <a:buNone/>
                </a:pPr>
                <a:r>
                  <a:rPr lang="en-US" sz="3600" b="1" dirty="0">
                    <a:latin typeface="Arial" panose="020B0604020202020204" pitchFamily="34" charset="0"/>
                    <a:cs typeface="Arial" panose="020B0604020202020204" pitchFamily="34" charset="0"/>
                  </a:rPr>
                  <a:t>Solution :   </a:t>
                </a:r>
              </a:p>
              <a:p>
                <a:pPr marL="0" lvl="0" indent="0">
                  <a:buNone/>
                </a:pPr>
                <a:r>
                  <a:rPr lang="en-US" sz="3600" b="1" dirty="0">
                    <a:latin typeface="Arial" panose="020B0604020202020204" pitchFamily="34" charset="0"/>
                    <a:cs typeface="Arial" panose="020B0604020202020204" pitchFamily="34" charset="0"/>
                  </a:rPr>
                  <a:t>Molar mass, </a:t>
                </a:r>
                <a:r>
                  <a:rPr lang="en-US" sz="3600" dirty="0">
                    <a:solidFill>
                      <a:prstClr val="black"/>
                    </a:solidFill>
                    <a:latin typeface="Arial" panose="020B0604020202020204" pitchFamily="34" charset="0"/>
                    <a:cs typeface="Arial" panose="020B0604020202020204" pitchFamily="34" charset="0"/>
                  </a:rPr>
                  <a:t>M = 50 g =50</a:t>
                </a:r>
                <a:r>
                  <a:rPr lang="en-US" sz="3600" b="1" dirty="0">
                    <a:solidFill>
                      <a:srgbClr val="00000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sz="3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3600" dirty="0">
                    <a:solidFill>
                      <a:prstClr val="black"/>
                    </a:solidFill>
                    <a:latin typeface="Arial" panose="020B0604020202020204" pitchFamily="34" charset="0"/>
                    <a:cs typeface="Arial" panose="020B0604020202020204" pitchFamily="34" charset="0"/>
                  </a:rPr>
                  <a:t>10 </a:t>
                </a:r>
                <a:r>
                  <a:rPr lang="en-US" sz="3600" baseline="30000" dirty="0">
                    <a:solidFill>
                      <a:prstClr val="black"/>
                    </a:solidFill>
                    <a:latin typeface="Arial" panose="020B0604020202020204" pitchFamily="34" charset="0"/>
                    <a:cs typeface="Arial" panose="020B0604020202020204" pitchFamily="34" charset="0"/>
                  </a:rPr>
                  <a:t>-3</a:t>
                </a:r>
                <a:r>
                  <a:rPr lang="en-US" sz="3600" dirty="0">
                    <a:solidFill>
                      <a:prstClr val="black"/>
                    </a:solidFill>
                    <a:latin typeface="Arial" panose="020B0604020202020204" pitchFamily="34" charset="0"/>
                    <a:cs typeface="Arial" panose="020B0604020202020204" pitchFamily="34" charset="0"/>
                  </a:rPr>
                  <a:t> kg ;  Q = 314 J ; mass of sample, m = </a:t>
                </a:r>
                <a:r>
                  <a:rPr lang="en-US" sz="3600" dirty="0" err="1">
                    <a:solidFill>
                      <a:prstClr val="black"/>
                    </a:solidFill>
                    <a:latin typeface="Arial" panose="020B0604020202020204" pitchFamily="34" charset="0"/>
                    <a:cs typeface="Arial" panose="020B0604020202020204" pitchFamily="34" charset="0"/>
                  </a:rPr>
                  <a:t>M</a:t>
                </a:r>
                <a:r>
                  <a:rPr lang="en-US" sz="3600" baseline="-25000" dirty="0" err="1">
                    <a:solidFill>
                      <a:prstClr val="black"/>
                    </a:solidFill>
                    <a:latin typeface="Arial" panose="020B0604020202020204" pitchFamily="34" charset="0"/>
                    <a:cs typeface="Arial" panose="020B0604020202020204" pitchFamily="34" charset="0"/>
                  </a:rPr>
                  <a:t>sam</a:t>
                </a:r>
                <a:r>
                  <a:rPr lang="en-US" sz="3600" dirty="0">
                    <a:solidFill>
                      <a:prstClr val="black"/>
                    </a:solidFill>
                    <a:latin typeface="Arial" panose="020B0604020202020204" pitchFamily="34" charset="0"/>
                    <a:cs typeface="Arial" panose="020B0604020202020204" pitchFamily="34" charset="0"/>
                  </a:rPr>
                  <a:t> = 30 g = 30 </a:t>
                </a:r>
                <a14:m>
                  <m:oMath xmlns:m="http://schemas.openxmlformats.org/officeDocument/2006/math">
                    <m:r>
                      <a:rPr lang="en-US" sz="3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3600" dirty="0">
                    <a:solidFill>
                      <a:prstClr val="black"/>
                    </a:solidFill>
                    <a:latin typeface="Arial" panose="020B0604020202020204" pitchFamily="34" charset="0"/>
                    <a:cs typeface="Arial" panose="020B0604020202020204" pitchFamily="34" charset="0"/>
                  </a:rPr>
                  <a:t>10 </a:t>
                </a:r>
                <a:r>
                  <a:rPr lang="en-US" sz="3600" baseline="30000" dirty="0">
                    <a:solidFill>
                      <a:prstClr val="black"/>
                    </a:solidFill>
                    <a:latin typeface="Arial" panose="020B0604020202020204" pitchFamily="34" charset="0"/>
                    <a:cs typeface="Arial" panose="020B0604020202020204" pitchFamily="34" charset="0"/>
                  </a:rPr>
                  <a:t>-3</a:t>
                </a:r>
                <a:r>
                  <a:rPr lang="en-US" sz="3600" dirty="0">
                    <a:solidFill>
                      <a:prstClr val="black"/>
                    </a:solidFill>
                    <a:latin typeface="Arial" panose="020B0604020202020204" pitchFamily="34" charset="0"/>
                    <a:cs typeface="Arial" panose="020B0604020202020204" pitchFamily="34" charset="0"/>
                  </a:rPr>
                  <a:t> kg</a:t>
                </a:r>
                <a:endParaRPr lang="en-US" sz="3600" b="1" dirty="0">
                  <a:solidFill>
                    <a:prstClr val="black"/>
                  </a:solidFill>
                  <a:latin typeface="Arial" panose="020B0604020202020204" pitchFamily="34" charset="0"/>
                  <a:cs typeface="Arial" panose="020B0604020202020204" pitchFamily="34" charset="0"/>
                </a:endParaRPr>
              </a:p>
              <a:p>
                <a:pPr marL="0" indent="0">
                  <a:buNone/>
                </a:pPr>
                <a:r>
                  <a:rPr lang="en-US" sz="3600" dirty="0" err="1">
                    <a:solidFill>
                      <a:prstClr val="black"/>
                    </a:solidFill>
                    <a:latin typeface="Arial" panose="020B0604020202020204" pitchFamily="34" charset="0"/>
                    <a:cs typeface="Arial" panose="020B0604020202020204" pitchFamily="34" charset="0"/>
                  </a:rPr>
                  <a:t>T</a:t>
                </a:r>
                <a:r>
                  <a:rPr lang="en-US" sz="3600" baseline="-25000" dirty="0" err="1">
                    <a:solidFill>
                      <a:prstClr val="black"/>
                    </a:solidFill>
                    <a:latin typeface="Arial" panose="020B0604020202020204" pitchFamily="34" charset="0"/>
                    <a:cs typeface="Arial" panose="020B0604020202020204" pitchFamily="34" charset="0"/>
                  </a:rPr>
                  <a:t>i</a:t>
                </a:r>
                <a:r>
                  <a:rPr lang="en-US" sz="3600" dirty="0">
                    <a:solidFill>
                      <a:prstClr val="black"/>
                    </a:solidFill>
                    <a:latin typeface="Arial" panose="020B0604020202020204" pitchFamily="34" charset="0"/>
                    <a:cs typeface="Arial" panose="020B0604020202020204" pitchFamily="34" charset="0"/>
                  </a:rPr>
                  <a:t> = 25°C; T</a:t>
                </a:r>
                <a:r>
                  <a:rPr lang="en-US" sz="3600" baseline="-25000" dirty="0">
                    <a:solidFill>
                      <a:prstClr val="black"/>
                    </a:solidFill>
                    <a:latin typeface="Arial" panose="020B0604020202020204" pitchFamily="34" charset="0"/>
                    <a:cs typeface="Arial" panose="020B0604020202020204" pitchFamily="34" charset="0"/>
                  </a:rPr>
                  <a:t>f</a:t>
                </a:r>
                <a:r>
                  <a:rPr lang="en-US" sz="3600" dirty="0">
                    <a:solidFill>
                      <a:prstClr val="black"/>
                    </a:solidFill>
                    <a:latin typeface="Arial" panose="020B0604020202020204" pitchFamily="34" charset="0"/>
                    <a:cs typeface="Arial" panose="020B0604020202020204" pitchFamily="34" charset="0"/>
                  </a:rPr>
                  <a:t> = 45°C ; </a:t>
                </a:r>
                <a14:m>
                  <m:oMath xmlns:m="http://schemas.openxmlformats.org/officeDocument/2006/math">
                    <m:r>
                      <a:rPr lang="en-US" sz="3600" i="1">
                        <a:solidFill>
                          <a:prstClr val="black"/>
                        </a:solidFill>
                        <a:latin typeface="Cambria Math" panose="02040503050406030204" pitchFamily="18" charset="0"/>
                        <a:ea typeface="Cambria Math" panose="02040503050406030204" pitchFamily="18" charset="0"/>
                        <a:cs typeface="Arial" panose="020B0604020202020204" pitchFamily="34" charset="0"/>
                      </a:rPr>
                      <m:t>∆</m:t>
                    </m:r>
                  </m:oMath>
                </a14:m>
                <a:r>
                  <a:rPr lang="en-US" sz="3600" dirty="0">
                    <a:solidFill>
                      <a:prstClr val="black"/>
                    </a:solidFill>
                    <a:latin typeface="Arial" panose="020B0604020202020204" pitchFamily="34" charset="0"/>
                    <a:cs typeface="Arial" panose="020B0604020202020204" pitchFamily="34" charset="0"/>
                  </a:rPr>
                  <a:t>T = (45  + 273)K – (25+273)K = (45 -25 )K = 20 K </a:t>
                </a:r>
                <a:endParaRPr lang="en-US" sz="3600" dirty="0">
                  <a:latin typeface="Arial" panose="020B0604020202020204" pitchFamily="34" charset="0"/>
                  <a:cs typeface="Arial" panose="020B0604020202020204" pitchFamily="34" charset="0"/>
                </a:endParaRPr>
              </a:p>
              <a:p>
                <a:pPr marL="0" indent="0">
                  <a:buNone/>
                </a:pPr>
                <a:endParaRPr lang="en-US" sz="3600" dirty="0">
                  <a:solidFill>
                    <a:srgbClr val="FF0000"/>
                  </a:solidFill>
                  <a:latin typeface="Arial" panose="020B0604020202020204" pitchFamily="34" charset="0"/>
                  <a:cs typeface="Arial" panose="020B0604020202020204" pitchFamily="34" charset="0"/>
                </a:endParaRPr>
              </a:p>
              <a:p>
                <a:pPr marL="0" indent="0">
                  <a:buNone/>
                </a:pPr>
                <a:r>
                  <a:rPr lang="en-US" sz="3600" dirty="0">
                    <a:solidFill>
                      <a:srgbClr val="FF0000"/>
                    </a:solidFill>
                    <a:latin typeface="Arial" panose="020B0604020202020204" pitchFamily="34" charset="0"/>
                    <a:cs typeface="Arial" panose="020B0604020202020204" pitchFamily="34" charset="0"/>
                  </a:rPr>
                  <a:t>(a) Q = mc</a:t>
                </a:r>
                <a14:m>
                  <m:oMath xmlns:m="http://schemas.openxmlformats.org/officeDocument/2006/math">
                    <m:r>
                      <a:rPr lang="en-US" sz="360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3600" dirty="0">
                    <a:solidFill>
                      <a:srgbClr val="FF0000"/>
                    </a:solidFill>
                    <a:latin typeface="Arial" panose="020B0604020202020204" pitchFamily="34" charset="0"/>
                    <a:cs typeface="Arial" panose="020B0604020202020204" pitchFamily="34" charset="0"/>
                  </a:rPr>
                  <a:t>T</a:t>
                </a:r>
              </a:p>
              <a:p>
                <a:pPr marL="0" indent="0">
                  <a:buNone/>
                </a:pPr>
                <a:r>
                  <a:rPr lang="en-US" sz="3600" dirty="0">
                    <a:latin typeface="Arial" panose="020B0604020202020204" pitchFamily="34" charset="0"/>
                    <a:cs typeface="Arial" panose="020B0604020202020204" pitchFamily="34" charset="0"/>
                  </a:rPr>
                  <a:t>        c = </a:t>
                </a:r>
                <a14:m>
                  <m:oMath xmlns:m="http://schemas.openxmlformats.org/officeDocument/2006/math">
                    <m:f>
                      <m:fPr>
                        <m:ctrlPr>
                          <a:rPr lang="en-US" sz="360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𝑄</m:t>
                        </m:r>
                        <m:r>
                          <a:rPr lang="en-US" sz="3600" b="0" i="1" smtClean="0">
                            <a:latin typeface="Cambria Math" panose="02040503050406030204" pitchFamily="18" charset="0"/>
                            <a:cs typeface="Times New Roman" panose="02020603050405020304" pitchFamily="18" charset="0"/>
                          </a:rPr>
                          <m:t> </m:t>
                        </m:r>
                      </m:num>
                      <m:den>
                        <m:r>
                          <a:rPr lang="en-US" sz="3600" b="0" i="1" smtClean="0">
                            <a:latin typeface="Cambria Math" panose="02040503050406030204" pitchFamily="18" charset="0"/>
                            <a:cs typeface="Times New Roman" panose="02020603050405020304" pitchFamily="18" charset="0"/>
                          </a:rPr>
                          <m:t>𝑚</m:t>
                        </m:r>
                        <m:r>
                          <a:rPr lang="en-US" sz="3600" b="0" i="1" smtClean="0">
                            <a:latin typeface="Cambria Math" panose="02040503050406030204" pitchFamily="18" charset="0"/>
                            <a:cs typeface="Times New Roman" panose="02020603050405020304" pitchFamily="18" charset="0"/>
                          </a:rPr>
                          <m:t> ∆</m:t>
                        </m:r>
                        <m:r>
                          <m:rPr>
                            <m:nor/>
                          </m:rPr>
                          <a:rPr lang="en-US" sz="3600" dirty="0">
                            <a:solidFill>
                              <a:srgbClr val="FF0000"/>
                            </a:solidFill>
                            <a:latin typeface="Arial" panose="020B0604020202020204" pitchFamily="34" charset="0"/>
                            <a:cs typeface="Arial" panose="020B0604020202020204" pitchFamily="34" charset="0"/>
                          </a:rPr>
                          <m:t>T</m:t>
                        </m:r>
                      </m:den>
                    </m:f>
                  </m:oMath>
                </a14:m>
                <a:r>
                  <a:rPr lang="en-US" sz="3600" i="1" dirty="0">
                    <a:latin typeface="Arial" panose="020B0604020202020204" pitchFamily="34" charset="0"/>
                    <a:cs typeface="Arial" panose="020B0604020202020204" pitchFamily="34" charset="0"/>
                  </a:rPr>
                  <a:t> = </a:t>
                </a:r>
                <a14:m>
                  <m:oMath xmlns:m="http://schemas.openxmlformats.org/officeDocument/2006/math">
                    <m:f>
                      <m:fPr>
                        <m:ctrlPr>
                          <a:rPr lang="en-US" sz="360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 314 </m:t>
                        </m:r>
                      </m:num>
                      <m:den>
                        <m:r>
                          <m:rPr>
                            <m:nor/>
                          </m:rPr>
                          <a:rPr lang="en-US" sz="3600" dirty="0">
                            <a:solidFill>
                              <a:prstClr val="black"/>
                            </a:solidFill>
                            <a:latin typeface="Arial" panose="020B0604020202020204" pitchFamily="34" charset="0"/>
                            <a:cs typeface="Arial" panose="020B0604020202020204" pitchFamily="34" charset="0"/>
                          </a:rPr>
                          <m:t>30 </m:t>
                        </m:r>
                        <m:r>
                          <a:rPr lang="en-US" sz="3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3600" dirty="0">
                            <a:solidFill>
                              <a:prstClr val="black"/>
                            </a:solidFill>
                            <a:latin typeface="Arial" panose="020B0604020202020204" pitchFamily="34" charset="0"/>
                            <a:cs typeface="Arial" panose="020B0604020202020204" pitchFamily="34" charset="0"/>
                          </a:rPr>
                          <m:t>10 </m:t>
                        </m:r>
                        <m:r>
                          <m:rPr>
                            <m:nor/>
                          </m:rPr>
                          <a:rPr lang="en-US" sz="3600" baseline="30000" dirty="0">
                            <a:solidFill>
                              <a:prstClr val="black"/>
                            </a:solidFill>
                            <a:latin typeface="Arial" panose="020B0604020202020204" pitchFamily="34" charset="0"/>
                            <a:cs typeface="Arial" panose="020B0604020202020204" pitchFamily="34" charset="0"/>
                          </a:rPr>
                          <m:t>−3</m:t>
                        </m:r>
                        <m:r>
                          <a:rPr lang="en-US" sz="3600" b="0" i="1" dirty="0" smtClean="0">
                            <a:solidFill>
                              <a:prstClr val="black"/>
                            </a:solidFill>
                            <a:latin typeface="Cambria Math" panose="02040503050406030204" pitchFamily="18" charset="0"/>
                            <a:cs typeface="Times New Roman" panose="02020603050405020304" pitchFamily="18" charset="0"/>
                          </a:rPr>
                          <m:t> </m:t>
                        </m:r>
                        <m:r>
                          <a:rPr lang="en-US" sz="3600" b="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×20</m:t>
                        </m:r>
                      </m:den>
                    </m:f>
                  </m:oMath>
                </a14:m>
                <a:r>
                  <a:rPr lang="en-US" sz="3600" i="1" dirty="0">
                    <a:latin typeface="Arial" panose="020B0604020202020204" pitchFamily="34" charset="0"/>
                    <a:cs typeface="Arial" panose="020B0604020202020204" pitchFamily="34" charset="0"/>
                  </a:rPr>
                  <a:t>  = </a:t>
                </a:r>
                <a:r>
                  <a:rPr lang="en-US" sz="3600" dirty="0">
                    <a:latin typeface="Arial" panose="020B0604020202020204" pitchFamily="34" charset="0"/>
                    <a:cs typeface="Arial" panose="020B0604020202020204" pitchFamily="34" charset="0"/>
                  </a:rPr>
                  <a:t>523 J/kg-K</a:t>
                </a:r>
              </a:p>
              <a:p>
                <a:pPr marL="0" indent="0">
                  <a:buNone/>
                </a:pPr>
                <a:r>
                  <a:rPr lang="en-US" sz="3600" b="1" dirty="0">
                    <a:latin typeface="Arial" panose="020B0604020202020204" pitchFamily="34" charset="0"/>
                    <a:cs typeface="Arial" panose="020B0604020202020204" pitchFamily="34" charset="0"/>
                  </a:rPr>
                  <a:t>(c)</a:t>
                </a:r>
                <a:r>
                  <a:rPr lang="en-US" sz="3600" dirty="0">
                    <a:solidFill>
                      <a:prstClr val="black"/>
                    </a:solidFill>
                    <a:latin typeface="Arial" panose="020B0604020202020204" pitchFamily="34" charset="0"/>
                    <a:cs typeface="Arial" panose="020B0604020202020204" pitchFamily="34" charset="0"/>
                  </a:rPr>
                  <a:t>    </a:t>
                </a:r>
                <a:endParaRPr lang="en-US" sz="3600" dirty="0">
                  <a:latin typeface="Arial" panose="020B0604020202020204" pitchFamily="34" charset="0"/>
                  <a:cs typeface="Arial" panose="020B0604020202020204" pitchFamily="34" charset="0"/>
                </a:endParaRPr>
              </a:p>
              <a:p>
                <a:pPr marL="0" indent="0">
                  <a:buNone/>
                </a:pPr>
                <a:r>
                  <a:rPr lang="en-US" sz="3600" dirty="0">
                    <a:solidFill>
                      <a:srgbClr val="00B0F0"/>
                    </a:solidFill>
                    <a:latin typeface="Arial" panose="020B0604020202020204" pitchFamily="34" charset="0"/>
                    <a:cs typeface="Arial" panose="020B0604020202020204" pitchFamily="34" charset="0"/>
                  </a:rPr>
                  <a:t>    </a:t>
                </a:r>
                <a:r>
                  <a:rPr lang="en-US" sz="3600" dirty="0" err="1">
                    <a:solidFill>
                      <a:srgbClr val="00B0F0"/>
                    </a:solidFill>
                    <a:latin typeface="Arial" panose="020B0604020202020204" pitchFamily="34" charset="0"/>
                    <a:cs typeface="Arial" panose="020B0604020202020204" pitchFamily="34" charset="0"/>
                  </a:rPr>
                  <a:t>M</a:t>
                </a:r>
                <a:r>
                  <a:rPr lang="en-US" sz="3600" baseline="-25000" dirty="0" err="1">
                    <a:solidFill>
                      <a:srgbClr val="00B0F0"/>
                    </a:solidFill>
                    <a:latin typeface="Arial" panose="020B0604020202020204" pitchFamily="34" charset="0"/>
                    <a:cs typeface="Arial" panose="020B0604020202020204" pitchFamily="34" charset="0"/>
                  </a:rPr>
                  <a:t>sam</a:t>
                </a:r>
                <a:r>
                  <a:rPr lang="en-US" sz="3600" dirty="0">
                    <a:solidFill>
                      <a:srgbClr val="00B0F0"/>
                    </a:solidFill>
                    <a:latin typeface="Arial" panose="020B0604020202020204" pitchFamily="34" charset="0"/>
                    <a:cs typeface="Arial" panose="020B0604020202020204" pitchFamily="34" charset="0"/>
                  </a:rPr>
                  <a:t> = </a:t>
                </a:r>
                <a:r>
                  <a:rPr lang="en-US" sz="3600" dirty="0" err="1">
                    <a:solidFill>
                      <a:srgbClr val="00B0F0"/>
                    </a:solidFill>
                    <a:latin typeface="Arial" panose="020B0604020202020204" pitchFamily="34" charset="0"/>
                    <a:cs typeface="Arial" panose="020B0604020202020204" pitchFamily="34" charset="0"/>
                  </a:rPr>
                  <a:t>nM</a:t>
                </a:r>
                <a:r>
                  <a:rPr lang="en-US" sz="3600" dirty="0">
                    <a:solidFill>
                      <a:srgbClr val="00B0F0"/>
                    </a:solidFill>
                    <a:latin typeface="Arial" panose="020B0604020202020204" pitchFamily="34" charset="0"/>
                    <a:cs typeface="Arial" panose="020B0604020202020204" pitchFamily="34" charset="0"/>
                  </a:rPr>
                  <a:t> </a:t>
                </a:r>
              </a:p>
              <a:p>
                <a:pPr marL="0" indent="0">
                  <a:buNone/>
                </a:pPr>
                <a:r>
                  <a:rPr lang="en-US" sz="3600" i="1" dirty="0">
                    <a:latin typeface="Arial" panose="020B0604020202020204" pitchFamily="34" charset="0"/>
                    <a:cs typeface="Arial" panose="020B0604020202020204" pitchFamily="34" charset="0"/>
                  </a:rPr>
                  <a:t>     </a:t>
                </a:r>
                <a:r>
                  <a:rPr lang="en-US" sz="3600" i="1" dirty="0">
                    <a:solidFill>
                      <a:srgbClr val="7030A0"/>
                    </a:solidFill>
                    <a:latin typeface="Arial" panose="020B0604020202020204" pitchFamily="34" charset="0"/>
                    <a:cs typeface="Arial" panose="020B0604020202020204" pitchFamily="34" charset="0"/>
                  </a:rPr>
                  <a:t>n</a:t>
                </a:r>
                <a:r>
                  <a:rPr lang="en-US" sz="3600" i="1" dirty="0">
                    <a:latin typeface="Arial" panose="020B0604020202020204" pitchFamily="34" charset="0"/>
                    <a:cs typeface="Arial" panose="020B0604020202020204" pitchFamily="34" charset="0"/>
                  </a:rPr>
                  <a:t> = </a:t>
                </a:r>
                <a14:m>
                  <m:oMath xmlns:m="http://schemas.openxmlformats.org/officeDocument/2006/math">
                    <m:f>
                      <m:fPr>
                        <m:ctrlPr>
                          <a:rPr lang="en-US" sz="360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𝑀𝑠𝑎𝑚</m:t>
                        </m:r>
                        <m:r>
                          <a:rPr lang="en-US" sz="3600" b="0" i="1" smtClean="0">
                            <a:latin typeface="Cambria Math" panose="02040503050406030204" pitchFamily="18" charset="0"/>
                            <a:cs typeface="Times New Roman" panose="02020603050405020304" pitchFamily="18" charset="0"/>
                          </a:rPr>
                          <m:t> </m:t>
                        </m:r>
                      </m:num>
                      <m:den>
                        <m:r>
                          <a:rPr lang="en-US" sz="3600" b="0" i="1" smtClean="0">
                            <a:latin typeface="Cambria Math" panose="02040503050406030204" pitchFamily="18" charset="0"/>
                            <a:cs typeface="Times New Roman" panose="02020603050405020304" pitchFamily="18" charset="0"/>
                          </a:rPr>
                          <m:t>𝑀</m:t>
                        </m:r>
                      </m:den>
                    </m:f>
                  </m:oMath>
                </a14:m>
                <a:r>
                  <a:rPr lang="en-US" sz="3600" i="1" dirty="0">
                    <a:latin typeface="Arial" panose="020B0604020202020204" pitchFamily="34" charset="0"/>
                    <a:cs typeface="Arial" panose="020B0604020202020204" pitchFamily="34" charset="0"/>
                  </a:rPr>
                  <a:t> = </a:t>
                </a:r>
                <a14:m>
                  <m:oMath xmlns:m="http://schemas.openxmlformats.org/officeDocument/2006/math">
                    <m:f>
                      <m:fPr>
                        <m:ctrlPr>
                          <a:rPr lang="en-US" sz="3600" i="1" smtClean="0">
                            <a:latin typeface="Cambria Math" panose="02040503050406030204" pitchFamily="18" charset="0"/>
                            <a:cs typeface="Times New Roman" panose="02020603050405020304" pitchFamily="18" charset="0"/>
                          </a:rPr>
                        </m:ctrlPr>
                      </m:fPr>
                      <m:num>
                        <m:r>
                          <m:rPr>
                            <m:nor/>
                          </m:rPr>
                          <a:rPr lang="en-US" sz="3600" b="0" i="0" smtClean="0">
                            <a:latin typeface="Arial" panose="020B0604020202020204" pitchFamily="34" charset="0"/>
                            <a:cs typeface="Arial" panose="020B0604020202020204" pitchFamily="34" charset="0"/>
                          </a:rPr>
                          <m:t>  </m:t>
                        </m:r>
                        <m:r>
                          <m:rPr>
                            <m:nor/>
                          </m:rPr>
                          <a:rPr lang="en-US" sz="3600" dirty="0">
                            <a:solidFill>
                              <a:prstClr val="black"/>
                            </a:solidFill>
                            <a:latin typeface="Arial" panose="020B0604020202020204" pitchFamily="34" charset="0"/>
                            <a:cs typeface="Arial" panose="020B0604020202020204" pitchFamily="34" charset="0"/>
                          </a:rPr>
                          <m:t>30 </m:t>
                        </m:r>
                        <m:r>
                          <a:rPr lang="en-US" sz="3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3600" dirty="0">
                            <a:solidFill>
                              <a:prstClr val="black"/>
                            </a:solidFill>
                            <a:latin typeface="Arial" panose="020B0604020202020204" pitchFamily="34" charset="0"/>
                            <a:cs typeface="Arial" panose="020B0604020202020204" pitchFamily="34" charset="0"/>
                          </a:rPr>
                          <m:t>10 </m:t>
                        </m:r>
                        <m:r>
                          <m:rPr>
                            <m:nor/>
                          </m:rPr>
                          <a:rPr lang="en-US" sz="3600" baseline="30000" dirty="0">
                            <a:solidFill>
                              <a:prstClr val="black"/>
                            </a:solidFill>
                            <a:latin typeface="Arial" panose="020B0604020202020204" pitchFamily="34" charset="0"/>
                            <a:cs typeface="Arial" panose="020B0604020202020204" pitchFamily="34" charset="0"/>
                          </a:rPr>
                          <m:t>−3</m:t>
                        </m:r>
                        <m:r>
                          <m:rPr>
                            <m:nor/>
                          </m:rPr>
                          <a:rPr lang="en-US" sz="3600" b="0" i="0" baseline="30000" dirty="0" smtClean="0">
                            <a:solidFill>
                              <a:prstClr val="black"/>
                            </a:solidFill>
                            <a:latin typeface="Arial" panose="020B0604020202020204" pitchFamily="34" charset="0"/>
                            <a:cs typeface="Arial" panose="020B0604020202020204" pitchFamily="34" charset="0"/>
                          </a:rPr>
                          <m:t>  </m:t>
                        </m:r>
                      </m:num>
                      <m:den>
                        <m:r>
                          <m:rPr>
                            <m:nor/>
                          </m:rPr>
                          <a:rPr lang="en-US" sz="3600" b="0" i="0" smtClean="0">
                            <a:latin typeface="Arial" panose="020B0604020202020204" pitchFamily="34" charset="0"/>
                            <a:cs typeface="Arial" panose="020B0604020202020204" pitchFamily="34" charset="0"/>
                          </a:rPr>
                          <m:t>  5</m:t>
                        </m:r>
                        <m:r>
                          <m:rPr>
                            <m:nor/>
                          </m:rPr>
                          <a:rPr lang="en-US" sz="3600" dirty="0">
                            <a:solidFill>
                              <a:prstClr val="black"/>
                            </a:solidFill>
                            <a:latin typeface="Arial" panose="020B0604020202020204" pitchFamily="34" charset="0"/>
                            <a:cs typeface="Arial" panose="020B0604020202020204" pitchFamily="34" charset="0"/>
                          </a:rPr>
                          <m:t>0 </m:t>
                        </m:r>
                        <m:r>
                          <a:rPr lang="en-US" sz="36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3600" dirty="0">
                            <a:solidFill>
                              <a:prstClr val="black"/>
                            </a:solidFill>
                            <a:latin typeface="Arial" panose="020B0604020202020204" pitchFamily="34" charset="0"/>
                            <a:cs typeface="Arial" panose="020B0604020202020204" pitchFamily="34" charset="0"/>
                          </a:rPr>
                          <m:t>10 </m:t>
                        </m:r>
                        <m:r>
                          <m:rPr>
                            <m:nor/>
                          </m:rPr>
                          <a:rPr lang="en-US" sz="3600" baseline="30000" dirty="0">
                            <a:solidFill>
                              <a:prstClr val="black"/>
                            </a:solidFill>
                            <a:latin typeface="Arial" panose="020B0604020202020204" pitchFamily="34" charset="0"/>
                            <a:cs typeface="Arial" panose="020B0604020202020204" pitchFamily="34" charset="0"/>
                          </a:rPr>
                          <m:t>−3</m:t>
                        </m:r>
                        <m:r>
                          <a:rPr lang="en-US" sz="3600" b="0" i="1" baseline="30000" dirty="0" smtClean="0">
                            <a:solidFill>
                              <a:prstClr val="black"/>
                            </a:solidFill>
                            <a:latin typeface="Cambria Math" panose="02040503050406030204" pitchFamily="18" charset="0"/>
                            <a:cs typeface="Times New Roman" panose="02020603050405020304" pitchFamily="18" charset="0"/>
                          </a:rPr>
                          <m:t>   </m:t>
                        </m:r>
                      </m:den>
                    </m:f>
                  </m:oMath>
                </a14:m>
                <a:r>
                  <a:rPr lang="en-US" sz="3600" i="1" dirty="0">
                    <a:latin typeface="Arial" panose="020B0604020202020204" pitchFamily="34" charset="0"/>
                    <a:cs typeface="Arial" panose="020B0604020202020204" pitchFamily="34" charset="0"/>
                  </a:rPr>
                  <a:t> </a:t>
                </a:r>
                <a:r>
                  <a:rPr lang="en-US" sz="3600" i="1" dirty="0">
                    <a:solidFill>
                      <a:srgbClr val="7030A0"/>
                    </a:solidFill>
                    <a:latin typeface="Arial" panose="020B0604020202020204" pitchFamily="34" charset="0"/>
                    <a:cs typeface="Arial" panose="020B0604020202020204" pitchFamily="34" charset="0"/>
                  </a:rPr>
                  <a:t>= </a:t>
                </a:r>
                <a:r>
                  <a:rPr lang="en-US" sz="3600" dirty="0">
                    <a:solidFill>
                      <a:srgbClr val="7030A0"/>
                    </a:solidFill>
                    <a:latin typeface="Arial" panose="020B0604020202020204" pitchFamily="34" charset="0"/>
                    <a:cs typeface="Arial" panose="020B0604020202020204" pitchFamily="34" charset="0"/>
                  </a:rPr>
                  <a:t>0.600 </a:t>
                </a:r>
                <a:r>
                  <a:rPr lang="en-US" sz="3600">
                    <a:solidFill>
                      <a:srgbClr val="7030A0"/>
                    </a:solidFill>
                    <a:latin typeface="Arial" panose="020B0604020202020204" pitchFamily="34" charset="0"/>
                    <a:cs typeface="Arial" panose="020B0604020202020204" pitchFamily="34" charset="0"/>
                  </a:rPr>
                  <a:t>mol          [50 </a:t>
                </a:r>
                <a:r>
                  <a:rPr lang="en-US" sz="3600" dirty="0">
                    <a:solidFill>
                      <a:srgbClr val="7030A0"/>
                    </a:solidFill>
                    <a:latin typeface="Arial" panose="020B0604020202020204" pitchFamily="34" charset="0"/>
                    <a:cs typeface="Arial" panose="020B0604020202020204" pitchFamily="34" charset="0"/>
                  </a:rPr>
                  <a:t>gm = </a:t>
                </a:r>
                <a:r>
                  <a:rPr lang="en-US" sz="3600">
                    <a:solidFill>
                      <a:srgbClr val="7030A0"/>
                    </a:solidFill>
                    <a:latin typeface="Arial" panose="020B0604020202020204" pitchFamily="34" charset="0"/>
                    <a:cs typeface="Arial" panose="020B0604020202020204" pitchFamily="34" charset="0"/>
                  </a:rPr>
                  <a:t>1 mol]</a:t>
                </a:r>
                <a:endParaRPr lang="en-US" sz="3600" i="1" dirty="0">
                  <a:solidFill>
                    <a:srgbClr val="7030A0"/>
                  </a:solidFill>
                  <a:latin typeface="Arial" panose="020B0604020202020204" pitchFamily="34" charset="0"/>
                  <a:cs typeface="Arial" panose="020B0604020202020204" pitchFamily="34" charset="0"/>
                </a:endParaRPr>
              </a:p>
              <a:p>
                <a:pPr marL="0" lvl="0" indent="0">
                  <a:buNone/>
                </a:pPr>
                <a:r>
                  <a:rPr lang="en-US" sz="3600" b="1" i="1" dirty="0">
                    <a:latin typeface="Arial" panose="020B0604020202020204" pitchFamily="34" charset="0"/>
                    <a:cs typeface="Arial" panose="020B0604020202020204" pitchFamily="34" charset="0"/>
                  </a:rPr>
                  <a:t> </a:t>
                </a:r>
                <a:r>
                  <a:rPr lang="en-US" sz="3600" dirty="0">
                    <a:solidFill>
                      <a:srgbClr val="FF0000"/>
                    </a:solidFill>
                    <a:latin typeface="Arial" panose="020B0604020202020204" pitchFamily="34" charset="0"/>
                    <a:cs typeface="Arial" panose="020B0604020202020204" pitchFamily="34" charset="0"/>
                  </a:rPr>
                  <a:t>(b) Q = </a:t>
                </a:r>
                <a:r>
                  <a:rPr lang="en-US" sz="3600" dirty="0" err="1">
                    <a:solidFill>
                      <a:srgbClr val="FF0000"/>
                    </a:solidFill>
                    <a:latin typeface="Arial" panose="020B0604020202020204" pitchFamily="34" charset="0"/>
                    <a:cs typeface="Arial" panose="020B0604020202020204" pitchFamily="34" charset="0"/>
                  </a:rPr>
                  <a:t>nc</a:t>
                </a:r>
                <a:r>
                  <a:rPr lang="en-US" sz="3600" baseline="-25000" dirty="0" err="1">
                    <a:solidFill>
                      <a:srgbClr val="FF0000"/>
                    </a:solidFill>
                    <a:latin typeface="Arial" panose="020B0604020202020204" pitchFamily="34" charset="0"/>
                    <a:cs typeface="Arial" panose="020B0604020202020204" pitchFamily="34" charset="0"/>
                  </a:rPr>
                  <a:t>m</a:t>
                </a:r>
                <a14:m>
                  <m:oMath xmlns:m="http://schemas.openxmlformats.org/officeDocument/2006/math">
                    <m:r>
                      <a:rPr lang="en-US" sz="36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3600" dirty="0">
                    <a:solidFill>
                      <a:srgbClr val="FF0000"/>
                    </a:solidFill>
                    <a:latin typeface="Arial" panose="020B0604020202020204" pitchFamily="34" charset="0"/>
                    <a:cs typeface="Arial" panose="020B0604020202020204" pitchFamily="34" charset="0"/>
                  </a:rPr>
                  <a:t>T</a:t>
                </a:r>
              </a:p>
              <a:p>
                <a:pPr marL="0" lvl="0" indent="0">
                  <a:buNone/>
                </a:pPr>
                <a:r>
                  <a:rPr lang="en-US" sz="3600" dirty="0">
                    <a:solidFill>
                      <a:prstClr val="black"/>
                    </a:solidFill>
                    <a:latin typeface="Arial" panose="020B0604020202020204" pitchFamily="34" charset="0"/>
                    <a:cs typeface="Arial" panose="020B0604020202020204" pitchFamily="34" charset="0"/>
                  </a:rPr>
                  <a:t>      c</a:t>
                </a:r>
                <a:r>
                  <a:rPr lang="en-US" sz="3600" baseline="-25000" dirty="0">
                    <a:solidFill>
                      <a:prstClr val="black"/>
                    </a:solidFill>
                    <a:latin typeface="Arial" panose="020B0604020202020204" pitchFamily="34" charset="0"/>
                    <a:cs typeface="Arial" panose="020B0604020202020204" pitchFamily="34" charset="0"/>
                  </a:rPr>
                  <a:t>m</a:t>
                </a:r>
                <a:r>
                  <a:rPr lang="en-US" sz="3600" dirty="0">
                    <a:solidFill>
                      <a:prstClr val="black"/>
                    </a:solidFill>
                    <a:latin typeface="Arial" panose="020B0604020202020204" pitchFamily="34" charset="0"/>
                    <a:cs typeface="Arial" panose="020B0604020202020204" pitchFamily="34" charset="0"/>
                  </a:rPr>
                  <a:t> = </a:t>
                </a:r>
                <a14:m>
                  <m:oMath xmlns:m="http://schemas.openxmlformats.org/officeDocument/2006/math">
                    <m:f>
                      <m:fPr>
                        <m:ctrlPr>
                          <a:rPr lang="en-US" sz="3600" i="1">
                            <a:solidFill>
                              <a:prstClr val="black"/>
                            </a:solidFill>
                            <a:latin typeface="Cambria Math" panose="02040503050406030204" pitchFamily="18" charset="0"/>
                            <a:cs typeface="Times New Roman" panose="02020603050405020304" pitchFamily="18" charset="0"/>
                          </a:rPr>
                        </m:ctrlPr>
                      </m:fPr>
                      <m:num>
                        <m:r>
                          <a:rPr lang="en-US" sz="3600" i="1">
                            <a:solidFill>
                              <a:prstClr val="black"/>
                            </a:solidFill>
                            <a:latin typeface="Cambria Math" panose="02040503050406030204" pitchFamily="18" charset="0"/>
                            <a:cs typeface="Times New Roman" panose="02020603050405020304" pitchFamily="18" charset="0"/>
                          </a:rPr>
                          <m:t> </m:t>
                        </m:r>
                        <m:r>
                          <a:rPr lang="en-US" sz="3600" i="1">
                            <a:solidFill>
                              <a:prstClr val="black"/>
                            </a:solidFill>
                            <a:latin typeface="Cambria Math" panose="02040503050406030204" pitchFamily="18" charset="0"/>
                            <a:cs typeface="Times New Roman" panose="02020603050405020304" pitchFamily="18" charset="0"/>
                          </a:rPr>
                          <m:t>𝑄</m:t>
                        </m:r>
                        <m:r>
                          <a:rPr lang="en-US" sz="3600" i="1">
                            <a:solidFill>
                              <a:prstClr val="black"/>
                            </a:solidFill>
                            <a:latin typeface="Cambria Math" panose="02040503050406030204" pitchFamily="18" charset="0"/>
                            <a:cs typeface="Times New Roman" panose="02020603050405020304" pitchFamily="18" charset="0"/>
                          </a:rPr>
                          <m:t> </m:t>
                        </m:r>
                      </m:num>
                      <m:den>
                        <m:r>
                          <a:rPr lang="en-US" sz="3600" b="0" i="1" smtClean="0">
                            <a:solidFill>
                              <a:prstClr val="black"/>
                            </a:solidFill>
                            <a:latin typeface="Cambria Math" panose="02040503050406030204" pitchFamily="18" charset="0"/>
                            <a:cs typeface="Times New Roman" panose="02020603050405020304" pitchFamily="18" charset="0"/>
                          </a:rPr>
                          <m:t>𝑛</m:t>
                        </m:r>
                        <m:r>
                          <a:rPr lang="en-US" sz="3600" i="1">
                            <a:solidFill>
                              <a:prstClr val="black"/>
                            </a:solidFill>
                            <a:latin typeface="Cambria Math" panose="02040503050406030204" pitchFamily="18" charset="0"/>
                            <a:cs typeface="Times New Roman" panose="02020603050405020304" pitchFamily="18" charset="0"/>
                          </a:rPr>
                          <m:t> ∆</m:t>
                        </m:r>
                        <m:r>
                          <m:rPr>
                            <m:nor/>
                          </m:rPr>
                          <a:rPr lang="en-US" sz="3600" dirty="0">
                            <a:solidFill>
                              <a:srgbClr val="FF0000"/>
                            </a:solidFill>
                            <a:latin typeface="Arial" panose="020B0604020202020204" pitchFamily="34" charset="0"/>
                            <a:cs typeface="Arial" panose="020B0604020202020204" pitchFamily="34" charset="0"/>
                          </a:rPr>
                          <m:t>T</m:t>
                        </m:r>
                      </m:den>
                    </m:f>
                  </m:oMath>
                </a14:m>
                <a:r>
                  <a:rPr lang="en-US" sz="3600" dirty="0">
                    <a:solidFill>
                      <a:prstClr val="black"/>
                    </a:solidFill>
                    <a:latin typeface="Arial" panose="020B0604020202020204" pitchFamily="34" charset="0"/>
                    <a:cs typeface="Arial" panose="020B0604020202020204" pitchFamily="34" charset="0"/>
                  </a:rPr>
                  <a:t> =  </a:t>
                </a:r>
                <a14:m>
                  <m:oMath xmlns:m="http://schemas.openxmlformats.org/officeDocument/2006/math">
                    <m:f>
                      <m:fPr>
                        <m:ctrlPr>
                          <a:rPr lang="en-US" sz="3600" i="1">
                            <a:solidFill>
                              <a:prstClr val="black"/>
                            </a:solidFill>
                            <a:latin typeface="Cambria Math" panose="02040503050406030204" pitchFamily="18" charset="0"/>
                            <a:cs typeface="Times New Roman" panose="02020603050405020304" pitchFamily="18" charset="0"/>
                          </a:rPr>
                        </m:ctrlPr>
                      </m:fPr>
                      <m:num>
                        <m:r>
                          <a:rPr lang="en-US" sz="3600" i="1">
                            <a:solidFill>
                              <a:prstClr val="black"/>
                            </a:solidFill>
                            <a:latin typeface="Cambria Math" panose="02040503050406030204" pitchFamily="18" charset="0"/>
                            <a:cs typeface="Times New Roman" panose="02020603050405020304" pitchFamily="18" charset="0"/>
                          </a:rPr>
                          <m:t> 314 </m:t>
                        </m:r>
                      </m:num>
                      <m:den>
                        <m:r>
                          <m:rPr>
                            <m:nor/>
                          </m:rPr>
                          <a:rPr lang="en-US" sz="3600">
                            <a:solidFill>
                              <a:prstClr val="black"/>
                            </a:solidFill>
                            <a:latin typeface="Arial" panose="020B0604020202020204" pitchFamily="34" charset="0"/>
                            <a:cs typeface="Arial" panose="020B0604020202020204" pitchFamily="34" charset="0"/>
                          </a:rPr>
                          <m:t>0.600 </m:t>
                        </m:r>
                        <m:r>
                          <a:rPr lang="en-US" sz="36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3600" i="1" dirty="0">
                            <a:solidFill>
                              <a:prstClr val="black"/>
                            </a:solidFill>
                            <a:latin typeface="Cambria Math" panose="02040503050406030204" pitchFamily="18" charset="0"/>
                            <a:cs typeface="Times New Roman" panose="02020603050405020304" pitchFamily="18" charset="0"/>
                          </a:rPr>
                          <m:t>20</m:t>
                        </m:r>
                      </m:den>
                    </m:f>
                  </m:oMath>
                </a14:m>
                <a:r>
                  <a:rPr lang="en-US" sz="3600" dirty="0">
                    <a:solidFill>
                      <a:prstClr val="black"/>
                    </a:solidFill>
                    <a:latin typeface="Arial" panose="020B0604020202020204" pitchFamily="34" charset="0"/>
                    <a:cs typeface="Arial" panose="020B0604020202020204" pitchFamily="34" charset="0"/>
                  </a:rPr>
                  <a:t> = 26.2 J/mol-K</a:t>
                </a:r>
              </a:p>
              <a:p>
                <a:pPr marL="0" lvl="0" indent="0">
                  <a:buNone/>
                </a:pPr>
                <a:r>
                  <a:rPr lang="en-US" sz="3600" b="1" i="1" dirty="0">
                    <a:solidFill>
                      <a:prstClr val="black"/>
                    </a:solidFill>
                    <a:latin typeface="Arial" panose="020B0604020202020204" pitchFamily="34" charset="0"/>
                    <a:cs typeface="Arial" panose="020B0604020202020204" pitchFamily="34" charset="0"/>
                  </a:rPr>
                  <a:t>                                                                              </a:t>
                </a:r>
              </a:p>
              <a:p>
                <a:pPr marL="0" indent="0">
                  <a:buNone/>
                </a:pPr>
                <a:r>
                  <a:rPr lang="en-US" sz="2400" b="1" i="1" dirty="0">
                    <a:latin typeface="Arial" panose="020B0604020202020204" pitchFamily="34" charset="0"/>
                    <a:cs typeface="Arial" panose="020B0604020202020204" pitchFamily="34" charset="0"/>
                  </a:rPr>
                  <a:t>                                                                                                                             </a:t>
                </a:r>
              </a:p>
            </p:txBody>
          </p:sp>
        </mc:Choice>
        <mc:Fallback xmlns="">
          <p:sp>
            <p:nvSpPr>
              <p:cNvPr id="3" name="Content Placeholder 2">
                <a:extLst>
                  <a:ext uri="{FF2B5EF4-FFF2-40B4-BE49-F238E27FC236}">
                    <a16:creationId xmlns:a16="http://schemas.microsoft.com/office/drawing/2014/main" id="{FF2612F3-D615-44E4-BC0C-B7E22AACC5EB}"/>
                  </a:ext>
                </a:extLst>
              </p:cNvPr>
              <p:cNvSpPr>
                <a:spLocks noGrp="1" noRot="1" noChangeAspect="1" noMove="1" noResize="1" noEditPoints="1" noAdjustHandles="1" noChangeArrowheads="1" noChangeShapeType="1" noTextEdit="1"/>
              </p:cNvSpPr>
              <p:nvPr>
                <p:ph idx="1"/>
              </p:nvPr>
            </p:nvSpPr>
            <p:spPr>
              <a:xfrm>
                <a:off x="159026" y="371061"/>
                <a:ext cx="11873948" cy="6486939"/>
              </a:xfrm>
              <a:blipFill>
                <a:blip r:embed="rId2"/>
                <a:stretch>
                  <a:fillRect l="-513" t="-752"/>
                </a:stretch>
              </a:blipFill>
            </p:spPr>
            <p:txBody>
              <a:bodyPr/>
              <a:lstStyle/>
              <a:p>
                <a:r>
                  <a:rPr lang="en-US">
                    <a:noFill/>
                  </a:rPr>
                  <a:t> </a:t>
                </a:r>
              </a:p>
            </p:txBody>
          </p:sp>
        </mc:Fallback>
      </mc:AlternateContent>
    </p:spTree>
    <p:extLst>
      <p:ext uri="{BB962C8B-B14F-4D97-AF65-F5344CB8AC3E}">
        <p14:creationId xmlns:p14="http://schemas.microsoft.com/office/powerpoint/2010/main" val="2592116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f361e67a103f7b186226d74d81b465cb">
  <xsd:schema xmlns:xsd="http://www.w3.org/2001/XMLSchema" xmlns:xs="http://www.w3.org/2001/XMLSchema" xmlns:p="http://schemas.microsoft.com/office/2006/metadata/properties" xmlns:ns2="a12ddc03-b357-499c-864f-c6204d3dd0f9" targetNamespace="http://schemas.microsoft.com/office/2006/metadata/properties" ma:root="true" ma:fieldsID="902c0b63b2fb4e35a9a9cd4607726096"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90711B-456D-4A8B-A211-0812C20158E1}">
  <ds:schemaRefs>
    <ds:schemaRef ds:uri="http://purl.org/dc/dcmitype/"/>
    <ds:schemaRef ds:uri="http://schemas.microsoft.com/office/infopath/2007/PartnerControls"/>
    <ds:schemaRef ds:uri="http://purl.org/dc/elements/1.1/"/>
    <ds:schemaRef ds:uri="http://schemas.microsoft.com/office/2006/metadata/properties"/>
    <ds:schemaRef ds:uri="09e910c2-2f10-4fc0-8bd4-4d593ed897fc"/>
    <ds:schemaRef ds:uri="38818bd1-9814-4627-92e6-f988f8c35a1c"/>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30721D20-C78E-4A56-9D54-97811FCE5878}"/>
</file>

<file path=customXml/itemProps3.xml><?xml version="1.0" encoding="utf-8"?>
<ds:datastoreItem xmlns:ds="http://schemas.openxmlformats.org/officeDocument/2006/customXml" ds:itemID="{0AD70D82-CE44-4ED3-91C9-51488F4330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2085</TotalTime>
  <Words>1127</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Cambria Math</vt:lpstr>
      <vt:lpstr>Times New Roman</vt:lpstr>
      <vt:lpstr>Wingdings</vt:lpstr>
      <vt:lpstr>Office Theme</vt:lpstr>
      <vt:lpstr>Lecture 1 Chapter 18: Temperature, heat and the first law of  thermodynamics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PHYSICS-1  Lesson - 2</dc:title>
  <dc:creator>Nandita Deb</dc:creator>
  <cp:lastModifiedBy>Dr. Md. Nurul Kabir Bhuiyan</cp:lastModifiedBy>
  <cp:revision>146</cp:revision>
  <dcterms:created xsi:type="dcterms:W3CDTF">2020-05-03T11:39:35Z</dcterms:created>
  <dcterms:modified xsi:type="dcterms:W3CDTF">2021-09-10T09:19:50Z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