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9" r:id="rId3"/>
    <p:sldId id="270" r:id="rId4"/>
    <p:sldId id="271" r:id="rId5"/>
    <p:sldId id="281" r:id="rId6"/>
    <p:sldId id="294" r:id="rId7"/>
    <p:sldId id="29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4249" autoAdjust="0"/>
  </p:normalViewPr>
  <p:slideViewPr>
    <p:cSldViewPr>
      <p:cViewPr varScale="1">
        <p:scale>
          <a:sx n="68" d="100"/>
          <a:sy n="68" d="100"/>
        </p:scale>
        <p:origin x="164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B0C8B7-136D-4968-B0A6-B2E08DDF10B6}"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0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68985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49130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85183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77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08663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18ACD-9EF0-4121-A102-0271DCEF4DB7}"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9980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18ACD-9EF0-4121-A102-0271DCEF4DB7}"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8385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8ACD-9EF0-4121-A102-0271DCEF4DB7}"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3884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384623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59141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29718ACD-9EF0-4121-A102-0271DCEF4DB7}" type="datetimeFigureOut">
              <a:rPr lang="en-US" smtClean="0"/>
              <a:t>10/28/2021</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3B0C8B7-136D-4968-B0A6-B2E08DDF10B6}" type="slidenum">
              <a:rPr lang="en-US" smtClean="0"/>
              <a:t>‹#›</a:t>
            </a:fld>
            <a:endParaRPr lang="en-US"/>
          </a:p>
        </p:txBody>
      </p:sp>
    </p:spTree>
    <p:extLst>
      <p:ext uri="{BB962C8B-B14F-4D97-AF65-F5344CB8AC3E}">
        <p14:creationId xmlns:p14="http://schemas.microsoft.com/office/powerpoint/2010/main" val="14581043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40.png"/><Relationship Id="rId7" Type="http://schemas.openxmlformats.org/officeDocument/2006/relationships/image" Target="../media/image3.png"/><Relationship Id="rId2"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520.png"/><Relationship Id="rId5" Type="http://schemas.openxmlformats.org/officeDocument/2006/relationships/image" Target="../media/image460.png"/><Relationship Id="rId10" Type="http://schemas.openxmlformats.org/officeDocument/2006/relationships/image" Target="../media/image510.png"/><Relationship Id="rId4" Type="http://schemas.openxmlformats.org/officeDocument/2006/relationships/image" Target="../media/image450.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0.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png"/><Relationship Id="rId9"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6.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2.png"/><Relationship Id="rId12" Type="http://schemas.openxmlformats.org/officeDocument/2006/relationships/image" Target="../media/image127.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6.png"/><Relationship Id="rId5" Type="http://schemas.openxmlformats.org/officeDocument/2006/relationships/image" Target="../media/image120.png"/><Relationship Id="rId10" Type="http://schemas.openxmlformats.org/officeDocument/2006/relationships/image" Target="../media/image125.png"/><Relationship Id="rId4" Type="http://schemas.openxmlformats.org/officeDocument/2006/relationships/image" Target="../media/image119.png"/><Relationship Id="rId9" Type="http://schemas.openxmlformats.org/officeDocument/2006/relationships/image" Target="../media/image1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D3437C-5450-4332-8012-82A0137A30B4}"/>
              </a:ext>
            </a:extLst>
          </p:cNvPr>
          <p:cNvSpPr/>
          <p:nvPr/>
        </p:nvSpPr>
        <p:spPr>
          <a:xfrm>
            <a:off x="266094" y="794946"/>
            <a:ext cx="5317866" cy="461665"/>
          </a:xfrm>
          <a:prstGeom prst="rect">
            <a:avLst/>
          </a:prstGeom>
        </p:spPr>
        <p:txBody>
          <a:bodyPr wrap="none">
            <a:spAutoFit/>
          </a:bodyPr>
          <a:lstStyle/>
          <a:p>
            <a:r>
              <a:rPr lang="en-US" sz="2400" dirty="0">
                <a:solidFill>
                  <a:srgbClr val="00B0F0"/>
                </a:solidFill>
              </a:rPr>
              <a:t>The Principle of Superposition for Waves </a:t>
            </a:r>
          </a:p>
        </p:txBody>
      </p:sp>
      <p:sp>
        <p:nvSpPr>
          <p:cNvPr id="3" name="Rectangle 2">
            <a:extLst>
              <a:ext uri="{FF2B5EF4-FFF2-40B4-BE49-F238E27FC236}">
                <a16:creationId xmlns:a16="http://schemas.microsoft.com/office/drawing/2014/main" id="{082AE06A-9490-4644-AB47-71852BEA791C}"/>
              </a:ext>
            </a:extLst>
          </p:cNvPr>
          <p:cNvSpPr/>
          <p:nvPr/>
        </p:nvSpPr>
        <p:spPr>
          <a:xfrm>
            <a:off x="250101" y="4672460"/>
            <a:ext cx="5109854" cy="677108"/>
          </a:xfrm>
          <a:prstGeom prst="rect">
            <a:avLst/>
          </a:prstGeom>
        </p:spPr>
        <p:txBody>
          <a:bodyPr wrap="square">
            <a:spAutoFit/>
          </a:bodyPr>
          <a:lstStyle/>
          <a:p>
            <a:r>
              <a:rPr lang="en-US" dirty="0">
                <a:solidFill>
                  <a:srgbClr val="7030A0"/>
                </a:solidFill>
              </a:rPr>
              <a:t>Overlapping waves </a:t>
            </a:r>
            <a:r>
              <a:rPr lang="en-US" sz="2000" dirty="0">
                <a:solidFill>
                  <a:srgbClr val="7030A0"/>
                </a:solidFill>
              </a:rPr>
              <a:t>algebraically</a:t>
            </a:r>
            <a:r>
              <a:rPr lang="en-US" dirty="0">
                <a:solidFill>
                  <a:srgbClr val="7030A0"/>
                </a:solidFill>
              </a:rPr>
              <a:t> add to produce a resultant wave (or net wave)</a:t>
            </a:r>
          </a:p>
        </p:txBody>
      </p:sp>
      <p:sp>
        <p:nvSpPr>
          <p:cNvPr id="4" name="Rectangle 3">
            <a:extLst>
              <a:ext uri="{FF2B5EF4-FFF2-40B4-BE49-F238E27FC236}">
                <a16:creationId xmlns:a16="http://schemas.microsoft.com/office/drawing/2014/main" id="{33284635-7D57-4702-818B-C27759ECA5E6}"/>
              </a:ext>
            </a:extLst>
          </p:cNvPr>
          <p:cNvSpPr/>
          <p:nvPr/>
        </p:nvSpPr>
        <p:spPr>
          <a:xfrm>
            <a:off x="250102" y="5485030"/>
            <a:ext cx="4543556" cy="646331"/>
          </a:xfrm>
          <a:prstGeom prst="rect">
            <a:avLst/>
          </a:prstGeom>
        </p:spPr>
        <p:txBody>
          <a:bodyPr wrap="square">
            <a:spAutoFit/>
          </a:bodyPr>
          <a:lstStyle/>
          <a:p>
            <a:r>
              <a:rPr lang="en-US" dirty="0"/>
              <a:t>Overlapping waves </a:t>
            </a:r>
            <a:r>
              <a:rPr lang="en-US" dirty="0">
                <a:solidFill>
                  <a:srgbClr val="00B0F0"/>
                </a:solidFill>
              </a:rPr>
              <a:t>do not </a:t>
            </a:r>
            <a:r>
              <a:rPr lang="en-US" dirty="0"/>
              <a:t>in any way alter the travel of each other.</a:t>
            </a:r>
          </a:p>
        </p:txBody>
      </p:sp>
      <p:sp>
        <p:nvSpPr>
          <p:cNvPr id="5" name="Rectangle 4">
            <a:extLst>
              <a:ext uri="{FF2B5EF4-FFF2-40B4-BE49-F238E27FC236}">
                <a16:creationId xmlns:a16="http://schemas.microsoft.com/office/drawing/2014/main" id="{16203BEC-E29F-4056-B83A-4E62F706D4B3}"/>
              </a:ext>
            </a:extLst>
          </p:cNvPr>
          <p:cNvSpPr/>
          <p:nvPr/>
        </p:nvSpPr>
        <p:spPr>
          <a:xfrm>
            <a:off x="474106" y="1412818"/>
            <a:ext cx="5109854" cy="2246769"/>
          </a:xfrm>
          <a:prstGeom prst="rect">
            <a:avLst/>
          </a:prstGeom>
        </p:spPr>
        <p:txBody>
          <a:bodyPr wrap="square">
            <a:spAutoFit/>
          </a:bodyPr>
          <a:lstStyle/>
          <a:p>
            <a:pPr algn="just"/>
            <a:r>
              <a:rPr lang="en-US" sz="2000" dirty="0"/>
              <a:t>Suppose that </a:t>
            </a:r>
            <a:r>
              <a:rPr lang="en-US" sz="2000" dirty="0">
                <a:solidFill>
                  <a:srgbClr val="00B0F0"/>
                </a:solidFill>
              </a:rPr>
              <a:t>two waves </a:t>
            </a:r>
            <a:r>
              <a:rPr lang="en-US" sz="2000" dirty="0"/>
              <a:t>travel simultaneously along the </a:t>
            </a:r>
            <a:r>
              <a:rPr lang="en-US" sz="2000" dirty="0">
                <a:solidFill>
                  <a:srgbClr val="00B0F0"/>
                </a:solidFill>
              </a:rPr>
              <a:t>same stretched string</a:t>
            </a:r>
            <a:r>
              <a:rPr lang="en-US" sz="2000" dirty="0"/>
              <a:t>. Let y</a:t>
            </a:r>
            <a:r>
              <a:rPr lang="en-US" sz="2000" baseline="-25000" dirty="0"/>
              <a:t>1</a:t>
            </a:r>
            <a:r>
              <a:rPr lang="en-US" sz="2000" dirty="0"/>
              <a:t>(x, t) and y</a:t>
            </a:r>
            <a:r>
              <a:rPr lang="en-US" sz="2000" baseline="-25000" dirty="0"/>
              <a:t>2</a:t>
            </a:r>
            <a:r>
              <a:rPr lang="en-US" sz="2000" dirty="0"/>
              <a:t>(x, t) be the displacements that the string would experience if each wave traveled alone. </a:t>
            </a:r>
          </a:p>
          <a:p>
            <a:pPr algn="just"/>
            <a:endParaRPr lang="en-US" sz="2000" dirty="0"/>
          </a:p>
          <a:p>
            <a:pPr algn="just"/>
            <a:r>
              <a:rPr lang="en-US" sz="2000" dirty="0"/>
              <a:t>The displacement of the string when the waves overlap is then the </a:t>
            </a:r>
            <a:r>
              <a:rPr lang="en-US" sz="2000" dirty="0">
                <a:solidFill>
                  <a:srgbClr val="00B0F0"/>
                </a:solidFill>
              </a:rPr>
              <a:t>algebraic sum</a:t>
            </a:r>
          </a:p>
        </p:txBody>
      </p:sp>
      <p:sp>
        <p:nvSpPr>
          <p:cNvPr id="6" name="Rectangle 5">
            <a:extLst>
              <a:ext uri="{FF2B5EF4-FFF2-40B4-BE49-F238E27FC236}">
                <a16:creationId xmlns:a16="http://schemas.microsoft.com/office/drawing/2014/main" id="{8A41E262-6CD8-431A-AE4C-7FB3ED2480D1}"/>
              </a:ext>
            </a:extLst>
          </p:cNvPr>
          <p:cNvSpPr/>
          <p:nvPr/>
        </p:nvSpPr>
        <p:spPr>
          <a:xfrm>
            <a:off x="901083" y="4075333"/>
            <a:ext cx="3241593" cy="461665"/>
          </a:xfrm>
          <a:prstGeom prst="rect">
            <a:avLst/>
          </a:prstGeom>
        </p:spPr>
        <p:txBody>
          <a:bodyPr wrap="none">
            <a:spAutoFit/>
          </a:bodyPr>
          <a:lstStyle/>
          <a:p>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fr-FR" dirty="0"/>
              <a:t>= </a:t>
            </a:r>
            <a:r>
              <a:rPr lang="fr-FR" sz="2400" i="1" dirty="0">
                <a:solidFill>
                  <a:srgbClr val="231F20"/>
                </a:solidFill>
                <a:latin typeface="TimesTen-Italic"/>
              </a:rPr>
              <a:t>y</a:t>
            </a:r>
            <a:r>
              <a:rPr lang="fr-FR" sz="2400" i="1" baseline="-25000" dirty="0">
                <a:solidFill>
                  <a:srgbClr val="231F20"/>
                </a:solidFill>
                <a:latin typeface="MathematicalPi-One"/>
              </a:rPr>
              <a:t>1</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a:t>
            </a:r>
            <a:r>
              <a:rPr lang="fr-FR" dirty="0"/>
              <a:t> + </a:t>
            </a:r>
            <a:r>
              <a:rPr lang="fr-FR" sz="2400" i="1" dirty="0">
                <a:solidFill>
                  <a:srgbClr val="231F20"/>
                </a:solidFill>
                <a:latin typeface="TimesTen-Italic"/>
              </a:rPr>
              <a:t>y</a:t>
            </a:r>
            <a:r>
              <a:rPr lang="fr-FR" sz="2400" i="1" baseline="-25000" dirty="0">
                <a:solidFill>
                  <a:srgbClr val="231F20"/>
                </a:solidFill>
                <a:latin typeface="MathematicalPi-One"/>
              </a:rPr>
              <a:t>2</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a:t>
            </a:r>
            <a:r>
              <a:rPr lang="fr-FR" dirty="0"/>
              <a:t> </a:t>
            </a:r>
            <a:endParaRPr lang="en-US" dirty="0"/>
          </a:p>
        </p:txBody>
      </p:sp>
      <p:pic>
        <p:nvPicPr>
          <p:cNvPr id="10" name="Picture 9">
            <a:extLst>
              <a:ext uri="{FF2B5EF4-FFF2-40B4-BE49-F238E27FC236}">
                <a16:creationId xmlns:a16="http://schemas.microsoft.com/office/drawing/2014/main" id="{6E37C707-D3E9-445E-A7DC-DC13DFD788E8}"/>
              </a:ext>
            </a:extLst>
          </p:cNvPr>
          <p:cNvPicPr>
            <a:picLocks noChangeAspect="1"/>
          </p:cNvPicPr>
          <p:nvPr/>
        </p:nvPicPr>
        <p:blipFill>
          <a:blip r:embed="rId2"/>
          <a:stretch>
            <a:fillRect/>
          </a:stretch>
        </p:blipFill>
        <p:spPr>
          <a:xfrm>
            <a:off x="5583960" y="638738"/>
            <a:ext cx="3309938" cy="5842644"/>
          </a:xfrm>
          <a:prstGeom prst="rect">
            <a:avLst/>
          </a:prstGeom>
        </p:spPr>
      </p:pic>
      <p:sp>
        <p:nvSpPr>
          <p:cNvPr id="7" name="Rectangle 6">
            <a:extLst>
              <a:ext uri="{FF2B5EF4-FFF2-40B4-BE49-F238E27FC236}">
                <a16:creationId xmlns:a16="http://schemas.microsoft.com/office/drawing/2014/main" id="{F3C4B90A-73AE-4310-BD5C-2D8C52ADAB87}"/>
              </a:ext>
            </a:extLst>
          </p:cNvPr>
          <p:cNvSpPr/>
          <p:nvPr/>
        </p:nvSpPr>
        <p:spPr>
          <a:xfrm>
            <a:off x="2324922" y="226216"/>
            <a:ext cx="2863887" cy="461665"/>
          </a:xfrm>
          <a:prstGeom prst="rect">
            <a:avLst/>
          </a:prstGeom>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Lecture 19 </a:t>
            </a:r>
          </a:p>
        </p:txBody>
      </p:sp>
    </p:spTree>
    <p:extLst>
      <p:ext uri="{BB962C8B-B14F-4D97-AF65-F5344CB8AC3E}">
        <p14:creationId xmlns:p14="http://schemas.microsoft.com/office/powerpoint/2010/main" val="175853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26F373-E26E-47A5-B66B-3E2FB28EB472}"/>
              </a:ext>
            </a:extLst>
          </p:cNvPr>
          <p:cNvSpPr/>
          <p:nvPr/>
        </p:nvSpPr>
        <p:spPr>
          <a:xfrm>
            <a:off x="264459" y="169970"/>
            <a:ext cx="4572000" cy="461665"/>
          </a:xfrm>
          <a:prstGeom prst="rect">
            <a:avLst/>
          </a:prstGeom>
        </p:spPr>
        <p:txBody>
          <a:bodyPr>
            <a:spAutoFit/>
          </a:bodyPr>
          <a:lstStyle/>
          <a:p>
            <a:r>
              <a:rPr lang="en-US" sz="2400" b="1" dirty="0">
                <a:solidFill>
                  <a:srgbClr val="DC651D"/>
                </a:solidFill>
                <a:latin typeface="Arial" panose="020B0604020202020204" pitchFamily="34" charset="0"/>
                <a:cs typeface="Arial" panose="020B0604020202020204" pitchFamily="34" charset="0"/>
              </a:rPr>
              <a:t>Interference of Waves</a:t>
            </a:r>
            <a:endParaRPr lang="en-US" sz="24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0EF7A6E-BD7F-44BE-B32C-D3ECADC3175F}"/>
              </a:ext>
            </a:extLst>
          </p:cNvPr>
          <p:cNvSpPr/>
          <p:nvPr/>
        </p:nvSpPr>
        <p:spPr>
          <a:xfrm>
            <a:off x="264459" y="579784"/>
            <a:ext cx="8422341" cy="707886"/>
          </a:xfrm>
          <a:prstGeom prst="rect">
            <a:avLst/>
          </a:prstGeom>
        </p:spPr>
        <p:txBody>
          <a:bodyPr wrap="square">
            <a:spAutoFit/>
          </a:bodyPr>
          <a:lstStyle/>
          <a:p>
            <a:r>
              <a:rPr lang="en-US" sz="2000" dirty="0">
                <a:solidFill>
                  <a:srgbClr val="231F20"/>
                </a:solidFill>
                <a:latin typeface="Arial" panose="020B0604020202020204" pitchFamily="34" charset="0"/>
                <a:cs typeface="Arial" panose="020B0604020202020204" pitchFamily="34" charset="0"/>
              </a:rPr>
              <a:t>Suppose we send two sinusoidal waves of the same wavelength and amplitude in the </a:t>
            </a:r>
            <a:r>
              <a:rPr lang="en-US" sz="2000" dirty="0">
                <a:solidFill>
                  <a:srgbClr val="FF0000"/>
                </a:solidFill>
                <a:latin typeface="Arial" panose="020B0604020202020204" pitchFamily="34" charset="0"/>
                <a:cs typeface="Arial" panose="020B0604020202020204" pitchFamily="34" charset="0"/>
              </a:rPr>
              <a:t>same direction </a:t>
            </a:r>
            <a:r>
              <a:rPr lang="en-US" sz="2000" dirty="0">
                <a:solidFill>
                  <a:srgbClr val="231F20"/>
                </a:solidFill>
                <a:latin typeface="Arial" panose="020B0604020202020204" pitchFamily="34" charset="0"/>
                <a:cs typeface="Arial" panose="020B0604020202020204" pitchFamily="34" charset="0"/>
              </a:rPr>
              <a:t>along a stretched string. </a:t>
            </a:r>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4EC3AD3-65DF-41CC-926E-E24D0D5973DD}"/>
                  </a:ext>
                </a:extLst>
              </p:cNvPr>
              <p:cNvSpPr/>
              <p:nvPr/>
            </p:nvSpPr>
            <p:spPr>
              <a:xfrm>
                <a:off x="452718" y="1395074"/>
                <a:ext cx="4043082" cy="830997"/>
              </a:xfrm>
              <a:prstGeom prst="rect">
                <a:avLst/>
              </a:prstGeom>
            </p:spPr>
            <p:txBody>
              <a:bodyPr wrap="square">
                <a:spAutoFit/>
              </a:bodyPr>
              <a:lstStyle/>
              <a:p>
                <a:r>
                  <a:rPr lang="en-US" sz="2400" i="1" dirty="0">
                    <a:solidFill>
                      <a:srgbClr val="00B0F0"/>
                    </a:solidFill>
                    <a:latin typeface="TimesTen-Italic"/>
                  </a:rPr>
                  <a:t>y</a:t>
                </a:r>
                <a:r>
                  <a:rPr lang="en-US" sz="2400" baseline="-25000" dirty="0">
                    <a:solidFill>
                      <a:srgbClr val="00B0F0"/>
                    </a:solidFill>
                    <a:latin typeface="TimesTen-Roman"/>
                  </a:rPr>
                  <a:t>1</a:t>
                </a:r>
                <a:r>
                  <a:rPr lang="en-US" sz="2400" dirty="0">
                    <a:solidFill>
                      <a:srgbClr val="00B0F0"/>
                    </a:solidFill>
                    <a:latin typeface="TimesTen-Roman"/>
                  </a:rPr>
                  <a:t>(</a:t>
                </a:r>
                <a:r>
                  <a:rPr lang="en-US" sz="2400" i="1" dirty="0">
                    <a:solidFill>
                      <a:srgbClr val="00B0F0"/>
                    </a:solidFill>
                    <a:latin typeface="TimesTen-Italic"/>
                  </a:rPr>
                  <a:t>x</a:t>
                </a:r>
                <a:r>
                  <a:rPr lang="en-US" sz="2400" dirty="0">
                    <a:solidFill>
                      <a:srgbClr val="00B0F0"/>
                    </a:solidFill>
                    <a:latin typeface="TimesTen-Roman"/>
                  </a:rPr>
                  <a:t>, </a:t>
                </a:r>
                <a:r>
                  <a:rPr lang="en-US" sz="2400" i="1" dirty="0">
                    <a:solidFill>
                      <a:srgbClr val="00B0F0"/>
                    </a:solidFill>
                    <a:latin typeface="TimesTen-Italic"/>
                  </a:rPr>
                  <a:t>t</a:t>
                </a:r>
                <a:r>
                  <a:rPr lang="en-US" sz="2400" dirty="0">
                    <a:solidFill>
                      <a:srgbClr val="00B0F0"/>
                    </a:solidFill>
                    <a:latin typeface="TimesTen-Roman"/>
                  </a:rPr>
                  <a:t>) </a:t>
                </a:r>
                <a:r>
                  <a:rPr lang="en-US" sz="2400" dirty="0">
                    <a:solidFill>
                      <a:srgbClr val="00B0F0"/>
                    </a:solidFill>
                    <a:latin typeface="MathematicalPi-One"/>
                  </a:rPr>
                  <a:t>= </a:t>
                </a:r>
                <a:r>
                  <a:rPr lang="en-US" sz="2400" i="1" dirty="0" err="1">
                    <a:solidFill>
                      <a:srgbClr val="00B0F0"/>
                    </a:solidFill>
                    <a:latin typeface="TimesTen-Italic"/>
                  </a:rPr>
                  <a:t>y</a:t>
                </a:r>
                <a:r>
                  <a:rPr lang="en-US" sz="2400" i="1" baseline="-25000" dirty="0" err="1">
                    <a:solidFill>
                      <a:srgbClr val="00B0F0"/>
                    </a:solidFill>
                    <a:latin typeface="TimesTen-Italic"/>
                  </a:rPr>
                  <a:t>m</a:t>
                </a:r>
                <a:r>
                  <a:rPr lang="en-US" sz="2400" i="1" dirty="0">
                    <a:solidFill>
                      <a:srgbClr val="00B0F0"/>
                    </a:solidFill>
                    <a:latin typeface="TimesTen-Italic"/>
                  </a:rPr>
                  <a:t> </a:t>
                </a:r>
                <a:r>
                  <a:rPr lang="en-US" sz="2400" dirty="0">
                    <a:solidFill>
                      <a:srgbClr val="00B0F0"/>
                    </a:solidFill>
                    <a:latin typeface="TimesTen-Roman"/>
                  </a:rPr>
                  <a:t>sin(</a:t>
                </a:r>
                <a:r>
                  <a:rPr lang="en-US" sz="2400" i="1" dirty="0">
                    <a:solidFill>
                      <a:srgbClr val="00B0F0"/>
                    </a:solidFill>
                    <a:latin typeface="TimesTen-Italic"/>
                  </a:rPr>
                  <a:t>kx </a:t>
                </a:r>
                <a:r>
                  <a:rPr lang="en-US" sz="2400" i="1" dirty="0">
                    <a:solidFill>
                      <a:srgbClr val="00B0F0"/>
                    </a:solidFill>
                    <a:latin typeface="MathematicalPi-One"/>
                  </a:rPr>
                  <a:t>-</a:t>
                </a:r>
                <a:r>
                  <a:rPr lang="en-US" sz="2400" dirty="0">
                    <a:solidFill>
                      <a:srgbClr val="00B0F0"/>
                    </a:solidFill>
                    <a:ea typeface="Cambria Math" panose="02040503050406030204" pitchFamily="18" charset="0"/>
                  </a:rPr>
                  <a:t> </a:t>
                </a:r>
                <a14:m>
                  <m:oMath xmlns:m="http://schemas.openxmlformats.org/officeDocument/2006/math">
                    <m:r>
                      <a:rPr lang="en-US" sz="2400" i="1">
                        <a:solidFill>
                          <a:srgbClr val="00B0F0"/>
                        </a:solidFill>
                        <a:latin typeface="Cambria Math" panose="02040503050406030204" pitchFamily="18" charset="0"/>
                        <a:ea typeface="Cambria Math" panose="02040503050406030204" pitchFamily="18" charset="0"/>
                      </a:rPr>
                      <m:t>𝜔</m:t>
                    </m:r>
                  </m:oMath>
                </a14:m>
                <a:r>
                  <a:rPr lang="en-US" sz="2400" i="1" dirty="0">
                    <a:solidFill>
                      <a:srgbClr val="00B0F0"/>
                    </a:solidFill>
                    <a:latin typeface="TimesTen-Italic"/>
                  </a:rPr>
                  <a:t>t</a:t>
                </a:r>
                <a:r>
                  <a:rPr lang="en-US" sz="2400" dirty="0">
                    <a:solidFill>
                      <a:srgbClr val="00B0F0"/>
                    </a:solidFill>
                    <a:latin typeface="TimesTen-Roman"/>
                  </a:rPr>
                  <a:t>)</a:t>
                </a:r>
                <a:br>
                  <a:rPr lang="en-US" sz="2400" dirty="0">
                    <a:solidFill>
                      <a:srgbClr val="00B0F0"/>
                    </a:solidFill>
                    <a:latin typeface="TimesTen-Roman"/>
                  </a:rPr>
                </a:br>
                <a:r>
                  <a:rPr lang="en-US" sz="2400" i="1" dirty="0">
                    <a:solidFill>
                      <a:srgbClr val="7030A0"/>
                    </a:solidFill>
                    <a:latin typeface="TimesTen-Italic"/>
                  </a:rPr>
                  <a:t>y</a:t>
                </a:r>
                <a:r>
                  <a:rPr lang="en-US" sz="2400" baseline="-25000" dirty="0">
                    <a:solidFill>
                      <a:srgbClr val="7030A0"/>
                    </a:solidFill>
                    <a:latin typeface="TimesTen-Roman"/>
                  </a:rPr>
                  <a:t>2</a:t>
                </a:r>
                <a:r>
                  <a:rPr lang="en-US" sz="2400" dirty="0">
                    <a:solidFill>
                      <a:srgbClr val="7030A0"/>
                    </a:solidFill>
                    <a:latin typeface="TimesTen-Roman"/>
                  </a:rPr>
                  <a:t>(</a:t>
                </a:r>
                <a:r>
                  <a:rPr lang="en-US" sz="2400" i="1" dirty="0">
                    <a:solidFill>
                      <a:srgbClr val="7030A0"/>
                    </a:solidFill>
                    <a:latin typeface="TimesTen-Italic"/>
                  </a:rPr>
                  <a:t>x</a:t>
                </a:r>
                <a:r>
                  <a:rPr lang="en-US" sz="2400" dirty="0">
                    <a:solidFill>
                      <a:srgbClr val="7030A0"/>
                    </a:solidFill>
                    <a:latin typeface="TimesTen-Roman"/>
                  </a:rPr>
                  <a:t>, </a:t>
                </a:r>
                <a:r>
                  <a:rPr lang="en-US" sz="2400" i="1" dirty="0">
                    <a:solidFill>
                      <a:srgbClr val="7030A0"/>
                    </a:solidFill>
                    <a:latin typeface="TimesTen-Italic"/>
                  </a:rPr>
                  <a:t>t</a:t>
                </a:r>
                <a:r>
                  <a:rPr lang="en-US" sz="2400" dirty="0">
                    <a:solidFill>
                      <a:srgbClr val="7030A0"/>
                    </a:solidFill>
                    <a:latin typeface="TimesTen-Roman"/>
                  </a:rPr>
                  <a:t>) </a:t>
                </a:r>
                <a:r>
                  <a:rPr lang="en-US" sz="2400" dirty="0">
                    <a:solidFill>
                      <a:srgbClr val="7030A0"/>
                    </a:solidFill>
                    <a:latin typeface="MathematicalPi-One"/>
                  </a:rPr>
                  <a:t>= </a:t>
                </a:r>
                <a:r>
                  <a:rPr lang="en-US" sz="2400" i="1" dirty="0" err="1">
                    <a:solidFill>
                      <a:srgbClr val="7030A0"/>
                    </a:solidFill>
                    <a:latin typeface="TimesTen-Italic"/>
                  </a:rPr>
                  <a:t>y</a:t>
                </a:r>
                <a:r>
                  <a:rPr lang="en-US" sz="2400" i="1" baseline="-25000" dirty="0" err="1">
                    <a:solidFill>
                      <a:srgbClr val="7030A0"/>
                    </a:solidFill>
                    <a:latin typeface="TimesTen-Italic"/>
                  </a:rPr>
                  <a:t>m</a:t>
                </a:r>
                <a:r>
                  <a:rPr lang="en-US" sz="2400" i="1" dirty="0">
                    <a:solidFill>
                      <a:srgbClr val="7030A0"/>
                    </a:solidFill>
                    <a:latin typeface="TimesTen-Italic"/>
                  </a:rPr>
                  <a:t> </a:t>
                </a:r>
                <a:r>
                  <a:rPr lang="en-US" sz="2400" dirty="0">
                    <a:solidFill>
                      <a:srgbClr val="7030A0"/>
                    </a:solidFill>
                    <a:latin typeface="TimesTen-Roman"/>
                  </a:rPr>
                  <a:t>sin(</a:t>
                </a:r>
                <a:r>
                  <a:rPr lang="en-US" sz="2400" i="1" dirty="0">
                    <a:solidFill>
                      <a:srgbClr val="7030A0"/>
                    </a:solidFill>
                    <a:latin typeface="TimesTen-Italic"/>
                  </a:rPr>
                  <a:t>kx </a:t>
                </a:r>
                <a:r>
                  <a:rPr lang="en-US" sz="2400" i="1" dirty="0">
                    <a:solidFill>
                      <a:srgbClr val="7030A0"/>
                    </a:solidFill>
                    <a:latin typeface="MathematicalPi-One"/>
                  </a:rPr>
                  <a:t>-</a:t>
                </a:r>
                <a:r>
                  <a:rPr lang="en-US" sz="2400" dirty="0">
                    <a:solidFill>
                      <a:srgbClr val="7030A0"/>
                    </a:solidFill>
                    <a:latin typeface="MathematicalPi-One"/>
                  </a:rPr>
                  <a:t> </a:t>
                </a: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𝜔</m:t>
                    </m:r>
                  </m:oMath>
                </a14:m>
                <a:r>
                  <a:rPr lang="en-US" sz="2400" i="1" dirty="0">
                    <a:solidFill>
                      <a:srgbClr val="7030A0"/>
                    </a:solidFill>
                    <a:latin typeface="TimesTen-Italic"/>
                  </a:rPr>
                  <a:t>t +</a:t>
                </a: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𝜑</m:t>
                    </m:r>
                  </m:oMath>
                </a14:m>
                <a:r>
                  <a:rPr lang="en-US" sz="2400" i="1" dirty="0">
                    <a:solidFill>
                      <a:srgbClr val="7030A0"/>
                    </a:solidFill>
                    <a:latin typeface="TimesTen-Italic"/>
                  </a:rPr>
                  <a:t>)</a:t>
                </a:r>
                <a:endParaRPr lang="en-US" sz="2400" dirty="0"/>
              </a:p>
            </p:txBody>
          </p:sp>
        </mc:Choice>
        <mc:Fallback xmlns="">
          <p:sp>
            <p:nvSpPr>
              <p:cNvPr id="4" name="Rectangle 3">
                <a:extLst>
                  <a:ext uri="{FF2B5EF4-FFF2-40B4-BE49-F238E27FC236}">
                    <a16:creationId xmlns:a16="http://schemas.microsoft.com/office/drawing/2014/main" id="{64EC3AD3-65DF-41CC-926E-E24D0D5973DD}"/>
                  </a:ext>
                </a:extLst>
              </p:cNvPr>
              <p:cNvSpPr>
                <a:spLocks noRot="1" noChangeAspect="1" noMove="1" noResize="1" noEditPoints="1" noAdjustHandles="1" noChangeArrowheads="1" noChangeShapeType="1" noTextEdit="1"/>
              </p:cNvSpPr>
              <p:nvPr/>
            </p:nvSpPr>
            <p:spPr>
              <a:xfrm>
                <a:off x="452718" y="1395074"/>
                <a:ext cx="4043082" cy="830997"/>
              </a:xfrm>
              <a:prstGeom prst="rect">
                <a:avLst/>
              </a:prstGeom>
              <a:blipFill>
                <a:blip r:embed="rId2"/>
                <a:stretch>
                  <a:fillRect l="-2259" t="-6618"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BD26744-E8B7-453A-BB6B-2D95B72C2631}"/>
                  </a:ext>
                </a:extLst>
              </p:cNvPr>
              <p:cNvSpPr/>
              <p:nvPr/>
            </p:nvSpPr>
            <p:spPr>
              <a:xfrm>
                <a:off x="4426877" y="1410781"/>
                <a:ext cx="3962389" cy="461665"/>
              </a:xfrm>
              <a:prstGeom prst="rect">
                <a:avLst/>
              </a:prstGeom>
            </p:spPr>
            <p:txBody>
              <a:bodyPr wrap="square">
                <a:spAutoFit/>
              </a:bodyPr>
              <a:lstStyle/>
              <a:p>
                <a14:m>
                  <m:oMath xmlns:m="http://schemas.openxmlformats.org/officeDocument/2006/math">
                    <m:r>
                      <a:rPr lang="en-US" sz="2400" i="1" smtClean="0">
                        <a:solidFill>
                          <a:prstClr val="black"/>
                        </a:solidFill>
                        <a:latin typeface="Cambria Math" panose="02040503050406030204" pitchFamily="18" charset="0"/>
                        <a:ea typeface="Cambria Math" panose="02040503050406030204" pitchFamily="18" charset="0"/>
                      </a:rPr>
                      <m:t>𝜔</m:t>
                    </m:r>
                    <m:r>
                      <a:rPr lang="en-US" sz="2400" i="1" smtClean="0">
                        <a:solidFill>
                          <a:prstClr val="black"/>
                        </a:solidFill>
                        <a:latin typeface="Cambria Math" panose="02040503050406030204" pitchFamily="18" charset="0"/>
                        <a:ea typeface="Cambria Math" panose="02040503050406030204" pitchFamily="18" charset="0"/>
                      </a:rPr>
                      <m:t> </m:t>
                    </m:r>
                    <m:r>
                      <a:rPr lang="en-US" sz="2400" b="0" i="0" smtClean="0">
                        <a:solidFill>
                          <a:prstClr val="black"/>
                        </a:solidFill>
                        <a:latin typeface="Cambria Math" panose="02040503050406030204" pitchFamily="18" charset="0"/>
                        <a:ea typeface="Cambria Math" panose="02040503050406030204" pitchFamily="18" charset="0"/>
                      </a:rPr>
                      <m:t>(</m:t>
                    </m:r>
                  </m:oMath>
                </a14:m>
                <a:r>
                  <a:rPr lang="en-US" sz="2400" i="1" dirty="0">
                    <a:solidFill>
                      <a:srgbClr val="231F20"/>
                    </a:solidFill>
                    <a:latin typeface="TimesTen-Italic"/>
                  </a:rPr>
                  <a:t>f </a:t>
                </a:r>
                <a:r>
                  <a:rPr lang="en-US" sz="2400" dirty="0">
                    <a:solidFill>
                      <a:srgbClr val="231F20"/>
                    </a:solidFill>
                    <a:latin typeface="TimesTen-Roman"/>
                  </a:rPr>
                  <a:t>), </a:t>
                </a:r>
                <a:r>
                  <a:rPr lang="en-US" sz="2400" i="1" dirty="0">
                    <a:solidFill>
                      <a:srgbClr val="231F20"/>
                    </a:solidFill>
                    <a:latin typeface="TimesTen-Italic"/>
                  </a:rPr>
                  <a:t>k </a:t>
                </a:r>
                <a:r>
                  <a:rPr lang="en-US" sz="2400" dirty="0">
                    <a:solidFill>
                      <a:srgbClr val="231F20"/>
                    </a:solidFill>
                    <a:latin typeface="TimesTen-Roman"/>
                  </a:rPr>
                  <a:t>(</a:t>
                </a:r>
                <a14:m>
                  <m:oMath xmlns:m="http://schemas.openxmlformats.org/officeDocument/2006/math">
                    <m:r>
                      <a:rPr lang="en-US" sz="2400" i="1" dirty="0">
                        <a:solidFill>
                          <a:prstClr val="black"/>
                        </a:solidFill>
                        <a:latin typeface="Cambria Math" panose="02040503050406030204" pitchFamily="18" charset="0"/>
                        <a:ea typeface="Cambria Math" panose="02040503050406030204" pitchFamily="18" charset="0"/>
                      </a:rPr>
                      <m:t>𝜆</m:t>
                    </m:r>
                  </m:oMath>
                </a14:m>
                <a:r>
                  <a:rPr lang="en-US" sz="2400" dirty="0">
                    <a:solidFill>
                      <a:srgbClr val="231F20"/>
                    </a:solidFill>
                    <a:latin typeface="TimesTen-Roman"/>
                  </a:rPr>
                  <a:t> ),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 v</a:t>
                </a:r>
                <a:r>
                  <a:rPr lang="en-US" sz="2400" dirty="0">
                    <a:solidFill>
                      <a:srgbClr val="231F20"/>
                    </a:solidFill>
                    <a:latin typeface="TimesTen-Roman"/>
                  </a:rPr>
                  <a:t>  are same</a:t>
                </a:r>
                <a:endParaRPr lang="en-US" sz="2400" dirty="0"/>
              </a:p>
            </p:txBody>
          </p:sp>
        </mc:Choice>
        <mc:Fallback xmlns="">
          <p:sp>
            <p:nvSpPr>
              <p:cNvPr id="5" name="Rectangle 4">
                <a:extLst>
                  <a:ext uri="{FF2B5EF4-FFF2-40B4-BE49-F238E27FC236}">
                    <a16:creationId xmlns:a16="http://schemas.microsoft.com/office/drawing/2014/main" id="{8BD26744-E8B7-453A-BB6B-2D95B72C2631}"/>
                  </a:ext>
                </a:extLst>
              </p:cNvPr>
              <p:cNvSpPr>
                <a:spLocks noRot="1" noChangeAspect="1" noMove="1" noResize="1" noEditPoints="1" noAdjustHandles="1" noChangeArrowheads="1" noChangeShapeType="1" noTextEdit="1"/>
              </p:cNvSpPr>
              <p:nvPr/>
            </p:nvSpPr>
            <p:spPr>
              <a:xfrm>
                <a:off x="4426877" y="1410781"/>
                <a:ext cx="3962389" cy="461665"/>
              </a:xfrm>
              <a:prstGeom prst="rect">
                <a:avLst/>
              </a:prstGeom>
              <a:blipFill>
                <a:blip r:embed="rId3"/>
                <a:stretch>
                  <a:fillRect t="-11842" b="-27632"/>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98BD6B47-E656-44BA-8F3A-9D18F04528EF}"/>
              </a:ext>
            </a:extLst>
          </p:cNvPr>
          <p:cNvCxnSpPr>
            <a:cxnSpLocks/>
          </p:cNvCxnSpPr>
          <p:nvPr/>
        </p:nvCxnSpPr>
        <p:spPr>
          <a:xfrm>
            <a:off x="4308670" y="1410781"/>
            <a:ext cx="0" cy="81529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53FDFEB-9764-4960-9FAB-6218A815CB40}"/>
              </a:ext>
            </a:extLst>
          </p:cNvPr>
          <p:cNvSpPr/>
          <p:nvPr/>
        </p:nvSpPr>
        <p:spPr>
          <a:xfrm>
            <a:off x="332233" y="2207033"/>
            <a:ext cx="3316941" cy="677108"/>
          </a:xfrm>
          <a:prstGeom prst="rect">
            <a:avLst/>
          </a:prstGeom>
        </p:spPr>
        <p:txBody>
          <a:bodyPr wrap="square">
            <a:spAutoFit/>
          </a:bodyPr>
          <a:lstStyle/>
          <a:p>
            <a:r>
              <a:rPr lang="en-US" sz="2000" dirty="0">
                <a:solidFill>
                  <a:srgbClr val="231F20"/>
                </a:solidFill>
                <a:latin typeface="TimesTen-Roman"/>
              </a:rPr>
              <a:t>Superposition principle,</a:t>
            </a:r>
            <a:br>
              <a:rPr lang="en-US" sz="2000" dirty="0">
                <a:solidFill>
                  <a:srgbClr val="231F20"/>
                </a:solidFill>
                <a:latin typeface="TimesTen-Roman"/>
              </a:rPr>
            </a:br>
            <a:endParaRPr lang="en-US" dirty="0"/>
          </a:p>
        </p:txBody>
      </p:sp>
      <p:sp>
        <p:nvSpPr>
          <p:cNvPr id="13" name="Rectangle 12">
            <a:extLst>
              <a:ext uri="{FF2B5EF4-FFF2-40B4-BE49-F238E27FC236}">
                <a16:creationId xmlns:a16="http://schemas.microsoft.com/office/drawing/2014/main" id="{4E08A9BD-827A-431C-AB0B-0614719E9CA3}"/>
              </a:ext>
            </a:extLst>
          </p:cNvPr>
          <p:cNvSpPr/>
          <p:nvPr/>
        </p:nvSpPr>
        <p:spPr>
          <a:xfrm>
            <a:off x="2989678" y="2189540"/>
            <a:ext cx="4572000" cy="461665"/>
          </a:xfrm>
          <a:prstGeom prst="rect">
            <a:avLst/>
          </a:prstGeom>
        </p:spPr>
        <p:txBody>
          <a:bodyPr>
            <a:spAutoFit/>
          </a:bodyPr>
          <a:lstStyle/>
          <a:p>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fr-FR" sz="2400" dirty="0">
                <a:solidFill>
                  <a:srgbClr val="231F20"/>
                </a:solidFill>
                <a:latin typeface="MathematicalPi-One"/>
              </a:rPr>
              <a:t>= </a:t>
            </a:r>
            <a:r>
              <a:rPr lang="fr-FR" sz="2400" i="1" dirty="0">
                <a:solidFill>
                  <a:srgbClr val="231F20"/>
                </a:solidFill>
                <a:latin typeface="TimesTen-Italic"/>
              </a:rPr>
              <a:t>y</a:t>
            </a:r>
            <a:r>
              <a:rPr lang="fr-FR" sz="2400" baseline="-25000" dirty="0">
                <a:solidFill>
                  <a:srgbClr val="231F20"/>
                </a:solidFill>
                <a:latin typeface="TimesTen-Roman"/>
              </a:rPr>
              <a:t>1</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fr-FR" sz="2400" dirty="0">
                <a:solidFill>
                  <a:srgbClr val="231F20"/>
                </a:solidFill>
                <a:latin typeface="MathematicalPi-One"/>
              </a:rPr>
              <a:t>+ </a:t>
            </a:r>
            <a:r>
              <a:rPr lang="fr-FR" sz="2400" i="1" dirty="0">
                <a:solidFill>
                  <a:srgbClr val="231F20"/>
                </a:solidFill>
                <a:latin typeface="TimesTen-Italic"/>
              </a:rPr>
              <a:t>y</a:t>
            </a:r>
            <a:r>
              <a:rPr lang="fr-FR" sz="2400" baseline="-25000" dirty="0">
                <a:solidFill>
                  <a:srgbClr val="231F20"/>
                </a:solidFill>
                <a:latin typeface="TimesTen-Roman"/>
              </a:rPr>
              <a:t>2</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a:t>
            </a:r>
            <a:endParaRPr lang="en-US" sz="2400"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93D664D-BF78-4F43-BBEF-0EE0B067DC60}"/>
                  </a:ext>
                </a:extLst>
              </p:cNvPr>
              <p:cNvSpPr/>
              <p:nvPr/>
            </p:nvSpPr>
            <p:spPr>
              <a:xfrm>
                <a:off x="535641" y="2616008"/>
                <a:ext cx="6019800" cy="461665"/>
              </a:xfrm>
              <a:prstGeom prst="rect">
                <a:avLst/>
              </a:prstGeom>
            </p:spPr>
            <p:txBody>
              <a:bodyPr wrap="square">
                <a:spAutoFit/>
              </a:bodyPr>
              <a:lstStyle/>
              <a:p>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prstClr val="black"/>
                    </a:solidFill>
                    <a:ea typeface="Cambria Math" panose="02040503050406030204" pitchFamily="18" charset="0"/>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a:t>
                </a:r>
                <a:r>
                  <a:rPr lang="en-US" sz="2400" dirty="0">
                    <a:solidFill>
                      <a:srgbClr val="231F20"/>
                    </a:solidFill>
                    <a:latin typeface="TimesTen-Roman"/>
                  </a:rPr>
                  <a:t>)</a:t>
                </a:r>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srgbClr val="231F20"/>
                    </a:solidFill>
                    <a:latin typeface="MathematicalPi-One"/>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𝜑</m:t>
                    </m:r>
                  </m:oMath>
                </a14:m>
                <a:r>
                  <a:rPr lang="en-US" sz="2400" dirty="0">
                    <a:solidFill>
                      <a:srgbClr val="231F20"/>
                    </a:solidFill>
                    <a:latin typeface="TimesTen-Italic"/>
                  </a:rPr>
                  <a:t>)</a:t>
                </a:r>
                <a:endParaRPr lang="en-US" sz="2400" dirty="0"/>
              </a:p>
            </p:txBody>
          </p:sp>
        </mc:Choice>
        <mc:Fallback xmlns="">
          <p:sp>
            <p:nvSpPr>
              <p:cNvPr id="14" name="Rectangle 13">
                <a:extLst>
                  <a:ext uri="{FF2B5EF4-FFF2-40B4-BE49-F238E27FC236}">
                    <a16:creationId xmlns:a16="http://schemas.microsoft.com/office/drawing/2014/main" id="{393D664D-BF78-4F43-BBEF-0EE0B067DC60}"/>
                  </a:ext>
                </a:extLst>
              </p:cNvPr>
              <p:cNvSpPr>
                <a:spLocks noRot="1" noChangeAspect="1" noMove="1" noResize="1" noEditPoints="1" noAdjustHandles="1" noChangeArrowheads="1" noChangeShapeType="1" noTextEdit="1"/>
              </p:cNvSpPr>
              <p:nvPr/>
            </p:nvSpPr>
            <p:spPr>
              <a:xfrm>
                <a:off x="535641" y="2616008"/>
                <a:ext cx="6019800" cy="461665"/>
              </a:xfrm>
              <a:prstGeom prst="rect">
                <a:avLst/>
              </a:prstGeom>
              <a:blipFill>
                <a:blip r:embed="rId4"/>
                <a:stretch>
                  <a:fillRect l="-1621"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A75214C-E8DD-4A8D-865A-DC5107F08520}"/>
                  </a:ext>
                </a:extLst>
              </p:cNvPr>
              <p:cNvSpPr/>
              <p:nvPr/>
            </p:nvSpPr>
            <p:spPr>
              <a:xfrm>
                <a:off x="1427578" y="3095067"/>
                <a:ext cx="6134100" cy="461665"/>
              </a:xfrm>
              <a:prstGeom prst="rect">
                <a:avLst/>
              </a:prstGeom>
            </p:spPr>
            <p:txBody>
              <a:bodyPr wrap="square">
                <a:spAutoFit/>
              </a:bodyPr>
              <a:lstStyle/>
              <a:p>
                <a:pPr lvl="0"/>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Italic"/>
                  </a:rPr>
                  <a:t>{</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prstClr val="black"/>
                    </a:solidFill>
                    <a:ea typeface="Cambria Math" panose="02040503050406030204" pitchFamily="18" charset="0"/>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a:t>
                </a:r>
                <a:r>
                  <a:rPr lang="en-US" sz="2400" dirty="0">
                    <a:solidFill>
                      <a:srgbClr val="231F20"/>
                    </a:solidFill>
                    <a:latin typeface="TimesTen-Roman"/>
                  </a:rPr>
                  <a:t>)</a:t>
                </a:r>
                <a:r>
                  <a:rPr lang="en-US" sz="2400" dirty="0">
                    <a:solidFill>
                      <a:srgbClr val="231F20"/>
                    </a:solidFill>
                    <a:latin typeface="MathematicalPi-One"/>
                  </a:rPr>
                  <a:t>+ </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srgbClr val="231F20"/>
                    </a:solidFill>
                    <a:latin typeface="MathematicalPi-One"/>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𝜑</m:t>
                    </m:r>
                  </m:oMath>
                </a14:m>
                <a:r>
                  <a:rPr lang="en-US" sz="2400" dirty="0">
                    <a:solidFill>
                      <a:srgbClr val="231F20"/>
                    </a:solidFill>
                    <a:latin typeface="TimesTen-Italic"/>
                  </a:rPr>
                  <a:t>)}</a:t>
                </a:r>
                <a:endParaRPr lang="en-US" sz="2400" dirty="0">
                  <a:solidFill>
                    <a:prstClr val="black"/>
                  </a:solidFill>
                </a:endParaRPr>
              </a:p>
            </p:txBody>
          </p:sp>
        </mc:Choice>
        <mc:Fallback xmlns="">
          <p:sp>
            <p:nvSpPr>
              <p:cNvPr id="15" name="Rectangle 14">
                <a:extLst>
                  <a:ext uri="{FF2B5EF4-FFF2-40B4-BE49-F238E27FC236}">
                    <a16:creationId xmlns:a16="http://schemas.microsoft.com/office/drawing/2014/main" id="{7A75214C-E8DD-4A8D-865A-DC5107F08520}"/>
                  </a:ext>
                </a:extLst>
              </p:cNvPr>
              <p:cNvSpPr>
                <a:spLocks noRot="1" noChangeAspect="1" noMove="1" noResize="1" noEditPoints="1" noAdjustHandles="1" noChangeArrowheads="1" noChangeShapeType="1" noTextEdit="1"/>
              </p:cNvSpPr>
              <p:nvPr/>
            </p:nvSpPr>
            <p:spPr>
              <a:xfrm>
                <a:off x="1427578" y="3095067"/>
                <a:ext cx="6134100" cy="461665"/>
              </a:xfrm>
              <a:prstGeom prst="rect">
                <a:avLst/>
              </a:prstGeom>
              <a:blipFill>
                <a:blip r:embed="rId5"/>
                <a:stretch>
                  <a:fillRect l="-1491" t="-1200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974DFE1-75F4-4740-A25C-D2822D41B44A}"/>
                  </a:ext>
                </a:extLst>
              </p:cNvPr>
              <p:cNvSpPr/>
              <p:nvPr/>
            </p:nvSpPr>
            <p:spPr>
              <a:xfrm>
                <a:off x="1371306" y="3577380"/>
                <a:ext cx="6858293" cy="511807"/>
              </a:xfrm>
              <a:prstGeom prst="rect">
                <a:avLst/>
              </a:prstGeom>
            </p:spPr>
            <p:txBody>
              <a:bodyPr wrap="square">
                <a:spAutoFit/>
              </a:bodyPr>
              <a:lstStyle/>
              <a:p>
                <a:pPr lvl="0"/>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Italic"/>
                  </a:rPr>
                  <a:t>{2 </a:t>
                </a:r>
                <a:r>
                  <a:rPr lang="en-US" sz="2400" dirty="0">
                    <a:solidFill>
                      <a:srgbClr val="231F20"/>
                    </a:solidFill>
                    <a:latin typeface="TimesTen-Roman"/>
                  </a:rPr>
                  <a:t>sin (</a:t>
                </a:r>
                <a:r>
                  <a:rPr lang="en-US" sz="2400" i="1" dirty="0">
                    <a:solidFill>
                      <a:srgbClr val="231F20"/>
                    </a:solidFill>
                    <a:latin typeface="TimesTen-Italic"/>
                  </a:rPr>
                  <a:t> </a:t>
                </a:r>
                <a14:m>
                  <m:oMath xmlns:m="http://schemas.openxmlformats.org/officeDocument/2006/math">
                    <m:box>
                      <m:boxPr>
                        <m:ctrlPr>
                          <a:rPr lang="en-US" sz="2400" i="1" dirty="0" smtClean="0">
                            <a:solidFill>
                              <a:srgbClr val="231F20"/>
                            </a:solidFill>
                            <a:latin typeface="Cambria Math" panose="02040503050406030204" pitchFamily="18" charset="0"/>
                          </a:rPr>
                        </m:ctrlPr>
                      </m:boxPr>
                      <m:e>
                        <m:argPr>
                          <m:argSz m:val="-1"/>
                        </m:argPr>
                        <m:f>
                          <m:fPr>
                            <m:ctrlPr>
                              <a:rPr lang="en-US" sz="2400" i="1" dirty="0" smtClean="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𝜑</m:t>
                            </m:r>
                          </m:num>
                          <m:den>
                            <m:r>
                              <a:rPr lang="en-US" sz="2400" b="0" i="1" dirty="0" smtClean="0">
                                <a:solidFill>
                                  <a:srgbClr val="231F20"/>
                                </a:solidFill>
                                <a:latin typeface="Cambria Math" panose="02040503050406030204" pitchFamily="18" charset="0"/>
                              </a:rPr>
                              <m:t>2</m:t>
                            </m:r>
                          </m:den>
                        </m:f>
                      </m:e>
                    </m:box>
                    <m:r>
                      <a:rPr lang="en-US" sz="2400" b="0" i="1" smtClean="0">
                        <a:solidFill>
                          <a:prstClr val="black"/>
                        </a:solidFill>
                        <a:latin typeface="Cambria Math" panose="02040503050406030204" pitchFamily="18" charset="0"/>
                        <a:ea typeface="Cambria Math" panose="02040503050406030204" pitchFamily="18" charset="0"/>
                      </a:rPr>
                      <m:t>)</m:t>
                    </m:r>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r>
                      <m:rPr>
                        <m:nor/>
                      </m:rPr>
                      <a:rPr lang="en-US" sz="2400" i="1" dirty="0">
                        <a:solidFill>
                          <a:srgbClr val="231F20"/>
                        </a:solidFill>
                        <a:latin typeface="TimesTen-Italic"/>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srgbClr val="00B0F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FF0000"/>
                                </a:solidFill>
                                <a:latin typeface="Cambria Math" panose="02040503050406030204" pitchFamily="18" charset="0"/>
                              </a:rPr>
                              <m:t>𝜔</m:t>
                            </m:r>
                            <m:r>
                              <a:rPr lang="en-US" sz="2400" i="1" dirty="0">
                                <a:solidFill>
                                  <a:srgbClr val="FF0000"/>
                                </a:solidFill>
                                <a:latin typeface="Cambria Math" panose="02040503050406030204" pitchFamily="18" charset="0"/>
                              </a:rPr>
                              <m:t>𝑡</m:t>
                            </m:r>
                            <m:r>
                              <a:rPr lang="en-US" sz="2400" i="1" dirty="0">
                                <a:solidFill>
                                  <a:srgbClr val="231F20"/>
                                </a:solidFill>
                                <a:latin typeface="Cambria Math" panose="02040503050406030204" pitchFamily="18" charset="0"/>
                              </a:rPr>
                              <m:t>− </m:t>
                            </m:r>
                            <m:r>
                              <a:rPr lang="en-US" sz="2400" i="1" dirty="0">
                                <a:solidFill>
                                  <a:srgbClr val="00B0F0"/>
                                </a:solidFill>
                                <a:latin typeface="Cambria Math" panose="02040503050406030204" pitchFamily="18" charset="0"/>
                              </a:rPr>
                              <m:t>𝑘𝑥</m:t>
                            </m:r>
                            <m:r>
                              <a:rPr lang="en-US" sz="2400" i="1" dirty="0">
                                <a:solidFill>
                                  <a:srgbClr val="231F20"/>
                                </a:solidFill>
                                <a:latin typeface="Cambria Math" panose="02040503050406030204" pitchFamily="18" charset="0"/>
                              </a:rPr>
                              <m:t>+ </m:t>
                            </m:r>
                            <m:r>
                              <a:rPr lang="en-US" sz="2400" i="1" dirty="0">
                                <a:solidFill>
                                  <a:srgbClr val="FF0000"/>
                                </a:solidFill>
                                <a:latin typeface="Cambria Math" panose="02040503050406030204" pitchFamily="18" charset="0"/>
                              </a:rPr>
                              <m:t>𝜔</m:t>
                            </m:r>
                            <m:r>
                              <a:rPr lang="en-US" sz="2400" i="1" dirty="0">
                                <a:solidFill>
                                  <a:srgbClr val="FF0000"/>
                                </a:solidFill>
                                <a:latin typeface="Cambria Math" panose="02040503050406030204" pitchFamily="18" charset="0"/>
                              </a:rPr>
                              <m:t>𝑡</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endParaRPr lang="en-US" sz="2400" dirty="0">
                  <a:solidFill>
                    <a:prstClr val="black"/>
                  </a:solidFill>
                </a:endParaRPr>
              </a:p>
            </p:txBody>
          </p:sp>
        </mc:Choice>
        <mc:Fallback xmlns="">
          <p:sp>
            <p:nvSpPr>
              <p:cNvPr id="16" name="Rectangle 15">
                <a:extLst>
                  <a:ext uri="{FF2B5EF4-FFF2-40B4-BE49-F238E27FC236}">
                    <a16:creationId xmlns:a16="http://schemas.microsoft.com/office/drawing/2014/main" id="{5974DFE1-75F4-4740-A25C-D2822D41B44A}"/>
                  </a:ext>
                </a:extLst>
              </p:cNvPr>
              <p:cNvSpPr>
                <a:spLocks noRot="1" noChangeAspect="1" noMove="1" noResize="1" noEditPoints="1" noAdjustHandles="1" noChangeArrowheads="1" noChangeShapeType="1" noTextEdit="1"/>
              </p:cNvSpPr>
              <p:nvPr/>
            </p:nvSpPr>
            <p:spPr>
              <a:xfrm>
                <a:off x="1371306" y="3577380"/>
                <a:ext cx="6858293" cy="511807"/>
              </a:xfrm>
              <a:prstGeom prst="rect">
                <a:avLst/>
              </a:prstGeom>
              <a:blipFill>
                <a:blip r:embed="rId6"/>
                <a:stretch>
                  <a:fillRect l="-1422" t="-7143"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DE7D9F5-1054-4B47-924C-DD754386E7F4}"/>
                  </a:ext>
                </a:extLst>
              </p:cNvPr>
              <p:cNvSpPr/>
              <p:nvPr/>
            </p:nvSpPr>
            <p:spPr>
              <a:xfrm>
                <a:off x="1339654" y="4100235"/>
                <a:ext cx="6534150" cy="511807"/>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 </a:t>
                </a:r>
                <a:r>
                  <a:rPr lang="en-US" sz="2400" dirty="0">
                    <a:solidFill>
                      <a:srgbClr val="231F20"/>
                    </a:solidFill>
                    <a:latin typeface="TimesTen-Italic"/>
                  </a:rPr>
                  <a:t>{</a:t>
                </a:r>
                <a14:m>
                  <m:oMath xmlns:m="http://schemas.openxmlformats.org/officeDocument/2006/math">
                    <m:box>
                      <m:boxPr>
                        <m:ctrlPr>
                          <a:rPr lang="en-US" sz="2400" i="1" dirty="0" smtClean="0">
                            <a:solidFill>
                              <a:srgbClr val="231F20"/>
                            </a:solidFill>
                            <a:latin typeface="Cambria Math" panose="02040503050406030204" pitchFamily="18" charset="0"/>
                          </a:rPr>
                        </m:ctrlPr>
                      </m:boxPr>
                      <m:e>
                        <m:argPr>
                          <m:argSz m:val="-1"/>
                        </m:argPr>
                        <m:f>
                          <m:fPr>
                            <m:ctrlPr>
                              <a:rPr lang="en-US" sz="2400" i="1" dirty="0" smtClean="0">
                                <a:solidFill>
                                  <a:srgbClr val="231F20"/>
                                </a:solidFill>
                                <a:latin typeface="Cambria Math" panose="02040503050406030204" pitchFamily="18" charset="0"/>
                              </a:rPr>
                            </m:ctrlPr>
                          </m:fPr>
                          <m:num>
                            <m:r>
                              <a:rPr lang="en-US" sz="2400" b="0" i="1" dirty="0" smtClean="0">
                                <a:solidFill>
                                  <a:srgbClr val="FF0000"/>
                                </a:solidFill>
                                <a:latin typeface="Cambria Math" panose="02040503050406030204" pitchFamily="18" charset="0"/>
                              </a:rPr>
                              <m:t>2</m:t>
                            </m:r>
                            <m:r>
                              <a:rPr lang="en-US" sz="2400" b="0" i="1" dirty="0" smtClean="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b="0" i="1" dirty="0" smtClean="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𝜑</m:t>
                            </m:r>
                          </m:num>
                          <m:den>
                            <m:r>
                              <a:rPr lang="en-US" sz="2400" b="0" i="1" dirty="0" smtClean="0">
                                <a:solidFill>
                                  <a:srgbClr val="FF0000"/>
                                </a:solidFill>
                                <a:latin typeface="Cambria Math" panose="02040503050406030204" pitchFamily="18" charset="0"/>
                              </a:rPr>
                              <m:t>2</m:t>
                            </m:r>
                          </m:den>
                        </m:f>
                      </m:e>
                    </m:box>
                    <m:r>
                      <a:rPr lang="en-US" sz="2400" b="0" i="0" dirty="0" smtClean="0">
                        <a:solidFill>
                          <a:srgbClr val="231F20"/>
                        </a:solidFill>
                        <a:latin typeface="Cambria Math" panose="02040503050406030204" pitchFamily="18" charset="0"/>
                      </a:rPr>
                      <m:t>}</m:t>
                    </m:r>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oMath>
                </a14:m>
                <a:endParaRPr lang="en-US" sz="2400" dirty="0">
                  <a:solidFill>
                    <a:prstClr val="black"/>
                  </a:solidFill>
                </a:endParaRPr>
              </a:p>
            </p:txBody>
          </p:sp>
        </mc:Choice>
        <mc:Fallback xmlns="">
          <p:sp>
            <p:nvSpPr>
              <p:cNvPr id="32" name="Rectangle 31">
                <a:extLst>
                  <a:ext uri="{FF2B5EF4-FFF2-40B4-BE49-F238E27FC236}">
                    <a16:creationId xmlns:a16="http://schemas.microsoft.com/office/drawing/2014/main" id="{7DE7D9F5-1054-4B47-924C-DD754386E7F4}"/>
                  </a:ext>
                </a:extLst>
              </p:cNvPr>
              <p:cNvSpPr>
                <a:spLocks noRot="1" noChangeAspect="1" noMove="1" noResize="1" noEditPoints="1" noAdjustHandles="1" noChangeArrowheads="1" noChangeShapeType="1" noTextEdit="1"/>
              </p:cNvSpPr>
              <p:nvPr/>
            </p:nvSpPr>
            <p:spPr>
              <a:xfrm>
                <a:off x="1339654" y="4100235"/>
                <a:ext cx="6534150" cy="511807"/>
              </a:xfrm>
              <a:prstGeom prst="rect">
                <a:avLst/>
              </a:prstGeom>
              <a:blipFill>
                <a:blip r:embed="rId7"/>
                <a:stretch>
                  <a:fillRect l="-1493" t="-7143"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9671674-B1F0-418D-A1E8-E5C4CEDA9CC9}"/>
                  </a:ext>
                </a:extLst>
              </p:cNvPr>
              <p:cNvSpPr/>
              <p:nvPr/>
            </p:nvSpPr>
            <p:spPr>
              <a:xfrm>
                <a:off x="1341999" y="4533788"/>
                <a:ext cx="7659272" cy="497637"/>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 </a:t>
                </a:r>
                <a:r>
                  <a:rPr lang="en-US" sz="2400" dirty="0">
                    <a:solidFill>
                      <a:srgbClr val="231F20"/>
                    </a:solidFill>
                    <a:latin typeface="TimesTen-Italic"/>
                  </a:rPr>
                  <a:t>{</a:t>
                </a:r>
                <a14:m>
                  <m:oMath xmlns:m="http://schemas.openxmlformats.org/officeDocument/2006/math">
                    <m:d>
                      <m:dPr>
                        <m:ctrlPr>
                          <a:rPr lang="en-US" sz="2400" i="1" dirty="0">
                            <a:solidFill>
                              <a:srgbClr val="231F20"/>
                            </a:solidFill>
                            <a:latin typeface="Cambria Math" panose="02040503050406030204" pitchFamily="18" charset="0"/>
                          </a:rPr>
                        </m:ctrlPr>
                      </m:dPr>
                      <m:e>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e>
                    </m:d>
                    <m:r>
                      <a:rPr lang="en-US" sz="2400" b="0" i="1" dirty="0" smtClean="0">
                        <a:solidFill>
                          <a:srgbClr val="231F20"/>
                        </a:solidFill>
                        <a:latin typeface="Cambria Math" panose="02040503050406030204" pitchFamily="18" charset="0"/>
                      </a:rPr>
                      <m:t>+ </m:t>
                    </m:r>
                    <m:box>
                      <m:boxPr>
                        <m:ctrlPr>
                          <a:rPr lang="en-US" sz="2400" i="1" dirty="0" smtClean="0">
                            <a:solidFill>
                              <a:srgbClr val="231F20"/>
                            </a:solidFill>
                            <a:latin typeface="Cambria Math" panose="02040503050406030204" pitchFamily="18" charset="0"/>
                          </a:rPr>
                        </m:ctrlPr>
                      </m:boxPr>
                      <m:e>
                        <m:argPr>
                          <m:argSz m:val="-1"/>
                        </m:argPr>
                        <m:f>
                          <m:fPr>
                            <m:ctrlPr>
                              <a:rPr lang="en-US" sz="2400" i="1" dirty="0" smtClean="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𝜑</m:t>
                            </m:r>
                          </m:num>
                          <m:den>
                            <m:r>
                              <a:rPr lang="en-US" sz="2400" b="0" i="1" dirty="0" smtClean="0">
                                <a:solidFill>
                                  <a:srgbClr val="231F20"/>
                                </a:solidFill>
                                <a:latin typeface="Cambria Math" panose="02040503050406030204" pitchFamily="18" charset="0"/>
                              </a:rPr>
                              <m:t>2</m:t>
                            </m:r>
                          </m:den>
                        </m:f>
                      </m:e>
                    </m:box>
                    <m:r>
                      <a:rPr lang="en-US" sz="2400" b="0" i="0" dirty="0" smtClean="0">
                        <a:solidFill>
                          <a:srgbClr val="231F20"/>
                        </a:solidFill>
                        <a:latin typeface="Cambria Math" panose="02040503050406030204" pitchFamily="18" charset="0"/>
                      </a:rPr>
                      <m:t>}</m:t>
                    </m:r>
                    <m:r>
                      <m:rPr>
                        <m:nor/>
                      </m:rPr>
                      <a:rPr lang="en-US" sz="2400" b="0" i="0" smtClean="0">
                        <a:solidFill>
                          <a:prstClr val="black"/>
                        </a:solidFill>
                        <a:latin typeface="Cambria Math" panose="02040503050406030204" pitchFamily="18" charset="0"/>
                        <a:ea typeface="Cambria Math" panose="02040503050406030204" pitchFamily="18" charset="0"/>
                      </a:rPr>
                      <m:t> </m:t>
                    </m:r>
                    <m:r>
                      <m:rPr>
                        <m:nor/>
                      </m:rPr>
                      <a:rPr lang="en-US" sz="2400" b="0" i="0" smtClean="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smtClean="0">
                                <a:solidFill>
                                  <a:srgbClr val="231F2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oMath>
                </a14:m>
                <a:endParaRPr lang="en-US" sz="2400" dirty="0">
                  <a:solidFill>
                    <a:prstClr val="black"/>
                  </a:solidFill>
                </a:endParaRPr>
              </a:p>
            </p:txBody>
          </p:sp>
        </mc:Choice>
        <mc:Fallback xmlns="">
          <p:sp>
            <p:nvSpPr>
              <p:cNvPr id="33" name="Rectangle 32">
                <a:extLst>
                  <a:ext uri="{FF2B5EF4-FFF2-40B4-BE49-F238E27FC236}">
                    <a16:creationId xmlns:a16="http://schemas.microsoft.com/office/drawing/2014/main" id="{69671674-B1F0-418D-A1E8-E5C4CEDA9CC9}"/>
                  </a:ext>
                </a:extLst>
              </p:cNvPr>
              <p:cNvSpPr>
                <a:spLocks noRot="1" noChangeAspect="1" noMove="1" noResize="1" noEditPoints="1" noAdjustHandles="1" noChangeArrowheads="1" noChangeShapeType="1" noTextEdit="1"/>
              </p:cNvSpPr>
              <p:nvPr/>
            </p:nvSpPr>
            <p:spPr>
              <a:xfrm>
                <a:off x="1341999" y="4533788"/>
                <a:ext cx="7659272" cy="497637"/>
              </a:xfrm>
              <a:prstGeom prst="rect">
                <a:avLst/>
              </a:prstGeom>
              <a:blipFill>
                <a:blip r:embed="rId8"/>
                <a:stretch>
                  <a:fillRect l="-1193" t="-987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73CEC18-A9B7-4374-ABEE-49AC2A0FC8E3}"/>
                  </a:ext>
                </a:extLst>
              </p:cNvPr>
              <p:cNvSpPr/>
              <p:nvPr/>
            </p:nvSpPr>
            <p:spPr>
              <a:xfrm>
                <a:off x="452718" y="4990098"/>
                <a:ext cx="8386482" cy="497637"/>
              </a:xfrm>
              <a:prstGeom prst="rect">
                <a:avLst/>
              </a:prstGeom>
            </p:spPr>
            <p:txBody>
              <a:bodyPr wrap="square">
                <a:spAutoFit/>
              </a:bodyPr>
              <a:lstStyle/>
              <a:p>
                <a:pPr lvl="0"/>
                <a:r>
                  <a:rPr lang="fr-FR" sz="2400" i="1" dirty="0">
                    <a:solidFill>
                      <a:srgbClr val="00B050"/>
                    </a:solidFill>
                    <a:latin typeface="TimesTen-Italic"/>
                  </a:rPr>
                  <a:t>y</a:t>
                </a:r>
                <a:r>
                  <a:rPr lang="fr-FR" sz="2400" i="1" dirty="0">
                    <a:solidFill>
                      <a:srgbClr val="00B050"/>
                    </a:solidFill>
                    <a:latin typeface="MathematicalPi-One"/>
                  </a:rPr>
                  <a:t>’</a:t>
                </a:r>
                <a:r>
                  <a:rPr lang="fr-FR" sz="2400" dirty="0">
                    <a:solidFill>
                      <a:srgbClr val="00B050"/>
                    </a:solidFill>
                    <a:latin typeface="TimesTen-Roman"/>
                  </a:rPr>
                  <a:t>(</a:t>
                </a:r>
                <a:r>
                  <a:rPr lang="fr-FR" sz="2400" i="1" dirty="0">
                    <a:solidFill>
                      <a:srgbClr val="00B050"/>
                    </a:solidFill>
                    <a:latin typeface="TimesTen-Italic"/>
                  </a:rPr>
                  <a:t>x</a:t>
                </a:r>
                <a:r>
                  <a:rPr lang="fr-FR" sz="2400" dirty="0">
                    <a:solidFill>
                      <a:srgbClr val="00B050"/>
                    </a:solidFill>
                    <a:latin typeface="TimesTen-Roman"/>
                  </a:rPr>
                  <a:t>, </a:t>
                </a:r>
                <a:r>
                  <a:rPr lang="fr-FR" sz="2400" i="1" dirty="0">
                    <a:solidFill>
                      <a:srgbClr val="00B050"/>
                    </a:solidFill>
                    <a:latin typeface="TimesTen-Italic"/>
                  </a:rPr>
                  <a:t>t</a:t>
                </a:r>
                <a:r>
                  <a:rPr lang="fr-FR" sz="2400" dirty="0">
                    <a:solidFill>
                      <a:srgbClr val="00B050"/>
                    </a:solidFill>
                    <a:latin typeface="TimesTen-Roman"/>
                  </a:rPr>
                  <a:t>) </a:t>
                </a:r>
                <a:r>
                  <a:rPr lang="en-US" sz="2400" dirty="0">
                    <a:solidFill>
                      <a:srgbClr val="00B050"/>
                    </a:solidFill>
                    <a:latin typeface="MathematicalPi-One"/>
                  </a:rPr>
                  <a:t>= [2</a:t>
                </a:r>
                <a:r>
                  <a:rPr lang="en-US" sz="2400" i="1" dirty="0">
                    <a:solidFill>
                      <a:srgbClr val="00B050"/>
                    </a:solidFill>
                    <a:latin typeface="TimesTen-Italic"/>
                  </a:rPr>
                  <a:t>y</a:t>
                </a:r>
                <a:r>
                  <a:rPr lang="en-US" sz="2400" i="1" baseline="-25000" dirty="0">
                    <a:solidFill>
                      <a:srgbClr val="00B050"/>
                    </a:solidFill>
                    <a:latin typeface="TimesTen-Italic"/>
                  </a:rPr>
                  <a:t>m</a:t>
                </a:r>
                <a:r>
                  <a:rPr lang="en-US" sz="2400" i="1" dirty="0">
                    <a:solidFill>
                      <a:srgbClr val="00B050"/>
                    </a:solidFill>
                    <a:latin typeface="TimesTen-Italic"/>
                  </a:rPr>
                  <a:t> </a:t>
                </a:r>
                <a14:m>
                  <m:oMath xmlns:m="http://schemas.openxmlformats.org/officeDocument/2006/math">
                    <m:r>
                      <m:rPr>
                        <m:nor/>
                      </m:rPr>
                      <a:rPr lang="en-US" sz="2400">
                        <a:solidFill>
                          <a:srgbClr val="00B050"/>
                        </a:solidFill>
                        <a:latin typeface="Cambria Math" panose="02040503050406030204" pitchFamily="18" charset="0"/>
                        <a:ea typeface="Cambria Math" panose="02040503050406030204" pitchFamily="18" charset="0"/>
                      </a:rPr>
                      <m:t>cos</m:t>
                    </m:r>
                    <m:r>
                      <m:rPr>
                        <m:nor/>
                      </m:rPr>
                      <a:rPr lang="en-US" sz="2400" dirty="0">
                        <a:solidFill>
                          <a:srgbClr val="00B050"/>
                        </a:solidFill>
                        <a:latin typeface="TimesTen-Roman"/>
                      </a:rPr>
                      <m:t> (</m:t>
                    </m:r>
                    <m:box>
                      <m:boxPr>
                        <m:ctrlPr>
                          <a:rPr lang="en-US" sz="2400" i="1" dirty="0">
                            <a:solidFill>
                              <a:srgbClr val="00B050"/>
                            </a:solidFill>
                            <a:latin typeface="Cambria Math" panose="02040503050406030204" pitchFamily="18" charset="0"/>
                          </a:rPr>
                        </m:ctrlPr>
                      </m:boxPr>
                      <m:e>
                        <m:argPr>
                          <m:argSz m:val="-1"/>
                        </m:argPr>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rPr>
                              <m:t>𝜑</m:t>
                            </m:r>
                          </m:num>
                          <m:den>
                            <m:r>
                              <a:rPr lang="en-US" sz="2400" i="1" dirty="0">
                                <a:solidFill>
                                  <a:srgbClr val="00B050"/>
                                </a:solidFill>
                                <a:latin typeface="Cambria Math" panose="02040503050406030204" pitchFamily="18" charset="0"/>
                              </a:rPr>
                              <m:t>2</m:t>
                            </m:r>
                          </m:den>
                        </m:f>
                      </m:e>
                    </m:box>
                    <m:r>
                      <a:rPr lang="en-US" sz="2400" i="1">
                        <a:solidFill>
                          <a:srgbClr val="00B050"/>
                        </a:solidFill>
                        <a:latin typeface="Cambria Math" panose="02040503050406030204" pitchFamily="18" charset="0"/>
                        <a:ea typeface="Cambria Math" panose="02040503050406030204" pitchFamily="18" charset="0"/>
                      </a:rPr>
                      <m:t>)</m:t>
                    </m:r>
                    <m:r>
                      <a:rPr lang="en-US" sz="2400" b="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latin typeface="TimesTen-Roman"/>
                  </a:rPr>
                  <a:t> sin (</a:t>
                </a:r>
                <a14:m>
                  <m:oMath xmlns:m="http://schemas.openxmlformats.org/officeDocument/2006/math">
                    <m:r>
                      <a:rPr lang="en-US" sz="2400" i="1" dirty="0">
                        <a:solidFill>
                          <a:srgbClr val="00B050"/>
                        </a:solidFill>
                        <a:latin typeface="Cambria Math" panose="02040503050406030204" pitchFamily="18" charset="0"/>
                      </a:rPr>
                      <m:t>𝑘𝑥</m:t>
                    </m:r>
                    <m:r>
                      <a:rPr lang="en-US" sz="2400" i="1" dirty="0">
                        <a:solidFill>
                          <a:srgbClr val="00B050"/>
                        </a:solidFill>
                        <a:latin typeface="Cambria Math" panose="02040503050406030204" pitchFamily="18" charset="0"/>
                      </a:rPr>
                      <m:t> − </m:t>
                    </m:r>
                    <m:r>
                      <a:rPr lang="en-US" sz="2400" i="1" dirty="0">
                        <a:solidFill>
                          <a:srgbClr val="00B050"/>
                        </a:solidFill>
                        <a:latin typeface="Cambria Math" panose="02040503050406030204" pitchFamily="18" charset="0"/>
                      </a:rPr>
                      <m:t>𝜔</m:t>
                    </m:r>
                    <m:r>
                      <a:rPr lang="en-US" sz="2400" i="1" dirty="0">
                        <a:solidFill>
                          <a:srgbClr val="00B050"/>
                        </a:solidFill>
                        <a:latin typeface="Cambria Math" panose="02040503050406030204" pitchFamily="18" charset="0"/>
                      </a:rPr>
                      <m:t>𝑡</m:t>
                    </m:r>
                    <m:r>
                      <a:rPr lang="en-US" sz="2400" b="0" i="1" dirty="0" smtClean="0">
                        <a:solidFill>
                          <a:srgbClr val="00B050"/>
                        </a:solidFill>
                        <a:latin typeface="Cambria Math" panose="02040503050406030204" pitchFamily="18" charset="0"/>
                      </a:rPr>
                      <m:t>+</m:t>
                    </m:r>
                    <m:box>
                      <m:boxPr>
                        <m:ctrlPr>
                          <a:rPr lang="en-US" sz="2400" i="1" dirty="0" smtClean="0">
                            <a:solidFill>
                              <a:srgbClr val="00B050"/>
                            </a:solidFill>
                            <a:latin typeface="Cambria Math" panose="02040503050406030204" pitchFamily="18" charset="0"/>
                          </a:rPr>
                        </m:ctrlPr>
                      </m:boxPr>
                      <m:e>
                        <m:argPr>
                          <m:argSz m:val="-1"/>
                        </m:argPr>
                        <m:f>
                          <m:fPr>
                            <m:ctrlPr>
                              <a:rPr lang="en-US" sz="2400" i="1" dirty="0" smtClean="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rPr>
                              <m:t>𝜑</m:t>
                            </m:r>
                          </m:num>
                          <m:den>
                            <m:r>
                              <a:rPr lang="en-US" sz="2400" b="0" i="1" dirty="0" smtClean="0">
                                <a:solidFill>
                                  <a:srgbClr val="00B050"/>
                                </a:solidFill>
                                <a:latin typeface="Cambria Math" panose="02040503050406030204" pitchFamily="18" charset="0"/>
                              </a:rPr>
                              <m:t>2</m:t>
                            </m:r>
                          </m:den>
                        </m:f>
                      </m:e>
                    </m:box>
                    <m:r>
                      <a:rPr lang="en-US" sz="2400" b="0" i="0" dirty="0" smtClean="0">
                        <a:solidFill>
                          <a:srgbClr val="00B050"/>
                        </a:solidFill>
                        <a:latin typeface="Cambria Math" panose="02040503050406030204" pitchFamily="18" charset="0"/>
                      </a:rPr>
                      <m:t>)           [</m:t>
                    </m:r>
                    <m:r>
                      <m:rPr>
                        <m:sty m:val="p"/>
                      </m:rPr>
                      <a:rPr lang="en-US" sz="2400" b="0" i="0" dirty="0" smtClean="0">
                        <a:solidFill>
                          <a:srgbClr val="00B050"/>
                        </a:solidFill>
                        <a:latin typeface="Cambria Math" panose="02040503050406030204" pitchFamily="18" charset="0"/>
                      </a:rPr>
                      <m:t>traveling</m:t>
                    </m:r>
                    <m:r>
                      <a:rPr lang="en-US" sz="2400" b="0" i="0" dirty="0" smtClean="0">
                        <a:solidFill>
                          <a:srgbClr val="00B050"/>
                        </a:solidFill>
                        <a:latin typeface="Cambria Math" panose="02040503050406030204" pitchFamily="18" charset="0"/>
                      </a:rPr>
                      <m:t> </m:t>
                    </m:r>
                    <m:r>
                      <m:rPr>
                        <m:sty m:val="p"/>
                      </m:rPr>
                      <a:rPr lang="en-US" sz="2400" b="0" i="0" dirty="0" smtClean="0">
                        <a:solidFill>
                          <a:srgbClr val="00B050"/>
                        </a:solidFill>
                        <a:latin typeface="Cambria Math" panose="02040503050406030204" pitchFamily="18" charset="0"/>
                      </a:rPr>
                      <m:t>waves</m:t>
                    </m:r>
                    <m:r>
                      <a:rPr lang="en-US" sz="2400" b="0" i="0" dirty="0" smtClean="0">
                        <a:solidFill>
                          <a:srgbClr val="00B050"/>
                        </a:solidFill>
                        <a:latin typeface="Cambria Math" panose="02040503050406030204" pitchFamily="18" charset="0"/>
                      </a:rPr>
                      <m:t>]</m:t>
                    </m:r>
                  </m:oMath>
                </a14:m>
                <a:endParaRPr lang="en-US" sz="2400" dirty="0">
                  <a:solidFill>
                    <a:srgbClr val="00B050"/>
                  </a:solidFill>
                </a:endParaRPr>
              </a:p>
            </p:txBody>
          </p:sp>
        </mc:Choice>
        <mc:Fallback xmlns="">
          <p:sp>
            <p:nvSpPr>
              <p:cNvPr id="35" name="Rectangle 34">
                <a:extLst>
                  <a:ext uri="{FF2B5EF4-FFF2-40B4-BE49-F238E27FC236}">
                    <a16:creationId xmlns:a16="http://schemas.microsoft.com/office/drawing/2014/main" id="{073CEC18-A9B7-4374-ABEE-49AC2A0FC8E3}"/>
                  </a:ext>
                </a:extLst>
              </p:cNvPr>
              <p:cNvSpPr>
                <a:spLocks noRot="1" noChangeAspect="1" noMove="1" noResize="1" noEditPoints="1" noAdjustHandles="1" noChangeArrowheads="1" noChangeShapeType="1" noTextEdit="1"/>
              </p:cNvSpPr>
              <p:nvPr/>
            </p:nvSpPr>
            <p:spPr>
              <a:xfrm>
                <a:off x="452718" y="4990098"/>
                <a:ext cx="8386482" cy="497637"/>
              </a:xfrm>
              <a:prstGeom prst="rect">
                <a:avLst/>
              </a:prstGeom>
              <a:blipFill>
                <a:blip r:embed="rId9"/>
                <a:stretch>
                  <a:fillRect l="-1090" t="-9877" b="-22222"/>
                </a:stretch>
              </a:blipFill>
            </p:spPr>
            <p:txBody>
              <a:bodyPr/>
              <a:lstStyle/>
              <a:p>
                <a:r>
                  <a:rPr lang="en-US">
                    <a:noFill/>
                  </a:rPr>
                  <a:t> </a:t>
                </a:r>
              </a:p>
            </p:txBody>
          </p:sp>
        </mc:Fallback>
      </mc:AlternateContent>
      <p:sp>
        <p:nvSpPr>
          <p:cNvPr id="36" name="Rectangle 35">
            <a:extLst>
              <a:ext uri="{FF2B5EF4-FFF2-40B4-BE49-F238E27FC236}">
                <a16:creationId xmlns:a16="http://schemas.microsoft.com/office/drawing/2014/main" id="{D3029D25-7EAB-479C-BA02-CB40A50CE11F}"/>
              </a:ext>
            </a:extLst>
          </p:cNvPr>
          <p:cNvSpPr/>
          <p:nvPr/>
        </p:nvSpPr>
        <p:spPr>
          <a:xfrm>
            <a:off x="535641" y="5479226"/>
            <a:ext cx="4036359" cy="461665"/>
          </a:xfrm>
          <a:prstGeom prst="rect">
            <a:avLst/>
          </a:prstGeom>
        </p:spPr>
        <p:txBody>
          <a:bodyPr wrap="square">
            <a:spAutoFit/>
          </a:bodyPr>
          <a:lstStyle/>
          <a:p>
            <a:pPr lvl="0"/>
            <a:r>
              <a:rPr lang="fr-FR" sz="2000" dirty="0">
                <a:solidFill>
                  <a:srgbClr val="231F20"/>
                </a:solidFill>
                <a:latin typeface="Arial" panose="020B0604020202020204" pitchFamily="34" charset="0"/>
                <a:cs typeface="Arial" panose="020B0604020202020204" pitchFamily="34" charset="0"/>
              </a:rPr>
              <a:t>Resultant displacement </a:t>
            </a:r>
            <a:r>
              <a:rPr lang="fr-FR" sz="2400" dirty="0">
                <a:solidFill>
                  <a:srgbClr val="231F20"/>
                </a:solidFill>
                <a:latin typeface="TimesTen-Italic"/>
              </a:rPr>
              <a:t>= </a:t>
            </a:r>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a:t>
            </a:r>
            <a:endParaRPr lang="en-US" sz="2400" dirty="0">
              <a:solidFill>
                <a:prstClr val="black"/>
              </a:solidFill>
            </a:endParaRPr>
          </a:p>
        </p:txBody>
      </p: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52788790-8224-4A0B-82A1-4510D2AAD218}"/>
                  </a:ext>
                </a:extLst>
              </p:cNvPr>
              <p:cNvSpPr/>
              <p:nvPr/>
            </p:nvSpPr>
            <p:spPr>
              <a:xfrm>
                <a:off x="597241" y="5889880"/>
                <a:ext cx="3441359" cy="497637"/>
              </a:xfrm>
              <a:prstGeom prst="rect">
                <a:avLst/>
              </a:prstGeom>
            </p:spPr>
            <p:txBody>
              <a:bodyPr wrap="square">
                <a:spAutoFit/>
              </a:bodyPr>
              <a:lstStyle/>
              <a:p>
                <a:pPr lvl="0"/>
                <a:r>
                  <a:rPr lang="fr-FR" sz="2000" dirty="0">
                    <a:solidFill>
                      <a:srgbClr val="231F20"/>
                    </a:solidFill>
                    <a:latin typeface="Arial" panose="020B0604020202020204" pitchFamily="34" charset="0"/>
                    <a:cs typeface="Arial" panose="020B0604020202020204" pitchFamily="34" charset="0"/>
                  </a:rPr>
                  <a:t>Amplitude</a:t>
                </a:r>
                <a:r>
                  <a:rPr lang="fr-FR" sz="2400" dirty="0">
                    <a:solidFill>
                      <a:srgbClr val="231F20"/>
                    </a:solidFill>
                    <a:latin typeface="TimesTen-Italic"/>
                  </a:rPr>
                  <a:t> </a:t>
                </a:r>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endParaRPr lang="en-US" sz="2400" dirty="0">
                  <a:solidFill>
                    <a:prstClr val="black"/>
                  </a:solidFill>
                </a:endParaRPr>
              </a:p>
            </p:txBody>
          </p:sp>
        </mc:Choice>
        <mc:Fallback xmlns="">
          <p:sp>
            <p:nvSpPr>
              <p:cNvPr id="37" name="Rectangle 36">
                <a:extLst>
                  <a:ext uri="{FF2B5EF4-FFF2-40B4-BE49-F238E27FC236}">
                    <a16:creationId xmlns:a16="http://schemas.microsoft.com/office/drawing/2014/main" id="{52788790-8224-4A0B-82A1-4510D2AAD218}"/>
                  </a:ext>
                </a:extLst>
              </p:cNvPr>
              <p:cNvSpPr>
                <a:spLocks noRot="1" noChangeAspect="1" noMove="1" noResize="1" noEditPoints="1" noAdjustHandles="1" noChangeArrowheads="1" noChangeShapeType="1" noTextEdit="1"/>
              </p:cNvSpPr>
              <p:nvPr/>
            </p:nvSpPr>
            <p:spPr>
              <a:xfrm>
                <a:off x="597241" y="5889880"/>
                <a:ext cx="3441359" cy="497637"/>
              </a:xfrm>
              <a:prstGeom prst="rect">
                <a:avLst/>
              </a:prstGeom>
              <a:blipFill>
                <a:blip r:embed="rId10"/>
                <a:stretch>
                  <a:fillRect l="-1947" t="-9756"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2E1064D4-4B91-4C7A-A141-0E12C57A01A2}"/>
                  </a:ext>
                </a:extLst>
              </p:cNvPr>
              <p:cNvSpPr/>
              <p:nvPr/>
            </p:nvSpPr>
            <p:spPr>
              <a:xfrm>
                <a:off x="596069" y="6287494"/>
                <a:ext cx="5193959" cy="497637"/>
              </a:xfrm>
              <a:prstGeom prst="rect">
                <a:avLst/>
              </a:prstGeom>
            </p:spPr>
            <p:txBody>
              <a:bodyPr wrap="square">
                <a:spAutoFit/>
              </a:bodyPr>
              <a:lstStyle/>
              <a:p>
                <a:pPr lvl="0"/>
                <a:r>
                  <a:rPr lang="fr-FR" sz="2000" dirty="0">
                    <a:solidFill>
                      <a:srgbClr val="231F20"/>
                    </a:solidFill>
                    <a:latin typeface="Arial" panose="020B0604020202020204" pitchFamily="34" charset="0"/>
                    <a:cs typeface="Arial" panose="020B0604020202020204" pitchFamily="34" charset="0"/>
                  </a:rPr>
                  <a:t>Oscillating term </a:t>
                </a:r>
                <a:r>
                  <a:rPr lang="en-US" sz="2400" dirty="0">
                    <a:solidFill>
                      <a:srgbClr val="231F20"/>
                    </a:solidFill>
                    <a:latin typeface="MathematicalPi-One"/>
                  </a:rPr>
                  <a:t>=</a:t>
                </a:r>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38" name="Rectangle 37">
                <a:extLst>
                  <a:ext uri="{FF2B5EF4-FFF2-40B4-BE49-F238E27FC236}">
                    <a16:creationId xmlns:a16="http://schemas.microsoft.com/office/drawing/2014/main" id="{2E1064D4-4B91-4C7A-A141-0E12C57A01A2}"/>
                  </a:ext>
                </a:extLst>
              </p:cNvPr>
              <p:cNvSpPr>
                <a:spLocks noRot="1" noChangeAspect="1" noMove="1" noResize="1" noEditPoints="1" noAdjustHandles="1" noChangeArrowheads="1" noChangeShapeType="1" noTextEdit="1"/>
              </p:cNvSpPr>
              <p:nvPr/>
            </p:nvSpPr>
            <p:spPr>
              <a:xfrm>
                <a:off x="596069" y="6287494"/>
                <a:ext cx="5193959" cy="497637"/>
              </a:xfrm>
              <a:prstGeom prst="rect">
                <a:avLst/>
              </a:prstGeom>
              <a:blipFill>
                <a:blip r:embed="rId11"/>
                <a:stretch>
                  <a:fillRect l="-1291" t="-9756" b="-20732"/>
                </a:stretch>
              </a:blipFill>
            </p:spPr>
            <p:txBody>
              <a:bodyPr/>
              <a:lstStyle/>
              <a:p>
                <a:r>
                  <a:rPr lang="en-US">
                    <a:noFill/>
                  </a:rPr>
                  <a:t> </a:t>
                </a:r>
              </a:p>
            </p:txBody>
          </p:sp>
        </mc:Fallback>
      </mc:AlternateContent>
    </p:spTree>
    <p:extLst>
      <p:ext uri="{BB962C8B-B14F-4D97-AF65-F5344CB8AC3E}">
        <p14:creationId xmlns:p14="http://schemas.microsoft.com/office/powerpoint/2010/main" val="225184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CDCDFE-C283-485F-9278-0751822DB1FA}"/>
              </a:ext>
            </a:extLst>
          </p:cNvPr>
          <p:cNvSpPr/>
          <p:nvPr/>
        </p:nvSpPr>
        <p:spPr>
          <a:xfrm>
            <a:off x="438150" y="152400"/>
            <a:ext cx="8267700" cy="1015663"/>
          </a:xfrm>
          <a:prstGeom prst="rect">
            <a:avLst/>
          </a:prstGeom>
        </p:spPr>
        <p:txBody>
          <a:bodyPr wrap="square">
            <a:spAutoFit/>
          </a:bodyPr>
          <a:lstStyle/>
          <a:p>
            <a:r>
              <a:rPr lang="en-US" sz="2000" dirty="0">
                <a:solidFill>
                  <a:srgbClr val="7030A0"/>
                </a:solidFill>
                <a:latin typeface="Arial" panose="020B0604020202020204" pitchFamily="34" charset="0"/>
                <a:cs typeface="Arial" panose="020B0604020202020204" pitchFamily="34" charset="0"/>
              </a:rPr>
              <a:t>If two sinusoidal waves of the same amplitude and wavelength </a:t>
            </a:r>
            <a:r>
              <a:rPr lang="en-US" sz="2000" dirty="0">
                <a:solidFill>
                  <a:srgbClr val="FF0000"/>
                </a:solidFill>
                <a:latin typeface="Arial" panose="020B0604020202020204" pitchFamily="34" charset="0"/>
                <a:cs typeface="Arial" panose="020B0604020202020204" pitchFamily="34" charset="0"/>
              </a:rPr>
              <a:t>travel</a:t>
            </a:r>
            <a:r>
              <a:rPr lang="en-US" sz="2000" dirty="0">
                <a:solidFill>
                  <a:srgbClr val="7030A0"/>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in the </a:t>
            </a:r>
            <a:r>
              <a:rPr lang="en-US" sz="2000" i="1" dirty="0">
                <a:solidFill>
                  <a:srgbClr val="FF0000"/>
                </a:solidFill>
                <a:latin typeface="Arial" panose="020B0604020202020204" pitchFamily="34" charset="0"/>
                <a:cs typeface="Arial" panose="020B0604020202020204" pitchFamily="34" charset="0"/>
              </a:rPr>
              <a:t>same </a:t>
            </a:r>
            <a:r>
              <a:rPr lang="en-US" sz="2000" dirty="0">
                <a:solidFill>
                  <a:srgbClr val="FF0000"/>
                </a:solidFill>
                <a:latin typeface="Arial" panose="020B0604020202020204" pitchFamily="34" charset="0"/>
                <a:cs typeface="Arial" panose="020B0604020202020204" pitchFamily="34" charset="0"/>
              </a:rPr>
              <a:t>direction</a:t>
            </a:r>
            <a:r>
              <a:rPr lang="en-US" sz="2000" dirty="0">
                <a:solidFill>
                  <a:srgbClr val="7030A0"/>
                </a:solidFill>
                <a:latin typeface="Arial" panose="020B0604020202020204" pitchFamily="34" charset="0"/>
                <a:cs typeface="Arial" panose="020B0604020202020204" pitchFamily="34" charset="0"/>
              </a:rPr>
              <a:t> along a stretched string, they interfere to produce a resultant sinusoidal wave </a:t>
            </a:r>
            <a:r>
              <a:rPr lang="en-US" sz="2000" dirty="0">
                <a:solidFill>
                  <a:srgbClr val="FF0000"/>
                </a:solidFill>
                <a:latin typeface="Arial" panose="020B0604020202020204" pitchFamily="34" charset="0"/>
                <a:cs typeface="Arial" panose="020B0604020202020204" pitchFamily="34" charset="0"/>
              </a:rPr>
              <a:t>traveling in that direction</a:t>
            </a:r>
            <a:r>
              <a:rPr lang="en-US" sz="2000" dirty="0">
                <a:solidFill>
                  <a:srgbClr val="7030A0"/>
                </a:solidFill>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A13EF57-F71D-4D93-9D1D-A00CCF29CD25}"/>
                  </a:ext>
                </a:extLst>
              </p:cNvPr>
              <p:cNvSpPr/>
              <p:nvPr/>
            </p:nvSpPr>
            <p:spPr>
              <a:xfrm>
                <a:off x="269631" y="2497448"/>
                <a:ext cx="8267700" cy="805413"/>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The resultant wave differs from the interfering waves in two respects: (1) its phase constant is</a:t>
                </a:r>
                <a:r>
                  <a:rPr lang="en-US" sz="2400" dirty="0">
                    <a:solidFill>
                      <a:srgbClr val="0070C0"/>
                    </a:solidFill>
                  </a:rPr>
                  <a:t> </a:t>
                </a:r>
                <a14:m>
                  <m:oMath xmlns:m="http://schemas.openxmlformats.org/officeDocument/2006/math">
                    <m:box>
                      <m:boxPr>
                        <m:ctrlPr>
                          <a:rPr lang="en-US" sz="2400" i="1" dirty="0" smtClean="0">
                            <a:solidFill>
                              <a:srgbClr val="0070C0"/>
                            </a:solidFill>
                            <a:latin typeface="Cambria Math" panose="02040503050406030204" pitchFamily="18" charset="0"/>
                          </a:rPr>
                        </m:ctrlPr>
                      </m:boxPr>
                      <m:e>
                        <m:argPr>
                          <m:argSz m:val="-1"/>
                        </m:argPr>
                        <m:f>
                          <m:fPr>
                            <m:ctrlPr>
                              <a:rPr lang="en-US" sz="2400" i="1" dirty="0">
                                <a:solidFill>
                                  <a:srgbClr val="0070C0"/>
                                </a:solidFill>
                                <a:latin typeface="Cambria Math" panose="02040503050406030204" pitchFamily="18" charset="0"/>
                              </a:rPr>
                            </m:ctrlPr>
                          </m:fPr>
                          <m:num>
                            <m:r>
                              <a:rPr lang="en-US" sz="2400" i="1" dirty="0">
                                <a:solidFill>
                                  <a:srgbClr val="0070C0"/>
                                </a:solidFill>
                                <a:latin typeface="Cambria Math" panose="02040503050406030204" pitchFamily="18" charset="0"/>
                              </a:rPr>
                              <m:t>𝜑</m:t>
                            </m:r>
                          </m:num>
                          <m:den>
                            <m:r>
                              <a:rPr lang="en-US" sz="2400" i="1" dirty="0">
                                <a:solidFill>
                                  <a:srgbClr val="0070C0"/>
                                </a:solidFill>
                                <a:latin typeface="Cambria Math" panose="02040503050406030204" pitchFamily="18" charset="0"/>
                              </a:rPr>
                              <m:t>2</m:t>
                            </m:r>
                          </m:den>
                        </m:f>
                      </m:e>
                    </m:box>
                  </m:oMath>
                </a14:m>
                <a:r>
                  <a:rPr lang="en-US" sz="2000" dirty="0">
                    <a:solidFill>
                      <a:srgbClr val="0070C0"/>
                    </a:solidFill>
                    <a:latin typeface="Arial" panose="020B0604020202020204" pitchFamily="34" charset="0"/>
                    <a:cs typeface="Arial" panose="020B0604020202020204" pitchFamily="34" charset="0"/>
                  </a:rPr>
                  <a:t>  and (2) its amplitude is </a:t>
                </a:r>
                <a:r>
                  <a:rPr lang="fr-FR" sz="2400" i="1" dirty="0">
                    <a:solidFill>
                      <a:srgbClr val="0070C0"/>
                    </a:solidFill>
                    <a:latin typeface="TimesTen-Italic"/>
                  </a:rPr>
                  <a:t>y</a:t>
                </a:r>
                <a:r>
                  <a:rPr lang="fr-FR" sz="2400" i="1" dirty="0">
                    <a:solidFill>
                      <a:srgbClr val="0070C0"/>
                    </a:solidFill>
                    <a:latin typeface="MathematicalPi-One"/>
                  </a:rPr>
                  <a:t>’</a:t>
                </a:r>
                <a:r>
                  <a:rPr lang="en-US" sz="2000" baseline="-25000" dirty="0">
                    <a:solidFill>
                      <a:srgbClr val="0070C0"/>
                    </a:solidFill>
                    <a:latin typeface="Arial" panose="020B0604020202020204" pitchFamily="34" charset="0"/>
                    <a:cs typeface="Arial" panose="020B0604020202020204" pitchFamily="34" charset="0"/>
                  </a:rPr>
                  <a:t>m</a:t>
                </a:r>
                <a:r>
                  <a:rPr lang="en-US" sz="2000" i="1" dirty="0">
                    <a:solidFill>
                      <a:srgbClr val="0070C0"/>
                    </a:solidFill>
                    <a:latin typeface="Arial" panose="020B0604020202020204" pitchFamily="34" charset="0"/>
                    <a:cs typeface="Arial" panose="020B0604020202020204" pitchFamily="34" charset="0"/>
                  </a:rPr>
                  <a:t>= </a:t>
                </a:r>
                <a:r>
                  <a:rPr lang="en-US" sz="2400" dirty="0">
                    <a:solidFill>
                      <a:srgbClr val="0070C0"/>
                    </a:solidFill>
                    <a:latin typeface="MathematicalPi-One"/>
                  </a:rPr>
                  <a:t>[2</a:t>
                </a:r>
                <a:r>
                  <a:rPr lang="en-US" sz="2400" i="1" dirty="0">
                    <a:solidFill>
                      <a:srgbClr val="0070C0"/>
                    </a:solidFill>
                    <a:latin typeface="TimesTen-Italic"/>
                  </a:rPr>
                  <a:t>y</a:t>
                </a:r>
                <a:r>
                  <a:rPr lang="en-US" sz="2400" i="1" baseline="-25000" dirty="0">
                    <a:solidFill>
                      <a:srgbClr val="0070C0"/>
                    </a:solidFill>
                    <a:latin typeface="TimesTen-Italic"/>
                  </a:rPr>
                  <a:t>m</a:t>
                </a:r>
                <a:r>
                  <a:rPr lang="en-US" sz="2400" i="1" dirty="0">
                    <a:solidFill>
                      <a:srgbClr val="0070C0"/>
                    </a:solidFill>
                    <a:latin typeface="TimesTen-Italic"/>
                  </a:rPr>
                  <a:t> </a:t>
                </a:r>
                <a14:m>
                  <m:oMath xmlns:m="http://schemas.openxmlformats.org/officeDocument/2006/math">
                    <m:r>
                      <m:rPr>
                        <m:nor/>
                      </m:rPr>
                      <a:rPr lang="en-US" sz="2400">
                        <a:solidFill>
                          <a:srgbClr val="0070C0"/>
                        </a:solidFill>
                        <a:latin typeface="Cambria Math" panose="02040503050406030204" pitchFamily="18" charset="0"/>
                        <a:ea typeface="Cambria Math" panose="02040503050406030204" pitchFamily="18" charset="0"/>
                      </a:rPr>
                      <m:t>cos</m:t>
                    </m:r>
                    <m:r>
                      <m:rPr>
                        <m:nor/>
                      </m:rPr>
                      <a:rPr lang="en-US" sz="2400" dirty="0">
                        <a:solidFill>
                          <a:srgbClr val="0070C0"/>
                        </a:solidFill>
                        <a:latin typeface="TimesTen-Roman"/>
                      </a:rPr>
                      <m:t> (</m:t>
                    </m:r>
                    <m:box>
                      <m:boxPr>
                        <m:ctrlPr>
                          <a:rPr lang="en-US" sz="2400" i="1" dirty="0">
                            <a:solidFill>
                              <a:srgbClr val="0070C0"/>
                            </a:solidFill>
                            <a:latin typeface="Cambria Math" panose="02040503050406030204" pitchFamily="18" charset="0"/>
                          </a:rPr>
                        </m:ctrlPr>
                      </m:boxPr>
                      <m:e>
                        <m:argPr>
                          <m:argSz m:val="-1"/>
                        </m:argPr>
                        <m:f>
                          <m:fPr>
                            <m:ctrlPr>
                              <a:rPr lang="en-US" sz="2400" i="1" dirty="0">
                                <a:solidFill>
                                  <a:srgbClr val="0070C0"/>
                                </a:solidFill>
                                <a:latin typeface="Cambria Math" panose="02040503050406030204" pitchFamily="18" charset="0"/>
                              </a:rPr>
                            </m:ctrlPr>
                          </m:fPr>
                          <m:num>
                            <m:r>
                              <a:rPr lang="en-US" sz="2400" i="1" dirty="0">
                                <a:solidFill>
                                  <a:srgbClr val="0070C0"/>
                                </a:solidFill>
                                <a:latin typeface="Cambria Math" panose="02040503050406030204" pitchFamily="18" charset="0"/>
                              </a:rPr>
                              <m:t>𝜑</m:t>
                            </m:r>
                          </m:num>
                          <m:den>
                            <m:r>
                              <a:rPr lang="en-US" sz="2400" i="1" dirty="0">
                                <a:solidFill>
                                  <a:srgbClr val="0070C0"/>
                                </a:solidFill>
                                <a:latin typeface="Cambria Math" panose="02040503050406030204" pitchFamily="18" charset="0"/>
                              </a:rPr>
                              <m:t>2</m:t>
                            </m:r>
                          </m:den>
                        </m:f>
                      </m:e>
                    </m:box>
                    <m:r>
                      <a:rPr lang="en-US" sz="2400" i="1">
                        <a:solidFill>
                          <a:srgbClr val="0070C0"/>
                        </a:solidFill>
                        <a:latin typeface="Cambria Math" panose="02040503050406030204" pitchFamily="18" charset="0"/>
                        <a:ea typeface="Cambria Math" panose="02040503050406030204" pitchFamily="18" charset="0"/>
                      </a:rPr>
                      <m:t>)]</m:t>
                    </m:r>
                  </m:oMath>
                </a14:m>
                <a:endParaRPr lang="en-US" sz="2000" dirty="0">
                  <a:solidFill>
                    <a:srgbClr val="0070C0"/>
                  </a:solidFill>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EA13EF57-F71D-4D93-9D1D-A00CCF29CD25}"/>
                  </a:ext>
                </a:extLst>
              </p:cNvPr>
              <p:cNvSpPr>
                <a:spLocks noRot="1" noChangeAspect="1" noMove="1" noResize="1" noEditPoints="1" noAdjustHandles="1" noChangeArrowheads="1" noChangeShapeType="1" noTextEdit="1"/>
              </p:cNvSpPr>
              <p:nvPr/>
            </p:nvSpPr>
            <p:spPr>
              <a:xfrm>
                <a:off x="269631" y="2497448"/>
                <a:ext cx="8267700" cy="805413"/>
              </a:xfrm>
              <a:prstGeom prst="rect">
                <a:avLst/>
              </a:prstGeom>
              <a:blipFill>
                <a:blip r:embed="rId2"/>
                <a:stretch>
                  <a:fillRect l="-737" t="-3788" b="-128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99D81F4-7428-4946-A58D-B8C126FFB67E}"/>
                  </a:ext>
                </a:extLst>
              </p:cNvPr>
              <p:cNvSpPr/>
              <p:nvPr/>
            </p:nvSpPr>
            <p:spPr>
              <a:xfrm>
                <a:off x="206473" y="1154717"/>
                <a:ext cx="8394016" cy="830997"/>
              </a:xfrm>
              <a:prstGeom prst="rect">
                <a:avLst/>
              </a:prstGeom>
            </p:spPr>
            <p:txBody>
              <a:bodyPr wrap="square">
                <a:spAutoFit/>
              </a:bodyPr>
              <a:lstStyle/>
              <a:p>
                <a:pPr lvl="0"/>
                <a:r>
                  <a:rPr lang="en-US" sz="2400" i="1" dirty="0">
                    <a:solidFill>
                      <a:srgbClr val="231F20"/>
                    </a:solidFill>
                    <a:latin typeface="TimesTen-Italic"/>
                  </a:rPr>
                  <a:t>Interfering waves:   y</a:t>
                </a:r>
                <a:r>
                  <a:rPr lang="en-US" sz="2400" baseline="-25000" dirty="0">
                    <a:solidFill>
                      <a:srgbClr val="231F20"/>
                    </a:solidFill>
                    <a:latin typeface="TimesTen-Roman"/>
                  </a:rPr>
                  <a:t>1</a:t>
                </a:r>
                <a:r>
                  <a:rPr lang="en-US" sz="2400" dirty="0">
                    <a:solidFill>
                      <a:srgbClr val="231F20"/>
                    </a:solidFill>
                    <a:latin typeface="TimesTen-Roman"/>
                  </a:rPr>
                  <a:t>(</a:t>
                </a:r>
                <a:r>
                  <a:rPr lang="en-US" sz="2400" i="1" dirty="0">
                    <a:solidFill>
                      <a:srgbClr val="231F20"/>
                    </a:solidFill>
                    <a:latin typeface="TimesTen-Italic"/>
                  </a:rPr>
                  <a:t>x</a:t>
                </a:r>
                <a:r>
                  <a:rPr lang="en-US" sz="2400" dirty="0">
                    <a:solidFill>
                      <a:srgbClr val="231F20"/>
                    </a:solidFill>
                    <a:latin typeface="TimesTen-Roman"/>
                  </a:rPr>
                  <a:t>, </a:t>
                </a:r>
                <a:r>
                  <a:rPr lang="en-US" sz="2400" i="1" dirty="0">
                    <a:solidFill>
                      <a:srgbClr val="231F20"/>
                    </a:solidFill>
                    <a:latin typeface="TimesTen-Italic"/>
                  </a:rPr>
                  <a:t>t</a:t>
                </a:r>
                <a:r>
                  <a:rPr lang="en-US" sz="2400" dirty="0">
                    <a:solidFill>
                      <a:srgbClr val="231F20"/>
                    </a:solidFill>
                    <a:latin typeface="TimesTen-Roman"/>
                  </a:rPr>
                  <a:t>) </a:t>
                </a:r>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prstClr val="black"/>
                    </a:solidFill>
                    <a:ea typeface="Cambria Math" panose="02040503050406030204" pitchFamily="18" charset="0"/>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a:t>
                </a:r>
                <a:r>
                  <a:rPr lang="en-US" sz="2400" dirty="0">
                    <a:solidFill>
                      <a:srgbClr val="231F20"/>
                    </a:solidFill>
                    <a:latin typeface="TimesTen-Roman"/>
                  </a:rPr>
                  <a:t>)</a:t>
                </a:r>
                <a:br>
                  <a:rPr lang="en-US" sz="2400" dirty="0">
                    <a:solidFill>
                      <a:srgbClr val="231F20"/>
                    </a:solidFill>
                    <a:latin typeface="TimesTen-Roman"/>
                  </a:rPr>
                </a:br>
                <a:r>
                  <a:rPr lang="en-US" sz="2400" dirty="0">
                    <a:solidFill>
                      <a:srgbClr val="231F20"/>
                    </a:solidFill>
                    <a:latin typeface="TimesTen-Roman"/>
                  </a:rPr>
                  <a:t>                                </a:t>
                </a:r>
                <a:r>
                  <a:rPr lang="en-US" sz="2400" i="1" dirty="0">
                    <a:solidFill>
                      <a:srgbClr val="231F20"/>
                    </a:solidFill>
                    <a:latin typeface="TimesTen-Italic"/>
                  </a:rPr>
                  <a:t>y</a:t>
                </a:r>
                <a:r>
                  <a:rPr lang="en-US" sz="2400" baseline="-25000" dirty="0">
                    <a:solidFill>
                      <a:srgbClr val="231F20"/>
                    </a:solidFill>
                    <a:latin typeface="TimesTen-Roman"/>
                  </a:rPr>
                  <a:t>2</a:t>
                </a:r>
                <a:r>
                  <a:rPr lang="en-US" sz="2400" dirty="0">
                    <a:solidFill>
                      <a:srgbClr val="231F20"/>
                    </a:solidFill>
                    <a:latin typeface="TimesTen-Roman"/>
                  </a:rPr>
                  <a:t>(</a:t>
                </a:r>
                <a:r>
                  <a:rPr lang="en-US" sz="2400" i="1" dirty="0">
                    <a:solidFill>
                      <a:srgbClr val="231F20"/>
                    </a:solidFill>
                    <a:latin typeface="TimesTen-Italic"/>
                  </a:rPr>
                  <a:t>x</a:t>
                </a:r>
                <a:r>
                  <a:rPr lang="en-US" sz="2400" dirty="0">
                    <a:solidFill>
                      <a:srgbClr val="231F20"/>
                    </a:solidFill>
                    <a:latin typeface="TimesTen-Roman"/>
                  </a:rPr>
                  <a:t>, </a:t>
                </a:r>
                <a:r>
                  <a:rPr lang="en-US" sz="2400" i="1" dirty="0">
                    <a:solidFill>
                      <a:srgbClr val="231F20"/>
                    </a:solidFill>
                    <a:latin typeface="TimesTen-Italic"/>
                  </a:rPr>
                  <a:t>t</a:t>
                </a:r>
                <a:r>
                  <a:rPr lang="en-US" sz="2400" dirty="0">
                    <a:solidFill>
                      <a:srgbClr val="231F20"/>
                    </a:solidFill>
                    <a:latin typeface="TimesTen-Roman"/>
                  </a:rPr>
                  <a:t>) </a:t>
                </a:r>
                <a:r>
                  <a:rPr lang="en-US" sz="2400" dirty="0">
                    <a:solidFill>
                      <a:srgbClr val="231F20"/>
                    </a:solidFill>
                    <a:latin typeface="MathematicalPi-One"/>
                  </a:rPr>
                  <a:t>= </a:t>
                </a:r>
                <a:r>
                  <a:rPr lang="en-US" sz="2400" i="1" dirty="0" err="1">
                    <a:solidFill>
                      <a:srgbClr val="231F20"/>
                    </a:solidFill>
                    <a:latin typeface="TimesTen-Italic"/>
                  </a:rPr>
                  <a:t>y</a:t>
                </a:r>
                <a:r>
                  <a:rPr lang="en-US" sz="2400" i="1" baseline="-25000" dirty="0" err="1">
                    <a:solidFill>
                      <a:srgbClr val="231F2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a:t>
                </a:r>
                <a:r>
                  <a:rPr lang="en-US" sz="2400" i="1" dirty="0">
                    <a:solidFill>
                      <a:srgbClr val="231F20"/>
                    </a:solidFill>
                    <a:latin typeface="TimesTen-Italic"/>
                  </a:rPr>
                  <a:t>kx </a:t>
                </a:r>
                <a:r>
                  <a:rPr lang="en-US" sz="2400" i="1" dirty="0">
                    <a:solidFill>
                      <a:srgbClr val="231F20"/>
                    </a:solidFill>
                    <a:latin typeface="MathematicalPi-One"/>
                  </a:rPr>
                  <a:t>-</a:t>
                </a:r>
                <a:r>
                  <a:rPr lang="en-US" sz="2400" dirty="0">
                    <a:solidFill>
                      <a:srgbClr val="231F20"/>
                    </a:solidFill>
                    <a:latin typeface="MathematicalPi-One"/>
                  </a:rPr>
                  <a: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𝜔</m:t>
                    </m:r>
                  </m:oMath>
                </a14:m>
                <a:r>
                  <a:rPr lang="en-US" sz="2400" i="1" dirty="0">
                    <a:solidFill>
                      <a:srgbClr val="231F20"/>
                    </a:solidFill>
                    <a:latin typeface="TimesTen-Italic"/>
                  </a:rPr>
                  <a:t>t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𝜑</m:t>
                    </m:r>
                  </m:oMath>
                </a14:m>
                <a:r>
                  <a:rPr lang="en-US" sz="2400" i="1" dirty="0">
                    <a:solidFill>
                      <a:srgbClr val="231F20"/>
                    </a:solidFill>
                    <a:latin typeface="TimesTen-Italic"/>
                  </a:rPr>
                  <a:t>)</a:t>
                </a:r>
                <a:endParaRPr lang="en-US" sz="2400" dirty="0">
                  <a:solidFill>
                    <a:prstClr val="black"/>
                  </a:solidFill>
                </a:endParaRPr>
              </a:p>
            </p:txBody>
          </p:sp>
        </mc:Choice>
        <mc:Fallback xmlns="">
          <p:sp>
            <p:nvSpPr>
              <p:cNvPr id="4" name="Rectangle 3">
                <a:extLst>
                  <a:ext uri="{FF2B5EF4-FFF2-40B4-BE49-F238E27FC236}">
                    <a16:creationId xmlns:a16="http://schemas.microsoft.com/office/drawing/2014/main" id="{299D81F4-7428-4946-A58D-B8C126FFB67E}"/>
                  </a:ext>
                </a:extLst>
              </p:cNvPr>
              <p:cNvSpPr>
                <a:spLocks noRot="1" noChangeAspect="1" noMove="1" noResize="1" noEditPoints="1" noAdjustHandles="1" noChangeArrowheads="1" noChangeShapeType="1" noTextEdit="1"/>
              </p:cNvSpPr>
              <p:nvPr/>
            </p:nvSpPr>
            <p:spPr>
              <a:xfrm>
                <a:off x="206473" y="1154717"/>
                <a:ext cx="8394016" cy="830997"/>
              </a:xfrm>
              <a:prstGeom prst="rect">
                <a:avLst/>
              </a:prstGeom>
              <a:blipFill>
                <a:blip r:embed="rId3"/>
                <a:stretch>
                  <a:fillRect l="-1162" t="-656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A3258-F8D0-49D3-856E-2122B08C47B0}"/>
                  </a:ext>
                </a:extLst>
              </p:cNvPr>
              <p:cNvSpPr/>
              <p:nvPr/>
            </p:nvSpPr>
            <p:spPr>
              <a:xfrm>
                <a:off x="643596" y="1905000"/>
                <a:ext cx="7893735" cy="497637"/>
              </a:xfrm>
              <a:prstGeom prst="rect">
                <a:avLst/>
              </a:prstGeom>
            </p:spPr>
            <p:txBody>
              <a:bodyPr wrap="square">
                <a:spAutoFit/>
              </a:bodyPr>
              <a:lstStyle/>
              <a:p>
                <a:pPr lvl="0"/>
                <a:r>
                  <a:rPr lang="fr-FR" sz="2000" i="1" dirty="0">
                    <a:solidFill>
                      <a:srgbClr val="231F20"/>
                    </a:solidFill>
                    <a:latin typeface="Arial" panose="020B0604020202020204" pitchFamily="34" charset="0"/>
                    <a:cs typeface="Arial" panose="020B0604020202020204" pitchFamily="34" charset="0"/>
                  </a:rPr>
                  <a:t>Resultant wave </a:t>
                </a:r>
                <a:r>
                  <a:rPr lang="fr-FR" sz="2000" dirty="0">
                    <a:solidFill>
                      <a:srgbClr val="231F20"/>
                    </a:solidFill>
                    <a:latin typeface="Arial" panose="020B0604020202020204" pitchFamily="34" charset="0"/>
                    <a:cs typeface="Arial" panose="020B0604020202020204" pitchFamily="34" charset="0"/>
                  </a:rPr>
                  <a:t>:</a:t>
                </a:r>
                <a:r>
                  <a:rPr lang="fr-FR" sz="2400" i="1" dirty="0">
                    <a:solidFill>
                      <a:srgbClr val="231F20"/>
                    </a:solidFill>
                    <a:latin typeface="TimesTen-Italic"/>
                  </a:rPr>
                  <a:t>  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smtClean="0">
                                <a:solidFill>
                                  <a:srgbClr val="FF000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smtClean="0">
                                <a:solidFill>
                                  <a:srgbClr val="FF0000"/>
                                </a:solidFill>
                                <a:latin typeface="Cambria Math" panose="02040503050406030204" pitchFamily="18" charset="0"/>
                              </a:rPr>
                              <m:t>𝜑</m:t>
                            </m:r>
                          </m:num>
                          <m:den>
                            <m:r>
                              <a:rPr lang="en-US" sz="2400" i="1" dirty="0">
                                <a:solidFill>
                                  <a:srgbClr val="231F20"/>
                                </a:solidFill>
                                <a:latin typeface="Cambria Math" panose="02040503050406030204" pitchFamily="18" charset="0"/>
                              </a:rPr>
                              <m:t>2</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5" name="Rectangle 4">
                <a:extLst>
                  <a:ext uri="{FF2B5EF4-FFF2-40B4-BE49-F238E27FC236}">
                    <a16:creationId xmlns:a16="http://schemas.microsoft.com/office/drawing/2014/main" id="{976A3258-F8D0-49D3-856E-2122B08C47B0}"/>
                  </a:ext>
                </a:extLst>
              </p:cNvPr>
              <p:cNvSpPr>
                <a:spLocks noRot="1" noChangeAspect="1" noMove="1" noResize="1" noEditPoints="1" noAdjustHandles="1" noChangeArrowheads="1" noChangeShapeType="1" noTextEdit="1"/>
              </p:cNvSpPr>
              <p:nvPr/>
            </p:nvSpPr>
            <p:spPr>
              <a:xfrm>
                <a:off x="643596" y="1905000"/>
                <a:ext cx="7893735" cy="497637"/>
              </a:xfrm>
              <a:prstGeom prst="rect">
                <a:avLst/>
              </a:prstGeom>
              <a:blipFill>
                <a:blip r:embed="rId4"/>
                <a:stretch>
                  <a:fillRect l="-850" t="-9877" b="-20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D1ABF04-F4F6-4BA7-AE15-92D63B93170C}"/>
                  </a:ext>
                </a:extLst>
              </p:cNvPr>
              <p:cNvSpPr/>
              <p:nvPr/>
            </p:nvSpPr>
            <p:spPr>
              <a:xfrm>
                <a:off x="990600" y="3708395"/>
                <a:ext cx="7893734" cy="497637"/>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b="0" i="1" dirty="0" smtClean="0">
                                <a:solidFill>
                                  <a:srgbClr val="231F20"/>
                                </a:solidFill>
                                <a:latin typeface="Cambria Math" panose="02040503050406030204" pitchFamily="18" charset="0"/>
                              </a:rPr>
                              <m:t>0</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a:t>
                </a:r>
                <a14:m>
                  <m:oMath xmlns:m="http://schemas.openxmlformats.org/officeDocument/2006/math">
                    <m:box>
                      <m:boxPr>
                        <m:ctrlPr>
                          <a:rPr lang="en-US" sz="2400" i="1" dirty="0" smtClean="0">
                            <a:solidFill>
                              <a:srgbClr val="231F20"/>
                            </a:solidFill>
                            <a:latin typeface="Cambria Math" panose="02040503050406030204" pitchFamily="18" charset="0"/>
                          </a:rPr>
                        </m:ctrlPr>
                      </m:boxPr>
                      <m:e>
                        <m:argPr>
                          <m:argSz m:val="-1"/>
                        </m:argPr>
                        <m:r>
                          <m:rPr>
                            <m:nor/>
                          </m:rPr>
                          <a:rPr lang="en-US" sz="2400" dirty="0">
                            <a:solidFill>
                              <a:srgbClr val="231F20"/>
                            </a:solidFill>
                            <a:latin typeface="TimesTen-Roman"/>
                          </a:rPr>
                          <m:t>sin</m:t>
                        </m:r>
                        <m:r>
                          <m:rPr>
                            <m:nor/>
                          </m:rPr>
                          <a:rPr lang="en-US" sz="2400" dirty="0">
                            <a:solidFill>
                              <a:srgbClr val="231F20"/>
                            </a:solidFill>
                            <a:latin typeface="TimesTen-Roman"/>
                          </a:rPr>
                          <m:t> (</m:t>
                        </m:r>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b="0" i="1" dirty="0" smtClean="0">
                                    <a:solidFill>
                                      <a:srgbClr val="231F20"/>
                                    </a:solidFill>
                                    <a:latin typeface="Cambria Math" panose="02040503050406030204" pitchFamily="18" charset="0"/>
                                  </a:rPr>
                                  <m:t>0</m:t>
                                </m:r>
                              </m:num>
                              <m:den>
                                <m:r>
                                  <a:rPr lang="en-US" sz="2400" i="1" dirty="0">
                                    <a:solidFill>
                                      <a:srgbClr val="231F20"/>
                                    </a:solidFill>
                                    <a:latin typeface="Cambria Math" panose="02040503050406030204" pitchFamily="18" charset="0"/>
                                  </a:rPr>
                                  <m:t>2</m:t>
                                </m:r>
                              </m:den>
                            </m:f>
                          </m:e>
                        </m:box>
                        <m:r>
                          <a:rPr lang="en-US" sz="2400" dirty="0">
                            <a:solidFill>
                              <a:srgbClr val="231F20"/>
                            </a:solidFill>
                            <a:latin typeface="Cambria Math" panose="02040503050406030204" pitchFamily="18" charset="0"/>
                          </a:rPr>
                          <m:t>)</m:t>
                        </m:r>
                      </m:e>
                    </m:box>
                    <m:r>
                      <a:rPr lang="en-US" sz="2400" b="0" i="0" dirty="0" smtClean="0">
                        <a:solidFill>
                          <a:srgbClr val="231F20"/>
                        </a:solidFill>
                        <a:latin typeface="Cambria Math" panose="02040503050406030204" pitchFamily="18" charset="0"/>
                      </a:rPr>
                      <m:t> }</m:t>
                    </m:r>
                  </m:oMath>
                </a14:m>
                <a:endParaRPr lang="en-US" sz="2400" dirty="0">
                  <a:solidFill>
                    <a:prstClr val="black"/>
                  </a:solidFill>
                </a:endParaRPr>
              </a:p>
            </p:txBody>
          </p:sp>
        </mc:Choice>
        <mc:Fallback xmlns="">
          <p:sp>
            <p:nvSpPr>
              <p:cNvPr id="9" name="Rectangle 8">
                <a:extLst>
                  <a:ext uri="{FF2B5EF4-FFF2-40B4-BE49-F238E27FC236}">
                    <a16:creationId xmlns:a16="http://schemas.microsoft.com/office/drawing/2014/main" id="{6D1ABF04-F4F6-4BA7-AE15-92D63B93170C}"/>
                  </a:ext>
                </a:extLst>
              </p:cNvPr>
              <p:cNvSpPr>
                <a:spLocks noRot="1" noChangeAspect="1" noMove="1" noResize="1" noEditPoints="1" noAdjustHandles="1" noChangeArrowheads="1" noChangeShapeType="1" noTextEdit="1"/>
              </p:cNvSpPr>
              <p:nvPr/>
            </p:nvSpPr>
            <p:spPr>
              <a:xfrm>
                <a:off x="990600" y="3708395"/>
                <a:ext cx="7893734" cy="497637"/>
              </a:xfrm>
              <a:prstGeom prst="rect">
                <a:avLst/>
              </a:prstGeom>
              <a:blipFill>
                <a:blip r:embed="rId5"/>
                <a:stretch>
                  <a:fillRect l="-1236" t="-9756"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0A3A1A0-3F9F-4C5B-AB55-85340B969537}"/>
                  </a:ext>
                </a:extLst>
              </p:cNvPr>
              <p:cNvSpPr/>
              <p:nvPr/>
            </p:nvSpPr>
            <p:spPr>
              <a:xfrm>
                <a:off x="221626" y="3240075"/>
                <a:ext cx="6864973" cy="400110"/>
              </a:xfrm>
              <a:prstGeom prst="rect">
                <a:avLst/>
              </a:prstGeom>
            </p:spPr>
            <p:txBody>
              <a:bodyPr wrap="square">
                <a:spAutoFit/>
              </a:bodyPr>
              <a:lstStyle/>
              <a:p>
                <a:r>
                  <a:rPr lang="en-US" sz="2000" dirty="0">
                    <a:solidFill>
                      <a:srgbClr val="00B0F0"/>
                    </a:solidFill>
                    <a:latin typeface="Arial" panose="020B0604020202020204" pitchFamily="34" charset="0"/>
                    <a:cs typeface="Arial" panose="020B0604020202020204" pitchFamily="34" charset="0"/>
                  </a:rPr>
                  <a:t>(1) If </a:t>
                </a:r>
                <a14:m>
                  <m:oMath xmlns:m="http://schemas.openxmlformats.org/officeDocument/2006/math">
                    <m:r>
                      <a:rPr lang="en-US" sz="2000" i="1">
                        <a:solidFill>
                          <a:srgbClr val="00B0F0"/>
                        </a:solidFill>
                        <a:latin typeface="Cambria Math" panose="02040503050406030204" pitchFamily="18" charset="0"/>
                        <a:ea typeface="Cambria Math" panose="02040503050406030204" pitchFamily="18" charset="0"/>
                      </a:rPr>
                      <m:t>𝜑</m:t>
                    </m:r>
                    <m:r>
                      <a:rPr lang="en-US" sz="2000" b="0" i="1" smtClean="0">
                        <a:solidFill>
                          <a:srgbClr val="00B0F0"/>
                        </a:solidFill>
                        <a:latin typeface="Cambria Math" panose="02040503050406030204" pitchFamily="18" charset="0"/>
                        <a:ea typeface="Cambria Math" panose="02040503050406030204" pitchFamily="18" charset="0"/>
                      </a:rPr>
                      <m:t> </m:t>
                    </m:r>
                  </m:oMath>
                </a14:m>
                <a:r>
                  <a:rPr lang="en-US" sz="2000" dirty="0">
                    <a:solidFill>
                      <a:srgbClr val="00B0F0"/>
                    </a:solidFill>
                    <a:latin typeface="Arial" panose="020B0604020202020204" pitchFamily="34" charset="0"/>
                    <a:cs typeface="Arial" panose="020B0604020202020204" pitchFamily="34" charset="0"/>
                  </a:rPr>
                  <a:t>= </a:t>
                </a:r>
                <a14:m>
                  <m:oMath xmlns:m="http://schemas.openxmlformats.org/officeDocument/2006/math">
                    <m:r>
                      <a:rPr lang="en-US" sz="2000" dirty="0">
                        <a:solidFill>
                          <a:srgbClr val="00B0F0"/>
                        </a:solidFill>
                        <a:latin typeface="Cambria Math" panose="02040503050406030204" pitchFamily="18" charset="0"/>
                        <a:ea typeface="Cambria Math" panose="02040503050406030204" pitchFamily="18" charset="0"/>
                      </a:rPr>
                      <m:t>0</m:t>
                    </m:r>
                    <m:r>
                      <a:rPr lang="en-US" sz="2000" b="0" i="1" dirty="0" smtClean="0">
                        <a:solidFill>
                          <a:srgbClr val="00B0F0"/>
                        </a:solidFill>
                        <a:latin typeface="Cambria Math" panose="02040503050406030204" pitchFamily="18" charset="0"/>
                        <a:ea typeface="Cambria Math" panose="02040503050406030204" pitchFamily="18" charset="0"/>
                      </a:rPr>
                      <m:t> </m:t>
                    </m:r>
                  </m:oMath>
                </a14:m>
                <a:r>
                  <a:rPr lang="en-US" sz="2000" dirty="0">
                    <a:solidFill>
                      <a:srgbClr val="00B0F0"/>
                    </a:solidFill>
                    <a:latin typeface="Arial" panose="020B0604020202020204" pitchFamily="34" charset="0"/>
                    <a:cs typeface="Arial" panose="020B0604020202020204" pitchFamily="34" charset="0"/>
                  </a:rPr>
                  <a:t>rad (0</a:t>
                </a:r>
                <a:r>
                  <a:rPr lang="en-US" sz="2000" baseline="30000" dirty="0">
                    <a:solidFill>
                      <a:srgbClr val="00B0F0"/>
                    </a:solidFill>
                    <a:latin typeface="Arial" panose="020B0604020202020204" pitchFamily="34" charset="0"/>
                    <a:cs typeface="Arial" panose="020B0604020202020204" pitchFamily="34" charset="0"/>
                  </a:rPr>
                  <a:t>0</a:t>
                </a:r>
                <a:r>
                  <a:rPr lang="en-US" sz="2000" dirty="0">
                    <a:solidFill>
                      <a:srgbClr val="00B0F0"/>
                    </a:solidFill>
                    <a:latin typeface="Arial" panose="020B0604020202020204" pitchFamily="34" charset="0"/>
                    <a:cs typeface="Arial" panose="020B0604020202020204" pitchFamily="34" charset="0"/>
                  </a:rPr>
                  <a:t>): fully constructive interference </a:t>
                </a:r>
              </a:p>
            </p:txBody>
          </p:sp>
        </mc:Choice>
        <mc:Fallback xmlns="">
          <p:sp>
            <p:nvSpPr>
              <p:cNvPr id="11" name="Rectangle 10">
                <a:extLst>
                  <a:ext uri="{FF2B5EF4-FFF2-40B4-BE49-F238E27FC236}">
                    <a16:creationId xmlns:a16="http://schemas.microsoft.com/office/drawing/2014/main" id="{60A3A1A0-3F9F-4C5B-AB55-85340B969537}"/>
                  </a:ext>
                </a:extLst>
              </p:cNvPr>
              <p:cNvSpPr>
                <a:spLocks noRot="1" noChangeAspect="1" noMove="1" noResize="1" noEditPoints="1" noAdjustHandles="1" noChangeArrowheads="1" noChangeShapeType="1" noTextEdit="1"/>
              </p:cNvSpPr>
              <p:nvPr/>
            </p:nvSpPr>
            <p:spPr>
              <a:xfrm>
                <a:off x="221626" y="3240075"/>
                <a:ext cx="6864973" cy="400110"/>
              </a:xfrm>
              <a:prstGeom prst="rect">
                <a:avLst/>
              </a:prstGeom>
              <a:blipFill>
                <a:blip r:embed="rId6"/>
                <a:stretch>
                  <a:fillRect l="-888"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FE5B601-B1BD-41ED-90AA-99ECA3F3FB69}"/>
                  </a:ext>
                </a:extLst>
              </p:cNvPr>
              <p:cNvSpPr/>
              <p:nvPr/>
            </p:nvSpPr>
            <p:spPr>
              <a:xfrm>
                <a:off x="1907241" y="4159751"/>
                <a:ext cx="3962400" cy="461665"/>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a:rPr lang="en-US" sz="2400" b="0" i="1" dirty="0" smtClean="0">
                        <a:solidFill>
                          <a:srgbClr val="231F20"/>
                        </a:solidFill>
                        <a:latin typeface="Cambria Math" panose="02040503050406030204" pitchFamily="18" charset="0"/>
                      </a:rPr>
                      <m:t>0</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a:t>
                </a:r>
                <a14:m>
                  <m:oMath xmlns:m="http://schemas.openxmlformats.org/officeDocument/2006/math">
                    <m:d>
                      <m:dPr>
                        <m:ctrlPr>
                          <a:rPr lang="en-US" sz="2400" i="1" dirty="0">
                            <a:solidFill>
                              <a:srgbClr val="231F20"/>
                            </a:solidFill>
                            <a:latin typeface="Cambria Math" panose="02040503050406030204" pitchFamily="18" charset="0"/>
                          </a:rPr>
                        </m:ctrlPr>
                      </m:dPr>
                      <m:e>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e>
                    </m:d>
                  </m:oMath>
                </a14:m>
                <a:endParaRPr lang="en-US" sz="2400" dirty="0">
                  <a:solidFill>
                    <a:prstClr val="black"/>
                  </a:solidFill>
                </a:endParaRPr>
              </a:p>
            </p:txBody>
          </p:sp>
        </mc:Choice>
        <mc:Fallback xmlns="">
          <p:sp>
            <p:nvSpPr>
              <p:cNvPr id="16" name="Rectangle 15">
                <a:extLst>
                  <a:ext uri="{FF2B5EF4-FFF2-40B4-BE49-F238E27FC236}">
                    <a16:creationId xmlns:a16="http://schemas.microsoft.com/office/drawing/2014/main" id="{1FE5B601-B1BD-41ED-90AA-99ECA3F3FB69}"/>
                  </a:ext>
                </a:extLst>
              </p:cNvPr>
              <p:cNvSpPr>
                <a:spLocks noRot="1" noChangeAspect="1" noMove="1" noResize="1" noEditPoints="1" noAdjustHandles="1" noChangeArrowheads="1" noChangeShapeType="1" noTextEdit="1"/>
              </p:cNvSpPr>
              <p:nvPr/>
            </p:nvSpPr>
            <p:spPr>
              <a:xfrm>
                <a:off x="1907241" y="4159751"/>
                <a:ext cx="3962400" cy="461665"/>
              </a:xfrm>
              <a:prstGeom prst="rect">
                <a:avLst/>
              </a:prstGeom>
              <a:blipFill>
                <a:blip r:embed="rId7"/>
                <a:stretch>
                  <a:fillRect l="-2462"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7C81410-4B7E-4829-A025-07D8381BC5FA}"/>
                  </a:ext>
                </a:extLst>
              </p:cNvPr>
              <p:cNvSpPr/>
              <p:nvPr/>
            </p:nvSpPr>
            <p:spPr>
              <a:xfrm>
                <a:off x="990600" y="4543356"/>
                <a:ext cx="7239000" cy="461665"/>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a:t>
                </a:r>
                <a:r>
                  <a:rPr lang="en-US" sz="2400" dirty="0">
                    <a:solidFill>
                      <a:srgbClr val="00B0F0"/>
                    </a:solidFill>
                    <a:latin typeface="MathematicalPi-One"/>
                  </a:rPr>
                  <a:t>2</a:t>
                </a:r>
                <a:r>
                  <a:rPr lang="en-US" sz="2400" i="1" dirty="0">
                    <a:solidFill>
                      <a:srgbClr val="00B0F0"/>
                    </a:solidFill>
                    <a:latin typeface="TimesTen-Italic"/>
                  </a:rPr>
                  <a:t>y</a:t>
                </a:r>
                <a:r>
                  <a:rPr lang="en-US" sz="2400" i="1" baseline="-25000" dirty="0">
                    <a:solidFill>
                      <a:srgbClr val="00B0F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a:t>
                </a:r>
                <a14:m>
                  <m:oMath xmlns:m="http://schemas.openxmlformats.org/officeDocument/2006/math">
                    <m:d>
                      <m:dPr>
                        <m:ctrlPr>
                          <a:rPr lang="en-US" sz="2400" i="1" dirty="0">
                            <a:solidFill>
                              <a:srgbClr val="231F20"/>
                            </a:solidFill>
                            <a:latin typeface="Cambria Math" panose="02040503050406030204" pitchFamily="18" charset="0"/>
                          </a:rPr>
                        </m:ctrlPr>
                      </m:dPr>
                      <m:e>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e>
                    </m:d>
                  </m:oMath>
                </a14:m>
                <a:r>
                  <a:rPr lang="en-US" sz="2400" dirty="0">
                    <a:solidFill>
                      <a:prstClr val="black"/>
                    </a:solidFill>
                  </a:rPr>
                  <a:t>             </a:t>
                </a:r>
                <a:r>
                  <a:rPr lang="en-US" sz="2400" dirty="0">
                    <a:solidFill>
                      <a:srgbClr val="00B0F0"/>
                    </a:solidFill>
                  </a:rPr>
                  <a:t>[greatest amplitude]</a:t>
                </a:r>
              </a:p>
            </p:txBody>
          </p:sp>
        </mc:Choice>
        <mc:Fallback xmlns="">
          <p:sp>
            <p:nvSpPr>
              <p:cNvPr id="17" name="Rectangle 16">
                <a:extLst>
                  <a:ext uri="{FF2B5EF4-FFF2-40B4-BE49-F238E27FC236}">
                    <a16:creationId xmlns:a16="http://schemas.microsoft.com/office/drawing/2014/main" id="{47C81410-4B7E-4829-A025-07D8381BC5FA}"/>
                  </a:ext>
                </a:extLst>
              </p:cNvPr>
              <p:cNvSpPr>
                <a:spLocks noRot="1" noChangeAspect="1" noMove="1" noResize="1" noEditPoints="1" noAdjustHandles="1" noChangeArrowheads="1" noChangeShapeType="1" noTextEdit="1"/>
              </p:cNvSpPr>
              <p:nvPr/>
            </p:nvSpPr>
            <p:spPr>
              <a:xfrm>
                <a:off x="990600" y="4543356"/>
                <a:ext cx="7239000" cy="461665"/>
              </a:xfrm>
              <a:prstGeom prst="rect">
                <a:avLst/>
              </a:prstGeom>
              <a:blipFill>
                <a:blip r:embed="rId8"/>
                <a:stretch>
                  <a:fillRect l="-1348"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4E35A82-5C7A-43E6-A162-47F7B8D70FF8}"/>
                  </a:ext>
                </a:extLst>
              </p:cNvPr>
              <p:cNvSpPr/>
              <p:nvPr/>
            </p:nvSpPr>
            <p:spPr>
              <a:xfrm>
                <a:off x="269630" y="5054839"/>
                <a:ext cx="7045569" cy="400110"/>
              </a:xfrm>
              <a:prstGeom prst="rect">
                <a:avLst/>
              </a:prstGeom>
            </p:spPr>
            <p:txBody>
              <a:bodyPr wrap="square">
                <a:spAutoFit/>
              </a:bodyPr>
              <a:lstStyle/>
              <a:p>
                <a:r>
                  <a:rPr lang="en-US" sz="2000" dirty="0">
                    <a:solidFill>
                      <a:srgbClr val="7030A0"/>
                    </a:solidFill>
                    <a:latin typeface="Arial" panose="020B0604020202020204" pitchFamily="34" charset="0"/>
                    <a:cs typeface="Arial" panose="020B0604020202020204" pitchFamily="34" charset="0"/>
                  </a:rPr>
                  <a:t>(2) If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𝜑</m:t>
                    </m:r>
                    <m:r>
                      <a:rPr lang="en-US" sz="2000" b="0" i="1" smtClean="0">
                        <a:solidFill>
                          <a:srgbClr val="7030A0"/>
                        </a:solidFill>
                        <a:latin typeface="Cambria Math" panose="02040503050406030204" pitchFamily="18" charset="0"/>
                        <a:ea typeface="Cambria Math" panose="02040503050406030204" pitchFamily="18" charset="0"/>
                      </a:rPr>
                      <m:t> </m:t>
                    </m:r>
                  </m:oMath>
                </a14:m>
                <a:r>
                  <a:rPr lang="en-US" sz="2000" dirty="0">
                    <a:solidFill>
                      <a:srgbClr val="7030A0"/>
                    </a:solidFill>
                    <a:latin typeface="Arial" panose="020B0604020202020204" pitchFamily="34" charset="0"/>
                    <a:cs typeface="Arial" panose="020B0604020202020204" pitchFamily="34" charset="0"/>
                  </a:rPr>
                  <a:t>= </a:t>
                </a:r>
                <a14:m>
                  <m:oMath xmlns:m="http://schemas.openxmlformats.org/officeDocument/2006/math">
                    <m:r>
                      <a:rPr lang="en-US" sz="2000" i="1" dirty="0">
                        <a:solidFill>
                          <a:srgbClr val="7030A0"/>
                        </a:solidFill>
                        <a:latin typeface="Cambria Math" panose="02040503050406030204" pitchFamily="18" charset="0"/>
                        <a:ea typeface="Cambria Math" panose="02040503050406030204" pitchFamily="18" charset="0"/>
                      </a:rPr>
                      <m:t>𝜋</m:t>
                    </m:r>
                  </m:oMath>
                </a14:m>
                <a:r>
                  <a:rPr lang="en-US" sz="2000" dirty="0">
                    <a:solidFill>
                      <a:srgbClr val="7030A0"/>
                    </a:solidFill>
                    <a:latin typeface="Arial" panose="020B0604020202020204" pitchFamily="34" charset="0"/>
                    <a:cs typeface="Arial" panose="020B0604020202020204" pitchFamily="34" charset="0"/>
                  </a:rPr>
                  <a:t> rad (180</a:t>
                </a:r>
                <a:r>
                  <a:rPr lang="en-US" sz="2000" baseline="30000" dirty="0">
                    <a:solidFill>
                      <a:srgbClr val="7030A0"/>
                    </a:solidFill>
                    <a:latin typeface="Arial" panose="020B0604020202020204" pitchFamily="34" charset="0"/>
                    <a:cs typeface="Arial" panose="020B0604020202020204" pitchFamily="34" charset="0"/>
                  </a:rPr>
                  <a:t>0</a:t>
                </a:r>
                <a:r>
                  <a:rPr lang="en-US" sz="2000" dirty="0">
                    <a:solidFill>
                      <a:srgbClr val="7030A0"/>
                    </a:solidFill>
                    <a:latin typeface="Arial" panose="020B0604020202020204" pitchFamily="34" charset="0"/>
                    <a:cs typeface="Arial" panose="020B0604020202020204" pitchFamily="34" charset="0"/>
                  </a:rPr>
                  <a:t>): fully destructive interference </a:t>
                </a:r>
              </a:p>
            </p:txBody>
          </p:sp>
        </mc:Choice>
        <mc:Fallback xmlns="">
          <p:sp>
            <p:nvSpPr>
              <p:cNvPr id="18" name="Rectangle 17">
                <a:extLst>
                  <a:ext uri="{FF2B5EF4-FFF2-40B4-BE49-F238E27FC236}">
                    <a16:creationId xmlns:a16="http://schemas.microsoft.com/office/drawing/2014/main" id="{34E35A82-5C7A-43E6-A162-47F7B8D70FF8}"/>
                  </a:ext>
                </a:extLst>
              </p:cNvPr>
              <p:cNvSpPr>
                <a:spLocks noRot="1" noChangeAspect="1" noMove="1" noResize="1" noEditPoints="1" noAdjustHandles="1" noChangeArrowheads="1" noChangeShapeType="1" noTextEdit="1"/>
              </p:cNvSpPr>
              <p:nvPr/>
            </p:nvSpPr>
            <p:spPr>
              <a:xfrm>
                <a:off x="269630" y="5054839"/>
                <a:ext cx="7045569" cy="400110"/>
              </a:xfrm>
              <a:prstGeom prst="rect">
                <a:avLst/>
              </a:prstGeom>
              <a:blipFill>
                <a:blip r:embed="rId9"/>
                <a:stretch>
                  <a:fillRect l="-865" t="-6061"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37DA576-8C11-4F9E-9C52-F059E02611EB}"/>
                  </a:ext>
                </a:extLst>
              </p:cNvPr>
              <p:cNvSpPr/>
              <p:nvPr/>
            </p:nvSpPr>
            <p:spPr>
              <a:xfrm>
                <a:off x="957775" y="5379316"/>
                <a:ext cx="5795682" cy="497637"/>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𝜋</m:t>
                            </m:r>
                          </m:num>
                          <m:den>
                            <m:r>
                              <a:rPr lang="en-US" sz="2400" i="1" dirty="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𝜋</m:t>
                            </m:r>
                          </m:num>
                          <m:den>
                            <m:r>
                              <a:rPr lang="en-US" sz="2400" i="1" dirty="0">
                                <a:solidFill>
                                  <a:srgbClr val="231F20"/>
                                </a:solidFill>
                                <a:latin typeface="Cambria Math" panose="02040503050406030204" pitchFamily="18" charset="0"/>
                              </a:rPr>
                              <m:t>2</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19" name="Rectangle 18">
                <a:extLst>
                  <a:ext uri="{FF2B5EF4-FFF2-40B4-BE49-F238E27FC236}">
                    <a16:creationId xmlns:a16="http://schemas.microsoft.com/office/drawing/2014/main" id="{C37DA576-8C11-4F9E-9C52-F059E02611EB}"/>
                  </a:ext>
                </a:extLst>
              </p:cNvPr>
              <p:cNvSpPr>
                <a:spLocks noRot="1" noChangeAspect="1" noMove="1" noResize="1" noEditPoints="1" noAdjustHandles="1" noChangeArrowheads="1" noChangeShapeType="1" noTextEdit="1"/>
              </p:cNvSpPr>
              <p:nvPr/>
            </p:nvSpPr>
            <p:spPr>
              <a:xfrm>
                <a:off x="957775" y="5379316"/>
                <a:ext cx="5795682" cy="497637"/>
              </a:xfrm>
              <a:prstGeom prst="rect">
                <a:avLst/>
              </a:prstGeom>
              <a:blipFill>
                <a:blip r:embed="rId10"/>
                <a:stretch>
                  <a:fillRect l="-1577" t="-9756"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548F27E-F7AB-4090-8BCB-C840C297DB3D}"/>
                  </a:ext>
                </a:extLst>
              </p:cNvPr>
              <p:cNvSpPr/>
              <p:nvPr/>
            </p:nvSpPr>
            <p:spPr>
              <a:xfrm>
                <a:off x="1828800" y="5794700"/>
                <a:ext cx="4572000" cy="497637"/>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dirty="0">
                        <a:solidFill>
                          <a:srgbClr val="231F20"/>
                        </a:solidFill>
                        <a:latin typeface="TimesTen-Roman"/>
                      </a:rPr>
                      <m:t>(</m:t>
                    </m:r>
                    <m:r>
                      <a:rPr lang="en-US" sz="2400" b="0" i="1" dirty="0" smtClean="0">
                        <a:solidFill>
                          <a:srgbClr val="231F20"/>
                        </a:solidFill>
                        <a:latin typeface="Cambria Math" panose="02040503050406030204" pitchFamily="18" charset="0"/>
                      </a:rPr>
                      <m:t>0</m:t>
                    </m:r>
                    <m:r>
                      <a:rPr lang="en-US" sz="2400" i="1">
                        <a:solidFill>
                          <a:prstClr val="black"/>
                        </a:solidFill>
                        <a:latin typeface="Cambria Math" panose="02040503050406030204" pitchFamily="18" charset="0"/>
                        <a:ea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 − </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000" i="1" dirty="0">
                                <a:solidFill>
                                  <a:prstClr val="black"/>
                                </a:solidFill>
                                <a:latin typeface="Cambria Math" panose="02040503050406030204" pitchFamily="18" charset="0"/>
                                <a:ea typeface="Cambria Math" panose="02040503050406030204" pitchFamily="18" charset="0"/>
                              </a:rPr>
                              <m:t>𝜋</m:t>
                            </m:r>
                          </m:num>
                          <m:den>
                            <m:r>
                              <a:rPr lang="en-US" sz="2400" i="1" dirty="0">
                                <a:solidFill>
                                  <a:srgbClr val="231F20"/>
                                </a:solidFill>
                                <a:latin typeface="Cambria Math" panose="02040503050406030204" pitchFamily="18" charset="0"/>
                              </a:rPr>
                              <m:t>2</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20" name="Rectangle 19">
                <a:extLst>
                  <a:ext uri="{FF2B5EF4-FFF2-40B4-BE49-F238E27FC236}">
                    <a16:creationId xmlns:a16="http://schemas.microsoft.com/office/drawing/2014/main" id="{A548F27E-F7AB-4090-8BCB-C840C297DB3D}"/>
                  </a:ext>
                </a:extLst>
              </p:cNvPr>
              <p:cNvSpPr>
                <a:spLocks noRot="1" noChangeAspect="1" noMove="1" noResize="1" noEditPoints="1" noAdjustHandles="1" noChangeArrowheads="1" noChangeShapeType="1" noTextEdit="1"/>
              </p:cNvSpPr>
              <p:nvPr/>
            </p:nvSpPr>
            <p:spPr>
              <a:xfrm>
                <a:off x="1828800" y="5794700"/>
                <a:ext cx="4572000" cy="497637"/>
              </a:xfrm>
              <a:prstGeom prst="rect">
                <a:avLst/>
              </a:prstGeom>
              <a:blipFill>
                <a:blip r:embed="rId11"/>
                <a:stretch>
                  <a:fillRect l="-2000" t="-987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8177813-79F4-45BD-8819-6EACF123B5EB}"/>
                  </a:ext>
                </a:extLst>
              </p:cNvPr>
              <p:cNvSpPr/>
              <p:nvPr/>
            </p:nvSpPr>
            <p:spPr>
              <a:xfrm>
                <a:off x="957775" y="6170423"/>
                <a:ext cx="2208628" cy="461665"/>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a:t>
                </a:r>
                <a14:m>
                  <m:oMath xmlns:m="http://schemas.openxmlformats.org/officeDocument/2006/math">
                    <m:r>
                      <a:rPr lang="en-US" sz="2400" b="0" i="1" dirty="0" smtClean="0">
                        <a:solidFill>
                          <a:srgbClr val="7030A0"/>
                        </a:solidFill>
                        <a:latin typeface="Cambria Math" panose="02040503050406030204" pitchFamily="18" charset="0"/>
                      </a:rPr>
                      <m:t>0</m:t>
                    </m:r>
                  </m:oMath>
                </a14:m>
                <a:endParaRPr lang="en-US" sz="2400" dirty="0">
                  <a:solidFill>
                    <a:prstClr val="black"/>
                  </a:solidFill>
                </a:endParaRPr>
              </a:p>
            </p:txBody>
          </p:sp>
        </mc:Choice>
        <mc:Fallback xmlns="">
          <p:sp>
            <p:nvSpPr>
              <p:cNvPr id="21" name="Rectangle 20">
                <a:extLst>
                  <a:ext uri="{FF2B5EF4-FFF2-40B4-BE49-F238E27FC236}">
                    <a16:creationId xmlns:a16="http://schemas.microsoft.com/office/drawing/2014/main" id="{68177813-79F4-45BD-8819-6EACF123B5EB}"/>
                  </a:ext>
                </a:extLst>
              </p:cNvPr>
              <p:cNvSpPr>
                <a:spLocks noRot="1" noChangeAspect="1" noMove="1" noResize="1" noEditPoints="1" noAdjustHandles="1" noChangeArrowheads="1" noChangeShapeType="1" noTextEdit="1"/>
              </p:cNvSpPr>
              <p:nvPr/>
            </p:nvSpPr>
            <p:spPr>
              <a:xfrm>
                <a:off x="957775" y="6170423"/>
                <a:ext cx="2208628" cy="461665"/>
              </a:xfrm>
              <a:prstGeom prst="rect">
                <a:avLst/>
              </a:prstGeom>
              <a:blipFill>
                <a:blip r:embed="rId12"/>
                <a:stretch>
                  <a:fillRect l="-4144" t="-11842" b="-28947"/>
                </a:stretch>
              </a:blipFill>
            </p:spPr>
            <p:txBody>
              <a:bodyPr/>
              <a:lstStyle/>
              <a:p>
                <a:r>
                  <a:rPr lang="en-US">
                    <a:noFill/>
                  </a:rPr>
                  <a:t> </a:t>
                </a:r>
              </a:p>
            </p:txBody>
          </p:sp>
        </mc:Fallback>
      </mc:AlternateContent>
    </p:spTree>
    <p:extLst>
      <p:ext uri="{BB962C8B-B14F-4D97-AF65-F5344CB8AC3E}">
        <p14:creationId xmlns:p14="http://schemas.microsoft.com/office/powerpoint/2010/main" val="297626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8E1B381-1A61-44DB-8A0D-2450239688FC}"/>
                  </a:ext>
                </a:extLst>
              </p:cNvPr>
              <p:cNvSpPr/>
              <p:nvPr/>
            </p:nvSpPr>
            <p:spPr>
              <a:xfrm>
                <a:off x="335555" y="264327"/>
                <a:ext cx="7760988" cy="529184"/>
              </a:xfrm>
              <a:prstGeom prst="rect">
                <a:avLst/>
              </a:prstGeom>
            </p:spPr>
            <p:txBody>
              <a:bodyPr wrap="square">
                <a:spAutoFit/>
              </a:bodyPr>
              <a:lstStyle/>
              <a:p>
                <a:pPr lvl="0"/>
                <a:r>
                  <a:rPr lang="en-US" sz="2000" dirty="0">
                    <a:solidFill>
                      <a:srgbClr val="00B050"/>
                    </a:solidFill>
                    <a:latin typeface="Arial" panose="020B0604020202020204" pitchFamily="34" charset="0"/>
                    <a:cs typeface="Arial" panose="020B0604020202020204" pitchFamily="34" charset="0"/>
                  </a:rPr>
                  <a:t>(3) If </a:t>
                </a:r>
                <a14:m>
                  <m:oMath xmlns:m="http://schemas.openxmlformats.org/officeDocument/2006/math">
                    <m:r>
                      <a:rPr lang="en-US" sz="2000" i="1">
                        <a:solidFill>
                          <a:srgbClr val="00B050"/>
                        </a:solidFill>
                        <a:latin typeface="Cambria Math" panose="02040503050406030204" pitchFamily="18" charset="0"/>
                        <a:ea typeface="Cambria Math" panose="02040503050406030204" pitchFamily="18" charset="0"/>
                      </a:rPr>
                      <m:t>𝜑</m:t>
                    </m:r>
                  </m:oMath>
                </a14:m>
                <a:r>
                  <a:rPr lang="en-US" sz="2000" dirty="0">
                    <a:solidFill>
                      <a:srgbClr val="00B050"/>
                    </a:solidFill>
                    <a:latin typeface="Arial" panose="020B0604020202020204" pitchFamily="34" charset="0"/>
                    <a:cs typeface="Arial" panose="020B0604020202020204" pitchFamily="34" charset="0"/>
                  </a:rPr>
                  <a:t> =  </a:t>
                </a:r>
                <a14:m>
                  <m:oMath xmlns:m="http://schemas.openxmlformats.org/officeDocument/2006/math">
                    <m:f>
                      <m:fPr>
                        <m:ctrlPr>
                          <a:rPr lang="en-US" sz="2000" i="1" dirty="0">
                            <a:solidFill>
                              <a:srgbClr val="00B050"/>
                            </a:solidFill>
                            <a:latin typeface="Cambria Math" panose="02040503050406030204" pitchFamily="18" charset="0"/>
                            <a:ea typeface="Cambria Math" panose="02040503050406030204" pitchFamily="18" charset="0"/>
                          </a:rPr>
                        </m:ctrlPr>
                      </m:fPr>
                      <m:num>
                        <m:r>
                          <a:rPr lang="en-US" sz="2000" i="1" dirty="0">
                            <a:solidFill>
                              <a:srgbClr val="00B050"/>
                            </a:solidFill>
                            <a:latin typeface="Cambria Math" panose="02040503050406030204" pitchFamily="18" charset="0"/>
                            <a:ea typeface="Cambria Math" panose="02040503050406030204" pitchFamily="18" charset="0"/>
                          </a:rPr>
                          <m:t>2</m:t>
                        </m:r>
                        <m:r>
                          <a:rPr lang="en-US" sz="2000" i="1" dirty="0">
                            <a:solidFill>
                              <a:srgbClr val="00B050"/>
                            </a:solidFill>
                            <a:latin typeface="Cambria Math" panose="02040503050406030204" pitchFamily="18" charset="0"/>
                            <a:ea typeface="Cambria Math" panose="02040503050406030204" pitchFamily="18" charset="0"/>
                          </a:rPr>
                          <m:t>𝜋</m:t>
                        </m:r>
                      </m:num>
                      <m:den>
                        <m:r>
                          <a:rPr lang="en-US" sz="2000" i="1" dirty="0">
                            <a:solidFill>
                              <a:srgbClr val="00B050"/>
                            </a:solidFill>
                            <a:latin typeface="Cambria Math" panose="02040503050406030204" pitchFamily="18" charset="0"/>
                            <a:ea typeface="Cambria Math" panose="02040503050406030204" pitchFamily="18" charset="0"/>
                          </a:rPr>
                          <m:t>3</m:t>
                        </m:r>
                      </m:den>
                    </m:f>
                  </m:oMath>
                </a14:m>
                <a:r>
                  <a:rPr lang="en-US" sz="2000" dirty="0">
                    <a:solidFill>
                      <a:srgbClr val="00B050"/>
                    </a:solidFill>
                    <a:latin typeface="Arial" panose="020B0604020202020204" pitchFamily="34" charset="0"/>
                    <a:cs typeface="Arial" panose="020B0604020202020204" pitchFamily="34" charset="0"/>
                  </a:rPr>
                  <a:t> rad (120</a:t>
                </a:r>
                <a:r>
                  <a:rPr lang="en-US" sz="2000" baseline="30000" dirty="0">
                    <a:solidFill>
                      <a:srgbClr val="00B050"/>
                    </a:solidFill>
                    <a:latin typeface="Arial" panose="020B0604020202020204" pitchFamily="34" charset="0"/>
                    <a:cs typeface="Arial" panose="020B0604020202020204" pitchFamily="34" charset="0"/>
                  </a:rPr>
                  <a:t>0</a:t>
                </a:r>
                <a:r>
                  <a:rPr lang="en-US" sz="2000" dirty="0">
                    <a:solidFill>
                      <a:srgbClr val="00B050"/>
                    </a:solidFill>
                    <a:latin typeface="Arial" panose="020B0604020202020204" pitchFamily="34" charset="0"/>
                    <a:cs typeface="Arial" panose="020B0604020202020204" pitchFamily="34" charset="0"/>
                  </a:rPr>
                  <a:t>): intermediate interference </a:t>
                </a:r>
              </a:p>
            </p:txBody>
          </p:sp>
        </mc:Choice>
        <mc:Fallback xmlns="">
          <p:sp>
            <p:nvSpPr>
              <p:cNvPr id="3" name="Rectangle 2">
                <a:extLst>
                  <a:ext uri="{FF2B5EF4-FFF2-40B4-BE49-F238E27FC236}">
                    <a16:creationId xmlns:a16="http://schemas.microsoft.com/office/drawing/2014/main" id="{38E1B381-1A61-44DB-8A0D-2450239688FC}"/>
                  </a:ext>
                </a:extLst>
              </p:cNvPr>
              <p:cNvSpPr>
                <a:spLocks noRot="1" noChangeAspect="1" noMove="1" noResize="1" noEditPoints="1" noAdjustHandles="1" noChangeArrowheads="1" noChangeShapeType="1" noTextEdit="1"/>
              </p:cNvSpPr>
              <p:nvPr/>
            </p:nvSpPr>
            <p:spPr>
              <a:xfrm>
                <a:off x="335555" y="264327"/>
                <a:ext cx="7760988" cy="529184"/>
              </a:xfrm>
              <a:prstGeom prst="rect">
                <a:avLst/>
              </a:prstGeom>
              <a:blipFill>
                <a:blip r:embed="rId2"/>
                <a:stretch>
                  <a:fillRect l="-786" b="-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27017CA-2353-4FFB-AA97-7F50095DB9B9}"/>
                  </a:ext>
                </a:extLst>
              </p:cNvPr>
              <p:cNvSpPr/>
              <p:nvPr/>
            </p:nvSpPr>
            <p:spPr>
              <a:xfrm>
                <a:off x="1028700" y="658857"/>
                <a:ext cx="8001000" cy="767839"/>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a:rPr lang="en-US" sz="2400" b="0" i="1" smtClean="0">
                        <a:solidFill>
                          <a:prstClr val="black"/>
                        </a:solidFill>
                        <a:latin typeface="Cambria Math" panose="02040503050406030204" pitchFamily="18" charset="0"/>
                        <a:ea typeface="Cambria Math" panose="02040503050406030204" pitchFamily="18" charset="0"/>
                      </a:rPr>
                      <m:t>(</m:t>
                    </m:r>
                    <m:f>
                      <m:fPr>
                        <m:ctrlPr>
                          <a:rPr lang="en-US" sz="2400" i="1" dirty="0">
                            <a:solidFill>
                              <a:srgbClr val="231F20"/>
                            </a:solidFill>
                            <a:latin typeface="Cambria Math" panose="02040503050406030204" pitchFamily="18" charset="0"/>
                          </a:rPr>
                        </m:ctrlPr>
                      </m:fPr>
                      <m:num>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srgbClr val="231F20"/>
                                    </a:solidFill>
                                    <a:latin typeface="Cambria Math" panose="02040503050406030204" pitchFamily="18" charset="0"/>
                                  </a:rPr>
                                  <m:t>2</m:t>
                                </m:r>
                                <m:r>
                                  <a:rPr lang="en-US" sz="2400" i="1" dirty="0">
                                    <a:solidFill>
                                      <a:prstClr val="black"/>
                                    </a:solidFill>
                                    <a:latin typeface="Cambria Math" panose="02040503050406030204" pitchFamily="18" charset="0"/>
                                    <a:ea typeface="Cambria Math" panose="02040503050406030204" pitchFamily="18" charset="0"/>
                                  </a:rPr>
                                  <m:t>𝜋</m:t>
                                </m:r>
                              </m:num>
                              <m:den>
                                <m:r>
                                  <a:rPr lang="en-US" sz="2400" i="1" dirty="0">
                                    <a:solidFill>
                                      <a:srgbClr val="231F20"/>
                                    </a:solidFill>
                                    <a:latin typeface="Cambria Math" panose="02040503050406030204" pitchFamily="18" charset="0"/>
                                  </a:rPr>
                                  <m:t>3</m:t>
                                </m:r>
                              </m:den>
                            </m:f>
                          </m:e>
                        </m:box>
                      </m:num>
                      <m:den>
                        <m:r>
                          <a:rPr lang="en-US" sz="2400" dirty="0">
                            <a:solidFill>
                              <a:srgbClr val="231F20"/>
                            </a:solidFill>
                            <a:latin typeface="Cambria Math" panose="02040503050406030204" pitchFamily="18" charset="0"/>
                          </a:rPr>
                          <m:t>2</m:t>
                        </m:r>
                      </m:den>
                    </m:f>
                    <m:r>
                      <a:rPr lang="en-US" sz="2400" b="0" i="0" dirty="0" smtClean="0">
                        <a:solidFill>
                          <a:srgbClr val="231F20"/>
                        </a:solidFill>
                        <a:latin typeface="Cambria Math" panose="02040503050406030204" pitchFamily="18" charset="0"/>
                      </a:rPr>
                      <m:t>)</m:t>
                    </m:r>
                    <m:r>
                      <a:rPr lang="en-US" sz="2400" b="0" i="1" smtClean="0">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f>
                      <m:fPr>
                        <m:ctrlPr>
                          <a:rPr lang="en-US" sz="2400" b="0" i="1" dirty="0" smtClean="0">
                            <a:solidFill>
                              <a:srgbClr val="231F20"/>
                            </a:solidFill>
                            <a:latin typeface="Cambria Math" panose="02040503050406030204" pitchFamily="18" charset="0"/>
                          </a:rPr>
                        </m:ctrlPr>
                      </m:fPr>
                      <m:num>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b="0" i="1" dirty="0" smtClean="0">
                                    <a:solidFill>
                                      <a:srgbClr val="231F20"/>
                                    </a:solidFill>
                                    <a:latin typeface="Cambria Math" panose="02040503050406030204" pitchFamily="18" charset="0"/>
                                  </a:rPr>
                                  <m:t>2</m:t>
                                </m:r>
                                <m:r>
                                  <a:rPr lang="en-US" sz="2400" i="1" dirty="0">
                                    <a:solidFill>
                                      <a:prstClr val="black"/>
                                    </a:solidFill>
                                    <a:latin typeface="Cambria Math" panose="02040503050406030204" pitchFamily="18" charset="0"/>
                                    <a:ea typeface="Cambria Math" panose="02040503050406030204" pitchFamily="18" charset="0"/>
                                  </a:rPr>
                                  <m:t>𝜋</m:t>
                                </m:r>
                              </m:num>
                              <m:den>
                                <m:r>
                                  <a:rPr lang="en-US" sz="2400" b="0" i="1" dirty="0" smtClean="0">
                                    <a:solidFill>
                                      <a:srgbClr val="231F20"/>
                                    </a:solidFill>
                                    <a:latin typeface="Cambria Math" panose="02040503050406030204" pitchFamily="18" charset="0"/>
                                  </a:rPr>
                                  <m:t>3</m:t>
                                </m:r>
                              </m:den>
                            </m:f>
                          </m:e>
                        </m:box>
                      </m:num>
                      <m:den>
                        <m:r>
                          <a:rPr lang="en-US" sz="2400" b="0" i="0" dirty="0" smtClean="0">
                            <a:solidFill>
                              <a:srgbClr val="231F20"/>
                            </a:solidFill>
                            <a:latin typeface="Cambria Math" panose="02040503050406030204" pitchFamily="18" charset="0"/>
                          </a:rPr>
                          <m:t>2</m:t>
                        </m:r>
                      </m:den>
                    </m:f>
                    <m:r>
                      <a:rPr lang="en-US" sz="2400" b="0" i="0" dirty="0" smtClean="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4" name="Rectangle 3">
                <a:extLst>
                  <a:ext uri="{FF2B5EF4-FFF2-40B4-BE49-F238E27FC236}">
                    <a16:creationId xmlns:a16="http://schemas.microsoft.com/office/drawing/2014/main" id="{327017CA-2353-4FFB-AA97-7F50095DB9B9}"/>
                  </a:ext>
                </a:extLst>
              </p:cNvPr>
              <p:cNvSpPr>
                <a:spLocks noRot="1" noChangeAspect="1" noMove="1" noResize="1" noEditPoints="1" noAdjustHandles="1" noChangeArrowheads="1" noChangeShapeType="1" noTextEdit="1"/>
              </p:cNvSpPr>
              <p:nvPr/>
            </p:nvSpPr>
            <p:spPr>
              <a:xfrm>
                <a:off x="1028700" y="658857"/>
                <a:ext cx="8001000" cy="767839"/>
              </a:xfrm>
              <a:prstGeom prst="rect">
                <a:avLst/>
              </a:prstGeom>
              <a:blipFill>
                <a:blip r:embed="rId3"/>
                <a:stretch>
                  <a:fillRect l="-1220" b="-79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766A219-1346-4D13-8532-39A5FE4145A5}"/>
                  </a:ext>
                </a:extLst>
              </p:cNvPr>
              <p:cNvSpPr/>
              <p:nvPr/>
            </p:nvSpPr>
            <p:spPr>
              <a:xfrm>
                <a:off x="1981200" y="1350897"/>
                <a:ext cx="5795682" cy="497637"/>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a:solidFill>
                          <a:prstClr val="black"/>
                        </a:solidFill>
                        <a:latin typeface="Cambria Math" panose="02040503050406030204" pitchFamily="18" charset="0"/>
                        <a:ea typeface="Cambria Math" panose="02040503050406030204" pitchFamily="18" charset="0"/>
                      </a:rPr>
                      <m:t>cos</m:t>
                    </m:r>
                    <m:r>
                      <m:rPr>
                        <m:nor/>
                      </m:rPr>
                      <a:rPr lang="en-US" sz="2400" dirty="0">
                        <a:solidFill>
                          <a:srgbClr val="231F20"/>
                        </a:solidFill>
                        <a:latin typeface="TimesTen-Roman"/>
                      </a:rPr>
                      <m:t> (</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prstClr val="black"/>
                                </a:solidFill>
                                <a:latin typeface="Cambria Math" panose="02040503050406030204" pitchFamily="18" charset="0"/>
                                <a:ea typeface="Cambria Math" panose="02040503050406030204" pitchFamily="18" charset="0"/>
                              </a:rPr>
                              <m:t>𝜋</m:t>
                            </m:r>
                          </m:num>
                          <m:den>
                            <m:r>
                              <a:rPr lang="en-US" sz="2400" b="0" i="1" dirty="0" smtClean="0">
                                <a:solidFill>
                                  <a:srgbClr val="231F20"/>
                                </a:solidFill>
                                <a:latin typeface="Cambria Math" panose="02040503050406030204" pitchFamily="18" charset="0"/>
                              </a:rPr>
                              <m:t>3</m:t>
                            </m:r>
                          </m:den>
                        </m:f>
                      </m:e>
                    </m:box>
                    <m:r>
                      <a:rPr lang="en-US" sz="2400" i="1">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prstClr val="black"/>
                                </a:solidFill>
                                <a:latin typeface="Cambria Math" panose="02040503050406030204" pitchFamily="18" charset="0"/>
                                <a:ea typeface="Cambria Math" panose="02040503050406030204" pitchFamily="18" charset="0"/>
                              </a:rPr>
                              <m:t>𝜋</m:t>
                            </m:r>
                          </m:num>
                          <m:den>
                            <m:r>
                              <a:rPr lang="en-US" sz="2400" b="0" i="1" dirty="0" smtClean="0">
                                <a:solidFill>
                                  <a:srgbClr val="231F20"/>
                                </a:solidFill>
                                <a:latin typeface="Cambria Math" panose="02040503050406030204" pitchFamily="18" charset="0"/>
                              </a:rPr>
                              <m:t>3</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5" name="Rectangle 4">
                <a:extLst>
                  <a:ext uri="{FF2B5EF4-FFF2-40B4-BE49-F238E27FC236}">
                    <a16:creationId xmlns:a16="http://schemas.microsoft.com/office/drawing/2014/main" id="{D766A219-1346-4D13-8532-39A5FE4145A5}"/>
                  </a:ext>
                </a:extLst>
              </p:cNvPr>
              <p:cNvSpPr>
                <a:spLocks noRot="1" noChangeAspect="1" noMove="1" noResize="1" noEditPoints="1" noAdjustHandles="1" noChangeArrowheads="1" noChangeShapeType="1" noTextEdit="1"/>
              </p:cNvSpPr>
              <p:nvPr/>
            </p:nvSpPr>
            <p:spPr>
              <a:xfrm>
                <a:off x="1981200" y="1350897"/>
                <a:ext cx="5795682" cy="497637"/>
              </a:xfrm>
              <a:prstGeom prst="rect">
                <a:avLst/>
              </a:prstGeom>
              <a:blipFill>
                <a:blip r:embed="rId4"/>
                <a:stretch>
                  <a:fillRect l="-1577" t="-987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AB21B68-53FB-49AF-9BB9-7C31CAF8382A}"/>
                  </a:ext>
                </a:extLst>
              </p:cNvPr>
              <p:cNvSpPr/>
              <p:nvPr/>
            </p:nvSpPr>
            <p:spPr>
              <a:xfrm>
                <a:off x="1981200" y="1796201"/>
                <a:ext cx="5795682" cy="499367"/>
              </a:xfrm>
              <a:prstGeom prst="rect">
                <a:avLst/>
              </a:prstGeom>
            </p:spPr>
            <p:txBody>
              <a:bodyPr wrap="square">
                <a:spAutoFit/>
              </a:bodyPr>
              <a:lstStyle/>
              <a:p>
                <a:pPr lvl="0"/>
                <a:r>
                  <a:rPr lang="en-US" sz="2400" dirty="0">
                    <a:solidFill>
                      <a:srgbClr val="231F20"/>
                    </a:solidFill>
                    <a:latin typeface="MathematicalPi-One"/>
                  </a:rPr>
                  <a:t>= 2</a:t>
                </a:r>
                <a:r>
                  <a:rPr lang="en-US" sz="2400" i="1" dirty="0">
                    <a:solidFill>
                      <a:srgbClr val="231F20"/>
                    </a:solidFill>
                    <a:latin typeface="TimesTen-Italic"/>
                  </a:rPr>
                  <a:t>y</a:t>
                </a:r>
                <a:r>
                  <a:rPr lang="en-US" sz="2400" i="1" baseline="-25000" dirty="0">
                    <a:solidFill>
                      <a:srgbClr val="231F20"/>
                    </a:solidFill>
                    <a:latin typeface="TimesTen-Italic"/>
                  </a:rPr>
                  <a:t>m</a:t>
                </a:r>
                <a:r>
                  <a:rPr lang="en-US" sz="2400" i="1" dirty="0">
                    <a:solidFill>
                      <a:srgbClr val="231F20"/>
                    </a:solidFill>
                    <a:latin typeface="TimesTen-Italic"/>
                  </a:rPr>
                  <a:t> </a:t>
                </a:r>
                <a14:m>
                  <m:oMath xmlns:m="http://schemas.openxmlformats.org/officeDocument/2006/math">
                    <m:r>
                      <m:rPr>
                        <m:nor/>
                      </m:rPr>
                      <a:rPr lang="en-US" sz="2400" dirty="0">
                        <a:solidFill>
                          <a:srgbClr val="231F20"/>
                        </a:solidFill>
                        <a:latin typeface="TimesTen-Roman"/>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b="0" i="1" dirty="0" smtClean="0">
                                <a:solidFill>
                                  <a:srgbClr val="231F20"/>
                                </a:solidFill>
                                <a:latin typeface="Cambria Math" panose="02040503050406030204" pitchFamily="18" charset="0"/>
                              </a:rPr>
                              <m:t>1</m:t>
                            </m:r>
                          </m:num>
                          <m:den>
                            <m:r>
                              <a:rPr lang="en-US" sz="2400" b="0" i="1" dirty="0" smtClean="0">
                                <a:solidFill>
                                  <a:srgbClr val="231F20"/>
                                </a:solidFill>
                                <a:latin typeface="Cambria Math" panose="02040503050406030204" pitchFamily="18" charset="0"/>
                              </a:rPr>
                              <m:t>2</m:t>
                            </m:r>
                          </m:den>
                        </m:f>
                      </m:e>
                    </m:box>
                    <m:r>
                      <a:rPr lang="en-US" sz="2400" i="1">
                        <a:solidFill>
                          <a:prstClr val="black"/>
                        </a:solidFill>
                        <a:latin typeface="Cambria Math" panose="02040503050406030204" pitchFamily="18" charset="0"/>
                        <a:ea typeface="Cambria Math" panose="02040503050406030204" pitchFamily="18" charset="0"/>
                      </a:rPr>
                      <m:t>)</m:t>
                    </m:r>
                  </m:oMath>
                </a14:m>
                <a:r>
                  <a:rPr lang="en-US" sz="2400" dirty="0">
                    <a:solidFill>
                      <a:srgbClr val="231F20"/>
                    </a:solidFill>
                    <a:latin typeface="TimesTen-Roman"/>
                  </a:rPr>
                  <a:t> 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a:solidFill>
                              <a:srgbClr val="231F20"/>
                            </a:solidFill>
                            <a:latin typeface="Cambria Math" panose="02040503050406030204" pitchFamily="18" charset="0"/>
                          </a:rPr>
                        </m:ctrlPr>
                      </m:boxPr>
                      <m:e>
                        <m:argPr>
                          <m:argSz m:val="-1"/>
                        </m:argPr>
                        <m:f>
                          <m:fPr>
                            <m:ctrlPr>
                              <a:rPr lang="en-US" sz="2400" i="1" dirty="0">
                                <a:solidFill>
                                  <a:srgbClr val="231F20"/>
                                </a:solidFill>
                                <a:latin typeface="Cambria Math" panose="02040503050406030204" pitchFamily="18" charset="0"/>
                              </a:rPr>
                            </m:ctrlPr>
                          </m:fPr>
                          <m:num>
                            <m:r>
                              <a:rPr lang="en-US" sz="2400" i="1" dirty="0">
                                <a:solidFill>
                                  <a:prstClr val="black"/>
                                </a:solidFill>
                                <a:latin typeface="Cambria Math" panose="02040503050406030204" pitchFamily="18" charset="0"/>
                                <a:ea typeface="Cambria Math" panose="02040503050406030204" pitchFamily="18" charset="0"/>
                              </a:rPr>
                              <m:t>𝜋</m:t>
                            </m:r>
                          </m:num>
                          <m:den>
                            <m:r>
                              <a:rPr lang="en-US" sz="2400" b="0" i="1" dirty="0" smtClean="0">
                                <a:solidFill>
                                  <a:srgbClr val="231F20"/>
                                </a:solidFill>
                                <a:latin typeface="Cambria Math" panose="02040503050406030204" pitchFamily="18" charset="0"/>
                              </a:rPr>
                              <m:t>3</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6" name="Rectangle 5">
                <a:extLst>
                  <a:ext uri="{FF2B5EF4-FFF2-40B4-BE49-F238E27FC236}">
                    <a16:creationId xmlns:a16="http://schemas.microsoft.com/office/drawing/2014/main" id="{BAB21B68-53FB-49AF-9BB9-7C31CAF8382A}"/>
                  </a:ext>
                </a:extLst>
              </p:cNvPr>
              <p:cNvSpPr>
                <a:spLocks noRot="1" noChangeAspect="1" noMove="1" noResize="1" noEditPoints="1" noAdjustHandles="1" noChangeArrowheads="1" noChangeShapeType="1" noTextEdit="1"/>
              </p:cNvSpPr>
              <p:nvPr/>
            </p:nvSpPr>
            <p:spPr>
              <a:xfrm>
                <a:off x="1981200" y="1796201"/>
                <a:ext cx="5795682" cy="499367"/>
              </a:xfrm>
              <a:prstGeom prst="rect">
                <a:avLst/>
              </a:prstGeom>
              <a:blipFill>
                <a:blip r:embed="rId5"/>
                <a:stretch>
                  <a:fillRect l="-1577" t="-9756"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307ECDB-7A53-4E03-A458-42D87783284D}"/>
                  </a:ext>
                </a:extLst>
              </p:cNvPr>
              <p:cNvSpPr/>
              <p:nvPr/>
            </p:nvSpPr>
            <p:spPr>
              <a:xfrm>
                <a:off x="1139483" y="2232163"/>
                <a:ext cx="5795682" cy="499367"/>
              </a:xfrm>
              <a:prstGeom prst="rect">
                <a:avLst/>
              </a:prstGeom>
            </p:spPr>
            <p:txBody>
              <a:bodyPr wrap="square">
                <a:spAutoFit/>
              </a:bodyPr>
              <a:lstStyle/>
              <a:p>
                <a:pPr lvl="0"/>
                <a:r>
                  <a:rPr lang="fr-FR" sz="2400" i="1" dirty="0">
                    <a:solidFill>
                      <a:srgbClr val="231F20"/>
                    </a:solidFill>
                    <a:latin typeface="TimesTen-Italic"/>
                  </a:rPr>
                  <a:t>y</a:t>
                </a:r>
                <a:r>
                  <a:rPr lang="fr-FR" sz="2400" i="1" dirty="0">
                    <a:solidFill>
                      <a:srgbClr val="231F20"/>
                    </a:solidFill>
                    <a:latin typeface="MathematicalPi-One"/>
                  </a:rPr>
                  <a:t>’</a:t>
                </a:r>
                <a:r>
                  <a:rPr lang="fr-FR" sz="2400" dirty="0">
                    <a:solidFill>
                      <a:srgbClr val="231F20"/>
                    </a:solidFill>
                    <a:latin typeface="TimesTen-Roman"/>
                  </a:rPr>
                  <a:t>(</a:t>
                </a:r>
                <a:r>
                  <a:rPr lang="fr-FR" sz="2400" i="1" dirty="0">
                    <a:solidFill>
                      <a:srgbClr val="231F20"/>
                    </a:solidFill>
                    <a:latin typeface="TimesTen-Italic"/>
                  </a:rPr>
                  <a:t>x</a:t>
                </a:r>
                <a:r>
                  <a:rPr lang="fr-FR" sz="2400" dirty="0">
                    <a:solidFill>
                      <a:srgbClr val="231F20"/>
                    </a:solidFill>
                    <a:latin typeface="TimesTen-Roman"/>
                  </a:rPr>
                  <a:t>, </a:t>
                </a:r>
                <a:r>
                  <a:rPr lang="fr-FR" sz="2400" i="1" dirty="0">
                    <a:solidFill>
                      <a:srgbClr val="231F20"/>
                    </a:solidFill>
                    <a:latin typeface="TimesTen-Italic"/>
                  </a:rPr>
                  <a:t>t</a:t>
                </a:r>
                <a:r>
                  <a:rPr lang="fr-FR" sz="2400" dirty="0">
                    <a:solidFill>
                      <a:srgbClr val="231F20"/>
                    </a:solidFill>
                    <a:latin typeface="TimesTen-Roman"/>
                  </a:rPr>
                  <a:t>) </a:t>
                </a:r>
                <a:r>
                  <a:rPr lang="en-US" sz="2400" dirty="0">
                    <a:solidFill>
                      <a:srgbClr val="231F20"/>
                    </a:solidFill>
                    <a:latin typeface="MathematicalPi-One"/>
                  </a:rPr>
                  <a:t>= </a:t>
                </a:r>
                <a:r>
                  <a:rPr lang="en-US" sz="2400" i="1" dirty="0" err="1">
                    <a:solidFill>
                      <a:srgbClr val="00B050"/>
                    </a:solidFill>
                    <a:latin typeface="TimesTen-Italic"/>
                  </a:rPr>
                  <a:t>y</a:t>
                </a:r>
                <a:r>
                  <a:rPr lang="en-US" sz="2400" i="1" baseline="-25000" dirty="0" err="1">
                    <a:solidFill>
                      <a:srgbClr val="00B050"/>
                    </a:solidFill>
                    <a:latin typeface="TimesTen-Italic"/>
                  </a:rPr>
                  <a:t>m</a:t>
                </a:r>
                <a:r>
                  <a:rPr lang="en-US" sz="2400" i="1" dirty="0">
                    <a:solidFill>
                      <a:srgbClr val="231F20"/>
                    </a:solidFill>
                    <a:latin typeface="TimesTen-Italic"/>
                  </a:rPr>
                  <a:t> </a:t>
                </a:r>
                <a:r>
                  <a:rPr lang="en-US" sz="2400" dirty="0">
                    <a:solidFill>
                      <a:srgbClr val="231F20"/>
                    </a:solidFill>
                    <a:latin typeface="TimesTen-Roman"/>
                  </a:rPr>
                  <a:t>sin (</a:t>
                </a:r>
                <a14:m>
                  <m:oMath xmlns:m="http://schemas.openxmlformats.org/officeDocument/2006/math">
                    <m:r>
                      <a:rPr lang="en-US" sz="2400" i="1" dirty="0">
                        <a:solidFill>
                          <a:srgbClr val="231F20"/>
                        </a:solidFill>
                        <a:latin typeface="Cambria Math" panose="02040503050406030204" pitchFamily="18" charset="0"/>
                      </a:rPr>
                      <m:t>𝑘𝑥</m:t>
                    </m:r>
                    <m:r>
                      <a:rPr lang="en-US" sz="2400" i="1" dirty="0">
                        <a:solidFill>
                          <a:srgbClr val="231F20"/>
                        </a:solidFill>
                        <a:latin typeface="Cambria Math" panose="02040503050406030204" pitchFamily="18" charset="0"/>
                      </a:rPr>
                      <m:t>−</m:t>
                    </m:r>
                    <m:r>
                      <a:rPr lang="en-US" sz="2400" i="1" dirty="0">
                        <a:solidFill>
                          <a:srgbClr val="231F20"/>
                        </a:solidFill>
                        <a:latin typeface="Cambria Math" panose="02040503050406030204" pitchFamily="18" charset="0"/>
                      </a:rPr>
                      <m:t>𝜔</m:t>
                    </m:r>
                    <m:r>
                      <a:rPr lang="en-US" sz="2400" i="1" dirty="0">
                        <a:solidFill>
                          <a:srgbClr val="231F20"/>
                        </a:solidFill>
                        <a:latin typeface="Cambria Math" panose="02040503050406030204" pitchFamily="18" charset="0"/>
                      </a:rPr>
                      <m:t>𝑡</m:t>
                    </m:r>
                    <m:r>
                      <a:rPr lang="en-US" sz="2400" i="1" dirty="0">
                        <a:solidFill>
                          <a:srgbClr val="231F20"/>
                        </a:solidFill>
                        <a:latin typeface="Cambria Math" panose="02040503050406030204" pitchFamily="18" charset="0"/>
                      </a:rPr>
                      <m:t>+</m:t>
                    </m:r>
                    <m:box>
                      <m:boxPr>
                        <m:ctrlPr>
                          <a:rPr lang="en-US" sz="2400" i="1" dirty="0" smtClean="0">
                            <a:solidFill>
                              <a:srgbClr val="00B050"/>
                            </a:solidFill>
                            <a:latin typeface="Cambria Math" panose="02040503050406030204" pitchFamily="18" charset="0"/>
                          </a:rPr>
                        </m:ctrlPr>
                      </m:boxPr>
                      <m:e>
                        <m:argPr>
                          <m:argSz m:val="-1"/>
                        </m:argPr>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𝜋</m:t>
                            </m:r>
                          </m:num>
                          <m:den>
                            <m:r>
                              <a:rPr lang="en-US" sz="2400" b="0" i="1" dirty="0" smtClean="0">
                                <a:solidFill>
                                  <a:srgbClr val="00B050"/>
                                </a:solidFill>
                                <a:latin typeface="Cambria Math" panose="02040503050406030204" pitchFamily="18" charset="0"/>
                              </a:rPr>
                              <m:t>3</m:t>
                            </m:r>
                          </m:den>
                        </m:f>
                      </m:e>
                    </m:box>
                    <m:r>
                      <a:rPr lang="en-US" sz="2400" dirty="0">
                        <a:solidFill>
                          <a:srgbClr val="231F20"/>
                        </a:solidFill>
                        <a:latin typeface="Cambria Math" panose="02040503050406030204" pitchFamily="18" charset="0"/>
                      </a:rPr>
                      <m:t>)</m:t>
                    </m:r>
                  </m:oMath>
                </a14:m>
                <a:endParaRPr lang="en-US" sz="2400" dirty="0">
                  <a:solidFill>
                    <a:prstClr val="black"/>
                  </a:solidFill>
                </a:endParaRPr>
              </a:p>
            </p:txBody>
          </p:sp>
        </mc:Choice>
        <mc:Fallback xmlns="">
          <p:sp>
            <p:nvSpPr>
              <p:cNvPr id="7" name="Rectangle 6">
                <a:extLst>
                  <a:ext uri="{FF2B5EF4-FFF2-40B4-BE49-F238E27FC236}">
                    <a16:creationId xmlns:a16="http://schemas.microsoft.com/office/drawing/2014/main" id="{5307ECDB-7A53-4E03-A458-42D87783284D}"/>
                  </a:ext>
                </a:extLst>
              </p:cNvPr>
              <p:cNvSpPr>
                <a:spLocks noRot="1" noChangeAspect="1" noMove="1" noResize="1" noEditPoints="1" noAdjustHandles="1" noChangeArrowheads="1" noChangeShapeType="1" noTextEdit="1"/>
              </p:cNvSpPr>
              <p:nvPr/>
            </p:nvSpPr>
            <p:spPr>
              <a:xfrm>
                <a:off x="1139483" y="2232163"/>
                <a:ext cx="5795682" cy="499367"/>
              </a:xfrm>
              <a:prstGeom prst="rect">
                <a:avLst/>
              </a:prstGeom>
              <a:blipFill>
                <a:blip r:embed="rId6"/>
                <a:stretch>
                  <a:fillRect l="-1682" t="-9756" b="-2073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D3FEAF9-AECC-478E-82D1-B18FA841D370}"/>
              </a:ext>
            </a:extLst>
          </p:cNvPr>
          <p:cNvPicPr>
            <a:picLocks noChangeAspect="1"/>
          </p:cNvPicPr>
          <p:nvPr/>
        </p:nvPicPr>
        <p:blipFill>
          <a:blip r:embed="rId7"/>
          <a:stretch>
            <a:fillRect/>
          </a:stretch>
        </p:blipFill>
        <p:spPr>
          <a:xfrm>
            <a:off x="1364621" y="2703085"/>
            <a:ext cx="5036179" cy="3909517"/>
          </a:xfrm>
          <a:prstGeom prst="rect">
            <a:avLst/>
          </a:prstGeom>
        </p:spPr>
      </p:pic>
    </p:spTree>
    <p:extLst>
      <p:ext uri="{BB962C8B-B14F-4D97-AF65-F5344CB8AC3E}">
        <p14:creationId xmlns:p14="http://schemas.microsoft.com/office/powerpoint/2010/main" val="188505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7FBF23-80AB-4DA4-9E87-361A9CEE26AF}"/>
              </a:ext>
            </a:extLst>
          </p:cNvPr>
          <p:cNvSpPr/>
          <p:nvPr/>
        </p:nvSpPr>
        <p:spPr>
          <a:xfrm>
            <a:off x="381000" y="304800"/>
            <a:ext cx="8382000"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32. What phase difference between two identical traveling waves, moving in the same direction along a stretched string, results in the combined wave having an amplitude 1.50 times that of the common amplitude of the two combining waves? Express your answer in (a) degrees, (b) radians, and (c) wavelengths.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75BD9F9-559E-4AF1-A5FB-C04671E5A9CA}"/>
                  </a:ext>
                </a:extLst>
              </p:cNvPr>
              <p:cNvSpPr/>
              <p:nvPr/>
            </p:nvSpPr>
            <p:spPr>
              <a:xfrm>
                <a:off x="563647" y="1452551"/>
                <a:ext cx="4043082"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00B0F0"/>
                    </a:solidFill>
                    <a:effectLst/>
                    <a:uLnTx/>
                    <a:uFillTx/>
                    <a:latin typeface="TimesTen-Italic"/>
                    <a:ea typeface="+mn-ea"/>
                    <a:cs typeface="+mn-cs"/>
                  </a:rPr>
                  <a:t>y</a:t>
                </a:r>
                <a:r>
                  <a:rPr kumimoji="0" lang="en-US" sz="2400" b="0" i="0" u="none" strike="noStrike" kern="1200" cap="none" spc="0" normalizeH="0" baseline="-25000" noProof="0" dirty="0">
                    <a:ln>
                      <a:noFill/>
                    </a:ln>
                    <a:solidFill>
                      <a:srgbClr val="00B0F0"/>
                    </a:solidFill>
                    <a:effectLst/>
                    <a:uLnTx/>
                    <a:uFillTx/>
                    <a:latin typeface="TimesTen-Roman"/>
                    <a:ea typeface="+mn-ea"/>
                    <a:cs typeface="+mn-cs"/>
                  </a:rPr>
                  <a:t>1</a:t>
                </a:r>
                <a:r>
                  <a:rPr kumimoji="0" lang="en-US" sz="2400" b="0" i="0" u="none" strike="noStrike" kern="1200" cap="none" spc="0" normalizeH="0" baseline="0" noProof="0" dirty="0">
                    <a:ln>
                      <a:noFill/>
                    </a:ln>
                    <a:solidFill>
                      <a:srgbClr val="00B0F0"/>
                    </a:solidFill>
                    <a:effectLst/>
                    <a:uLnTx/>
                    <a:uFillTx/>
                    <a:latin typeface="TimesTen-Roman"/>
                    <a:ea typeface="+mn-ea"/>
                    <a:cs typeface="+mn-cs"/>
                  </a:rPr>
                  <a:t>(</a:t>
                </a:r>
                <a:r>
                  <a:rPr kumimoji="0" lang="en-US" sz="2400" b="0" i="1" u="none" strike="noStrike" kern="1200" cap="none" spc="0" normalizeH="0" baseline="0" noProof="0" dirty="0">
                    <a:ln>
                      <a:noFill/>
                    </a:ln>
                    <a:solidFill>
                      <a:srgbClr val="00B0F0"/>
                    </a:solidFill>
                    <a:effectLst/>
                    <a:uLnTx/>
                    <a:uFillTx/>
                    <a:latin typeface="TimesTen-Italic"/>
                    <a:ea typeface="+mn-ea"/>
                    <a:cs typeface="+mn-cs"/>
                  </a:rPr>
                  <a:t>x</a:t>
                </a:r>
                <a:r>
                  <a:rPr kumimoji="0" lang="en-US" sz="2400" b="0" i="0" u="none" strike="noStrike" kern="1200" cap="none" spc="0" normalizeH="0" baseline="0" noProof="0" dirty="0">
                    <a:ln>
                      <a:noFill/>
                    </a:ln>
                    <a:solidFill>
                      <a:srgbClr val="00B0F0"/>
                    </a:solidFill>
                    <a:effectLst/>
                    <a:uLnTx/>
                    <a:uFillTx/>
                    <a:latin typeface="TimesTen-Roman"/>
                    <a:ea typeface="+mn-ea"/>
                    <a:cs typeface="+mn-cs"/>
                  </a:rPr>
                  <a:t>, </a:t>
                </a:r>
                <a:r>
                  <a:rPr kumimoji="0" lang="en-US" sz="2400" b="0" i="1" u="none" strike="noStrike" kern="1200" cap="none" spc="0" normalizeH="0" baseline="0" noProof="0" dirty="0">
                    <a:ln>
                      <a:noFill/>
                    </a:ln>
                    <a:solidFill>
                      <a:srgbClr val="00B0F0"/>
                    </a:solidFill>
                    <a:effectLst/>
                    <a:uLnTx/>
                    <a:uFillTx/>
                    <a:latin typeface="TimesTen-Italic"/>
                    <a:ea typeface="+mn-ea"/>
                    <a:cs typeface="+mn-cs"/>
                  </a:rPr>
                  <a:t>t</a:t>
                </a:r>
                <a:r>
                  <a:rPr kumimoji="0" lang="en-US" sz="2400" b="0" i="0" u="none" strike="noStrike" kern="1200" cap="none" spc="0" normalizeH="0" baseline="0" noProof="0" dirty="0">
                    <a:ln>
                      <a:noFill/>
                    </a:ln>
                    <a:solidFill>
                      <a:srgbClr val="00B0F0"/>
                    </a:solidFill>
                    <a:effectLst/>
                    <a:uLnTx/>
                    <a:uFillTx/>
                    <a:latin typeface="TimesTen-Roman"/>
                    <a:ea typeface="+mn-ea"/>
                    <a:cs typeface="+mn-cs"/>
                  </a:rPr>
                  <a:t>) </a:t>
                </a:r>
                <a:r>
                  <a:rPr kumimoji="0" lang="en-US" sz="2400" b="0" i="0" u="none" strike="noStrike" kern="1200" cap="none" spc="0" normalizeH="0" baseline="0" noProof="0" dirty="0">
                    <a:ln>
                      <a:noFill/>
                    </a:ln>
                    <a:solidFill>
                      <a:srgbClr val="00B0F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00B0F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00B0F0"/>
                    </a:solidFill>
                    <a:effectLst/>
                    <a:uLnTx/>
                    <a:uFillTx/>
                    <a:latin typeface="TimesTen-Italic"/>
                    <a:ea typeface="+mn-ea"/>
                    <a:cs typeface="+mn-cs"/>
                  </a:rPr>
                  <a:t>m</a:t>
                </a:r>
                <a:r>
                  <a:rPr kumimoji="0" lang="en-US" sz="2400" b="0" i="1" u="none" strike="noStrike" kern="1200" cap="none" spc="0" normalizeH="0" baseline="0" noProof="0" dirty="0">
                    <a:ln>
                      <a:noFill/>
                    </a:ln>
                    <a:solidFill>
                      <a:srgbClr val="00B0F0"/>
                    </a:solidFill>
                    <a:effectLst/>
                    <a:uLnTx/>
                    <a:uFillTx/>
                    <a:latin typeface="TimesTen-Italic"/>
                    <a:ea typeface="+mn-ea"/>
                    <a:cs typeface="+mn-cs"/>
                  </a:rPr>
                  <a:t> </a:t>
                </a:r>
                <a:r>
                  <a:rPr kumimoji="0" lang="en-US" sz="2400" b="0" i="0" u="none" strike="noStrike" kern="1200" cap="none" spc="0" normalizeH="0" baseline="0" noProof="0" dirty="0">
                    <a:ln>
                      <a:noFill/>
                    </a:ln>
                    <a:solidFill>
                      <a:srgbClr val="00B0F0"/>
                    </a:solidFill>
                    <a:effectLst/>
                    <a:uLnTx/>
                    <a:uFillTx/>
                    <a:latin typeface="TimesTen-Roman"/>
                    <a:ea typeface="+mn-ea"/>
                    <a:cs typeface="+mn-cs"/>
                  </a:rPr>
                  <a:t>sin(</a:t>
                </a:r>
                <a:r>
                  <a:rPr kumimoji="0" lang="en-US" sz="2400" b="0" i="1" u="none" strike="noStrike" kern="1200" cap="none" spc="0" normalizeH="0" baseline="0" noProof="0" dirty="0">
                    <a:ln>
                      <a:noFill/>
                    </a:ln>
                    <a:solidFill>
                      <a:srgbClr val="00B0F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00B0F0"/>
                    </a:solidFill>
                    <a:effectLst/>
                    <a:uLnTx/>
                    <a:uFillTx/>
                    <a:latin typeface="MathematicalPi-One"/>
                    <a:ea typeface="+mn-ea"/>
                    <a:cs typeface="+mn-cs"/>
                  </a:rPr>
                  <a:t>-</a:t>
                </a:r>
                <a:r>
                  <a:rPr kumimoji="0" lang="en-US" sz="2400" b="0" i="0" u="none" strike="noStrike" kern="1200" cap="none" spc="0" normalizeH="0" baseline="0" noProof="0" dirty="0">
                    <a:ln>
                      <a:noFill/>
                    </a:ln>
                    <a:solidFill>
                      <a:srgbClr val="00B0F0"/>
                    </a:solidFill>
                    <a:effectLst/>
                    <a:uLnTx/>
                    <a:uFillTx/>
                    <a:latin typeface="Corbel" panose="020B0503020204020204"/>
                    <a:ea typeface="Cambria Math" panose="02040503050406030204" pitchFamily="18" charset="0"/>
                    <a:cs typeface="+mn-cs"/>
                  </a:rPr>
                  <a:t> </a:t>
                </a:r>
                <a14:m>
                  <m:oMath xmlns:m="http://schemas.openxmlformats.org/officeDocument/2006/math">
                    <m:r>
                      <a:rPr kumimoji="0" lang="en-US" sz="2400" b="0"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00B0F0"/>
                    </a:solidFill>
                    <a:effectLst/>
                    <a:uLnTx/>
                    <a:uFillTx/>
                    <a:latin typeface="TimesTen-Italic"/>
                    <a:ea typeface="+mn-ea"/>
                    <a:cs typeface="+mn-cs"/>
                  </a:rPr>
                  <a:t>t</a:t>
                </a:r>
                <a:r>
                  <a:rPr kumimoji="0" lang="en-US" sz="2400" b="0" i="0" u="none" strike="noStrike" kern="1200" cap="none" spc="0" normalizeH="0" baseline="0" noProof="0" dirty="0">
                    <a:ln>
                      <a:noFill/>
                    </a:ln>
                    <a:solidFill>
                      <a:srgbClr val="00B0F0"/>
                    </a:solidFill>
                    <a:effectLst/>
                    <a:uLnTx/>
                    <a:uFillTx/>
                    <a:latin typeface="TimesTen-Roman"/>
                    <a:ea typeface="+mn-ea"/>
                    <a:cs typeface="+mn-cs"/>
                  </a:rPr>
                  <a:t>)</a:t>
                </a:r>
                <a:br>
                  <a:rPr kumimoji="0" lang="en-US" sz="2400" b="0" i="0" u="none" strike="noStrike" kern="1200" cap="none" spc="0" normalizeH="0" baseline="0" noProof="0" dirty="0">
                    <a:ln>
                      <a:noFill/>
                    </a:ln>
                    <a:solidFill>
                      <a:srgbClr val="00B0F0"/>
                    </a:solidFill>
                    <a:effectLst/>
                    <a:uLnTx/>
                    <a:uFillTx/>
                    <a:latin typeface="TimesTen-Roman"/>
                    <a:ea typeface="+mn-ea"/>
                    <a:cs typeface="+mn-cs"/>
                  </a:rPr>
                </a:br>
                <a:r>
                  <a:rPr kumimoji="0" lang="en-US" sz="2400" b="0" i="1" u="none" strike="noStrike" kern="1200" cap="none" spc="0" normalizeH="0" baseline="0" noProof="0" dirty="0">
                    <a:ln>
                      <a:noFill/>
                    </a:ln>
                    <a:solidFill>
                      <a:srgbClr val="7030A0"/>
                    </a:solidFill>
                    <a:effectLst/>
                    <a:uLnTx/>
                    <a:uFillTx/>
                    <a:latin typeface="TimesTen-Italic"/>
                    <a:ea typeface="+mn-ea"/>
                    <a:cs typeface="+mn-cs"/>
                  </a:rPr>
                  <a:t>y</a:t>
                </a:r>
                <a:r>
                  <a:rPr kumimoji="0" lang="en-US" sz="2400" b="0" i="0" u="none" strike="noStrike" kern="1200" cap="none" spc="0" normalizeH="0" baseline="-25000" noProof="0" dirty="0">
                    <a:ln>
                      <a:noFill/>
                    </a:ln>
                    <a:solidFill>
                      <a:srgbClr val="7030A0"/>
                    </a:solidFill>
                    <a:effectLst/>
                    <a:uLnTx/>
                    <a:uFillTx/>
                    <a:latin typeface="TimesTen-Roman"/>
                    <a:ea typeface="+mn-ea"/>
                    <a:cs typeface="+mn-cs"/>
                  </a:rPr>
                  <a:t>2</a:t>
                </a:r>
                <a:r>
                  <a:rPr kumimoji="0" lang="en-US" sz="2400" b="0" i="0" u="none" strike="noStrike" kern="1200" cap="none" spc="0" normalizeH="0" baseline="0" noProof="0" dirty="0">
                    <a:ln>
                      <a:noFill/>
                    </a:ln>
                    <a:solidFill>
                      <a:srgbClr val="7030A0"/>
                    </a:solidFill>
                    <a:effectLst/>
                    <a:uLnTx/>
                    <a:uFillTx/>
                    <a:latin typeface="TimesTen-Roman"/>
                    <a:ea typeface="+mn-ea"/>
                    <a:cs typeface="+mn-cs"/>
                  </a:rPr>
                  <a:t>(</a:t>
                </a:r>
                <a:r>
                  <a:rPr kumimoji="0" lang="en-US" sz="2400" b="0" i="1" u="none" strike="noStrike" kern="1200" cap="none" spc="0" normalizeH="0" baseline="0" noProof="0" dirty="0">
                    <a:ln>
                      <a:noFill/>
                    </a:ln>
                    <a:solidFill>
                      <a:srgbClr val="7030A0"/>
                    </a:solidFill>
                    <a:effectLst/>
                    <a:uLnTx/>
                    <a:uFillTx/>
                    <a:latin typeface="TimesTen-Italic"/>
                    <a:ea typeface="+mn-ea"/>
                    <a:cs typeface="+mn-cs"/>
                  </a:rPr>
                  <a:t>x</a:t>
                </a:r>
                <a:r>
                  <a:rPr kumimoji="0" lang="en-US" sz="2400" b="0" i="0" u="none" strike="noStrike" kern="1200" cap="none" spc="0" normalizeH="0" baseline="0" noProof="0" dirty="0">
                    <a:ln>
                      <a:noFill/>
                    </a:ln>
                    <a:solidFill>
                      <a:srgbClr val="7030A0"/>
                    </a:solidFill>
                    <a:effectLst/>
                    <a:uLnTx/>
                    <a:uFillTx/>
                    <a:latin typeface="TimesTen-Roman"/>
                    <a:ea typeface="+mn-ea"/>
                    <a:cs typeface="+mn-cs"/>
                  </a:rPr>
                  <a:t>, </a:t>
                </a:r>
                <a:r>
                  <a:rPr kumimoji="0" lang="en-US" sz="2400" b="0" i="1" u="none" strike="noStrike" kern="1200" cap="none" spc="0" normalizeH="0" baseline="0" noProof="0" dirty="0">
                    <a:ln>
                      <a:noFill/>
                    </a:ln>
                    <a:solidFill>
                      <a:srgbClr val="7030A0"/>
                    </a:solidFill>
                    <a:effectLst/>
                    <a:uLnTx/>
                    <a:uFillTx/>
                    <a:latin typeface="TimesTen-Italic"/>
                    <a:ea typeface="+mn-ea"/>
                    <a:cs typeface="+mn-cs"/>
                  </a:rPr>
                  <a:t>t</a:t>
                </a:r>
                <a:r>
                  <a:rPr kumimoji="0" lang="en-US" sz="2400" b="0" i="0" u="none" strike="noStrike" kern="1200" cap="none" spc="0" normalizeH="0" baseline="0" noProof="0" dirty="0">
                    <a:ln>
                      <a:noFill/>
                    </a:ln>
                    <a:solidFill>
                      <a:srgbClr val="7030A0"/>
                    </a:solidFill>
                    <a:effectLst/>
                    <a:uLnTx/>
                    <a:uFillTx/>
                    <a:latin typeface="TimesTen-Roman"/>
                    <a:ea typeface="+mn-ea"/>
                    <a:cs typeface="+mn-cs"/>
                  </a:rPr>
                  <a:t>) </a:t>
                </a:r>
                <a:r>
                  <a:rPr kumimoji="0" lang="en-US" sz="2400" b="0" i="0" u="none" strike="noStrike" kern="1200" cap="none" spc="0" normalizeH="0" baseline="0" noProof="0" dirty="0">
                    <a:ln>
                      <a:noFill/>
                    </a:ln>
                    <a:solidFill>
                      <a:srgbClr val="7030A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7030A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7030A0"/>
                    </a:solidFill>
                    <a:effectLst/>
                    <a:uLnTx/>
                    <a:uFillTx/>
                    <a:latin typeface="TimesTen-Italic"/>
                    <a:ea typeface="+mn-ea"/>
                    <a:cs typeface="+mn-cs"/>
                  </a:rPr>
                  <a:t>m</a:t>
                </a:r>
                <a:r>
                  <a:rPr kumimoji="0" lang="en-US" sz="2400" b="0" i="1" u="none" strike="noStrike" kern="1200" cap="none" spc="0" normalizeH="0" baseline="0" noProof="0" dirty="0">
                    <a:ln>
                      <a:noFill/>
                    </a:ln>
                    <a:solidFill>
                      <a:srgbClr val="7030A0"/>
                    </a:solidFill>
                    <a:effectLst/>
                    <a:uLnTx/>
                    <a:uFillTx/>
                    <a:latin typeface="TimesTen-Italic"/>
                    <a:ea typeface="+mn-ea"/>
                    <a:cs typeface="+mn-cs"/>
                  </a:rPr>
                  <a:t> </a:t>
                </a:r>
                <a:r>
                  <a:rPr kumimoji="0" lang="en-US" sz="2400" b="0" i="0" u="none" strike="noStrike" kern="1200" cap="none" spc="0" normalizeH="0" baseline="0" noProof="0" dirty="0">
                    <a:ln>
                      <a:noFill/>
                    </a:ln>
                    <a:solidFill>
                      <a:srgbClr val="7030A0"/>
                    </a:solidFill>
                    <a:effectLst/>
                    <a:uLnTx/>
                    <a:uFillTx/>
                    <a:latin typeface="TimesTen-Roman"/>
                    <a:ea typeface="+mn-ea"/>
                    <a:cs typeface="+mn-cs"/>
                  </a:rPr>
                  <a:t>sin(</a:t>
                </a:r>
                <a:r>
                  <a:rPr kumimoji="0" lang="en-US" sz="2400" b="0" i="1" u="none" strike="noStrike" kern="1200" cap="none" spc="0" normalizeH="0" baseline="0" noProof="0" dirty="0">
                    <a:ln>
                      <a:noFill/>
                    </a:ln>
                    <a:solidFill>
                      <a:srgbClr val="7030A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7030A0"/>
                    </a:solidFill>
                    <a:effectLst/>
                    <a:uLnTx/>
                    <a:uFillTx/>
                    <a:latin typeface="MathematicalPi-One"/>
                    <a:ea typeface="+mn-ea"/>
                    <a:cs typeface="+mn-cs"/>
                  </a:rPr>
                  <a:t>-</a:t>
                </a:r>
                <a:r>
                  <a:rPr kumimoji="0" lang="en-US" sz="2400" b="0" i="0" u="none" strike="noStrike" kern="1200" cap="none" spc="0" normalizeH="0" baseline="0" noProof="0" dirty="0">
                    <a:ln>
                      <a:noFill/>
                    </a:ln>
                    <a:solidFill>
                      <a:srgbClr val="7030A0"/>
                    </a:solidFill>
                    <a:effectLst/>
                    <a:uLnTx/>
                    <a:uFillTx/>
                    <a:latin typeface="MathematicalPi-One"/>
                    <a:ea typeface="+mn-ea"/>
                    <a:cs typeface="+mn-cs"/>
                  </a:rPr>
                  <a:t> </a:t>
                </a:r>
                <a14:m>
                  <m:oMath xmlns:m="http://schemas.openxmlformats.org/officeDocument/2006/math">
                    <m:r>
                      <a:rPr kumimoji="0" lang="en-US" sz="2400" b="0" i="1"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7030A0"/>
                    </a:solidFill>
                    <a:effectLst/>
                    <a:uLnTx/>
                    <a:uFillTx/>
                    <a:latin typeface="TimesTen-Italic"/>
                    <a:ea typeface="+mn-ea"/>
                    <a:cs typeface="+mn-cs"/>
                  </a:rPr>
                  <a:t>t +</a:t>
                </a:r>
                <a14:m>
                  <m:oMath xmlns:m="http://schemas.openxmlformats.org/officeDocument/2006/math">
                    <m:r>
                      <a:rPr kumimoji="0" lang="en-US" sz="2400" b="0" i="1"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𝜑</m:t>
                    </m:r>
                  </m:oMath>
                </a14:m>
                <a:r>
                  <a:rPr kumimoji="0" lang="en-US" sz="2400" b="0" i="1" u="none" strike="noStrike" kern="1200" cap="none" spc="0" normalizeH="0" baseline="0" noProof="0" dirty="0">
                    <a:ln>
                      <a:noFill/>
                    </a:ln>
                    <a:solidFill>
                      <a:srgbClr val="7030A0"/>
                    </a:solidFill>
                    <a:effectLst/>
                    <a:uLnTx/>
                    <a:uFillTx/>
                    <a:latin typeface="TimesTen-Italic"/>
                    <a:ea typeface="+mn-ea"/>
                    <a:cs typeface="+mn-cs"/>
                  </a:rPr>
                  <a:t>)</a:t>
                </a: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6" name="Rectangle 5">
                <a:extLst>
                  <a:ext uri="{FF2B5EF4-FFF2-40B4-BE49-F238E27FC236}">
                    <a16:creationId xmlns:a16="http://schemas.microsoft.com/office/drawing/2014/main" id="{875BD9F9-559E-4AF1-A5FB-C04671E5A9CA}"/>
                  </a:ext>
                </a:extLst>
              </p:cNvPr>
              <p:cNvSpPr>
                <a:spLocks noRot="1" noChangeAspect="1" noMove="1" noResize="1" noEditPoints="1" noAdjustHandles="1" noChangeArrowheads="1" noChangeShapeType="1" noTextEdit="1"/>
              </p:cNvSpPr>
              <p:nvPr/>
            </p:nvSpPr>
            <p:spPr>
              <a:xfrm>
                <a:off x="563647" y="1452551"/>
                <a:ext cx="4043082" cy="830997"/>
              </a:xfrm>
              <a:prstGeom prst="rect">
                <a:avLst/>
              </a:prstGeom>
              <a:blipFill>
                <a:blip r:embed="rId2"/>
                <a:stretch>
                  <a:fillRect l="-2259" t="-6569" b="-1532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07B7C17-4683-4C38-82D7-01735BF142BA}"/>
              </a:ext>
            </a:extLst>
          </p:cNvPr>
          <p:cNvSpPr/>
          <p:nvPr/>
        </p:nvSpPr>
        <p:spPr>
          <a:xfrm>
            <a:off x="381000" y="2271703"/>
            <a:ext cx="3316941" cy="67710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31F20"/>
                </a:solidFill>
                <a:effectLst/>
                <a:uLnTx/>
                <a:uFillTx/>
                <a:latin typeface="TimesTen-Roman"/>
                <a:ea typeface="+mn-ea"/>
                <a:cs typeface="+mn-cs"/>
              </a:rPr>
              <a:t>Superposition principle,</a:t>
            </a:r>
            <a:br>
              <a:rPr kumimoji="0" lang="en-US" sz="2000" b="0" i="0" u="none" strike="noStrike" kern="1200" cap="none" spc="0" normalizeH="0" baseline="0" noProof="0" dirty="0">
                <a:ln>
                  <a:noFill/>
                </a:ln>
                <a:solidFill>
                  <a:srgbClr val="231F20"/>
                </a:solidFill>
                <a:effectLst/>
                <a:uLnTx/>
                <a:uFillTx/>
                <a:latin typeface="TimesTen-Roman"/>
                <a:ea typeface="+mn-ea"/>
                <a:cs typeface="+mn-cs"/>
              </a:rPr>
            </a:b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Rectangle 7">
            <a:extLst>
              <a:ext uri="{FF2B5EF4-FFF2-40B4-BE49-F238E27FC236}">
                <a16:creationId xmlns:a16="http://schemas.microsoft.com/office/drawing/2014/main" id="{A97044CB-8B91-4105-8027-4F54068F99C8}"/>
              </a:ext>
            </a:extLst>
          </p:cNvPr>
          <p:cNvSpPr/>
          <p:nvPr/>
        </p:nvSpPr>
        <p:spPr>
          <a:xfrm>
            <a:off x="2989678" y="2230509"/>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srgbClr val="231F20"/>
                </a:solidFill>
                <a:effectLst/>
                <a:uLnTx/>
                <a:uFillTx/>
                <a:latin typeface="TimesTen-Italic"/>
                <a:ea typeface="+mn-ea"/>
                <a:cs typeface="+mn-cs"/>
              </a:rPr>
              <a:t>y</a:t>
            </a:r>
            <a:r>
              <a:rPr kumimoji="0" lang="fr-FR"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x</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y</a:t>
            </a:r>
            <a:r>
              <a:rPr kumimoji="0" lang="fr-FR" sz="2400" b="0" i="0" u="none" strike="noStrike" kern="1200" cap="none" spc="0" normalizeH="0" baseline="-25000" noProof="0" dirty="0">
                <a:ln>
                  <a:noFill/>
                </a:ln>
                <a:solidFill>
                  <a:srgbClr val="231F20"/>
                </a:solidFill>
                <a:effectLst/>
                <a:uLnTx/>
                <a:uFillTx/>
                <a:latin typeface="TimesTen-Roman"/>
                <a:ea typeface="+mn-ea"/>
                <a:cs typeface="+mn-cs"/>
              </a:rPr>
              <a:t>1</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x</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y</a:t>
            </a:r>
            <a:r>
              <a:rPr kumimoji="0" lang="fr-FR" sz="2400" b="0" i="0" u="none" strike="noStrike" kern="1200" cap="none" spc="0" normalizeH="0" baseline="-25000" noProof="0" dirty="0">
                <a:ln>
                  <a:noFill/>
                </a:ln>
                <a:solidFill>
                  <a:srgbClr val="231F20"/>
                </a:solidFill>
                <a:effectLst/>
                <a:uLnTx/>
                <a:uFillTx/>
                <a:latin typeface="TimesTen-Roman"/>
                <a:ea typeface="+mn-ea"/>
                <a:cs typeface="+mn-cs"/>
              </a:rPr>
              <a:t>2</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x</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a:t>
            </a: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2193C7C-3B6F-4739-B97F-B181F5D7914F}"/>
                  </a:ext>
                </a:extLst>
              </p:cNvPr>
              <p:cNvSpPr/>
              <p:nvPr/>
            </p:nvSpPr>
            <p:spPr>
              <a:xfrm>
                <a:off x="535641" y="2616008"/>
                <a:ext cx="601980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srgbClr val="231F20"/>
                    </a:solidFill>
                    <a:effectLst/>
                    <a:uLnTx/>
                    <a:uFillTx/>
                    <a:latin typeface="TimesTen-Italic"/>
                    <a:ea typeface="+mn-ea"/>
                    <a:cs typeface="+mn-cs"/>
                  </a:rPr>
                  <a:t>y</a:t>
                </a:r>
                <a:r>
                  <a:rPr kumimoji="0" lang="fr-FR"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x</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fr-FR" sz="2400" b="0" i="1" u="none" strike="noStrike" kern="1200" cap="none" spc="0" normalizeH="0" baseline="0" noProof="0" dirty="0">
                    <a:ln>
                      <a:noFill/>
                    </a:ln>
                    <a:solidFill>
                      <a:srgbClr val="231F20"/>
                    </a:solidFill>
                    <a:effectLst/>
                    <a:uLnTx/>
                    <a:uFillTx/>
                    <a:latin typeface="TimesTen-Italic"/>
                    <a:ea typeface="+mn-ea"/>
                    <a:cs typeface="+mn-cs"/>
                  </a:rPr>
                  <a:t>t</a:t>
                </a:r>
                <a:r>
                  <a:rPr kumimoji="0" lang="fr-FR" sz="2400" b="0" i="0" u="none" strike="noStrike" kern="1200" cap="none" spc="0" normalizeH="0" baseline="0" noProof="0" dirty="0">
                    <a:ln>
                      <a:noFill/>
                    </a:ln>
                    <a:solidFill>
                      <a:srgbClr val="231F20"/>
                    </a:solidFill>
                    <a:effectLst/>
                    <a:uLnTx/>
                    <a:uFillTx/>
                    <a:latin typeface="TimesTen-Roman"/>
                    <a:ea typeface="+mn-ea"/>
                    <a:cs typeface="+mn-cs"/>
                  </a:rPr>
                  <a:t>) </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en-US" sz="2400" b="0" i="0" u="none" strike="noStrike" kern="1200" cap="none" spc="0" normalizeH="0" baseline="0" noProof="0" dirty="0">
                    <a:ln>
                      <a:noFill/>
                    </a:ln>
                    <a:solidFill>
                      <a:prstClr val="black"/>
                    </a:solidFill>
                    <a:effectLst/>
                    <a:uLnTx/>
                    <a:uFillTx/>
                    <a:latin typeface="Corbel" panose="020B0503020204020204"/>
                    <a:ea typeface="Cambria Math" panose="02040503050406030204" pitchFamily="18" charset="0"/>
                    <a:cs typeface="+mn-cs"/>
                  </a:rPr>
                  <a: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231F20"/>
                    </a:solidFill>
                    <a:effectLst/>
                    <a:uLnTx/>
                    <a:uFillTx/>
                    <a:latin typeface="TimesTen-Italic"/>
                    <a:ea typeface="+mn-ea"/>
                    <a:cs typeface="+mn-cs"/>
                  </a:rPr>
                  <a:t>t</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231F20"/>
                    </a:solidFill>
                    <a:effectLst/>
                    <a:uLnTx/>
                    <a:uFillTx/>
                    <a:latin typeface="TimesTen-Italic"/>
                    <a:ea typeface="+mn-ea"/>
                    <a:cs typeface="+mn-cs"/>
                  </a:rPr>
                  <a:t>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𝜑</m:t>
                    </m:r>
                  </m:oMath>
                </a14:m>
                <a:r>
                  <a:rPr kumimoji="0" lang="en-US" sz="2400" b="0" i="0" u="none" strike="noStrike" kern="1200" cap="none" spc="0" normalizeH="0" baseline="0" noProof="0" dirty="0">
                    <a:ln>
                      <a:noFill/>
                    </a:ln>
                    <a:solidFill>
                      <a:srgbClr val="231F20"/>
                    </a:solidFill>
                    <a:effectLst/>
                    <a:uLnTx/>
                    <a:uFillTx/>
                    <a:latin typeface="TimesTen-Italic"/>
                    <a:ea typeface="+mn-ea"/>
                    <a:cs typeface="+mn-cs"/>
                  </a:rPr>
                  <a:t>)</a:t>
                </a: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9" name="Rectangle 8">
                <a:extLst>
                  <a:ext uri="{FF2B5EF4-FFF2-40B4-BE49-F238E27FC236}">
                    <a16:creationId xmlns:a16="http://schemas.microsoft.com/office/drawing/2014/main" id="{A2193C7C-3B6F-4739-B97F-B181F5D7914F}"/>
                  </a:ext>
                </a:extLst>
              </p:cNvPr>
              <p:cNvSpPr>
                <a:spLocks noRot="1" noChangeAspect="1" noMove="1" noResize="1" noEditPoints="1" noAdjustHandles="1" noChangeArrowheads="1" noChangeShapeType="1" noTextEdit="1"/>
              </p:cNvSpPr>
              <p:nvPr/>
            </p:nvSpPr>
            <p:spPr>
              <a:xfrm>
                <a:off x="535641" y="2616008"/>
                <a:ext cx="6019800" cy="461665"/>
              </a:xfrm>
              <a:prstGeom prst="rect">
                <a:avLst/>
              </a:prstGeom>
              <a:blipFill>
                <a:blip r:embed="rId3"/>
                <a:stretch>
                  <a:fillRect l="-1621" t="-118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0A2DB49-F941-46E8-B89B-CEB2C2B6AA30}"/>
                  </a:ext>
                </a:extLst>
              </p:cNvPr>
              <p:cNvSpPr/>
              <p:nvPr/>
            </p:nvSpPr>
            <p:spPr>
              <a:xfrm>
                <a:off x="1427578" y="3095067"/>
                <a:ext cx="613410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Italic"/>
                    <a:ea typeface="+mn-ea"/>
                    <a:cs typeface="+mn-cs"/>
                  </a:rPr>
                  <a:t>{</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en-US" sz="2400" b="0" i="0" u="none" strike="noStrike" kern="1200" cap="none" spc="0" normalizeH="0" baseline="0" noProof="0" dirty="0">
                    <a:ln>
                      <a:noFill/>
                    </a:ln>
                    <a:solidFill>
                      <a:prstClr val="black"/>
                    </a:solidFill>
                    <a:effectLst/>
                    <a:uLnTx/>
                    <a:uFillTx/>
                    <a:latin typeface="Corbel" panose="020B0503020204020204"/>
                    <a:ea typeface="Cambria Math" panose="02040503050406030204" pitchFamily="18" charset="0"/>
                    <a:cs typeface="+mn-cs"/>
                  </a:rPr>
                  <a: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231F20"/>
                    </a:solidFill>
                    <a:effectLst/>
                    <a:uLnTx/>
                    <a:uFillTx/>
                    <a:latin typeface="TimesTen-Italic"/>
                    <a:ea typeface="+mn-ea"/>
                    <a:cs typeface="+mn-cs"/>
                  </a:rPr>
                  <a:t>t</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kx </a:t>
                </a:r>
                <a:r>
                  <a:rPr kumimoji="0" lang="en-US" sz="2400" b="0" i="1" u="none" strike="noStrike" kern="1200" cap="none" spc="0" normalizeH="0" baseline="0" noProof="0" dirty="0">
                    <a:ln>
                      <a:noFill/>
                    </a:ln>
                    <a:solidFill>
                      <a:srgbClr val="231F20"/>
                    </a:solidFill>
                    <a:effectLst/>
                    <a:uLnTx/>
                    <a:uFillTx/>
                    <a:latin typeface="MathematicalPi-One"/>
                    <a:ea typeface="+mn-ea"/>
                    <a:cs typeface="+mn-cs"/>
                  </a:rPr>
                  <a:t>-</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a14:m>
                <a:r>
                  <a:rPr kumimoji="0" lang="en-US" sz="2400" b="0" i="1" u="none" strike="noStrike" kern="1200" cap="none" spc="0" normalizeH="0" baseline="0" noProof="0" dirty="0">
                    <a:ln>
                      <a:noFill/>
                    </a:ln>
                    <a:solidFill>
                      <a:srgbClr val="231F20"/>
                    </a:solidFill>
                    <a:effectLst/>
                    <a:uLnTx/>
                    <a:uFillTx/>
                    <a:latin typeface="TimesTen-Italic"/>
                    <a:ea typeface="+mn-ea"/>
                    <a:cs typeface="+mn-cs"/>
                  </a:rPr>
                  <a:t>t +</a:t>
                </a:r>
                <a14:m>
                  <m:oMath xmlns:m="http://schemas.openxmlformats.org/officeDocument/2006/math">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𝜑</m:t>
                    </m:r>
                  </m:oMath>
                </a14:m>
                <a:r>
                  <a:rPr kumimoji="0" lang="en-US" sz="2400" b="0" i="0" u="none" strike="noStrike" kern="1200" cap="none" spc="0" normalizeH="0" baseline="0" noProof="0" dirty="0">
                    <a:ln>
                      <a:noFill/>
                    </a:ln>
                    <a:solidFill>
                      <a:srgbClr val="231F20"/>
                    </a:solidFill>
                    <a:effectLst/>
                    <a:uLnTx/>
                    <a:uFillTx/>
                    <a:latin typeface="TimesTen-Italic"/>
                    <a:ea typeface="+mn-ea"/>
                    <a:cs typeface="+mn-cs"/>
                  </a:rPr>
                  <a:t>)}</a:t>
                </a: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0" name="Rectangle 9">
                <a:extLst>
                  <a:ext uri="{FF2B5EF4-FFF2-40B4-BE49-F238E27FC236}">
                    <a16:creationId xmlns:a16="http://schemas.microsoft.com/office/drawing/2014/main" id="{D0A2DB49-F941-46E8-B89B-CEB2C2B6AA30}"/>
                  </a:ext>
                </a:extLst>
              </p:cNvPr>
              <p:cNvSpPr>
                <a:spLocks noRot="1" noChangeAspect="1" noMove="1" noResize="1" noEditPoints="1" noAdjustHandles="1" noChangeArrowheads="1" noChangeShapeType="1" noTextEdit="1"/>
              </p:cNvSpPr>
              <p:nvPr/>
            </p:nvSpPr>
            <p:spPr>
              <a:xfrm>
                <a:off x="1427578" y="3095067"/>
                <a:ext cx="6134100" cy="461665"/>
              </a:xfrm>
              <a:prstGeom prst="rect">
                <a:avLst/>
              </a:prstGeom>
              <a:blipFill>
                <a:blip r:embed="rId4"/>
                <a:stretch>
                  <a:fillRect l="-1491" t="-1200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395A339-ECC1-45CD-8923-0DB0C51538F3}"/>
                  </a:ext>
                </a:extLst>
              </p:cNvPr>
              <p:cNvSpPr/>
              <p:nvPr/>
            </p:nvSpPr>
            <p:spPr>
              <a:xfrm>
                <a:off x="1371306" y="3577380"/>
                <a:ext cx="6858293" cy="51180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a:t>
                </a:r>
                <a:r>
                  <a:rPr kumimoji="0" lang="en-US" sz="2400" b="0" i="1" u="none" strike="noStrike" kern="1200" cap="none" spc="0" normalizeH="0" baseline="0" noProof="0" dirty="0" err="1">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err="1">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Italic"/>
                    <a:ea typeface="+mn-ea"/>
                    <a:cs typeface="+mn-cs"/>
                  </a:rPr>
                  <a:t>{2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 (</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14:m>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r>
                      <m:rPr>
                        <m:nor/>
                      </m:rPr>
                      <a:rPr kumimoji="0" lang="en-US" sz="2400" b="0" i="1" u="none" strike="noStrike" kern="1200" cap="none" spc="0" normalizeH="0" baseline="0" noProof="0" dirty="0">
                        <a:ln>
                          <a:noFill/>
                        </a:ln>
                        <a:solidFill>
                          <a:srgbClr val="231F20"/>
                        </a:solidFill>
                        <a:effectLst/>
                        <a:uLnTx/>
                        <a:uFillTx/>
                        <a:latin typeface="TimesTen-Italic"/>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1" name="Rectangle 10">
                <a:extLst>
                  <a:ext uri="{FF2B5EF4-FFF2-40B4-BE49-F238E27FC236}">
                    <a16:creationId xmlns:a16="http://schemas.microsoft.com/office/drawing/2014/main" id="{C395A339-ECC1-45CD-8923-0DB0C51538F3}"/>
                  </a:ext>
                </a:extLst>
              </p:cNvPr>
              <p:cNvSpPr>
                <a:spLocks noRot="1" noChangeAspect="1" noMove="1" noResize="1" noEditPoints="1" noAdjustHandles="1" noChangeArrowheads="1" noChangeShapeType="1" noTextEdit="1"/>
              </p:cNvSpPr>
              <p:nvPr/>
            </p:nvSpPr>
            <p:spPr>
              <a:xfrm>
                <a:off x="1371306" y="3577380"/>
                <a:ext cx="6858293" cy="511807"/>
              </a:xfrm>
              <a:prstGeom prst="rect">
                <a:avLst/>
              </a:prstGeom>
              <a:blipFill>
                <a:blip r:embed="rId5"/>
                <a:stretch>
                  <a:fillRect l="-1422" t="-7143"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477D609-84B4-4006-9A86-A4C1B37F3A3B}"/>
                  </a:ext>
                </a:extLst>
              </p:cNvPr>
              <p:cNvSpPr/>
              <p:nvPr/>
            </p:nvSpPr>
            <p:spPr>
              <a:xfrm>
                <a:off x="1339654" y="4100235"/>
                <a:ext cx="6534150" cy="51180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2</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 </a:t>
                </a:r>
                <a:r>
                  <a:rPr kumimoji="0" lang="en-US" sz="2400" b="0" i="0" u="none" strike="noStrike" kern="1200" cap="none" spc="0" normalizeH="0" baseline="0" noProof="0" dirty="0">
                    <a:ln>
                      <a:noFill/>
                    </a:ln>
                    <a:solidFill>
                      <a:srgbClr val="231F20"/>
                    </a:solidFill>
                    <a:effectLst/>
                    <a:uLnTx/>
                    <a:uFillTx/>
                    <a:latin typeface="TimesTen-Italic"/>
                    <a:ea typeface="+mn-ea"/>
                    <a:cs typeface="+mn-cs"/>
                  </a:rPr>
                  <a:t>{</a:t>
                </a:r>
                <a14:m>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2</m:t>
                            </m:r>
                          </m:den>
                        </m:f>
                      </m:e>
                    </m:box>
                    <m:r>
                      <a:rPr kumimoji="0" lang="en-US" sz="2400" b="0" i="0"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r>
                      <m:rPr>
                        <m:nor/>
                      </m:rPr>
                      <a:rPr kumimoji="0" lang="en-US" sz="2400" b="0" i="1" u="none" strike="noStrike" kern="1200" cap="none" spc="0" normalizeH="0" baseline="0" noProof="0" dirty="0">
                        <a:ln>
                          <a:noFill/>
                        </a:ln>
                        <a:solidFill>
                          <a:srgbClr val="231F20"/>
                        </a:solidFill>
                        <a:effectLst/>
                        <a:uLnTx/>
                        <a:uFillTx/>
                        <a:latin typeface="TimesTen-Italic"/>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smtClean="0">
                                <a:ln>
                                  <a:noFill/>
                                </a:ln>
                                <a:solidFill>
                                  <a:srgbClr val="FF000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2" name="Rectangle 11">
                <a:extLst>
                  <a:ext uri="{FF2B5EF4-FFF2-40B4-BE49-F238E27FC236}">
                    <a16:creationId xmlns:a16="http://schemas.microsoft.com/office/drawing/2014/main" id="{6477D609-84B4-4006-9A86-A4C1B37F3A3B}"/>
                  </a:ext>
                </a:extLst>
              </p:cNvPr>
              <p:cNvSpPr>
                <a:spLocks noRot="1" noChangeAspect="1" noMove="1" noResize="1" noEditPoints="1" noAdjustHandles="1" noChangeArrowheads="1" noChangeShapeType="1" noTextEdit="1"/>
              </p:cNvSpPr>
              <p:nvPr/>
            </p:nvSpPr>
            <p:spPr>
              <a:xfrm>
                <a:off x="1339654" y="4100235"/>
                <a:ext cx="6534150" cy="511807"/>
              </a:xfrm>
              <a:prstGeom prst="rect">
                <a:avLst/>
              </a:prstGeom>
              <a:blipFill>
                <a:blip r:embed="rId6"/>
                <a:stretch>
                  <a:fillRect l="-1493" t="-7143"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2A45DDB-4339-40B1-881C-007088D39334}"/>
                  </a:ext>
                </a:extLst>
              </p:cNvPr>
              <p:cNvSpPr/>
              <p:nvPr/>
            </p:nvSpPr>
            <p:spPr>
              <a:xfrm>
                <a:off x="1341999" y="4533788"/>
                <a:ext cx="7659272"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 2</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y</a:t>
                </a:r>
                <a:r>
                  <a:rPr kumimoji="0" lang="en-US" sz="2400" b="0" i="1" u="none" strike="noStrike" kern="1200" cap="none" spc="0" normalizeH="0" baseline="-25000" noProof="0" dirty="0">
                    <a:ln>
                      <a:noFill/>
                    </a:ln>
                    <a:solidFill>
                      <a:srgbClr val="231F2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r>
                  <a:rPr kumimoji="0" lang="en-US" sz="2400" b="0" i="0" u="none" strike="noStrike" kern="1200" cap="none" spc="0" normalizeH="0" baseline="0" noProof="0" dirty="0">
                    <a:ln>
                      <a:noFill/>
                    </a:ln>
                    <a:solidFill>
                      <a:srgbClr val="231F20"/>
                    </a:solidFill>
                    <a:effectLst/>
                    <a:uLnTx/>
                    <a:uFillTx/>
                    <a:latin typeface="TimesTen-Roman"/>
                    <a:ea typeface="+mn-ea"/>
                    <a:cs typeface="+mn-cs"/>
                  </a:rPr>
                  <a:t>sin </a:t>
                </a:r>
                <a:r>
                  <a:rPr kumimoji="0" lang="en-US" sz="2400" b="0" i="0" u="none" strike="noStrike" kern="1200" cap="none" spc="0" normalizeH="0" baseline="0" noProof="0" dirty="0">
                    <a:ln>
                      <a:noFill/>
                    </a:ln>
                    <a:solidFill>
                      <a:srgbClr val="231F20"/>
                    </a:solidFill>
                    <a:effectLst/>
                    <a:uLnTx/>
                    <a:uFillTx/>
                    <a:latin typeface="TimesTen-Italic"/>
                    <a:ea typeface="+mn-ea"/>
                    <a:cs typeface="+mn-cs"/>
                  </a:rPr>
                  <a:t>{</a:t>
                </a:r>
                <a14:m>
                  <m:oMath xmlns:m="http://schemas.openxmlformats.org/officeDocument/2006/math">
                    <m:d>
                      <m:d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𝑡</m:t>
                        </m:r>
                      </m:e>
                    </m:d>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 </m:t>
                    </m:r>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2</m:t>
                            </m:r>
                          </m:den>
                        </m:f>
                      </m:e>
                    </m:box>
                    <m:r>
                      <a:rPr kumimoji="0" lang="en-US" sz="2400" b="0" i="0"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3" name="Rectangle 12">
                <a:extLst>
                  <a:ext uri="{FF2B5EF4-FFF2-40B4-BE49-F238E27FC236}">
                    <a16:creationId xmlns:a16="http://schemas.microsoft.com/office/drawing/2014/main" id="{02A45DDB-4339-40B1-881C-007088D39334}"/>
                  </a:ext>
                </a:extLst>
              </p:cNvPr>
              <p:cNvSpPr>
                <a:spLocks noRot="1" noChangeAspect="1" noMove="1" noResize="1" noEditPoints="1" noAdjustHandles="1" noChangeArrowheads="1" noChangeShapeType="1" noTextEdit="1"/>
              </p:cNvSpPr>
              <p:nvPr/>
            </p:nvSpPr>
            <p:spPr>
              <a:xfrm>
                <a:off x="1341999" y="4533788"/>
                <a:ext cx="7659272" cy="497637"/>
              </a:xfrm>
              <a:prstGeom prst="rect">
                <a:avLst/>
              </a:prstGeom>
              <a:blipFill>
                <a:blip r:embed="rId7"/>
                <a:stretch>
                  <a:fillRect l="-1193" t="-987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8733951-1D5C-4929-BF5E-380BF232B84C}"/>
                  </a:ext>
                </a:extLst>
              </p:cNvPr>
              <p:cNvSpPr/>
              <p:nvPr/>
            </p:nvSpPr>
            <p:spPr>
              <a:xfrm>
                <a:off x="452718" y="4990098"/>
                <a:ext cx="5490882"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0" i="1" u="none" strike="noStrike" kern="1200" cap="none" spc="0" normalizeH="0" baseline="0" noProof="0" dirty="0">
                    <a:ln>
                      <a:noFill/>
                    </a:ln>
                    <a:solidFill>
                      <a:srgbClr val="00B050"/>
                    </a:solidFill>
                    <a:effectLst/>
                    <a:uLnTx/>
                    <a:uFillTx/>
                    <a:latin typeface="TimesTen-Italic"/>
                    <a:ea typeface="+mn-ea"/>
                    <a:cs typeface="+mn-cs"/>
                  </a:rPr>
                  <a:t>y</a:t>
                </a:r>
                <a:r>
                  <a:rPr kumimoji="0" lang="fr-FR" sz="2400" b="0" i="1" u="none" strike="noStrike" kern="1200" cap="none" spc="0" normalizeH="0" baseline="0" noProof="0" dirty="0">
                    <a:ln>
                      <a:noFill/>
                    </a:ln>
                    <a:solidFill>
                      <a:srgbClr val="00B050"/>
                    </a:solidFill>
                    <a:effectLst/>
                    <a:uLnTx/>
                    <a:uFillTx/>
                    <a:latin typeface="MathematicalPi-One"/>
                    <a:ea typeface="+mn-ea"/>
                    <a:cs typeface="+mn-cs"/>
                  </a:rPr>
                  <a:t>’</a:t>
                </a:r>
                <a:r>
                  <a:rPr kumimoji="0" lang="fr-FR" sz="2400" b="0" i="0" u="none" strike="noStrike" kern="1200" cap="none" spc="0" normalizeH="0" baseline="0" noProof="0" dirty="0">
                    <a:ln>
                      <a:noFill/>
                    </a:ln>
                    <a:solidFill>
                      <a:srgbClr val="00B050"/>
                    </a:solidFill>
                    <a:effectLst/>
                    <a:uLnTx/>
                    <a:uFillTx/>
                    <a:latin typeface="TimesTen-Roman"/>
                    <a:ea typeface="+mn-ea"/>
                    <a:cs typeface="+mn-cs"/>
                  </a:rPr>
                  <a:t>(</a:t>
                </a:r>
                <a:r>
                  <a:rPr kumimoji="0" lang="fr-FR" sz="2400" b="0" i="1" u="none" strike="noStrike" kern="1200" cap="none" spc="0" normalizeH="0" baseline="0" noProof="0" dirty="0">
                    <a:ln>
                      <a:noFill/>
                    </a:ln>
                    <a:solidFill>
                      <a:srgbClr val="00B050"/>
                    </a:solidFill>
                    <a:effectLst/>
                    <a:uLnTx/>
                    <a:uFillTx/>
                    <a:latin typeface="TimesTen-Italic"/>
                    <a:ea typeface="+mn-ea"/>
                    <a:cs typeface="+mn-cs"/>
                  </a:rPr>
                  <a:t>x</a:t>
                </a:r>
                <a:r>
                  <a:rPr kumimoji="0" lang="fr-FR" sz="2400" b="0" i="0" u="none" strike="noStrike" kern="1200" cap="none" spc="0" normalizeH="0" baseline="0" noProof="0" dirty="0">
                    <a:ln>
                      <a:noFill/>
                    </a:ln>
                    <a:solidFill>
                      <a:srgbClr val="00B050"/>
                    </a:solidFill>
                    <a:effectLst/>
                    <a:uLnTx/>
                    <a:uFillTx/>
                    <a:latin typeface="TimesTen-Roman"/>
                    <a:ea typeface="+mn-ea"/>
                    <a:cs typeface="+mn-cs"/>
                  </a:rPr>
                  <a:t>, </a:t>
                </a:r>
                <a:r>
                  <a:rPr kumimoji="0" lang="fr-FR" sz="2400" b="0" i="1" u="none" strike="noStrike" kern="1200" cap="none" spc="0" normalizeH="0" baseline="0" noProof="0" dirty="0">
                    <a:ln>
                      <a:noFill/>
                    </a:ln>
                    <a:solidFill>
                      <a:srgbClr val="00B050"/>
                    </a:solidFill>
                    <a:effectLst/>
                    <a:uLnTx/>
                    <a:uFillTx/>
                    <a:latin typeface="TimesTen-Italic"/>
                    <a:ea typeface="+mn-ea"/>
                    <a:cs typeface="+mn-cs"/>
                  </a:rPr>
                  <a:t>t</a:t>
                </a:r>
                <a:r>
                  <a:rPr kumimoji="0" lang="fr-FR" sz="2400" b="0" i="0" u="none" strike="noStrike" kern="1200" cap="none" spc="0" normalizeH="0" baseline="0" noProof="0" dirty="0">
                    <a:ln>
                      <a:noFill/>
                    </a:ln>
                    <a:solidFill>
                      <a:srgbClr val="00B050"/>
                    </a:solidFill>
                    <a:effectLst/>
                    <a:uLnTx/>
                    <a:uFillTx/>
                    <a:latin typeface="TimesTen-Roman"/>
                    <a:ea typeface="+mn-ea"/>
                    <a:cs typeface="+mn-cs"/>
                  </a:rPr>
                  <a:t>) </a:t>
                </a:r>
                <a:r>
                  <a:rPr kumimoji="0" lang="en-US" sz="2400" b="0" i="0" u="none" strike="noStrike" kern="1200" cap="none" spc="0" normalizeH="0" baseline="0" noProof="0" dirty="0">
                    <a:ln>
                      <a:noFill/>
                    </a:ln>
                    <a:solidFill>
                      <a:srgbClr val="00B050"/>
                    </a:solidFill>
                    <a:effectLst/>
                    <a:uLnTx/>
                    <a:uFillTx/>
                    <a:latin typeface="MathematicalPi-One"/>
                    <a:ea typeface="+mn-ea"/>
                    <a:cs typeface="+mn-cs"/>
                  </a:rPr>
                  <a:t>= [2</a:t>
                </a:r>
                <a:r>
                  <a:rPr kumimoji="0" lang="en-US" sz="2400" b="0" i="1" u="none" strike="noStrike" kern="1200" cap="none" spc="0" normalizeH="0" baseline="0" noProof="0" dirty="0">
                    <a:ln>
                      <a:noFill/>
                    </a:ln>
                    <a:solidFill>
                      <a:srgbClr val="00B050"/>
                    </a:solidFill>
                    <a:effectLst/>
                    <a:uLnTx/>
                    <a:uFillTx/>
                    <a:latin typeface="TimesTen-Italic"/>
                    <a:ea typeface="+mn-ea"/>
                    <a:cs typeface="+mn-cs"/>
                  </a:rPr>
                  <a:t>y</a:t>
                </a:r>
                <a:r>
                  <a:rPr kumimoji="0" lang="en-US" sz="2400" b="0" i="1" u="none" strike="noStrike" kern="1200" cap="none" spc="0" normalizeH="0" baseline="-25000" noProof="0" dirty="0">
                    <a:ln>
                      <a:noFill/>
                    </a:ln>
                    <a:solidFill>
                      <a:srgbClr val="00B050"/>
                    </a:solidFill>
                    <a:effectLst/>
                    <a:uLnTx/>
                    <a:uFillTx/>
                    <a:latin typeface="TimesTen-Italic"/>
                    <a:ea typeface="+mn-ea"/>
                    <a:cs typeface="+mn-cs"/>
                  </a:rPr>
                  <a:t>m</a:t>
                </a:r>
                <a:r>
                  <a:rPr kumimoji="0" lang="en-US" sz="2400" b="0" i="1" u="none" strike="noStrike" kern="1200" cap="none" spc="0" normalizeH="0" baseline="0" noProof="0" dirty="0">
                    <a:ln>
                      <a:noFill/>
                    </a:ln>
                    <a:solidFill>
                      <a:srgbClr val="00B050"/>
                    </a:solidFill>
                    <a:effectLst/>
                    <a:uLnTx/>
                    <a:uFillTx/>
                    <a:latin typeface="TimesTen-Italic"/>
                    <a:ea typeface="+mn-ea"/>
                    <a:cs typeface="+mn-cs"/>
                  </a:rPr>
                  <a:t> </a:t>
                </a:r>
                <a14:m>
                  <m:oMath xmlns:m="http://schemas.openxmlformats.org/officeDocument/2006/math">
                    <m:r>
                      <m:rPr>
                        <m:nor/>
                      </m:rPr>
                      <a:rPr kumimoji="0" lang="en-US" sz="2400" b="0" i="0"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00B05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oMath>
                </a14:m>
                <a:r>
                  <a:rPr kumimoji="0" lang="en-US" sz="2400" b="0" i="0" u="none" strike="noStrike" kern="1200" cap="none" spc="0" normalizeH="0" baseline="0" noProof="0" dirty="0">
                    <a:ln>
                      <a:noFill/>
                    </a:ln>
                    <a:solidFill>
                      <a:srgbClr val="00B050"/>
                    </a:solidFill>
                    <a:effectLst/>
                    <a:uLnTx/>
                    <a:uFillTx/>
                    <a:latin typeface="TimesTen-Roman"/>
                    <a:ea typeface="+mn-ea"/>
                    <a:cs typeface="+mn-cs"/>
                  </a:rPr>
                  <a:t> sin (</a:t>
                </a:r>
                <a14:m>
                  <m:oMath xmlns:m="http://schemas.openxmlformats.org/officeDocument/2006/math">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𝑘𝑥</m:t>
                    </m:r>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 − </m:t>
                    </m:r>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𝜔</m:t>
                    </m:r>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m:t>
                    </m:r>
                    <m:box>
                      <m:boxPr>
                        <m:ctrlP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2</m:t>
                            </m:r>
                          </m:den>
                        </m:f>
                      </m:e>
                    </m:box>
                    <m: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m:t>
                    </m:r>
                  </m:oMath>
                </a14:m>
                <a:endParaRPr kumimoji="0" lang="en-US" sz="2400" b="0" i="0" u="none" strike="noStrike" kern="1200" cap="none" spc="0" normalizeH="0" baseline="0" noProof="0" dirty="0">
                  <a:ln>
                    <a:noFill/>
                  </a:ln>
                  <a:solidFill>
                    <a:srgbClr val="00B050"/>
                  </a:solidFill>
                  <a:effectLst/>
                  <a:uLnTx/>
                  <a:uFillTx/>
                  <a:latin typeface="Corbel" panose="020B0503020204020204"/>
                  <a:ea typeface="+mn-ea"/>
                  <a:cs typeface="+mn-cs"/>
                </a:endParaRPr>
              </a:p>
            </p:txBody>
          </p:sp>
        </mc:Choice>
        <mc:Fallback xmlns="">
          <p:sp>
            <p:nvSpPr>
              <p:cNvPr id="14" name="Rectangle 13">
                <a:extLst>
                  <a:ext uri="{FF2B5EF4-FFF2-40B4-BE49-F238E27FC236}">
                    <a16:creationId xmlns:a16="http://schemas.microsoft.com/office/drawing/2014/main" id="{58733951-1D5C-4929-BF5E-380BF232B84C}"/>
                  </a:ext>
                </a:extLst>
              </p:cNvPr>
              <p:cNvSpPr>
                <a:spLocks noRot="1" noChangeAspect="1" noMove="1" noResize="1" noEditPoints="1" noAdjustHandles="1" noChangeArrowheads="1" noChangeShapeType="1" noTextEdit="1"/>
              </p:cNvSpPr>
              <p:nvPr/>
            </p:nvSpPr>
            <p:spPr>
              <a:xfrm>
                <a:off x="452718" y="4990098"/>
                <a:ext cx="5490882" cy="497637"/>
              </a:xfrm>
              <a:prstGeom prst="rect">
                <a:avLst/>
              </a:prstGeom>
              <a:blipFill>
                <a:blip r:embed="rId8"/>
                <a:stretch>
                  <a:fillRect l="-1665" t="-9877"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49E89CC-F760-465E-ACFA-F908E852EA4E}"/>
                  </a:ext>
                </a:extLst>
              </p:cNvPr>
              <p:cNvSpPr/>
              <p:nvPr/>
            </p:nvSpPr>
            <p:spPr>
              <a:xfrm>
                <a:off x="410308" y="5503975"/>
                <a:ext cx="4589688"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a:t>
                </a:r>
                <a:r>
                  <a:rPr kumimoji="0" lang="fr-FR" sz="20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[2</a:t>
                </a:r>
                <a:r>
                  <a:rPr kumimoji="0" lang="en-US" sz="2400" b="0" i="1" u="none" strike="noStrike" kern="1200" cap="none" spc="0" normalizeH="0" baseline="0" noProof="0" dirty="0">
                    <a:ln>
                      <a:noFill/>
                    </a:ln>
                    <a:solidFill>
                      <a:srgbClr val="FF0000"/>
                    </a:solidFill>
                    <a:effectLst/>
                    <a:uLnTx/>
                    <a:uFillTx/>
                    <a:latin typeface="TimesTen-Italic"/>
                    <a:ea typeface="+mn-ea"/>
                    <a:cs typeface="+mn-cs"/>
                  </a:rPr>
                  <a:t>y</a:t>
                </a:r>
                <a:r>
                  <a:rPr kumimoji="0" lang="en-US" sz="2400" b="0" i="1" u="none" strike="noStrike" kern="1200" cap="none" spc="0" normalizeH="0" baseline="-25000" noProof="0" dirty="0">
                    <a:ln>
                      <a:noFill/>
                    </a:ln>
                    <a:solidFill>
                      <a:srgbClr val="FF000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14:m>
                  <m:oMath xmlns:m="http://schemas.openxmlformats.org/officeDocument/2006/math">
                    <m:r>
                      <m:rPr>
                        <m:nor/>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]=1.50 </m:t>
                    </m:r>
                    <m:r>
                      <m:rPr>
                        <m:nor/>
                      </m:rPr>
                      <a:rPr kumimoji="0" lang="en-US" sz="2400" b="0" i="1" u="none" strike="noStrike" kern="1200" cap="none" spc="0" normalizeH="0" baseline="0" noProof="0" dirty="0" smtClean="0">
                        <a:ln>
                          <a:noFill/>
                        </a:ln>
                        <a:solidFill>
                          <a:srgbClr val="FF0000"/>
                        </a:solidFill>
                        <a:effectLst/>
                        <a:uLnTx/>
                        <a:uFillTx/>
                        <a:latin typeface="TimesTen-Italic"/>
                        <a:ea typeface="+mn-ea"/>
                        <a:cs typeface="+mn-cs"/>
                      </a:rPr>
                      <m:t>y</m:t>
                    </m:r>
                    <m:r>
                      <m:rPr>
                        <m:nor/>
                      </m:rPr>
                      <a:rPr kumimoji="0" lang="en-US" sz="2400" b="0" i="1" u="none" strike="noStrike" kern="1200" cap="none" spc="0" normalizeH="0" baseline="-25000" noProof="0" dirty="0" smtClean="0">
                        <a:ln>
                          <a:noFill/>
                        </a:ln>
                        <a:solidFill>
                          <a:srgbClr val="FF0000"/>
                        </a:solidFill>
                        <a:effectLst/>
                        <a:uLnTx/>
                        <a:uFillTx/>
                        <a:latin typeface="TimesTen-Italic"/>
                        <a:ea typeface="+mn-ea"/>
                        <a:cs typeface="+mn-cs"/>
                      </a:rPr>
                      <m:t>m</m:t>
                    </m:r>
                  </m:oMath>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5" name="Rectangle 14">
                <a:extLst>
                  <a:ext uri="{FF2B5EF4-FFF2-40B4-BE49-F238E27FC236}">
                    <a16:creationId xmlns:a16="http://schemas.microsoft.com/office/drawing/2014/main" id="{749E89CC-F760-465E-ACFA-F908E852EA4E}"/>
                  </a:ext>
                </a:extLst>
              </p:cNvPr>
              <p:cNvSpPr>
                <a:spLocks noRot="1" noChangeAspect="1" noMove="1" noResize="1" noEditPoints="1" noAdjustHandles="1" noChangeArrowheads="1" noChangeShapeType="1" noTextEdit="1"/>
              </p:cNvSpPr>
              <p:nvPr/>
            </p:nvSpPr>
            <p:spPr>
              <a:xfrm>
                <a:off x="410308" y="5503975"/>
                <a:ext cx="4589688" cy="497637"/>
              </a:xfrm>
              <a:prstGeom prst="rect">
                <a:avLst/>
              </a:prstGeom>
              <a:blipFill>
                <a:blip r:embed="rId9"/>
                <a:stretch>
                  <a:fillRect t="-9756" b="-207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52C7EF7-06BE-4904-8E0C-708DC2A16949}"/>
                  </a:ext>
                </a:extLst>
              </p:cNvPr>
              <p:cNvSpPr/>
              <p:nvPr/>
            </p:nvSpPr>
            <p:spPr>
              <a:xfrm>
                <a:off x="848405" y="6026830"/>
                <a:ext cx="2382129"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=1.50/2</m:t>
                      </m:r>
                    </m:oMath>
                  </m:oMathPara>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6" name="Rectangle 15">
                <a:extLst>
                  <a:ext uri="{FF2B5EF4-FFF2-40B4-BE49-F238E27FC236}">
                    <a16:creationId xmlns:a16="http://schemas.microsoft.com/office/drawing/2014/main" id="{A52C7EF7-06BE-4904-8E0C-708DC2A16949}"/>
                  </a:ext>
                </a:extLst>
              </p:cNvPr>
              <p:cNvSpPr>
                <a:spLocks noRot="1" noChangeAspect="1" noMove="1" noResize="1" noEditPoints="1" noAdjustHandles="1" noChangeArrowheads="1" noChangeShapeType="1" noTextEdit="1"/>
              </p:cNvSpPr>
              <p:nvPr/>
            </p:nvSpPr>
            <p:spPr>
              <a:xfrm>
                <a:off x="848405" y="6026830"/>
                <a:ext cx="2382129" cy="497637"/>
              </a:xfrm>
              <a:prstGeom prst="rect">
                <a:avLst/>
              </a:prstGeom>
              <a:blipFill>
                <a:blip r:embed="rId10"/>
                <a:stretch>
                  <a:fillRect r="-767" b="-11111"/>
                </a:stretch>
              </a:blipFill>
            </p:spPr>
            <p:txBody>
              <a:bodyPr/>
              <a:lstStyle/>
              <a:p>
                <a:r>
                  <a:rPr lang="en-US">
                    <a:noFill/>
                  </a:rPr>
                  <a:t> </a:t>
                </a:r>
              </a:p>
            </p:txBody>
          </p:sp>
        </mc:Fallback>
      </mc:AlternateContent>
    </p:spTree>
    <p:extLst>
      <p:ext uri="{BB962C8B-B14F-4D97-AF65-F5344CB8AC3E}">
        <p14:creationId xmlns:p14="http://schemas.microsoft.com/office/powerpoint/2010/main" val="379080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57B190B-7D40-423B-924A-804900986973}"/>
                  </a:ext>
                </a:extLst>
              </p:cNvPr>
              <p:cNvSpPr/>
              <p:nvPr/>
            </p:nvSpPr>
            <p:spPr>
              <a:xfrm>
                <a:off x="914400" y="345028"/>
                <a:ext cx="2382129"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smtClean="0">
                          <a:ln>
                            <a:noFill/>
                          </a:ln>
                          <a:solidFill>
                            <a:srgbClr val="231F2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=0.75</m:t>
                      </m:r>
                    </m:oMath>
                  </m:oMathPara>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xmlns="">
          <p:sp>
            <p:nvSpPr>
              <p:cNvPr id="19" name="Rectangle 18">
                <a:extLst>
                  <a:ext uri="{FF2B5EF4-FFF2-40B4-BE49-F238E27FC236}">
                    <a16:creationId xmlns:a16="http://schemas.microsoft.com/office/drawing/2014/main" id="{E57B190B-7D40-423B-924A-804900986973}"/>
                  </a:ext>
                </a:extLst>
              </p:cNvPr>
              <p:cNvSpPr>
                <a:spLocks noRot="1" noChangeAspect="1" noMove="1" noResize="1" noEditPoints="1" noAdjustHandles="1" noChangeArrowheads="1" noChangeShapeType="1" noTextEdit="1"/>
              </p:cNvSpPr>
              <p:nvPr/>
            </p:nvSpPr>
            <p:spPr>
              <a:xfrm>
                <a:off x="914400" y="345028"/>
                <a:ext cx="2382129" cy="497637"/>
              </a:xfrm>
              <a:prstGeom prst="rect">
                <a:avLst/>
              </a:prstGeom>
              <a:blipFill>
                <a:blip r:embed="rId2"/>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6D98B42-B623-4F8B-A47F-AA3DD600C1A9}"/>
                  </a:ext>
                </a:extLst>
              </p:cNvPr>
              <p:cNvSpPr/>
              <p:nvPr/>
            </p:nvSpPr>
            <p:spPr>
              <a:xfrm>
                <a:off x="887437" y="882154"/>
                <a:ext cx="3178126"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a:ln>
                            <a:noFill/>
                          </a:ln>
                          <a:solidFill>
                            <a:prstClr val="black"/>
                          </a:solidFill>
                          <a:effectLst/>
                          <a:uLnTx/>
                          <a:uFillTx/>
                          <a:latin typeface="Arial" panose="020B0604020202020204" pitchFamily="34" charset="0"/>
                          <a:ea typeface="Cambria Math" panose="02040503050406030204" pitchFamily="18" charset="0"/>
                          <a:cs typeface="Arial" panose="020B0604020202020204" pitchFamily="34" charset="0"/>
                        </a:rPr>
                        <m:t>cos</m:t>
                      </m:r>
                      <m:r>
                        <a:rPr kumimoji="0" lang="en-US" sz="2400" b="0" i="1"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−1</m:t>
                      </m:r>
                      <m:r>
                        <a:rPr kumimoji="0" lang="en-US" sz="2400" b="0" i="1"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(0.75</m:t>
                      </m:r>
                      <m:r>
                        <a:rPr kumimoji="0" lang="en-US" sz="2400" b="0" i="1" u="none" strike="noStrike" kern="1200" cap="none" spc="0" normalizeH="0" baseline="3000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0</m:t>
                      </m:r>
                      <m:r>
                        <a:rPr kumimoji="0" lang="en-US" sz="2400" b="0"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0" name="Rectangle 19">
                <a:extLst>
                  <a:ext uri="{FF2B5EF4-FFF2-40B4-BE49-F238E27FC236}">
                    <a16:creationId xmlns:a16="http://schemas.microsoft.com/office/drawing/2014/main" id="{46D98B42-B623-4F8B-A47F-AA3DD600C1A9}"/>
                  </a:ext>
                </a:extLst>
              </p:cNvPr>
              <p:cNvSpPr>
                <a:spLocks noRot="1" noChangeAspect="1" noMove="1" noResize="1" noEditPoints="1" noAdjustHandles="1" noChangeArrowheads="1" noChangeShapeType="1" noTextEdit="1"/>
              </p:cNvSpPr>
              <p:nvPr/>
            </p:nvSpPr>
            <p:spPr>
              <a:xfrm>
                <a:off x="887437" y="882154"/>
                <a:ext cx="3178126" cy="497637"/>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CAE6420-A519-42CF-9E0D-B8BD6DE0AD1F}"/>
                  </a:ext>
                </a:extLst>
              </p:cNvPr>
              <p:cNvSpPr/>
              <p:nvPr/>
            </p:nvSpPr>
            <p:spPr>
              <a:xfrm>
                <a:off x="762000" y="1488735"/>
                <a:ext cx="2362201"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41.41</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1" name="Rectangle 20">
                <a:extLst>
                  <a:ext uri="{FF2B5EF4-FFF2-40B4-BE49-F238E27FC236}">
                    <a16:creationId xmlns:a16="http://schemas.microsoft.com/office/drawing/2014/main" id="{9CAE6420-A519-42CF-9E0D-B8BD6DE0AD1F}"/>
                  </a:ext>
                </a:extLst>
              </p:cNvPr>
              <p:cNvSpPr>
                <a:spLocks noRot="1" noChangeAspect="1" noMove="1" noResize="1" noEditPoints="1" noAdjustHandles="1" noChangeArrowheads="1" noChangeShapeType="1" noTextEdit="1"/>
              </p:cNvSpPr>
              <p:nvPr/>
            </p:nvSpPr>
            <p:spPr>
              <a:xfrm>
                <a:off x="762000" y="1488735"/>
                <a:ext cx="2362201" cy="497637"/>
              </a:xfrm>
              <a:prstGeom prst="rect">
                <a:avLst/>
              </a:prstGeom>
              <a:blipFill>
                <a:blip r:embed="rId4"/>
                <a:stretch>
                  <a:fillRect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B121A16-3A37-41A7-B55C-B4B528EE6FC3}"/>
                  </a:ext>
                </a:extLst>
              </p:cNvPr>
              <p:cNvSpPr/>
              <p:nvPr/>
            </p:nvSpPr>
            <p:spPr>
              <a:xfrm>
                <a:off x="1109003" y="1985215"/>
                <a:ext cx="218752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2(41.41)</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2" name="Rectangle 21">
                <a:extLst>
                  <a:ext uri="{FF2B5EF4-FFF2-40B4-BE49-F238E27FC236}">
                    <a16:creationId xmlns:a16="http://schemas.microsoft.com/office/drawing/2014/main" id="{FB121A16-3A37-41A7-B55C-B4B528EE6FC3}"/>
                  </a:ext>
                </a:extLst>
              </p:cNvPr>
              <p:cNvSpPr>
                <a:spLocks noRot="1" noChangeAspect="1" noMove="1" noResize="1" noEditPoints="1" noAdjustHandles="1" noChangeArrowheads="1" noChangeShapeType="1" noTextEdit="1"/>
              </p:cNvSpPr>
              <p:nvPr/>
            </p:nvSpPr>
            <p:spPr>
              <a:xfrm>
                <a:off x="1109003" y="1985215"/>
                <a:ext cx="2187526" cy="461665"/>
              </a:xfrm>
              <a:prstGeom prst="rect">
                <a:avLst/>
              </a:prstGeom>
              <a:blipFill>
                <a:blip r:embed="rId5"/>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BB3684E-DCD7-439F-AA5A-8F6270C8FBFD}"/>
                  </a:ext>
                </a:extLst>
              </p:cNvPr>
              <p:cNvSpPr/>
              <p:nvPr/>
            </p:nvSpPr>
            <p:spPr>
              <a:xfrm>
                <a:off x="914400" y="2486369"/>
                <a:ext cx="317812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82.82</m:t>
                      </m:r>
                      <m:r>
                        <m:rPr>
                          <m:nor/>
                        </m:rP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Ans</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3" name="Rectangle 22">
                <a:extLst>
                  <a:ext uri="{FF2B5EF4-FFF2-40B4-BE49-F238E27FC236}">
                    <a16:creationId xmlns:a16="http://schemas.microsoft.com/office/drawing/2014/main" id="{4BB3684E-DCD7-439F-AA5A-8F6270C8FBFD}"/>
                  </a:ext>
                </a:extLst>
              </p:cNvPr>
              <p:cNvSpPr>
                <a:spLocks noRot="1" noChangeAspect="1" noMove="1" noResize="1" noEditPoints="1" noAdjustHandles="1" noChangeArrowheads="1" noChangeShapeType="1" noTextEdit="1"/>
              </p:cNvSpPr>
              <p:nvPr/>
            </p:nvSpPr>
            <p:spPr>
              <a:xfrm>
                <a:off x="914400" y="2486369"/>
                <a:ext cx="3178126" cy="461665"/>
              </a:xfrm>
              <a:prstGeom prst="rect">
                <a:avLst/>
              </a:prstGeom>
              <a:blipFill>
                <a:blip r:embed="rId6"/>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98A66AE-3E35-4A33-BD9F-81CA7F284D21}"/>
                  </a:ext>
                </a:extLst>
              </p:cNvPr>
              <p:cNvSpPr/>
              <p:nvPr/>
            </p:nvSpPr>
            <p:spPr>
              <a:xfrm>
                <a:off x="745588" y="3199212"/>
                <a:ext cx="4567897"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Corbel" panose="020B0503020204020204"/>
                    <a:ea typeface="+mn-ea"/>
                    <a:cs typeface="+mn-cs"/>
                  </a:rPr>
                  <a:t>(b)</a:t>
                </a:r>
                <a:r>
                  <a:rPr kumimoji="0" lang="en-US" sz="2400" b="0" i="0" u="none" strike="noStrike" kern="1200" cap="none" spc="0" normalizeH="0" baseline="0" noProof="0" dirty="0">
                    <a:ln>
                      <a:noFill/>
                    </a:ln>
                    <a:solidFill>
                      <a:srgbClr val="231F20"/>
                    </a:solidFill>
                    <a:effectLst/>
                    <a:uLnTx/>
                    <a:uFillTx/>
                    <a:latin typeface="Corbel" panose="020B0503020204020204"/>
                    <a:ea typeface="+mn-ea"/>
                    <a:cs typeface="+mn-cs"/>
                  </a:rPr>
                  <a:t>  </a:t>
                </a:r>
                <a14:m>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m:rPr>
                                <m:sty m:val="p"/>
                              </m:rP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φ</m:t>
                            </m:r>
                          </m:num>
                          <m:den>
                            <m: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a:ln>
                          <a:noFill/>
                        </a:ln>
                        <a:solidFill>
                          <a:prstClr val="black"/>
                        </a:solidFill>
                        <a:effectLst/>
                        <a:uLnTx/>
                        <a:uFillTx/>
                        <a:latin typeface="Arial" panose="020B0604020202020204" pitchFamily="34" charset="0"/>
                        <a:ea typeface="Cambria Math" panose="02040503050406030204" pitchFamily="18" charset="0"/>
                        <a:cs typeface="Arial" panose="020B0604020202020204" pitchFamily="34" charset="0"/>
                      </a:rPr>
                      <m:t>cos</m:t>
                    </m:r>
                    <m: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m:t>−1</m:t>
                    </m:r>
                    <m: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0.75 </m:t>
                    </m:r>
                    <m:r>
                      <m:rPr>
                        <m:sty m:val="p"/>
                      </m:rP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rad</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4" name="Rectangle 23">
                <a:extLst>
                  <a:ext uri="{FF2B5EF4-FFF2-40B4-BE49-F238E27FC236}">
                    <a16:creationId xmlns:a16="http://schemas.microsoft.com/office/drawing/2014/main" id="{998A66AE-3E35-4A33-BD9F-81CA7F284D21}"/>
                  </a:ext>
                </a:extLst>
              </p:cNvPr>
              <p:cNvSpPr>
                <a:spLocks noRot="1" noChangeAspect="1" noMove="1" noResize="1" noEditPoints="1" noAdjustHandles="1" noChangeArrowheads="1" noChangeShapeType="1" noTextEdit="1"/>
              </p:cNvSpPr>
              <p:nvPr/>
            </p:nvSpPr>
            <p:spPr>
              <a:xfrm>
                <a:off x="745588" y="3199212"/>
                <a:ext cx="4567897" cy="497637"/>
              </a:xfrm>
              <a:prstGeom prst="rect">
                <a:avLst/>
              </a:prstGeom>
              <a:blipFill>
                <a:blip r:embed="rId7"/>
                <a:stretch>
                  <a:fillRect l="-2000" t="-8642"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CDE1826-EA2A-4AC8-888E-8D2D24A6CF25}"/>
                  </a:ext>
                </a:extLst>
              </p:cNvPr>
              <p:cNvSpPr/>
              <p:nvPr/>
            </p:nvSpPr>
            <p:spPr>
              <a:xfrm>
                <a:off x="1219200" y="3778639"/>
                <a:ext cx="4567897"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box>
                        <m:box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m:rPr>
                                  <m:sty m:val="p"/>
                                </m:rP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φ</m:t>
                              </m:r>
                            </m:num>
                            <m:den>
                              <m: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0.7227 </m:t>
                      </m:r>
                      <m:r>
                        <m:rPr>
                          <m:sty m:val="p"/>
                        </m:rP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rad</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5" name="Rectangle 24">
                <a:extLst>
                  <a:ext uri="{FF2B5EF4-FFF2-40B4-BE49-F238E27FC236}">
                    <a16:creationId xmlns:a16="http://schemas.microsoft.com/office/drawing/2014/main" id="{1CDE1826-EA2A-4AC8-888E-8D2D24A6CF25}"/>
                  </a:ext>
                </a:extLst>
              </p:cNvPr>
              <p:cNvSpPr>
                <a:spLocks noRot="1" noChangeAspect="1" noMove="1" noResize="1" noEditPoints="1" noAdjustHandles="1" noChangeArrowheads="1" noChangeShapeType="1" noTextEdit="1"/>
              </p:cNvSpPr>
              <p:nvPr/>
            </p:nvSpPr>
            <p:spPr>
              <a:xfrm>
                <a:off x="1219200" y="3778639"/>
                <a:ext cx="4567897" cy="497637"/>
              </a:xfrm>
              <a:prstGeom prst="rect">
                <a:avLst/>
              </a:prstGeom>
              <a:blipFill>
                <a:blip r:embed="rId8"/>
                <a:stretch>
                  <a:fillRect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AAA7C6E-06AA-4042-80DF-CB144A1ECE75}"/>
                  </a:ext>
                </a:extLst>
              </p:cNvPr>
              <p:cNvSpPr/>
              <p:nvPr/>
            </p:nvSpPr>
            <p:spPr>
              <a:xfrm>
                <a:off x="998514" y="4320764"/>
                <a:ext cx="317812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φ</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1.45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rad</m:t>
                      </m:r>
                      <m:r>
                        <m:rPr>
                          <m:nor/>
                        </m:rP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Ans</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6" name="Rectangle 25">
                <a:extLst>
                  <a:ext uri="{FF2B5EF4-FFF2-40B4-BE49-F238E27FC236}">
                    <a16:creationId xmlns:a16="http://schemas.microsoft.com/office/drawing/2014/main" id="{1AAA7C6E-06AA-4042-80DF-CB144A1ECE75}"/>
                  </a:ext>
                </a:extLst>
              </p:cNvPr>
              <p:cNvSpPr>
                <a:spLocks noRot="1" noChangeAspect="1" noMove="1" noResize="1" noEditPoints="1" noAdjustHandles="1" noChangeArrowheads="1" noChangeShapeType="1" noTextEdit="1"/>
              </p:cNvSpPr>
              <p:nvPr/>
            </p:nvSpPr>
            <p:spPr>
              <a:xfrm>
                <a:off x="998514" y="4320764"/>
                <a:ext cx="3178126" cy="461665"/>
              </a:xfrm>
              <a:prstGeom prst="rect">
                <a:avLst/>
              </a:prstGeom>
              <a:blipFill>
                <a:blip r:embed="rId9"/>
                <a:stretch>
                  <a:fillRect b="-118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9CA63DE-E756-4D04-803C-3F68642AF0B8}"/>
                  </a:ext>
                </a:extLst>
              </p:cNvPr>
              <p:cNvSpPr/>
              <p:nvPr/>
            </p:nvSpPr>
            <p:spPr>
              <a:xfrm>
                <a:off x="810659" y="4810867"/>
                <a:ext cx="2505235"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en-US" sz="2400" b="0" i="1"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t>c</m:t>
                          </m:r>
                        </m:e>
                      </m:d>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t>2</m:t>
                      </m:r>
                      <m:r>
                        <m:rPr>
                          <m:sty m:val="p"/>
                        </m:rPr>
                        <a:rPr kumimoji="0" lang="el-GR" sz="2400" b="0" i="0" u="none" strike="noStrike" kern="1200" cap="none" spc="0" normalizeH="0" baseline="0" noProof="0">
                          <a:ln>
                            <a:noFill/>
                          </a:ln>
                          <a:solidFill>
                            <a:srgbClr val="00B0F0"/>
                          </a:solidFill>
                          <a:effectLst/>
                          <a:uLnTx/>
                          <a:uFillTx/>
                          <a:latin typeface="Cambria Math" panose="02040503050406030204" pitchFamily="18" charset="0"/>
                          <a:ea typeface="+mn-ea"/>
                          <a:cs typeface="+mn-cs"/>
                        </a:rPr>
                        <m:t>π</m:t>
                      </m:r>
                      <m: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rad</m:t>
                      </m:r>
                      <m: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dirty="0">
                          <a:ln>
                            <a:noFill/>
                          </a:ln>
                          <a:solidFill>
                            <a:srgbClr val="00B0F0"/>
                          </a:solidFill>
                          <a:effectLst/>
                          <a:uLnTx/>
                          <a:uFillTx/>
                          <a:latin typeface="Cambria Math" panose="02040503050406030204" pitchFamily="18" charset="0"/>
                          <a:ea typeface="Cambria Math" panose="02040503050406030204" pitchFamily="18" charset="0"/>
                          <a:cs typeface="+mn-cs"/>
                        </a:rPr>
                        <m:t>λ</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6" name="Rectangle 5">
                <a:extLst>
                  <a:ext uri="{FF2B5EF4-FFF2-40B4-BE49-F238E27FC236}">
                    <a16:creationId xmlns:a16="http://schemas.microsoft.com/office/drawing/2014/main" id="{79CA63DE-E756-4D04-803C-3F68642AF0B8}"/>
                  </a:ext>
                </a:extLst>
              </p:cNvPr>
              <p:cNvSpPr>
                <a:spLocks noRot="1" noChangeAspect="1" noMove="1" noResize="1" noEditPoints="1" noAdjustHandles="1" noChangeArrowheads="1" noChangeShapeType="1" noTextEdit="1"/>
              </p:cNvSpPr>
              <p:nvPr/>
            </p:nvSpPr>
            <p:spPr>
              <a:xfrm>
                <a:off x="810659" y="4810867"/>
                <a:ext cx="250523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76F9821-503F-452E-B613-24595361020E}"/>
                  </a:ext>
                </a:extLst>
              </p:cNvPr>
              <p:cNvSpPr/>
              <p:nvPr/>
            </p:nvSpPr>
            <p:spPr>
              <a:xfrm>
                <a:off x="1304764" y="5132701"/>
                <a:ext cx="2505235" cy="116301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rad</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λ</m:t>
                          </m:r>
                        </m:num>
                        <m:den>
                          <m: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2</m:t>
                          </m:r>
                          <m:r>
                            <m:rPr>
                              <m:sty m:val="p"/>
                            </m:rPr>
                            <a:rPr kumimoji="0" lang="el-GR"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π</m:t>
                          </m:r>
                        </m:den>
                      </m:f>
                      <m: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28" name="Rectangle 27">
                <a:extLst>
                  <a:ext uri="{FF2B5EF4-FFF2-40B4-BE49-F238E27FC236}">
                    <a16:creationId xmlns:a16="http://schemas.microsoft.com/office/drawing/2014/main" id="{F76F9821-503F-452E-B613-24595361020E}"/>
                  </a:ext>
                </a:extLst>
              </p:cNvPr>
              <p:cNvSpPr>
                <a:spLocks noRot="1" noChangeAspect="1" noMove="1" noResize="1" noEditPoints="1" noAdjustHandles="1" noChangeArrowheads="1" noChangeShapeType="1" noTextEdit="1"/>
              </p:cNvSpPr>
              <p:nvPr/>
            </p:nvSpPr>
            <p:spPr>
              <a:xfrm>
                <a:off x="1304764" y="5132701"/>
                <a:ext cx="2505235" cy="11630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4504083E-5F86-4D98-97BE-962AA2040BC9}"/>
                  </a:ext>
                </a:extLst>
              </p:cNvPr>
              <p:cNvSpPr/>
              <p:nvPr/>
            </p:nvSpPr>
            <p:spPr>
              <a:xfrm>
                <a:off x="1311228" y="5741502"/>
                <a:ext cx="5730824" cy="64504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1.45</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rad</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=1.45</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λ</m:t>
                            </m:r>
                          </m:num>
                          <m:den>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r>
                              <m:rPr>
                                <m:sty m:val="p"/>
                              </m:rPr>
                              <a:rPr kumimoji="0" lang="el-GR"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π</m:t>
                            </m:r>
                          </m:den>
                        </m:f>
                      </m:e>
                    </m:d>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=0.23</m:t>
                    </m:r>
                    <m:r>
                      <m:rPr>
                        <m:sty m:val="p"/>
                      </m:rP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λ</m:t>
                    </m:r>
                  </m:oMath>
                </a14:m>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Ans.</a:t>
                </a:r>
              </a:p>
            </p:txBody>
          </p:sp>
        </mc:Choice>
        <mc:Fallback xmlns="">
          <p:sp>
            <p:nvSpPr>
              <p:cNvPr id="29" name="Rectangle 28">
                <a:extLst>
                  <a:ext uri="{FF2B5EF4-FFF2-40B4-BE49-F238E27FC236}">
                    <a16:creationId xmlns:a16="http://schemas.microsoft.com/office/drawing/2014/main" id="{4504083E-5F86-4D98-97BE-962AA2040BC9}"/>
                  </a:ext>
                </a:extLst>
              </p:cNvPr>
              <p:cNvSpPr>
                <a:spLocks noRot="1" noChangeAspect="1" noMove="1" noResize="1" noEditPoints="1" noAdjustHandles="1" noChangeArrowheads="1" noChangeShapeType="1" noTextEdit="1"/>
              </p:cNvSpPr>
              <p:nvPr/>
            </p:nvSpPr>
            <p:spPr>
              <a:xfrm>
                <a:off x="1311228" y="5741502"/>
                <a:ext cx="5730824" cy="645048"/>
              </a:xfrm>
              <a:prstGeom prst="rect">
                <a:avLst/>
              </a:prstGeom>
              <a:blipFill>
                <a:blip r:embed="rId12"/>
                <a:stretch>
                  <a:fillRect b="-6604"/>
                </a:stretch>
              </a:blipFill>
            </p:spPr>
            <p:txBody>
              <a:bodyPr/>
              <a:lstStyle/>
              <a:p>
                <a:r>
                  <a:rPr lang="en-US">
                    <a:noFill/>
                  </a:rPr>
                  <a:t> </a:t>
                </a:r>
              </a:p>
            </p:txBody>
          </p:sp>
        </mc:Fallback>
      </mc:AlternateContent>
    </p:spTree>
    <p:extLst>
      <p:ext uri="{BB962C8B-B14F-4D97-AF65-F5344CB8AC3E}">
        <p14:creationId xmlns:p14="http://schemas.microsoft.com/office/powerpoint/2010/main" val="312138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17833A-7357-4078-9ABD-9834C8F4505C}"/>
              </a:ext>
            </a:extLst>
          </p:cNvPr>
          <p:cNvSpPr txBox="1"/>
          <p:nvPr/>
        </p:nvSpPr>
        <p:spPr>
          <a:xfrm>
            <a:off x="533400" y="533400"/>
            <a:ext cx="6400800" cy="1231106"/>
          </a:xfrm>
          <a:prstGeom prst="rect">
            <a:avLst/>
          </a:prstGeom>
          <a:noFill/>
        </p:spPr>
        <p:txBody>
          <a:bodyPr wrap="square" rtlCol="0">
            <a:spAutoFit/>
          </a:bodyPr>
          <a:lstStyle/>
          <a:p>
            <a:r>
              <a:rPr lang="en-US" sz="2800" dirty="0">
                <a:solidFill>
                  <a:srgbClr val="00B0F0"/>
                </a:solidFill>
              </a:rPr>
              <a:t>Additional problem:</a:t>
            </a:r>
          </a:p>
          <a:p>
            <a:r>
              <a:rPr lang="en-US" sz="2800" dirty="0">
                <a:solidFill>
                  <a:srgbClr val="00B0F0"/>
                </a:solidFill>
              </a:rPr>
              <a:t>Sample problem 16.04, page: 461</a:t>
            </a:r>
          </a:p>
          <a:p>
            <a:endParaRPr lang="en-US" dirty="0"/>
          </a:p>
        </p:txBody>
      </p:sp>
    </p:spTree>
    <p:extLst>
      <p:ext uri="{BB962C8B-B14F-4D97-AF65-F5344CB8AC3E}">
        <p14:creationId xmlns:p14="http://schemas.microsoft.com/office/powerpoint/2010/main" val="2886902881"/>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E9513C-26BC-4875-9FAB-DDDB173B1A63}"/>
</file>

<file path=customXml/itemProps2.xml><?xml version="1.0" encoding="utf-8"?>
<ds:datastoreItem xmlns:ds="http://schemas.openxmlformats.org/officeDocument/2006/customXml" ds:itemID="{748B5B04-6297-4233-9AAD-CE08686079C2}"/>
</file>

<file path=customXml/itemProps3.xml><?xml version="1.0" encoding="utf-8"?>
<ds:datastoreItem xmlns:ds="http://schemas.openxmlformats.org/officeDocument/2006/customXml" ds:itemID="{913CC7EB-BD31-4DC8-80D1-B2093DFC86A1}"/>
</file>

<file path=docProps/app.xml><?xml version="1.0" encoding="utf-8"?>
<Properties xmlns="http://schemas.openxmlformats.org/officeDocument/2006/extended-properties" xmlns:vt="http://schemas.openxmlformats.org/officeDocument/2006/docPropsVTypes">
  <Template>TM03457444[[fn=Basis]]</Template>
  <TotalTime>4893</TotalTime>
  <Words>961</Words>
  <Application>Microsoft Office PowerPoint</Application>
  <PresentationFormat>On-screen Show (4:3)</PresentationFormat>
  <Paragraphs>65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Cambria Math</vt:lpstr>
      <vt:lpstr>Corbel</vt:lpstr>
      <vt:lpstr>MathematicalPi-One</vt:lpstr>
      <vt:lpstr>TimesTen-Italic</vt:lpstr>
      <vt:lpstr>TimesTen-Roman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mbhuiyan</dc:creator>
  <cp:lastModifiedBy>Dr. Md. Nurul Kabir Bhuiyan</cp:lastModifiedBy>
  <cp:revision>525</cp:revision>
  <dcterms:created xsi:type="dcterms:W3CDTF">2014-05-19T15:46:11Z</dcterms:created>
  <dcterms:modified xsi:type="dcterms:W3CDTF">2021-10-28T12:53:55Z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