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br>
              <a:rPr lang="en-US" dirty="0"/>
            </a:b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61062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Sifat Rahman Ahona, ahona@aiub.edu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820845" y="1544200"/>
            <a:ext cx="445584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361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1477328"/>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a:p>
            <a:pPr marL="285750" indent="-285750">
              <a:buFont typeface="Arial" panose="020B0604020202020204" pitchFamily="34" charset="0"/>
              <a:buChar char="•"/>
            </a:pPr>
            <a:r>
              <a:rPr lang="en-US" dirty="0"/>
              <a:t>Do you remember, how many constructors the class String has?</a:t>
            </a:r>
          </a:p>
        </p:txBody>
      </p:sp>
    </p:spTree>
    <p:extLst>
      <p:ext uri="{BB962C8B-B14F-4D97-AF65-F5344CB8AC3E}">
        <p14:creationId xmlns:p14="http://schemas.microsoft.com/office/powerpoint/2010/main" val="5734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2238328-0E93-4F4F-8C00-C20ADC3E10EE}"/>
              </a:ext>
            </a:extLst>
          </p:cNvPr>
          <p:cNvSpPr txBox="1">
            <a:spLocks/>
          </p:cNvSpPr>
          <p:nvPr/>
        </p:nvSpPr>
        <p:spPr>
          <a:xfrm>
            <a:off x="321134" y="1965158"/>
            <a:ext cx="4954589" cy="42940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r>
              <a:rPr lang="en-US" sz="2000">
                <a:latin typeface="Cambria" panose="02040503050406030204" pitchFamily="18" charset="0"/>
                <a:ea typeface="Cambria" panose="02040503050406030204" pitchFamily="18" charset="0"/>
              </a:rPr>
              <a:t>String s1 = new String (“Java”);</a:t>
            </a:r>
          </a:p>
          <a:p>
            <a:pPr marL="0" indent="0" algn="just">
              <a:buFont typeface="Wingdings" pitchFamily="2" charset="2"/>
              <a:buNone/>
            </a:pPr>
            <a:r>
              <a:rPr lang="en-US" sz="2000">
                <a:latin typeface="Cambria" panose="02040503050406030204" pitchFamily="18" charset="0"/>
                <a:ea typeface="Cambria" panose="02040503050406030204" pitchFamily="18" charset="0"/>
              </a:rPr>
              <a:t>s1 = new String(“OOP1”);</a:t>
            </a: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dirty="0">
              <a:latin typeface="Cambria" panose="02040503050406030204" pitchFamily="18" charset="0"/>
              <a:ea typeface="Cambria" panose="02040503050406030204" pitchFamily="18" charset="0"/>
            </a:endParaRPr>
          </a:p>
        </p:txBody>
      </p:sp>
      <p:sp>
        <p:nvSpPr>
          <p:cNvPr id="6" name="Content Placeholder 37">
            <a:extLst>
              <a:ext uri="{FF2B5EF4-FFF2-40B4-BE49-F238E27FC236}">
                <a16:creationId xmlns:a16="http://schemas.microsoft.com/office/drawing/2014/main" id="{DF0454DD-6A22-4005-BAF5-5F0F8FC94BFF}"/>
              </a:ext>
            </a:extLst>
          </p:cNvPr>
          <p:cNvSpPr txBox="1">
            <a:spLocks/>
          </p:cNvSpPr>
          <p:nvPr/>
        </p:nvSpPr>
        <p:spPr>
          <a:xfrm>
            <a:off x="4922670" y="1957780"/>
            <a:ext cx="4313864"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buClr>
                <a:schemeClr val="accent3"/>
              </a:buClr>
            </a:pPr>
            <a:endParaRPr lang="en-US">
              <a:solidFill>
                <a:schemeClr val="tx1"/>
              </a:solidFill>
              <a:latin typeface="Copperplate Gothic Bold" panose="020E0705020206020404" pitchFamily="34" charset="0"/>
              <a:ea typeface="Cambria" panose="02040503050406030204" pitchFamily="18" charset="0"/>
            </a:endParaRPr>
          </a:p>
          <a:p>
            <a:pPr algn="just"/>
            <a:r>
              <a:rPr lang="en-US">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a:latin typeface="Cambria" panose="02040503050406030204" pitchFamily="18" charset="0"/>
                <a:ea typeface="Cambria" panose="02040503050406030204" pitchFamily="18" charset="0"/>
              </a:rPr>
              <a:t>Reference</a:t>
            </a:r>
          </a:p>
          <a:p>
            <a:pPr marL="45720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9EF9BE25-985F-484D-957E-4E20A0224B91}"/>
              </a:ext>
            </a:extLst>
          </p:cNvPr>
          <p:cNvSpPr/>
          <p:nvPr/>
        </p:nvSpPr>
        <p:spPr>
          <a:xfrm>
            <a:off x="1066795" y="2910933"/>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A1D307B-415E-42DC-A42B-B4B1ADFA0A2E}"/>
              </a:ext>
            </a:extLst>
          </p:cNvPr>
          <p:cNvGrpSpPr/>
          <p:nvPr/>
        </p:nvGrpSpPr>
        <p:grpSpPr>
          <a:xfrm>
            <a:off x="593110" y="3631147"/>
            <a:ext cx="2205318" cy="430887"/>
            <a:chOff x="2861187" y="3799589"/>
            <a:chExt cx="2205318" cy="430887"/>
          </a:xfrm>
        </p:grpSpPr>
        <p:sp>
          <p:nvSpPr>
            <p:cNvPr id="9" name="TextBox 8">
              <a:extLst>
                <a:ext uri="{FF2B5EF4-FFF2-40B4-BE49-F238E27FC236}">
                  <a16:creationId xmlns:a16="http://schemas.microsoft.com/office/drawing/2014/main" id="{9ADE5BF7-0550-496C-9669-43FE5FBFDC53}"/>
                </a:ext>
              </a:extLst>
            </p:cNvPr>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s1        Java</a:t>
              </a:r>
            </a:p>
          </p:txBody>
        </p:sp>
        <p:cxnSp>
          <p:nvCxnSpPr>
            <p:cNvPr id="10" name="Straight Arrow Connector 9">
              <a:extLst>
                <a:ext uri="{FF2B5EF4-FFF2-40B4-BE49-F238E27FC236}">
                  <a16:creationId xmlns:a16="http://schemas.microsoft.com/office/drawing/2014/main" id="{A2D6D096-A3B1-42CB-B132-23A4A8C62569}"/>
                </a:ext>
              </a:extLst>
            </p:cNvPr>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5FC9993-69A6-48A6-95C0-5F12B8738364}"/>
              </a:ext>
            </a:extLst>
          </p:cNvPr>
          <p:cNvSpPr txBox="1"/>
          <p:nvPr/>
        </p:nvSpPr>
        <p:spPr>
          <a:xfrm>
            <a:off x="3070404" y="3115552"/>
            <a:ext cx="553998" cy="1634715"/>
          </a:xfrm>
          <a:prstGeom prst="rect">
            <a:avLst/>
          </a:prstGeom>
          <a:noFill/>
        </p:spPr>
        <p:txBody>
          <a:bodyPr vert="vert" wrap="square" rtlCol="0">
            <a:spAutoFit/>
          </a:bodyPr>
          <a:lstStyle/>
          <a:p>
            <a:r>
              <a:rPr lang="en-US" sz="2400" dirty="0">
                <a:solidFill>
                  <a:schemeClr val="accent6"/>
                </a:solidFill>
                <a:latin typeface="Cambria" panose="02040503050406030204" pitchFamily="18" charset="0"/>
                <a:ea typeface="Cambria" panose="02040503050406030204" pitchFamily="18" charset="0"/>
              </a:rPr>
              <a:t>String pool</a:t>
            </a:r>
          </a:p>
        </p:txBody>
      </p:sp>
    </p:spTree>
    <p:extLst>
      <p:ext uri="{BB962C8B-B14F-4D97-AF65-F5344CB8AC3E}">
        <p14:creationId xmlns:p14="http://schemas.microsoft.com/office/powerpoint/2010/main" val="4389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down)">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wipe(down)">
                                      <p:cBhvr>
                                        <p:cTn id="5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7920" y="1633573"/>
            <a:ext cx="8456063" cy="4492554"/>
          </a:xfrm>
          <a:prstGeom prst="rect">
            <a:avLst/>
          </a:prstGeom>
        </p:spPr>
      </p:pic>
    </p:spTree>
    <p:extLst>
      <p:ext uri="{BB962C8B-B14F-4D97-AF65-F5344CB8AC3E}">
        <p14:creationId xmlns:p14="http://schemas.microsoft.com/office/powerpoint/2010/main" val="15788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Tree>
    <p:extLst>
      <p:ext uri="{BB962C8B-B14F-4D97-AF65-F5344CB8AC3E}">
        <p14:creationId xmlns:p14="http://schemas.microsoft.com/office/powerpoint/2010/main" val="152109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Tree>
    <p:extLst>
      <p:ext uri="{BB962C8B-B14F-4D97-AF65-F5344CB8AC3E}">
        <p14:creationId xmlns:p14="http://schemas.microsoft.com/office/powerpoint/2010/main" val="3582746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Tree>
    <p:extLst>
      <p:ext uri="{BB962C8B-B14F-4D97-AF65-F5344CB8AC3E}">
        <p14:creationId xmlns:p14="http://schemas.microsoft.com/office/powerpoint/2010/main" val="222516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3528159642"/>
              </p:ext>
            </p:extLst>
          </p:nvPr>
        </p:nvGraphicFramePr>
        <p:xfrm>
          <a:off x="6141704" y="2585666"/>
          <a:ext cx="2315251" cy="1112520"/>
        </p:xfrm>
        <a:graphic>
          <a:graphicData uri="http://schemas.openxmlformats.org/drawingml/2006/table">
            <a:tbl>
              <a:tblPr firstRow="1" bandRow="1">
                <a:tableStyleId>{5940675A-B579-460E-94D1-54222C63F5DA}</a:tableStyleId>
              </a:tblPr>
              <a:tblGrid>
                <a:gridCol w="1252934">
                  <a:extLst>
                    <a:ext uri="{9D8B030D-6E8A-4147-A177-3AD203B41FA5}">
                      <a16:colId xmlns:a16="http://schemas.microsoft.com/office/drawing/2014/main" val="20000"/>
                    </a:ext>
                  </a:extLst>
                </a:gridCol>
                <a:gridCol w="1062317">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2344943552"/>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algn="just"/>
            <a:r>
              <a:rPr lang="en-US" dirty="0"/>
              <a:t>Imagine, you and your friend are walking inside your </a:t>
            </a:r>
            <a:r>
              <a:rPr lang="en-US" dirty="0" err="1"/>
              <a:t>MidTerm</a:t>
            </a:r>
            <a:r>
              <a:rPr lang="en-US" dirty="0"/>
              <a:t> exam room. Just before entering the room, your friend is saying, “You are my best friend, brother. Don’t worry about the exam. I got your back. I’ll slide my script a bit right from me, all you need to do is to take a peek and write.”</a:t>
            </a:r>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Example of Polymorphism</a:t>
            </a:r>
            <a:endParaRPr lang="en-FI" dirty="0"/>
          </a:p>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35897"/>
            <a:ext cx="8250711" cy="2031325"/>
          </a:xfrm>
          <a:prstGeom prst="rect">
            <a:avLst/>
          </a:prstGeom>
          <a:noFill/>
        </p:spPr>
        <p:txBody>
          <a:bodyPr wrap="square" rtlCol="0">
            <a:spAutoFit/>
          </a:bodyPr>
          <a:lstStyle/>
          <a:p>
            <a:pPr algn="just"/>
            <a:r>
              <a:rPr lang="en-US" dirty="0"/>
              <a:t>Now, during the exam, no matter how much you 	poke your friend, your friend is neither 	responding nor sliding the script. You are really 	really upset with your friend.</a:t>
            </a:r>
          </a:p>
          <a:p>
            <a:pPr algn="just"/>
            <a:endParaRPr lang="en-US" dirty="0"/>
          </a:p>
          <a:p>
            <a:pPr algn="just"/>
            <a:r>
              <a:rPr lang="en-US" dirty="0"/>
              <a:t>And after the exam, your friend is like, “I’m sorry, brother. Please forgive me. I’m your best friend. Let me give you a treat. Lets have some fun in 	Canteen.”</a:t>
            </a:r>
          </a:p>
          <a:p>
            <a:pPr algn="just"/>
            <a:endParaRPr lang="en-FI" dirty="0"/>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500238" cy="2308324"/>
          </a:xfrm>
          <a:prstGeom prst="rect">
            <a:avLst/>
          </a:prstGeom>
          <a:noFill/>
        </p:spPr>
        <p:txBody>
          <a:bodyPr wrap="square" rtlCol="0">
            <a:spAutoFit/>
          </a:bodyPr>
          <a:lstStyle/>
          <a:p>
            <a:r>
              <a:rPr lang="en-US" dirty="0"/>
              <a:t>What do you learn from the story?</a:t>
            </a:r>
          </a:p>
          <a:p>
            <a:pPr marL="285750" indent="-285750">
              <a:buFont typeface="Arial" panose="020B0604020202020204" pitchFamily="34" charset="0"/>
              <a:buChar char="•"/>
            </a:pPr>
            <a:r>
              <a:rPr lang="en-US" dirty="0"/>
              <a:t>Before the Exam: Your Friend is a Friend.</a:t>
            </a:r>
          </a:p>
          <a:p>
            <a:pPr marL="285750" indent="-285750">
              <a:buFont typeface="Arial" panose="020B0604020202020204" pitchFamily="34" charset="0"/>
              <a:buChar char="•"/>
            </a:pPr>
            <a:r>
              <a:rPr lang="en-US" dirty="0"/>
              <a:t>During The Exam: Your Friend acts Like Enemy.</a:t>
            </a:r>
          </a:p>
          <a:p>
            <a:pPr marL="285750" indent="-285750">
              <a:buFont typeface="Arial" panose="020B0604020202020204" pitchFamily="34" charset="0"/>
              <a:buChar char="•"/>
            </a:pPr>
            <a:r>
              <a:rPr lang="en-US" dirty="0"/>
              <a:t>After The Exam: Your Friend is a Friend Again.</a:t>
            </a:r>
          </a:p>
          <a:p>
            <a:endParaRPr lang="en-US" dirty="0"/>
          </a:p>
          <a:p>
            <a:r>
              <a:rPr lang="en-US" dirty="0"/>
              <a:t>The story highlights on different forms of your friend. Sometimes he is like a friend, sometimes he is like an enemy.</a:t>
            </a:r>
          </a:p>
          <a:p>
            <a:endParaRPr lang="en-FI"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pic>
        <p:nvPicPr>
          <p:cNvPr id="4" name="Picture 3" descr="A close up of a toy&#10;&#10;Description automatically generated">
            <a:extLst>
              <a:ext uri="{FF2B5EF4-FFF2-40B4-BE49-F238E27FC236}">
                <a16:creationId xmlns:a16="http://schemas.microsoft.com/office/drawing/2014/main" id="{A5AFC05F-83D3-429E-BA46-2CDF381A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1980483"/>
            <a:ext cx="6841275" cy="4009490"/>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2" ma:contentTypeDescription="Create a new document." ma:contentTypeScope="" ma:versionID="13b2fa2a10d2a5a6888adc446fb9fcca">
  <xsd:schema xmlns:xsd="http://www.w3.org/2001/XMLSchema" xmlns:xs="http://www.w3.org/2001/XMLSchema" xmlns:p="http://schemas.microsoft.com/office/2006/metadata/properties" xmlns:ns2="f05aa4fc-6785-42fa-879e-4fefad1725f6" targetNamespace="http://schemas.microsoft.com/office/2006/metadata/properties" ma:root="true" ma:fieldsID="b38b42db5e3fefbe59a5f90102d5ac39" ns2:_="">
    <xsd:import namespace="f05aa4fc-6785-42fa-879e-4fefad1725f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5aa4fc-6785-42fa-879e-4fefad1725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0570AC-7C20-4EA0-8613-7CF57CCAB13C}"/>
</file>

<file path=customXml/itemProps2.xml><?xml version="1.0" encoding="utf-8"?>
<ds:datastoreItem xmlns:ds="http://schemas.openxmlformats.org/officeDocument/2006/customXml" ds:itemID="{1BE0DC4D-FDF3-4518-B2DF-33E71627AFCB}"/>
</file>

<file path=customXml/itemProps3.xml><?xml version="1.0" encoding="utf-8"?>
<ds:datastoreItem xmlns:ds="http://schemas.openxmlformats.org/officeDocument/2006/customXml" ds:itemID="{3B50727E-5CE7-4D4B-A6AB-30B633EC352C}"/>
</file>

<file path=docProps/app.xml><?xml version="1.0" encoding="utf-8"?>
<Properties xmlns="http://schemas.openxmlformats.org/officeDocument/2006/extended-properties" xmlns:vt="http://schemas.openxmlformats.org/officeDocument/2006/docPropsVTypes">
  <Template>Spectrum.thmx</Template>
  <TotalTime>171</TotalTime>
  <Words>1140</Words>
  <Application>Microsoft Office PowerPoint</Application>
  <PresentationFormat>On-screen Show (4:3)</PresentationFormat>
  <Paragraphs>280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vt:lpstr>
      <vt:lpstr>Copperplate Gothic Bold</vt:lpstr>
      <vt:lpstr>Corbel</vt:lpstr>
      <vt:lpstr>Rage Italic</vt:lpstr>
      <vt:lpstr>Wingdings</vt:lpstr>
      <vt:lpstr>Spectrum</vt:lpstr>
      <vt:lpstr>      Polymorphism </vt:lpstr>
      <vt:lpstr>Lecture Outline</vt:lpstr>
      <vt:lpstr>Polymorphism</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Sifat Rahman Ahona</cp:lastModifiedBy>
  <cp:revision>26</cp:revision>
  <dcterms:created xsi:type="dcterms:W3CDTF">2018-12-10T17:20:29Z</dcterms:created>
  <dcterms:modified xsi:type="dcterms:W3CDTF">2020-04-30T16:26:24Z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