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6" r:id="rId4"/>
    <p:sldId id="268" r:id="rId5"/>
    <p:sldId id="271" r:id="rId6"/>
    <p:sldId id="272" r:id="rId7"/>
    <p:sldId id="273" r:id="rId8"/>
    <p:sldId id="280" r:id="rId9"/>
    <p:sldId id="277" r:id="rId10"/>
    <p:sldId id="274" r:id="rId11"/>
    <p:sldId id="281" r:id="rId12"/>
    <p:sldId id="275" r:id="rId13"/>
    <p:sldId id="278" r:id="rId14"/>
    <p:sldId id="279" r:id="rId15"/>
    <p:sldId id="282" r:id="rId16"/>
    <p:sldId id="258" r:id="rId17"/>
    <p:sldId id="283" r:id="rId18"/>
    <p:sldId id="284" r:id="rId19"/>
    <p:sldId id="287" r:id="rId20"/>
    <p:sldId id="288" r:id="rId21"/>
    <p:sldId id="289" r:id="rId22"/>
    <p:sldId id="290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252E2-6C1F-4B01-B68D-2CC79CD65D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073EC-4214-4DF3-9E91-5A22CEF8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073EC-4214-4DF3-9E91-5A22CEF80E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40956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Jannatul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Maowa</a:t>
                      </a:r>
                      <a:r>
                        <a:rPr lang="en-US" i="1" baseline="0" dirty="0" smtClean="0"/>
                        <a:t>                  </a:t>
                      </a:r>
                      <a:r>
                        <a:rPr lang="en-US" b="1" i="0" baseline="0" dirty="0" smtClean="0"/>
                        <a:t>Email: </a:t>
                      </a:r>
                      <a:r>
                        <a:rPr lang="en-US" i="1" baseline="0" dirty="0" smtClean="0"/>
                        <a:t>maowa@aiub.edu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Deletion-Removing </a:t>
            </a:r>
            <a:r>
              <a:rPr lang="en-US" sz="2800" dirty="0"/>
              <a:t>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809925" y="2174610"/>
            <a:ext cx="7531100" cy="3362325"/>
            <a:chOff x="292" y="916"/>
            <a:chExt cx="4744" cy="2118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584" y="2784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640" y="960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ja-JP" dirty="0">
                <a:solidFill>
                  <a:srgbClr val="000000"/>
                </a:solidFill>
              </a:endParaRP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1296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15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416825" y="1344398"/>
            <a:ext cx="4454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chemeClr val="accent1"/>
                </a:solidFill>
              </a:rPr>
              <a:t>After max element is </a:t>
            </a:r>
            <a:r>
              <a:rPr lang="en-US" altLang="ja-JP" sz="2400" dirty="0" smtClean="0">
                <a:solidFill>
                  <a:schemeClr val="accent1"/>
                </a:solidFill>
              </a:rPr>
              <a:t>removed.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2402" y="5710580"/>
            <a:ext cx="7366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altLang="ja-JP" sz="2800" b="1" dirty="0" smtClean="0">
                <a:solidFill>
                  <a:schemeClr val="accent1"/>
                </a:solidFill>
              </a:rPr>
              <a:t>Exchange</a:t>
            </a:r>
            <a:r>
              <a:rPr lang="en-US" altLang="ja-JP" sz="2400" dirty="0" smtClean="0">
                <a:solidFill>
                  <a:schemeClr val="accent1"/>
                </a:solidFill>
              </a:rPr>
              <a:t> last element</a:t>
            </a:r>
            <a:r>
              <a:rPr lang="en-US" altLang="ja-JP" sz="2400" dirty="0" smtClean="0"/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8 </a:t>
            </a:r>
            <a:r>
              <a:rPr lang="en-US" altLang="ja-JP" sz="2400" dirty="0" smtClean="0">
                <a:solidFill>
                  <a:schemeClr val="accent1"/>
                </a:solidFill>
              </a:rPr>
              <a:t>with the root </a:t>
            </a:r>
            <a:r>
              <a:rPr lang="en-US" altLang="ja-JP" sz="2400" dirty="0" smtClean="0">
                <a:solidFill>
                  <a:srgbClr val="FF0000"/>
                </a:solidFill>
              </a:rPr>
              <a:t>20  </a:t>
            </a:r>
            <a:r>
              <a:rPr lang="en-US" altLang="ja-JP" sz="2400" dirty="0" smtClean="0">
                <a:solidFill>
                  <a:schemeClr val="accent1"/>
                </a:solidFill>
              </a:rPr>
              <a:t>into the heap.</a:t>
            </a:r>
            <a:endParaRPr lang="en-US" altLang="ja-JP" sz="2400" dirty="0">
              <a:solidFill>
                <a:schemeClr val="accent1"/>
              </a:solidFill>
            </a:endParaRPr>
          </a:p>
        </p:txBody>
      </p:sp>
      <p:cxnSp>
        <p:nvCxnSpPr>
          <p:cNvPr id="41" name="Straight Arrow Connector 40"/>
          <p:cNvCxnSpPr>
            <a:stCxn id="34" idx="0"/>
            <a:endCxn id="4" idx="4"/>
          </p:cNvCxnSpPr>
          <p:nvPr/>
        </p:nvCxnSpPr>
        <p:spPr>
          <a:xfrm flipV="1">
            <a:off x="4003975" y="2619110"/>
            <a:ext cx="762000" cy="2451100"/>
          </a:xfrm>
          <a:prstGeom prst="straightConnector1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3725" y="2244460"/>
            <a:ext cx="56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22574" y="1712945"/>
            <a:ext cx="7839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chemeClr val="accent1"/>
                </a:solidFill>
              </a:rPr>
              <a:t>We will have Complete binary tree with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10 </a:t>
            </a:r>
            <a:r>
              <a:rPr lang="en-US" altLang="ja-JP" sz="2400" dirty="0">
                <a:solidFill>
                  <a:schemeClr val="accent1"/>
                </a:solidFill>
              </a:rPr>
              <a:t>nodes.</a:t>
            </a:r>
          </a:p>
        </p:txBody>
      </p:sp>
      <p:cxnSp>
        <p:nvCxnSpPr>
          <p:cNvPr id="59" name="Straight Connector 58"/>
          <p:cNvCxnSpPr>
            <a:stCxn id="8" idx="5"/>
            <a:endCxn id="34" idx="1"/>
          </p:cNvCxnSpPr>
          <p:nvPr/>
        </p:nvCxnSpPr>
        <p:spPr>
          <a:xfrm>
            <a:off x="3551529" y="4382814"/>
            <a:ext cx="295292" cy="75249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Deletion-Removing </a:t>
            </a:r>
            <a:r>
              <a:rPr lang="en-US" sz="2800" dirty="0"/>
              <a:t>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809925" y="2174610"/>
            <a:ext cx="7531100" cy="3362325"/>
            <a:chOff x="292" y="916"/>
            <a:chExt cx="4744" cy="2118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584" y="2784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640" y="960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ja-JP" dirty="0">
                <a:solidFill>
                  <a:srgbClr val="000000"/>
                </a:solidFill>
              </a:endParaRP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 dirty="0" smtClean="0">
                  <a:solidFill>
                    <a:srgbClr val="000000"/>
                  </a:solidFill>
                </a:rPr>
                <a:t>20</a:t>
              </a:r>
              <a:endParaRPr lang="en-US" altLang="ja-JP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1296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15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416825" y="1344398"/>
            <a:ext cx="4454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chemeClr val="accent1"/>
                </a:solidFill>
              </a:rPr>
              <a:t>After max element is </a:t>
            </a:r>
            <a:r>
              <a:rPr lang="en-US" altLang="ja-JP" sz="2400" dirty="0" smtClean="0">
                <a:solidFill>
                  <a:schemeClr val="accent1"/>
                </a:solidFill>
              </a:rPr>
              <a:t>removed.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2402" y="5710580"/>
            <a:ext cx="7366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altLang="ja-JP" sz="2800" b="1" dirty="0" smtClean="0">
                <a:solidFill>
                  <a:schemeClr val="accent1"/>
                </a:solidFill>
              </a:rPr>
              <a:t>Exchange</a:t>
            </a:r>
            <a:r>
              <a:rPr lang="en-US" altLang="ja-JP" sz="2400" dirty="0" smtClean="0">
                <a:solidFill>
                  <a:schemeClr val="accent1"/>
                </a:solidFill>
              </a:rPr>
              <a:t> last element</a:t>
            </a:r>
            <a:r>
              <a:rPr lang="en-US" altLang="ja-JP" sz="2400" dirty="0" smtClean="0"/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8 </a:t>
            </a:r>
            <a:r>
              <a:rPr lang="en-US" altLang="ja-JP" sz="2400" dirty="0" smtClean="0">
                <a:solidFill>
                  <a:schemeClr val="accent1"/>
                </a:solidFill>
              </a:rPr>
              <a:t>with the root </a:t>
            </a:r>
            <a:r>
              <a:rPr lang="en-US" altLang="ja-JP" sz="2400" dirty="0" smtClean="0">
                <a:solidFill>
                  <a:srgbClr val="FF0000"/>
                </a:solidFill>
              </a:rPr>
              <a:t>20  </a:t>
            </a:r>
            <a:r>
              <a:rPr lang="en-US" altLang="ja-JP" sz="2400" dirty="0" smtClean="0">
                <a:solidFill>
                  <a:schemeClr val="accent1"/>
                </a:solidFill>
              </a:rPr>
              <a:t>into the heap.</a:t>
            </a:r>
            <a:endParaRPr lang="en-US" altLang="ja-JP" sz="2400" dirty="0">
              <a:solidFill>
                <a:schemeClr val="accent1"/>
              </a:solidFill>
            </a:endParaRPr>
          </a:p>
        </p:txBody>
      </p:sp>
      <p:cxnSp>
        <p:nvCxnSpPr>
          <p:cNvPr id="41" name="Straight Arrow Connector 40"/>
          <p:cNvCxnSpPr>
            <a:stCxn id="34" idx="0"/>
            <a:endCxn id="4" idx="4"/>
          </p:cNvCxnSpPr>
          <p:nvPr/>
        </p:nvCxnSpPr>
        <p:spPr>
          <a:xfrm flipV="1">
            <a:off x="4003975" y="2619110"/>
            <a:ext cx="762000" cy="2451100"/>
          </a:xfrm>
          <a:prstGeom prst="straightConnector1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3725" y="2244460"/>
            <a:ext cx="56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2574" y="1712945"/>
            <a:ext cx="7839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chemeClr val="accent1"/>
                </a:solidFill>
              </a:rPr>
              <a:t>We will have Complete binary tree with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10 </a:t>
            </a:r>
            <a:r>
              <a:rPr lang="en-US" altLang="ja-JP" sz="2400" dirty="0">
                <a:solidFill>
                  <a:schemeClr val="accent1"/>
                </a:solidFill>
              </a:rPr>
              <a:t>nodes.</a:t>
            </a:r>
          </a:p>
        </p:txBody>
      </p:sp>
      <p:cxnSp>
        <p:nvCxnSpPr>
          <p:cNvPr id="47" name="Straight Connector 46"/>
          <p:cNvCxnSpPr>
            <a:stCxn id="8" idx="5"/>
            <a:endCxn id="34" idx="1"/>
          </p:cNvCxnSpPr>
          <p:nvPr/>
        </p:nvCxnSpPr>
        <p:spPr>
          <a:xfrm>
            <a:off x="3551529" y="4382814"/>
            <a:ext cx="295292" cy="75249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58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6346" y="4991100"/>
            <a:ext cx="7477125" cy="838200"/>
          </a:xfrm>
          <a:prstGeom prst="rect">
            <a:avLst/>
          </a:prstGeom>
          <a:extLst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2000"/>
              </a:spcBef>
              <a:buClr>
                <a:schemeClr val="bg1">
                  <a:lumMod val="65000"/>
                </a:schemeClr>
              </a:buClr>
              <a:buNone/>
              <a:defRPr/>
            </a:pPr>
            <a:r>
              <a:rPr lang="en-US" altLang="ja-JP" sz="3100" b="1" dirty="0" smtClean="0">
                <a:solidFill>
                  <a:srgbClr val="0000FF"/>
                </a:solidFill>
              </a:rPr>
              <a:t>Reduce</a:t>
            </a:r>
            <a:r>
              <a:rPr lang="en-US" altLang="ja-JP" dirty="0" smtClean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0000FF"/>
                </a:solidFill>
              </a:rPr>
              <a:t>the heap size by </a:t>
            </a:r>
            <a:r>
              <a:rPr lang="en-US" altLang="ja-JP" dirty="0" smtClean="0">
                <a:solidFill>
                  <a:srgbClr val="0000FF"/>
                </a:solidFill>
              </a:rPr>
              <a:t>one and </a:t>
            </a:r>
            <a:r>
              <a:rPr lang="en-US" altLang="ja-JP" dirty="0">
                <a:solidFill>
                  <a:srgbClr val="0000FF"/>
                </a:solidFill>
              </a:rPr>
              <a:t>w</a:t>
            </a:r>
            <a:r>
              <a:rPr lang="en-US" altLang="ja-JP" dirty="0" smtClean="0">
                <a:solidFill>
                  <a:srgbClr val="0000FF"/>
                </a:solidFill>
              </a:rPr>
              <a:t>e </a:t>
            </a:r>
            <a:r>
              <a:rPr lang="en-US" altLang="ja-JP" dirty="0">
                <a:solidFill>
                  <a:srgbClr val="0000FF"/>
                </a:solidFill>
              </a:rPr>
              <a:t>have Complete binary tree with 10 nodes.</a:t>
            </a:r>
          </a:p>
          <a:p>
            <a:pPr marL="0" lvl="1" indent="0">
              <a:spcBef>
                <a:spcPts val="2000"/>
              </a:spcBef>
              <a:buClr>
                <a:schemeClr val="bg1">
                  <a:lumMod val="65000"/>
                </a:schemeClr>
              </a:buClr>
              <a:buNone/>
              <a:defRPr/>
            </a:pP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94909" y="1454150"/>
            <a:ext cx="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56346" y="5940136"/>
            <a:ext cx="6400800" cy="644236"/>
          </a:xfrm>
          <a:prstGeom prst="rect">
            <a:avLst/>
          </a:prstGeom>
          <a:extLst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2200" dirty="0">
                <a:solidFill>
                  <a:srgbClr val="0000FF"/>
                </a:solidFill>
              </a:rPr>
              <a:t>Find home for </a:t>
            </a:r>
            <a:r>
              <a:rPr lang="en-US" altLang="ja-JP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3534496" y="434340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20</a:t>
            </a:r>
            <a:endParaRPr lang="en-US" altLang="ja-JP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>
            <a:stCxn id="8" idx="5"/>
            <a:endCxn id="36" idx="1"/>
          </p:cNvCxnSpPr>
          <p:nvPr/>
        </p:nvCxnSpPr>
        <p:spPr>
          <a:xfrm>
            <a:off x="3205154" y="3662354"/>
            <a:ext cx="394438" cy="74614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71600" y="5410200"/>
            <a:ext cx="6400800" cy="644236"/>
          </a:xfrm>
          <a:prstGeom prst="rect">
            <a:avLst/>
          </a:prstGeom>
          <a:extLst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dirty="0" smtClean="0">
                <a:solidFill>
                  <a:schemeClr val="accent3"/>
                </a:solidFill>
              </a:rPr>
              <a:t>Find home for </a:t>
            </a:r>
            <a:r>
              <a:rPr lang="en-US" altLang="ja-JP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057400" y="2514600"/>
            <a:ext cx="762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 smtClean="0">
                <a:solidFill>
                  <a:srgbClr val="000000"/>
                </a:solidFill>
              </a:rPr>
              <a:t>  8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25059" y="1454150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71600" y="5410200"/>
            <a:ext cx="6400800" cy="644236"/>
          </a:xfrm>
          <a:prstGeom prst="rect">
            <a:avLst/>
          </a:prstGeom>
          <a:extLst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Done . Complete binary tree with </a:t>
            </a:r>
            <a:r>
              <a:rPr lang="en-US" altLang="ja-JP" dirty="0" smtClean="0">
                <a:solidFill>
                  <a:srgbClr val="FF0000"/>
                </a:solidFill>
              </a:rPr>
              <a:t>10</a:t>
            </a:r>
            <a:r>
              <a:rPr lang="en-US" altLang="ja-JP" dirty="0" smtClean="0">
                <a:solidFill>
                  <a:schemeClr val="tx1"/>
                </a:solidFill>
              </a:rPr>
              <a:t> nodes.</a:t>
            </a:r>
          </a:p>
          <a:p>
            <a:pPr marL="0" indent="0">
              <a:buNone/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Max element is in root.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879725" y="3306763"/>
            <a:ext cx="30296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057400" y="2514600"/>
            <a:ext cx="762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 smtClean="0">
                <a:solidFill>
                  <a:srgbClr val="000000"/>
                </a:solidFill>
              </a:rPr>
              <a:t>  9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25059" y="1454150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/>
              <a:t>Heapsort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136583"/>
            <a:ext cx="8534400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ja-JP" dirty="0">
                <a:solidFill>
                  <a:schemeClr val="accent3"/>
                </a:solidFill>
              </a:rPr>
              <a:t>Goal:</a:t>
            </a:r>
          </a:p>
          <a:p>
            <a:pPr lvl="1">
              <a:lnSpc>
                <a:spcPct val="130000"/>
              </a:lnSpc>
            </a:pPr>
            <a:r>
              <a:rPr lang="en-US" altLang="ja-JP" dirty="0"/>
              <a:t>Sort an array using heap representations</a:t>
            </a:r>
          </a:p>
          <a:p>
            <a:pPr>
              <a:lnSpc>
                <a:spcPct val="130000"/>
              </a:lnSpc>
            </a:pPr>
            <a:r>
              <a:rPr lang="en-US" altLang="ja-JP" dirty="0" smtClean="0"/>
              <a:t> </a:t>
            </a:r>
          </a:p>
          <a:p>
            <a:pPr>
              <a:lnSpc>
                <a:spcPct val="130000"/>
              </a:lnSpc>
            </a:pPr>
            <a:r>
              <a:rPr lang="en-US" altLang="ja-JP" dirty="0" smtClean="0">
                <a:solidFill>
                  <a:schemeClr val="accent3"/>
                </a:solidFill>
              </a:rPr>
              <a:t>Idea</a:t>
            </a:r>
            <a:r>
              <a:rPr lang="en-US" altLang="ja-JP" dirty="0">
                <a:solidFill>
                  <a:schemeClr val="accent3"/>
                </a:solidFill>
              </a:rPr>
              <a:t>: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Build a max-heap from the array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Swap the root (the maximum element) with the last element in the array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ja-JP" altLang="en-US" dirty="0">
                <a:latin typeface="Arial" pitchFamily="34" charset="0"/>
              </a:rPr>
              <a:t>“</a:t>
            </a:r>
            <a:r>
              <a:rPr lang="en-US" altLang="ja-JP" dirty="0"/>
              <a:t>Discard</a:t>
            </a:r>
            <a:r>
              <a:rPr lang="ja-JP" altLang="en-US" dirty="0">
                <a:latin typeface="Arial" pitchFamily="34" charset="0"/>
              </a:rPr>
              <a:t>”</a:t>
            </a:r>
            <a:r>
              <a:rPr lang="en-US" altLang="ja-JP" dirty="0"/>
              <a:t> this last node by decreasing the heap size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Call MAX-HEAPIFY on the new root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Repeat this process until only one node remains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765066"/>
              </p:ext>
            </p:extLst>
          </p:nvPr>
        </p:nvGraphicFramePr>
        <p:xfrm>
          <a:off x="6118505" y="2269154"/>
          <a:ext cx="2457450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aint Shop Pro Image" r:id="rId3" imgW="3512195" imgH="2097561" progId="">
                  <p:embed/>
                </p:oleObj>
              </mc:Choice>
              <mc:Fallback>
                <p:oleObj name="Paint Shop Pro Image" r:id="rId3" imgW="3512195" imgH="2097561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505" y="2269154"/>
                        <a:ext cx="2457450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874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err="1">
                <a:latin typeface="Monotype Corsiva" pitchFamily="66" charset="0"/>
              </a:rPr>
              <a:t>Alg</a:t>
            </a:r>
            <a:r>
              <a:rPr lang="en-US" altLang="ja-JP" sz="2800" dirty="0">
                <a:latin typeface="Monotype Corsiva" pitchFamily="66" charset="0"/>
              </a:rPr>
              <a:t>:</a:t>
            </a:r>
            <a:r>
              <a:rPr lang="en-US" altLang="ja-JP" sz="2800" dirty="0"/>
              <a:t> HEAPSORT</a:t>
            </a:r>
            <a:r>
              <a:rPr lang="en-US" altLang="ja-JP" sz="2800" i="1" dirty="0"/>
              <a:t>(A)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417638"/>
            <a:ext cx="6324600" cy="5216525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Wingdings" pitchFamily="2" charset="2"/>
              <a:buNone/>
            </a:pPr>
            <a:endParaRPr lang="en-US" altLang="ja-JP" i="1" dirty="0" smtClean="0"/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00FF"/>
                </a:solidFill>
              </a:rPr>
              <a:t>BUILD-MAX-HEAP</a:t>
            </a:r>
            <a:r>
              <a:rPr lang="en-US" altLang="ja-JP" dirty="0" smtClean="0">
                <a:solidFill>
                  <a:srgbClr val="0000FF"/>
                </a:solidFill>
                <a:latin typeface="Comic Sans MS" pitchFamily="66" charset="0"/>
              </a:rPr>
              <a:t>(A)   ……………….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00FF"/>
                </a:solidFill>
              </a:rPr>
              <a:t>for </a:t>
            </a:r>
            <a:r>
              <a:rPr lang="en-US" altLang="ja-JP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altLang="ja-JP" dirty="0" smtClean="0">
                <a:solidFill>
                  <a:srgbClr val="0000FF"/>
                </a:solidFill>
                <a:latin typeface="Comic Sans MS" pitchFamily="66" charset="0"/>
              </a:rPr>
              <a:t> ← n-1</a:t>
            </a:r>
            <a:r>
              <a:rPr lang="en-US" altLang="ja-JP" i="1" dirty="0" smtClean="0">
                <a:solidFill>
                  <a:srgbClr val="0000FF"/>
                </a:solidFill>
              </a:rPr>
              <a:t> </a:t>
            </a:r>
            <a:r>
              <a:rPr lang="en-US" altLang="ja-JP" dirty="0" smtClean="0">
                <a:solidFill>
                  <a:srgbClr val="0000FF"/>
                </a:solidFill>
              </a:rPr>
              <a:t>down to 1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 smtClean="0">
                <a:solidFill>
                  <a:srgbClr val="0000FF"/>
                </a:solidFill>
              </a:rPr>
              <a:t>      do exchange </a:t>
            </a:r>
            <a:r>
              <a:rPr lang="en-US" altLang="ja-JP" dirty="0" smtClean="0">
                <a:solidFill>
                  <a:srgbClr val="0000FF"/>
                </a:solidFill>
                <a:latin typeface="Comic Sans MS" pitchFamily="66" charset="0"/>
              </a:rPr>
              <a:t>A[0] ↔ A[</a:t>
            </a:r>
            <a:r>
              <a:rPr lang="en-US" altLang="ja-JP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altLang="ja-JP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 smtClean="0">
                <a:solidFill>
                  <a:srgbClr val="0000FF"/>
                </a:solidFill>
              </a:rPr>
              <a:t>           MAX-HEAPIFY</a:t>
            </a:r>
            <a:r>
              <a:rPr lang="en-US" altLang="ja-JP" dirty="0" smtClean="0">
                <a:solidFill>
                  <a:srgbClr val="0000FF"/>
                </a:solidFill>
                <a:latin typeface="Comic Sans MS" pitchFamily="66" charset="0"/>
              </a:rPr>
              <a:t>(A, 0, </a:t>
            </a:r>
            <a:r>
              <a:rPr lang="en-US" altLang="ja-JP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altLang="ja-JP" dirty="0" smtClean="0">
                <a:solidFill>
                  <a:srgbClr val="0000FF"/>
                </a:solidFill>
                <a:latin typeface="Comic Sans MS" pitchFamily="66" charset="0"/>
              </a:rPr>
              <a:t>) ….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ja-JP" sz="3200" dirty="0" smtClean="0">
                <a:solidFill>
                  <a:schemeClr val="accent3"/>
                </a:solidFill>
              </a:rPr>
              <a:t>Running time: </a:t>
            </a:r>
            <a:r>
              <a:rPr lang="en-US" altLang="ja-JP" sz="3200" dirty="0" smtClean="0">
                <a:solidFill>
                  <a:schemeClr val="accent3"/>
                </a:solidFill>
                <a:latin typeface="Comic Sans MS" pitchFamily="66" charset="0"/>
              </a:rPr>
              <a:t>O(</a:t>
            </a:r>
            <a:r>
              <a:rPr lang="en-US" altLang="ja-JP" sz="3200" dirty="0" err="1" smtClean="0">
                <a:solidFill>
                  <a:schemeClr val="accent3"/>
                </a:solidFill>
                <a:latin typeface="Comic Sans MS" pitchFamily="66" charset="0"/>
              </a:rPr>
              <a:t>nlogn</a:t>
            </a:r>
            <a:r>
              <a:rPr lang="en-US" altLang="ja-JP" sz="3200" dirty="0" smtClean="0">
                <a:solidFill>
                  <a:schemeClr val="accent3"/>
                </a:solidFill>
                <a:latin typeface="Comic Sans MS" pitchFamily="66" charset="0"/>
              </a:rPr>
              <a:t>)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None/>
            </a:pPr>
            <a:endParaRPr lang="en-US" altLang="ja-JP" dirty="0" smtClean="0">
              <a:latin typeface="Comic Sans MS" pitchFamily="66" charset="0"/>
            </a:endParaRPr>
          </a:p>
          <a:p>
            <a:pPr marL="533400" indent="-533400">
              <a:lnSpc>
                <a:spcPct val="130000"/>
              </a:lnSpc>
              <a:buFont typeface="Wingdings" pitchFamily="2" charset="2"/>
              <a:buNone/>
            </a:pPr>
            <a:endParaRPr lang="en-US" altLang="ja-JP" dirty="0" smtClean="0">
              <a:latin typeface="Comic Sans MS" pitchFamily="66" charset="0"/>
            </a:endParaRPr>
          </a:p>
          <a:p>
            <a:pPr marL="533400" indent="-533400"/>
            <a:endParaRPr lang="ja-JP" altLang="en-US" dirty="0" smtClean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705600" y="2174875"/>
            <a:ext cx="2208213" cy="2462213"/>
            <a:chOff x="4116" y="1100"/>
            <a:chExt cx="1391" cy="1551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128" y="1100"/>
              <a:ext cx="4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  <a:latin typeface="Comic Sans MS" pitchFamily="66" charset="0"/>
                </a:rPr>
                <a:t>O(n)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116" y="2340"/>
              <a:ext cx="7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  <a:latin typeface="Comic Sans MS" pitchFamily="66" charset="0"/>
                </a:rPr>
                <a:t>O(</a:t>
              </a:r>
              <a:r>
                <a:rPr lang="en-US" altLang="ja-JP" dirty="0" err="1">
                  <a:solidFill>
                    <a:schemeClr val="accent3"/>
                  </a:solidFill>
                  <a:latin typeface="Comic Sans MS" pitchFamily="66" charset="0"/>
                </a:rPr>
                <a:t>logn</a:t>
              </a:r>
              <a:r>
                <a:rPr lang="en-US" altLang="ja-JP" dirty="0">
                  <a:solidFill>
                    <a:schemeClr val="accent3"/>
                  </a:solidFill>
                  <a:latin typeface="Comic Sans MS" pitchFamily="66" charset="0"/>
                </a:rPr>
                <a:t>)</a:t>
              </a:r>
            </a:p>
          </p:txBody>
        </p:sp>
        <p:sp>
          <p:nvSpPr>
            <p:cNvPr id="9" name="AutoShape 7"/>
            <p:cNvSpPr>
              <a:spLocks/>
            </p:cNvSpPr>
            <p:nvPr/>
          </p:nvSpPr>
          <p:spPr bwMode="auto">
            <a:xfrm>
              <a:off x="4692" y="1477"/>
              <a:ext cx="144" cy="1174"/>
            </a:xfrm>
            <a:prstGeom prst="rightBrace">
              <a:avLst>
                <a:gd name="adj1" fmla="val 67940"/>
                <a:gd name="adj2" fmla="val 50000"/>
              </a:avLst>
            </a:prstGeom>
            <a:noFill/>
            <a:ln w="127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534239"/>
                </a:solidFill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809" y="1912"/>
              <a:ext cx="6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  <a:latin typeface="Comic Sans MS" pitchFamily="66" charset="0"/>
                </a:rPr>
                <a:t>n-1</a:t>
              </a:r>
              <a:r>
                <a:rPr lang="en-US" altLang="ja-JP" dirty="0">
                  <a:solidFill>
                    <a:schemeClr val="accent3"/>
                  </a:solidFill>
                  <a:latin typeface="Monotype Corsiva" pitchFamily="66" charset="0"/>
                </a:rPr>
                <a:t> </a:t>
              </a:r>
              <a:r>
                <a:rPr lang="en-US" altLang="ja-JP" dirty="0">
                  <a:solidFill>
                    <a:schemeClr val="accent3"/>
                  </a:solidFill>
                  <a:latin typeface="Arial" pitchFamily="34" charset="0"/>
                </a:rPr>
                <a:t>times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494" y="1224576"/>
            <a:ext cx="46798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 smtClean="0"/>
              <a:t>Input Array, A</a:t>
            </a:r>
            <a:r>
              <a:rPr lang="en-US" altLang="ja-JP" sz="2800" dirty="0"/>
              <a:t>=[7, 4, 3, 1, 2]</a:t>
            </a:r>
            <a:endParaRPr lang="en-US" sz="280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/>
              <a:t>HEAPSORT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519067"/>
              </p:ext>
            </p:extLst>
          </p:nvPr>
        </p:nvGraphicFramePr>
        <p:xfrm>
          <a:off x="381000" y="4506210"/>
          <a:ext cx="267017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Paint Shop Pro Image" r:id="rId3" imgW="3814634" imgH="2126829" progId="">
                  <p:embed/>
                </p:oleObj>
              </mc:Choice>
              <mc:Fallback>
                <p:oleObj name="Paint Shop Pro Image" r:id="rId3" imgW="3814634" imgH="2126829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06210"/>
                        <a:ext cx="267017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120786"/>
              </p:ext>
            </p:extLst>
          </p:nvPr>
        </p:nvGraphicFramePr>
        <p:xfrm>
          <a:off x="381000" y="1953510"/>
          <a:ext cx="245745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Paint Shop Pro Image" r:id="rId5" imgW="3512195" imgH="2097561" progId="">
                  <p:embed/>
                </p:oleObj>
              </mc:Choice>
              <mc:Fallback>
                <p:oleObj name="Paint Shop Pro Image" r:id="rId5" imgW="3512195" imgH="2097561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53510"/>
                        <a:ext cx="2457450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128596"/>
              </p:ext>
            </p:extLst>
          </p:nvPr>
        </p:nvGraphicFramePr>
        <p:xfrm>
          <a:off x="3209925" y="1953510"/>
          <a:ext cx="2436813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Paint Shop Pro Image" r:id="rId7" imgW="3482927" imgH="2107317" progId="">
                  <p:embed/>
                </p:oleObj>
              </mc:Choice>
              <mc:Fallback>
                <p:oleObj name="Paint Shop Pro Image" r:id="rId7" imgW="3482927" imgH="2107317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1953510"/>
                        <a:ext cx="2436813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220553"/>
              </p:ext>
            </p:extLst>
          </p:nvPr>
        </p:nvGraphicFramePr>
        <p:xfrm>
          <a:off x="6019800" y="1953510"/>
          <a:ext cx="258127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Paint Shop Pro Image" r:id="rId9" imgW="3687805" imgH="2078049" progId="">
                  <p:embed/>
                </p:oleObj>
              </mc:Choice>
              <mc:Fallback>
                <p:oleObj name="Paint Shop Pro Image" r:id="rId9" imgW="3687805" imgH="2078049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53510"/>
                        <a:ext cx="2581275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278398"/>
              </p:ext>
            </p:extLst>
          </p:nvPr>
        </p:nvGraphicFramePr>
        <p:xfrm>
          <a:off x="3362325" y="4520498"/>
          <a:ext cx="24511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Paint Shop Pro Image" r:id="rId11" imgW="3502439" imgH="2087805" progId="">
                  <p:embed/>
                </p:oleObj>
              </mc:Choice>
              <mc:Fallback>
                <p:oleObj name="Paint Shop Pro Image" r:id="rId11" imgW="3502439" imgH="208780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4520498"/>
                        <a:ext cx="24511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962109"/>
              </p:ext>
            </p:extLst>
          </p:nvPr>
        </p:nvGraphicFramePr>
        <p:xfrm>
          <a:off x="6373091" y="5702391"/>
          <a:ext cx="24765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Paint Shop Pro Image" r:id="rId13" imgW="3551220" imgH="839252" progId="">
                  <p:embed/>
                </p:oleObj>
              </mc:Choice>
              <mc:Fallback>
                <p:oleObj name="Paint Shop Pro Image" r:id="rId13" imgW="3551220" imgH="83925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091" y="5702391"/>
                        <a:ext cx="24765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32"/>
          <p:cNvSpPr>
            <a:spLocks noChangeShapeType="1"/>
          </p:cNvSpPr>
          <p:nvPr/>
        </p:nvSpPr>
        <p:spPr bwMode="auto">
          <a:xfrm flipH="1">
            <a:off x="1677988" y="2410710"/>
            <a:ext cx="152400" cy="609600"/>
          </a:xfrm>
          <a:prstGeom prst="line">
            <a:avLst/>
          </a:prstGeom>
          <a:noFill/>
          <a:ln w="9525">
            <a:solidFill>
              <a:srgbClr val="DD011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7" name="Group 34"/>
          <p:cNvGrpSpPr>
            <a:grpSpLocks/>
          </p:cNvGrpSpPr>
          <p:nvPr/>
        </p:nvGrpSpPr>
        <p:grpSpPr bwMode="auto">
          <a:xfrm>
            <a:off x="3352800" y="2182110"/>
            <a:ext cx="2305050" cy="1709738"/>
            <a:chOff x="2112" y="1008"/>
            <a:chExt cx="1452" cy="1077"/>
          </a:xfrm>
        </p:grpSpPr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2112" y="1872"/>
              <a:ext cx="14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dirty="0">
                  <a:solidFill>
                    <a:srgbClr val="DD0111"/>
                  </a:solidFill>
                  <a:latin typeface="Arial" pitchFamily="34" charset="0"/>
                </a:rPr>
                <a:t>MAX-HEAPIFY(A, 0, 3)</a:t>
              </a:r>
            </a:p>
          </p:txBody>
        </p:sp>
        <p:sp>
          <p:nvSpPr>
            <p:cNvPr id="29" name="Freeform 36"/>
            <p:cNvSpPr>
              <a:spLocks/>
            </p:cNvSpPr>
            <p:nvPr/>
          </p:nvSpPr>
          <p:spPr bwMode="auto">
            <a:xfrm>
              <a:off x="2112" y="1008"/>
              <a:ext cx="720" cy="528"/>
            </a:xfrm>
            <a:custGeom>
              <a:avLst/>
              <a:gdLst>
                <a:gd name="T0" fmla="*/ 0 w 720"/>
                <a:gd name="T1" fmla="*/ 528 h 528"/>
                <a:gd name="T2" fmla="*/ 192 w 720"/>
                <a:gd name="T3" fmla="*/ 144 h 528"/>
                <a:gd name="T4" fmla="*/ 720 w 720"/>
                <a:gd name="T5" fmla="*/ 0 h 528"/>
                <a:gd name="T6" fmla="*/ 0 60000 65536"/>
                <a:gd name="T7" fmla="*/ 0 60000 65536"/>
                <a:gd name="T8" fmla="*/ 0 60000 65536"/>
                <a:gd name="T9" fmla="*/ 0 w 720"/>
                <a:gd name="T10" fmla="*/ 0 h 528"/>
                <a:gd name="T11" fmla="*/ 720 w 720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528">
                  <a:moveTo>
                    <a:pt x="0" y="528"/>
                  </a:moveTo>
                  <a:cubicBezTo>
                    <a:pt x="36" y="380"/>
                    <a:pt x="72" y="232"/>
                    <a:pt x="192" y="144"/>
                  </a:cubicBezTo>
                  <a:cubicBezTo>
                    <a:pt x="312" y="56"/>
                    <a:pt x="516" y="28"/>
                    <a:pt x="720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7"/>
          <p:cNvGrpSpPr>
            <a:grpSpLocks/>
          </p:cNvGrpSpPr>
          <p:nvPr/>
        </p:nvGrpSpPr>
        <p:grpSpPr bwMode="auto">
          <a:xfrm>
            <a:off x="6248400" y="2105910"/>
            <a:ext cx="2305050" cy="1785938"/>
            <a:chOff x="3936" y="960"/>
            <a:chExt cx="1452" cy="1125"/>
          </a:xfrm>
        </p:grpSpPr>
        <p:sp>
          <p:nvSpPr>
            <p:cNvPr id="31" name="Text Box 38"/>
            <p:cNvSpPr txBox="1">
              <a:spLocks noChangeArrowheads="1"/>
            </p:cNvSpPr>
            <p:nvPr/>
          </p:nvSpPr>
          <p:spPr bwMode="auto">
            <a:xfrm>
              <a:off x="3936" y="1872"/>
              <a:ext cx="14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rgbClr val="DD0111"/>
                  </a:solidFill>
                  <a:latin typeface="Arial" pitchFamily="34" charset="0"/>
                </a:rPr>
                <a:t>MAX-HEAPIFY(A, 0, 2)</a:t>
              </a:r>
            </a:p>
          </p:txBody>
        </p:sp>
        <p:sp>
          <p:nvSpPr>
            <p:cNvPr id="32" name="Freeform 39"/>
            <p:cNvSpPr>
              <a:spLocks/>
            </p:cNvSpPr>
            <p:nvPr/>
          </p:nvSpPr>
          <p:spPr bwMode="auto">
            <a:xfrm>
              <a:off x="4944" y="960"/>
              <a:ext cx="288" cy="192"/>
            </a:xfrm>
            <a:custGeom>
              <a:avLst/>
              <a:gdLst>
                <a:gd name="T0" fmla="*/ 0 w 288"/>
                <a:gd name="T1" fmla="*/ 0 h 192"/>
                <a:gd name="T2" fmla="*/ 192 w 288"/>
                <a:gd name="T3" fmla="*/ 48 h 192"/>
                <a:gd name="T4" fmla="*/ 288 w 288"/>
                <a:gd name="T5" fmla="*/ 192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cubicBezTo>
                    <a:pt x="72" y="8"/>
                    <a:pt x="144" y="16"/>
                    <a:pt x="192" y="48"/>
                  </a:cubicBezTo>
                  <a:cubicBezTo>
                    <a:pt x="240" y="80"/>
                    <a:pt x="264" y="136"/>
                    <a:pt x="288" y="192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40"/>
          <p:cNvGrpSpPr>
            <a:grpSpLocks/>
          </p:cNvGrpSpPr>
          <p:nvPr/>
        </p:nvGrpSpPr>
        <p:grpSpPr bwMode="auto">
          <a:xfrm>
            <a:off x="533400" y="4696710"/>
            <a:ext cx="2305050" cy="1862138"/>
            <a:chOff x="336" y="2592"/>
            <a:chExt cx="1452" cy="1173"/>
          </a:xfrm>
        </p:grpSpPr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336" y="3552"/>
              <a:ext cx="14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rgbClr val="DD0111"/>
                  </a:solidFill>
                  <a:latin typeface="Arial" pitchFamily="34" charset="0"/>
                </a:rPr>
                <a:t>MAX-HEAPIFY(A, 0, 1)</a:t>
              </a:r>
            </a:p>
          </p:txBody>
        </p:sp>
        <p:sp>
          <p:nvSpPr>
            <p:cNvPr id="35" name="Freeform 42"/>
            <p:cNvSpPr>
              <a:spLocks/>
            </p:cNvSpPr>
            <p:nvPr/>
          </p:nvSpPr>
          <p:spPr bwMode="auto">
            <a:xfrm>
              <a:off x="768" y="2592"/>
              <a:ext cx="288" cy="192"/>
            </a:xfrm>
            <a:custGeom>
              <a:avLst/>
              <a:gdLst>
                <a:gd name="T0" fmla="*/ 0 w 288"/>
                <a:gd name="T1" fmla="*/ 192 h 192"/>
                <a:gd name="T2" fmla="*/ 96 w 288"/>
                <a:gd name="T3" fmla="*/ 48 h 192"/>
                <a:gd name="T4" fmla="*/ 288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24" y="136"/>
                    <a:pt x="48" y="80"/>
                    <a:pt x="96" y="48"/>
                  </a:cubicBezTo>
                  <a:cubicBezTo>
                    <a:pt x="144" y="16"/>
                    <a:pt x="216" y="8"/>
                    <a:pt x="288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436418" y="3546839"/>
            <a:ext cx="23054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DD0111"/>
                </a:solidFill>
                <a:latin typeface="Arial" pitchFamily="34" charset="0"/>
              </a:rPr>
              <a:t>MAX-HEAPIFY(A, 0, </a:t>
            </a:r>
            <a:r>
              <a:rPr lang="en-US" altLang="ja-JP" sz="1600" dirty="0" smtClean="0">
                <a:solidFill>
                  <a:srgbClr val="DD0111"/>
                </a:solidFill>
                <a:latin typeface="Arial" pitchFamily="34" charset="0"/>
              </a:rPr>
              <a:t>4)</a:t>
            </a:r>
            <a:endParaRPr lang="en-US" altLang="ja-JP" sz="1600" dirty="0">
              <a:solidFill>
                <a:srgbClr val="DD0111"/>
              </a:solidFill>
              <a:latin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13317" y="5310182"/>
            <a:ext cx="273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Output Array/ Sorted Array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7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 smtClean="0"/>
              <a:t>Uses of Heaps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7091" y="2084388"/>
            <a:ext cx="8562109" cy="3640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ja-JP" sz="2800" dirty="0" smtClean="0">
                <a:solidFill>
                  <a:schemeClr val="tx1"/>
                </a:solidFill>
              </a:rPr>
              <a:t>There are two main uses of heaps.</a:t>
            </a:r>
          </a:p>
          <a:p>
            <a:pPr>
              <a:buFont typeface="Wingdings" charset="0"/>
              <a:buNone/>
              <a:defRPr/>
            </a:pPr>
            <a:endParaRPr lang="en-US" altLang="ja-JP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altLang="ja-JP" sz="2800" dirty="0" smtClean="0">
                <a:solidFill>
                  <a:schemeClr val="tx1"/>
                </a:solidFill>
              </a:rPr>
              <a:t>The first is as a way of implementing a special kind of queue, called a priority queue.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endParaRPr lang="en-US" altLang="ja-JP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altLang="ja-JP" sz="2800" dirty="0" smtClean="0">
                <a:solidFill>
                  <a:schemeClr val="tx1"/>
                </a:solidFill>
              </a:rPr>
              <a:t>The second application is sorting.</a:t>
            </a:r>
          </a:p>
          <a:p>
            <a:pPr>
              <a:buFont typeface="Wingdings" charset="0"/>
              <a:buNone/>
              <a:defRPr/>
            </a:pP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 smtClean="0"/>
              <a:t>Complexity of Heaps 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795" y="2098248"/>
            <a:ext cx="850370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To sort an array, or list, containing N values there are two steps: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insert each value into a heap (initially empty)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remove each value form the heap in ascending order (this is done by N successive calls to </a:t>
            </a:r>
            <a:r>
              <a:rPr lang="en-US" altLang="ja-JP" sz="2000" dirty="0" smtClean="0"/>
              <a:t>get smallest).</a:t>
            </a: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What is the complexity of the </a:t>
            </a:r>
            <a:r>
              <a:rPr lang="en-US" altLang="ja-JP" sz="2000" dirty="0" smtClean="0"/>
              <a:t>Heapsort </a:t>
            </a:r>
            <a:r>
              <a:rPr lang="en-US" altLang="ja-JP" sz="2000" dirty="0"/>
              <a:t>algorithm?</a:t>
            </a:r>
          </a:p>
          <a:p>
            <a:pPr algn="ctr">
              <a:defRPr/>
            </a:pPr>
            <a:r>
              <a:rPr lang="en-US" altLang="ja-JP" sz="2000" dirty="0" smtClean="0"/>
              <a:t> (</a:t>
            </a:r>
            <a:r>
              <a:rPr lang="en-US" altLang="ja-JP" sz="2000" dirty="0"/>
              <a:t>N insert operations) + (N delete operations)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Each insert and delete operation is O(</a:t>
            </a:r>
            <a:r>
              <a:rPr lang="en-US" altLang="ja-JP" sz="2000" dirty="0" err="1"/>
              <a:t>logN</a:t>
            </a:r>
            <a:r>
              <a:rPr lang="en-US" altLang="ja-JP" sz="2000" dirty="0"/>
              <a:t>) at the very worst - the heap does not always have all N values in it. </a:t>
            </a:r>
            <a:endParaRPr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ja-JP" sz="2000" dirty="0" smtClean="0"/>
              <a:t>So</a:t>
            </a:r>
            <a:r>
              <a:rPr lang="en-US" altLang="ja-JP" sz="2000" dirty="0"/>
              <a:t>, the complexity is certainly no greater than O(</a:t>
            </a:r>
            <a:r>
              <a:rPr lang="en-US" altLang="ja-JP" sz="2000" dirty="0" err="1"/>
              <a:t>NlogN</a:t>
            </a:r>
            <a:r>
              <a:rPr lang="en-US" altLang="ja-JP" sz="2000" dirty="0"/>
              <a:t>).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13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Insertion-</a:t>
            </a:r>
            <a:r>
              <a:rPr lang="en-US" altLang="ja-JP" sz="2400" dirty="0">
                <a:solidFill>
                  <a:schemeClr val="tx1"/>
                </a:solidFill>
              </a:rPr>
              <a:t>Putting An Element Into A Max </a:t>
            </a:r>
            <a:r>
              <a:rPr lang="en-US" altLang="ja-JP" sz="2400" dirty="0" smtClean="0">
                <a:solidFill>
                  <a:schemeClr val="tx1"/>
                </a:solidFill>
              </a:rPr>
              <a:t>Heap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Deletion-Removing  </a:t>
            </a:r>
            <a:r>
              <a:rPr lang="en-US" sz="2400" dirty="0">
                <a:solidFill>
                  <a:schemeClr val="tx1"/>
                </a:solidFill>
              </a:rPr>
              <a:t>The Max / Min </a:t>
            </a:r>
            <a:r>
              <a:rPr lang="en-US" sz="2400" dirty="0" smtClean="0">
                <a:solidFill>
                  <a:schemeClr val="tx1"/>
                </a:solidFill>
              </a:rPr>
              <a:t>Element</a:t>
            </a:r>
          </a:p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HeapSort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ja-JP" sz="2400" dirty="0" smtClean="0">
                <a:solidFill>
                  <a:schemeClr val="tx1"/>
                </a:solidFill>
                <a:latin typeface="Calibri" pitchFamily="34" charset="0"/>
              </a:rPr>
              <a:t>Uses </a:t>
            </a:r>
            <a:r>
              <a:rPr lang="en-US" altLang="ja-JP" sz="2400" dirty="0">
                <a:solidFill>
                  <a:schemeClr val="tx1"/>
                </a:solidFill>
                <a:latin typeface="Calibri" pitchFamily="34" charset="0"/>
              </a:rPr>
              <a:t>o</a:t>
            </a:r>
            <a:r>
              <a:rPr lang="en-US" altLang="ja-JP" sz="2400" dirty="0" smtClean="0">
                <a:solidFill>
                  <a:schemeClr val="tx1"/>
                </a:solidFill>
                <a:latin typeface="Calibri" pitchFamily="34" charset="0"/>
              </a:rPr>
              <a:t>f </a:t>
            </a:r>
            <a:r>
              <a:rPr lang="en-US" altLang="ja-JP" sz="2400" dirty="0" err="1" smtClean="0">
                <a:solidFill>
                  <a:schemeClr val="tx1"/>
                </a:solidFill>
                <a:latin typeface="Calibri" pitchFamily="34" charset="0"/>
              </a:rPr>
              <a:t>Heaps</a:t>
            </a:r>
            <a:r>
              <a:rPr lang="en-US" altLang="ja-JP" sz="2400" dirty="0" err="1" smtClean="0">
                <a:latin typeface="Calibri" pitchFamily="34" charset="0"/>
              </a:rPr>
              <a:t>m</a:t>
            </a:r>
            <a:endParaRPr lang="en-US" altLang="ja-JP" sz="2400" dirty="0" smtClean="0">
              <a:latin typeface="Calibri" pitchFamily="34" charset="0"/>
            </a:endParaRPr>
          </a:p>
          <a:p>
            <a:pPr marL="342900" indent="-342900">
              <a:buAutoNum type="arabicPeriod"/>
            </a:pPr>
            <a:r>
              <a:rPr lang="en-US" altLang="ja-JP" sz="2400" dirty="0" smtClean="0">
                <a:solidFill>
                  <a:schemeClr val="tx1"/>
                </a:solidFill>
                <a:latin typeface="Calibri" pitchFamily="34" charset="0"/>
              </a:rPr>
              <a:t>Complexity of Heaps</a:t>
            </a:r>
          </a:p>
          <a:p>
            <a:pPr marL="342900" indent="-342900">
              <a:buAutoNum type="arabicPeriod"/>
            </a:pPr>
            <a:r>
              <a:rPr lang="en-US" altLang="ja-JP" sz="2400" dirty="0">
                <a:solidFill>
                  <a:schemeClr val="tx1"/>
                </a:solidFill>
                <a:latin typeface="Calibri" pitchFamily="34" charset="0"/>
              </a:rPr>
              <a:t>Some Important Properties of a </a:t>
            </a:r>
            <a:r>
              <a:rPr lang="en-US" altLang="ja-JP" sz="2400" dirty="0" err="1">
                <a:solidFill>
                  <a:schemeClr val="tx1"/>
                </a:solidFill>
                <a:latin typeface="Calibri" pitchFamily="34" charset="0"/>
              </a:rPr>
              <a:t>Heap</a:t>
            </a:r>
            <a:r>
              <a:rPr lang="en-US" altLang="ja-JP" sz="2400" dirty="0" err="1" smtClean="0">
                <a:latin typeface="Calibri" pitchFamily="34" charset="0"/>
              </a:rPr>
              <a:t>mportant</a:t>
            </a:r>
            <a:r>
              <a:rPr lang="en-US" altLang="ja-JP" sz="2400" dirty="0" smtClean="0">
                <a:latin typeface="Calibri" pitchFamily="34" charset="0"/>
              </a:rPr>
              <a:t> </a:t>
            </a:r>
            <a:r>
              <a:rPr lang="en-US" altLang="ja-JP" sz="2400" dirty="0">
                <a:latin typeface="Calibri" pitchFamily="34" charset="0"/>
              </a:rPr>
              <a:t>Properties of a Heap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>
                <a:latin typeface="Calibri" pitchFamily="34" charset="0"/>
              </a:rPr>
              <a:t>Some Important Properties of a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235" y="2274929"/>
            <a:ext cx="86036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ja-JP" sz="2000" dirty="0"/>
              <a:t>Given </a:t>
            </a:r>
            <a:r>
              <a:rPr lang="en-US" altLang="ja-JP" sz="2000" i="1" dirty="0"/>
              <a:t>n,</a:t>
            </a:r>
            <a:r>
              <a:rPr lang="en-US" altLang="ja-JP" sz="2000" dirty="0"/>
              <a:t> there exists a unique binary tree with </a:t>
            </a:r>
            <a:r>
              <a:rPr lang="en-US" altLang="ja-JP" sz="2000" i="1" dirty="0"/>
              <a:t>n</a:t>
            </a:r>
            <a:r>
              <a:rPr lang="en-US" altLang="ja-JP" sz="2000" dirty="0"/>
              <a:t> nodes </a:t>
            </a:r>
            <a:r>
              <a:rPr lang="en-US" altLang="ja-JP" sz="2000" dirty="0" smtClean="0"/>
              <a:t>that is </a:t>
            </a:r>
            <a:r>
              <a:rPr lang="en-US" altLang="ja-JP" sz="2000" dirty="0"/>
              <a:t>essentially complete, with </a:t>
            </a:r>
            <a:endParaRPr lang="en-US" altLang="ja-JP" sz="2000" dirty="0" smtClean="0"/>
          </a:p>
          <a:p>
            <a:pPr algn="ctr"/>
            <a:r>
              <a:rPr lang="en-US" altLang="ja-JP" sz="2000" i="1" dirty="0" smtClean="0"/>
              <a:t>h </a:t>
            </a:r>
            <a:r>
              <a:rPr lang="en-US" altLang="ja-JP" sz="2000" dirty="0"/>
              <a:t>= </a:t>
            </a:r>
            <a:r>
              <a:rPr lang="en-US" altLang="ja-JP" sz="2000" dirty="0">
                <a:sym typeface="Symbol" pitchFamily="18" charset="2"/>
              </a:rPr>
              <a:t></a:t>
            </a:r>
            <a:r>
              <a:rPr lang="en-US" altLang="ja-JP" sz="2000" dirty="0"/>
              <a:t>log</a:t>
            </a:r>
            <a:r>
              <a:rPr lang="en-US" altLang="ja-JP" sz="2000" baseline="-25000" dirty="0"/>
              <a:t>2 </a:t>
            </a:r>
            <a:r>
              <a:rPr lang="en-US" altLang="ja-JP" sz="2000" i="1" dirty="0"/>
              <a:t>n</a:t>
            </a:r>
            <a:r>
              <a:rPr lang="en-US" altLang="ja-JP" sz="2000" dirty="0" smtClean="0">
                <a:sym typeface="Symbol" pitchFamily="18" charset="2"/>
              </a:rPr>
              <a:t></a:t>
            </a:r>
          </a:p>
          <a:p>
            <a:pPr algn="ctr"/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sz="2000" dirty="0"/>
              <a:t>The root contains the largest </a:t>
            </a:r>
            <a:r>
              <a:rPr lang="en-US" altLang="ja-JP" sz="2000" dirty="0" smtClean="0"/>
              <a:t>key</a:t>
            </a: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sz="2000" dirty="0"/>
              <a:t>The subtree rooted at any node of a heap is also a </a:t>
            </a:r>
            <a:r>
              <a:rPr lang="en-US" altLang="ja-JP" sz="2000" dirty="0" smtClean="0"/>
              <a:t>heap</a:t>
            </a: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sz="2000" dirty="0"/>
              <a:t>A heap can be represented as an </a:t>
            </a:r>
            <a:r>
              <a:rPr lang="en-US" altLang="ja-JP" sz="2000" dirty="0" smtClean="0"/>
              <a:t>array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A Heap is a data structure used to efficiently find the smallest (or largest) element in a set.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Min-heaps make it easy to find the smallest element.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Max-heaps make it easy to find the largest element.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ja-JP" sz="2000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5067779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Some Important Properties of a Heap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492" y="1333649"/>
            <a:ext cx="85037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400" dirty="0" smtClean="0"/>
              <a:t>Heaps </a:t>
            </a:r>
            <a:r>
              <a:rPr lang="en-US" altLang="ja-JP" sz="2400" dirty="0"/>
              <a:t>are based upon trees. These trees maintain the heap property.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ja-JP" dirty="0"/>
              <a:t>The Heap invariant. The value of Every Child is greater than the value of the parent. We are describing Min-heaps here (Use less than for Max-heaps</a:t>
            </a:r>
            <a:r>
              <a:rPr lang="en-US" altLang="ja-JP" dirty="0" smtClean="0"/>
              <a:t>).</a:t>
            </a:r>
          </a:p>
          <a:p>
            <a:pPr lvl="1">
              <a:defRPr/>
            </a:pPr>
            <a:endParaRPr lang="en-US" altLang="ja-JP" dirty="0"/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400" dirty="0"/>
              <a:t>The trees must be mostly balanced for the costs listed below to hold</a:t>
            </a:r>
            <a:r>
              <a:rPr lang="en-US" altLang="ja-JP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endParaRPr lang="en-US" altLang="ja-JP" sz="2400" dirty="0"/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400" dirty="0"/>
              <a:t>Access to elements of a heap usually have the following costs.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ja-JP" dirty="0"/>
              <a:t>The cost to find the smallest (largest) element takes constant time.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ja-JP" dirty="0"/>
              <a:t>The cost to delete the smallest (</a:t>
            </a:r>
            <a:r>
              <a:rPr lang="en-US" altLang="ja-JP" dirty="0" err="1"/>
              <a:t>largets</a:t>
            </a:r>
            <a:r>
              <a:rPr lang="en-US" altLang="ja-JP" dirty="0"/>
              <a:t>) element takes time proportional to the log of the number of elements in the set.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ja-JP" dirty="0"/>
              <a:t>The cost to add a new element takes time proportional to the log of the number of elements in the set.</a:t>
            </a:r>
          </a:p>
        </p:txBody>
      </p:sp>
    </p:spTree>
    <p:extLst>
      <p:ext uri="{BB962C8B-B14F-4D97-AF65-F5344CB8AC3E}">
        <p14:creationId xmlns:p14="http://schemas.microsoft.com/office/powerpoint/2010/main" val="2014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5067779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Some Important Properties of a Heap</a:t>
            </a: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7200" y="1333500"/>
            <a:ext cx="8229600" cy="55245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dirty="0" smtClean="0"/>
              <a:t>Heaps can be implemented using arrays (using the tree embedding described above) or by using balanced binary trees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dirty="0" smtClean="0"/>
              <a:t>Trees with the leftist property have the following invariant.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sz="2000" dirty="0" smtClean="0"/>
              <a:t>The leftist invariant. The rank of every left-child is equal to or greater than the rank of the </a:t>
            </a:r>
            <a:r>
              <a:rPr lang="en-US" altLang="ja-JP" sz="2000" dirty="0" err="1" smtClean="0"/>
              <a:t>cooresponding</a:t>
            </a:r>
            <a:r>
              <a:rPr lang="en-US" altLang="ja-JP" sz="2000" dirty="0" smtClean="0"/>
              <a:t> right-child. The rank of a tree is the length of the right-most path.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dirty="0" smtClean="0"/>
              <a:t>Heaps form the basis for an efficient sort called </a:t>
            </a:r>
            <a:r>
              <a:rPr lang="en-US" altLang="ja-JP" u="sng" dirty="0" smtClean="0"/>
              <a:t>heap sort that has cost proportional to n*log(n) where n is the number of elements to be sorted.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dirty="0" smtClean="0"/>
              <a:t>Heaps are the data structure most often used to implement </a:t>
            </a:r>
            <a:r>
              <a:rPr lang="en-US" altLang="ja-JP" u="sng" dirty="0" smtClean="0"/>
              <a:t>priority queues.</a:t>
            </a:r>
            <a:endParaRPr lang="ja-JP" altLang="en-US" dirty="0" smtClean="0"/>
          </a:p>
          <a:p>
            <a:pPr>
              <a:lnSpc>
                <a:spcPct val="90000"/>
              </a:lnSpc>
            </a:pP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48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Insertion-</a:t>
            </a:r>
            <a:r>
              <a:rPr lang="en-US" altLang="ja-JP" sz="2800" dirty="0"/>
              <a:t>Putting An Element Into A Max </a:t>
            </a:r>
            <a:r>
              <a:rPr lang="en-US" altLang="ja-JP" sz="2800" dirty="0" smtClean="0"/>
              <a:t>Heap</a:t>
            </a:r>
            <a:endParaRPr lang="en-US" sz="28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2514" y="2200472"/>
            <a:ext cx="6400800" cy="341863"/>
          </a:xfrm>
          <a:extLst/>
        </p:spPr>
        <p:txBody>
          <a:bodyPr>
            <a:noAutofit/>
          </a:bodyPr>
          <a:lstStyle/>
          <a:p>
            <a:pPr marL="342900" indent="-342900" algn="l">
              <a:defRPr/>
            </a:pPr>
            <a:r>
              <a:rPr kumimoji="0" lang="en-US" altLang="ja-JP" sz="2000" dirty="0" smtClean="0">
                <a:solidFill>
                  <a:schemeClr val="tx1"/>
                </a:solidFill>
                <a:ea typeface="+mn-ea"/>
                <a:cs typeface="+mn-cs"/>
              </a:rPr>
              <a:t>Complete binary tree with </a:t>
            </a:r>
            <a:r>
              <a:rPr lang="en-US" altLang="ja-JP" sz="2000" dirty="0">
                <a:solidFill>
                  <a:srgbClr val="FF0000"/>
                </a:solidFill>
              </a:rPr>
              <a:t>9</a:t>
            </a:r>
            <a:r>
              <a:rPr kumimoji="0" lang="en-US" altLang="ja-JP" sz="2000" dirty="0" smtClean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kumimoji="0" lang="en-US" altLang="ja-JP" sz="2000" dirty="0" smtClean="0">
                <a:solidFill>
                  <a:schemeClr val="tx1"/>
                </a:solidFill>
                <a:ea typeface="+mn-ea"/>
                <a:cs typeface="+mn-cs"/>
              </a:rPr>
              <a:t>nodes.</a:t>
            </a: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1017750" y="2243885"/>
            <a:ext cx="7531100" cy="3340100"/>
            <a:chOff x="292" y="916"/>
            <a:chExt cx="4744" cy="2104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678" y="93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334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2992600" y="4493373"/>
            <a:ext cx="596900" cy="1090612"/>
            <a:chOff x="1540" y="2352"/>
            <a:chExt cx="332" cy="668"/>
          </a:xfrm>
        </p:grpSpPr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7" name="Oval 31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68800" y="5209335"/>
            <a:ext cx="3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69770" y="5264755"/>
            <a:ext cx="484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If the New element is </a:t>
            </a:r>
            <a:r>
              <a:rPr lang="en-US" sz="2400" dirty="0" smtClean="0">
                <a:solidFill>
                  <a:srgbClr val="FF0000"/>
                </a:solidFill>
              </a:rPr>
              <a:t>5</a:t>
            </a:r>
            <a:r>
              <a:rPr lang="en-US" sz="2400" dirty="0" smtClean="0">
                <a:solidFill>
                  <a:schemeClr val="accent1"/>
                </a:solidFill>
              </a:rPr>
              <a:t>, then its okay.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Insertion-</a:t>
            </a:r>
            <a:r>
              <a:rPr lang="en-US" altLang="ja-JP" sz="2800" dirty="0"/>
              <a:t>Putting An Element Into A Max </a:t>
            </a:r>
            <a:r>
              <a:rPr lang="en-US" altLang="ja-JP" sz="2800" dirty="0" smtClean="0"/>
              <a:t>Heap</a:t>
            </a:r>
            <a:endParaRPr lang="en-US" sz="28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2514" y="2200472"/>
            <a:ext cx="6400800" cy="341863"/>
          </a:xfrm>
          <a:extLst/>
        </p:spPr>
        <p:txBody>
          <a:bodyPr>
            <a:noAutofit/>
          </a:bodyPr>
          <a:lstStyle/>
          <a:p>
            <a:pPr marL="342900" indent="-342900" algn="l">
              <a:defRPr/>
            </a:pPr>
            <a:r>
              <a:rPr kumimoji="0" lang="en-US" altLang="ja-JP" sz="2000" dirty="0" smtClean="0">
                <a:solidFill>
                  <a:schemeClr val="tx1"/>
                </a:solidFill>
                <a:ea typeface="+mn-ea"/>
                <a:cs typeface="+mn-cs"/>
              </a:rPr>
              <a:t>Complete binary tree with </a:t>
            </a:r>
            <a:r>
              <a:rPr lang="en-US" altLang="ja-JP" sz="2000" dirty="0">
                <a:solidFill>
                  <a:srgbClr val="FF0000"/>
                </a:solidFill>
              </a:rPr>
              <a:t>9</a:t>
            </a:r>
            <a:r>
              <a:rPr kumimoji="0" lang="en-US" altLang="ja-JP" sz="2000" dirty="0" smtClean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kumimoji="0" lang="en-US" altLang="ja-JP" sz="2000" dirty="0" smtClean="0">
                <a:solidFill>
                  <a:schemeClr val="tx1"/>
                </a:solidFill>
                <a:ea typeface="+mn-ea"/>
                <a:cs typeface="+mn-cs"/>
              </a:rPr>
              <a:t>nodes.</a:t>
            </a: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1017750" y="2243885"/>
            <a:ext cx="7531100" cy="3340100"/>
            <a:chOff x="292" y="916"/>
            <a:chExt cx="4744" cy="2104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678" y="93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334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2992600" y="4493373"/>
            <a:ext cx="596900" cy="1090612"/>
            <a:chOff x="1540" y="2352"/>
            <a:chExt cx="332" cy="668"/>
          </a:xfrm>
        </p:grpSpPr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7" name="Oval 31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68800" y="5209335"/>
            <a:ext cx="39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844673" y="5328662"/>
            <a:ext cx="4946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rgbClr val="0070C0"/>
                </a:solidFill>
              </a:rPr>
              <a:t>If the new element is </a:t>
            </a:r>
            <a:r>
              <a:rPr lang="en-US" altLang="ja-JP" sz="2400" dirty="0">
                <a:solidFill>
                  <a:srgbClr val="FF0000"/>
                </a:solidFill>
              </a:rPr>
              <a:t>20</a:t>
            </a:r>
            <a:r>
              <a:rPr lang="en-US" altLang="ja-JP" sz="2400" dirty="0">
                <a:solidFill>
                  <a:schemeClr val="hlink"/>
                </a:solidFill>
              </a:rPr>
              <a:t> </a:t>
            </a:r>
            <a:r>
              <a:rPr lang="en-US" altLang="ja-JP" sz="2400" dirty="0">
                <a:solidFill>
                  <a:srgbClr val="0070C0"/>
                </a:solidFill>
              </a:rPr>
              <a:t>rather than </a:t>
            </a:r>
            <a:r>
              <a:rPr lang="en-US" altLang="ja-JP" sz="2400" dirty="0" smtClean="0">
                <a:solidFill>
                  <a:srgbClr val="FF0000"/>
                </a:solidFill>
              </a:rPr>
              <a:t>5</a:t>
            </a:r>
            <a:r>
              <a:rPr lang="en-US" altLang="ja-JP" sz="2400" dirty="0" smtClean="0">
                <a:solidFill>
                  <a:schemeClr val="hlink"/>
                </a:solidFill>
              </a:rPr>
              <a:t>, </a:t>
            </a:r>
            <a:r>
              <a:rPr lang="en-US" altLang="ja-JP" sz="2400" dirty="0" smtClean="0">
                <a:solidFill>
                  <a:srgbClr val="0070C0"/>
                </a:solidFill>
              </a:rPr>
              <a:t>then we need to find home for </a:t>
            </a:r>
            <a:r>
              <a:rPr lang="en-US" altLang="ja-JP" sz="2400" dirty="0" smtClean="0">
                <a:solidFill>
                  <a:srgbClr val="FF0000"/>
                </a:solidFill>
              </a:rPr>
              <a:t>20</a:t>
            </a:r>
            <a:r>
              <a:rPr lang="en-US" altLang="ja-JP" sz="2400" dirty="0" smtClean="0"/>
              <a:t>.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2026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Insertion-</a:t>
            </a:r>
            <a:r>
              <a:rPr lang="en-US" altLang="ja-JP" sz="2800" dirty="0"/>
              <a:t>Putting An Element Into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571435" y="21884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437835" y="3179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781235" y="3179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4472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199835" y="401726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5620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9242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837635" y="5084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980635" y="5084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888685" y="248691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022285" y="248691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745685" y="355371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812485" y="355371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936685" y="362991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7155885" y="3553715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1136085" y="4391915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821885" y="439191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625410" y="22122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1810" y="3202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5012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8728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6160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9782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8916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0346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835210" y="3202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28728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2818835" y="508406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>
            <a:off x="3117285" y="4468115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888685" y="5153915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63335" y="4087115"/>
            <a:ext cx="46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90109" y="5077715"/>
            <a:ext cx="301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home for </a:t>
            </a:r>
            <a:r>
              <a:rPr lang="en-US" sz="2400" dirty="0" smtClean="0">
                <a:solidFill>
                  <a:srgbClr val="FF0000"/>
                </a:solidFill>
              </a:rPr>
              <a:t>20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8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Insertion-</a:t>
            </a:r>
            <a:r>
              <a:rPr lang="en-US" altLang="ja-JP" sz="2800" dirty="0"/>
              <a:t>Putting An Element Into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4571435" y="21884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437835" y="317906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6781235" y="3179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4472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199835" y="401726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55620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79242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837635" y="5084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1980635" y="5084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>
            <a:off x="2888685" y="248691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022285" y="248691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1745685" y="355371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2812485" y="355371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>
            <a:off x="5936685" y="362991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7155885" y="3553715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1136085" y="4391915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821885" y="439191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625410" y="22122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2491810" y="3202878"/>
            <a:ext cx="44563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 smtClean="0">
                <a:solidFill>
                  <a:srgbClr val="000000"/>
                </a:solidFill>
              </a:rPr>
              <a:t>20</a:t>
            </a:r>
            <a:endParaRPr lang="en-US" altLang="ja-JP" sz="2000" dirty="0">
              <a:solidFill>
                <a:srgbClr val="000000"/>
              </a:solidFill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15012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28728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6160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79782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8916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0346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6835210" y="3202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8728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Oval 31"/>
          <p:cNvSpPr>
            <a:spLocks noChangeArrowheads="1"/>
          </p:cNvSpPr>
          <p:nvPr/>
        </p:nvSpPr>
        <p:spPr bwMode="auto">
          <a:xfrm>
            <a:off x="2818835" y="508406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 flipH="1">
            <a:off x="3117285" y="4468115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2888685" y="5153915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63335" y="4087115"/>
            <a:ext cx="46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90109" y="5077715"/>
            <a:ext cx="301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home for </a:t>
            </a:r>
            <a:r>
              <a:rPr lang="en-US" sz="2400" dirty="0" smtClean="0">
                <a:solidFill>
                  <a:srgbClr val="FF0000"/>
                </a:solidFill>
              </a:rPr>
              <a:t>20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4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Insertion-</a:t>
            </a:r>
            <a:r>
              <a:rPr lang="en-US" altLang="ja-JP" sz="2800" dirty="0"/>
              <a:t>Putting An Element Into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71600" y="5410200"/>
            <a:ext cx="6400800" cy="630382"/>
          </a:xfrm>
          <a:prstGeom prst="rect">
            <a:avLst/>
          </a:prstGeom>
          <a:extLst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3200" dirty="0" smtClean="0"/>
              <a:t>Done. </a:t>
            </a:r>
            <a:r>
              <a:rPr lang="en-US" altLang="ja-JP" sz="3200" dirty="0"/>
              <a:t>Max element is in the root</a:t>
            </a:r>
            <a:r>
              <a:rPr lang="en-US" altLang="ja-JP" sz="3200" dirty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  <a:defRPr/>
            </a:pPr>
            <a:endParaRPr lang="en-US" altLang="ja-JP" sz="3200" dirty="0" smtClean="0"/>
          </a:p>
          <a:p>
            <a:pPr marL="342900" indent="-342900">
              <a:defRPr/>
            </a:pPr>
            <a:endParaRPr lang="en-US" altLang="ja-JP" sz="3200" dirty="0" smtClean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944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Deletion-Removing </a:t>
            </a:r>
            <a:r>
              <a:rPr lang="en-US" sz="2800" dirty="0" smtClean="0"/>
              <a:t> The </a:t>
            </a:r>
            <a:r>
              <a:rPr lang="en-US" sz="2800" dirty="0"/>
              <a:t>Max </a:t>
            </a:r>
            <a:r>
              <a:rPr lang="en-US" sz="2800" dirty="0" smtClean="0"/>
              <a:t>/ Min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654" y="2267075"/>
            <a:ext cx="85621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Removal of root: </a:t>
            </a:r>
            <a:r>
              <a:rPr lang="en-US" altLang="ja-JP" sz="2000" dirty="0"/>
              <a:t>The procedure for deleting the root from the heap (effectively </a:t>
            </a:r>
            <a:r>
              <a:rPr lang="en-US" altLang="ja-JP" sz="2000" dirty="0">
                <a:solidFill>
                  <a:srgbClr val="FF0000"/>
                </a:solidFill>
              </a:rPr>
              <a:t>extracting</a:t>
            </a:r>
            <a:r>
              <a:rPr lang="en-US" altLang="ja-JP" sz="2000" dirty="0"/>
              <a:t> the max/min element in a max-heap or in a min-heap) and </a:t>
            </a:r>
            <a:r>
              <a:rPr lang="en-US" altLang="ja-JP" sz="2000" dirty="0">
                <a:solidFill>
                  <a:srgbClr val="FF0000"/>
                </a:solidFill>
              </a:rPr>
              <a:t>restoring</a:t>
            </a:r>
            <a:r>
              <a:rPr lang="en-US" altLang="ja-JP" sz="2000" dirty="0"/>
              <a:t> the properties is called down-heap (also known as </a:t>
            </a:r>
            <a:r>
              <a:rPr lang="en-US" altLang="ja-JP" sz="2000" dirty="0" err="1"/>
              <a:t>heapify</a:t>
            </a:r>
            <a:r>
              <a:rPr lang="en-US" altLang="ja-JP" sz="2000" dirty="0"/>
              <a:t>-down, cascade-down and extract-min/max).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15635" y="3754229"/>
            <a:ext cx="84651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Delete</a:t>
            </a:r>
            <a:endParaRPr lang="en-US" altLang="ja-JP" dirty="0"/>
          </a:p>
          <a:p>
            <a:pPr lvl="1" indent="-514350">
              <a:buFont typeface="Garamond" pitchFamily="18" charset="0"/>
              <a:buAutoNum type="arabicPeriod"/>
            </a:pPr>
            <a:r>
              <a:rPr lang="en-US" altLang="ja-JP" sz="2400" b="1" dirty="0">
                <a:solidFill>
                  <a:srgbClr val="0000FF"/>
                </a:solidFill>
              </a:rPr>
              <a:t>Replace/exchange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i="1" dirty="0">
                <a:solidFill>
                  <a:srgbClr val="FF0000"/>
                </a:solidFill>
              </a:rPr>
              <a:t>the root </a:t>
            </a:r>
            <a:r>
              <a:rPr lang="en-US" altLang="ja-JP" dirty="0">
                <a:solidFill>
                  <a:srgbClr val="0000FF"/>
                </a:solidFill>
              </a:rPr>
              <a:t>of the heap with </a:t>
            </a:r>
            <a:r>
              <a:rPr lang="en-US" altLang="ja-JP" i="1" dirty="0">
                <a:solidFill>
                  <a:srgbClr val="FF0000"/>
                </a:solidFill>
              </a:rPr>
              <a:t>the last </a:t>
            </a:r>
            <a:r>
              <a:rPr lang="en-US" altLang="ja-JP" dirty="0">
                <a:solidFill>
                  <a:srgbClr val="0000FF"/>
                </a:solidFill>
              </a:rPr>
              <a:t>element on the last level.</a:t>
            </a:r>
          </a:p>
          <a:p>
            <a:pPr lvl="1" indent="-514350">
              <a:buFont typeface="Garamond" pitchFamily="18" charset="0"/>
              <a:buAutoNum type="arabicPeriod"/>
            </a:pPr>
            <a:endParaRPr lang="en-US" altLang="ja-JP" dirty="0">
              <a:solidFill>
                <a:srgbClr val="0000FF"/>
              </a:solidFill>
            </a:endParaRPr>
          </a:p>
          <a:p>
            <a:pPr lvl="1" indent="-514350">
              <a:buFont typeface="Garamond" pitchFamily="18" charset="0"/>
              <a:buAutoNum type="arabicPeriod"/>
            </a:pPr>
            <a:r>
              <a:rPr lang="en-US" altLang="ja-JP" sz="2400" b="1" dirty="0">
                <a:solidFill>
                  <a:srgbClr val="0000FF"/>
                </a:solidFill>
              </a:rPr>
              <a:t>Reduce</a:t>
            </a:r>
            <a:r>
              <a:rPr lang="en-US" altLang="ja-JP" dirty="0">
                <a:solidFill>
                  <a:srgbClr val="0000FF"/>
                </a:solidFill>
              </a:rPr>
              <a:t> the heap size by one and</a:t>
            </a:r>
          </a:p>
          <a:p>
            <a:pPr lvl="1" indent="-514350">
              <a:buFont typeface="Garamond" pitchFamily="18" charset="0"/>
              <a:buAutoNum type="arabicPeriod"/>
            </a:pPr>
            <a:endParaRPr lang="en-US" altLang="ja-JP" dirty="0">
              <a:solidFill>
                <a:srgbClr val="0000FF"/>
              </a:solidFill>
            </a:endParaRPr>
          </a:p>
          <a:p>
            <a:pPr lvl="1" indent="-514350">
              <a:buFont typeface="Garamond" pitchFamily="18" charset="0"/>
              <a:buAutoNum type="arabicPeriod"/>
            </a:pPr>
            <a:r>
              <a:rPr lang="en-US" altLang="ja-JP" sz="2400" b="1" dirty="0">
                <a:solidFill>
                  <a:srgbClr val="0000FF"/>
                </a:solidFill>
              </a:rPr>
              <a:t>Perform </a:t>
            </a:r>
            <a:r>
              <a:rPr lang="en-US" altLang="ja-JP" dirty="0">
                <a:solidFill>
                  <a:srgbClr val="0000FF"/>
                </a:solidFill>
              </a:rPr>
              <a:t>the</a:t>
            </a:r>
            <a:r>
              <a:rPr lang="en-US" altLang="ja-JP" b="1" dirty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0000FF"/>
                </a:solidFill>
              </a:rPr>
              <a:t>MAX-HEAPIFY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(A, 0, n-1 )</a:t>
            </a:r>
            <a:r>
              <a:rPr lang="en-US" altLang="ja-JP" b="1" dirty="0">
                <a:solidFill>
                  <a:srgbClr val="0000FF"/>
                </a:solidFill>
              </a:rPr>
              <a:t> function for the root </a:t>
            </a:r>
            <a:r>
              <a:rPr lang="en-US" altLang="ja-JP" b="1" dirty="0" err="1">
                <a:solidFill>
                  <a:srgbClr val="0000FF"/>
                </a:solidFill>
              </a:rPr>
              <a:t>i</a:t>
            </a:r>
            <a:r>
              <a:rPr lang="en-US" altLang="ja-JP" b="1" dirty="0">
                <a:solidFill>
                  <a:srgbClr val="0000FF"/>
                </a:solidFill>
              </a:rPr>
              <a:t>=0.</a:t>
            </a:r>
            <a:endParaRPr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7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975" y="5701168"/>
            <a:ext cx="6400800" cy="450249"/>
          </a:xfrm>
          <a:extLst/>
        </p:spPr>
        <p:txBody>
          <a:bodyPr>
            <a:noAutofit/>
          </a:bodyPr>
          <a:lstStyle/>
          <a:p>
            <a:pPr marL="342900" indent="-342900" algn="l">
              <a:defRPr/>
            </a:pPr>
            <a:r>
              <a:rPr kumimoji="0" lang="en-US" altLang="ja-JP" sz="2400" dirty="0" smtClean="0">
                <a:solidFill>
                  <a:schemeClr val="tx1"/>
                </a:solidFill>
                <a:ea typeface="+mn-ea"/>
                <a:cs typeface="+mn-cs"/>
              </a:rPr>
              <a:t>Max element is in the root.</a:t>
            </a:r>
          </a:p>
        </p:txBody>
      </p:sp>
      <p:grpSp>
        <p:nvGrpSpPr>
          <p:cNvPr id="42" name="Group 38"/>
          <p:cNvGrpSpPr>
            <a:grpSpLocks/>
          </p:cNvGrpSpPr>
          <p:nvPr/>
        </p:nvGrpSpPr>
        <p:grpSpPr bwMode="auto">
          <a:xfrm>
            <a:off x="809925" y="2174610"/>
            <a:ext cx="7531100" cy="3362325"/>
            <a:chOff x="292" y="916"/>
            <a:chExt cx="4744" cy="2118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65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66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7" name="Rectangle 28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8" name="Rectangle 29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9" name="Oval 30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1584" y="2784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2640" y="960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73" name="Oval 34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2016" y="2304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1296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15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510888" y="2174610"/>
            <a:ext cx="3614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altLang="ja-JP" dirty="0"/>
              <a:t>Complete binary tree with </a:t>
            </a:r>
            <a:r>
              <a:rPr lang="en-US" altLang="ja-JP" dirty="0" smtClean="0">
                <a:solidFill>
                  <a:srgbClr val="FF0000"/>
                </a:solidFill>
              </a:rPr>
              <a:t>11 </a:t>
            </a:r>
            <a:r>
              <a:rPr lang="en-US" altLang="ja-JP" dirty="0" smtClean="0"/>
              <a:t>nodes</a:t>
            </a:r>
            <a:r>
              <a:rPr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90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 autoUpdateAnimBg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EB6CA0136D843BF920B8A206B614E" ma:contentTypeVersion="6" ma:contentTypeDescription="Create a new document." ma:contentTypeScope="" ma:versionID="bad01764a28f1103cc95b2ff11f2ec9c">
  <xsd:schema xmlns:xsd="http://www.w3.org/2001/XMLSchema" xmlns:xs="http://www.w3.org/2001/XMLSchema" xmlns:p="http://schemas.microsoft.com/office/2006/metadata/properties" xmlns:ns2="549c2636-2d25-4b50-83e2-e5690fecc34c" targetNamespace="http://schemas.microsoft.com/office/2006/metadata/properties" ma:root="true" ma:fieldsID="ce026cca78f40dc87763ca937f7a96f6" ns2:_="">
    <xsd:import namespace="549c2636-2d25-4b50-83e2-e5690fecc3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9c2636-2d25-4b50-83e2-e5690fecc3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D14964-F93C-4A91-9790-BAE2B359D4C6}"/>
</file>

<file path=customXml/itemProps2.xml><?xml version="1.0" encoding="utf-8"?>
<ds:datastoreItem xmlns:ds="http://schemas.openxmlformats.org/officeDocument/2006/customXml" ds:itemID="{7AD5C2C6-A1A9-4E81-86DB-49F4F8393E71}"/>
</file>

<file path=customXml/itemProps3.xml><?xml version="1.0" encoding="utf-8"?>
<ds:datastoreItem xmlns:ds="http://schemas.openxmlformats.org/officeDocument/2006/customXml" ds:itemID="{AA7AD87D-C7DC-4359-98D9-53FF7EDE018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360</TotalTime>
  <Words>1304</Words>
  <Application>Microsoft Office PowerPoint</Application>
  <PresentationFormat>On-screen Show (4:3)</PresentationFormat>
  <Paragraphs>276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Spectrum</vt:lpstr>
      <vt:lpstr>Paint Shop Pro Image</vt:lpstr>
      <vt:lpstr>Heap</vt:lpstr>
      <vt:lpstr>Lecture Outline</vt:lpstr>
      <vt:lpstr>Insertion-Putting An Element Into A Max Heap</vt:lpstr>
      <vt:lpstr>Insertion-Putting An Element Into A Max Heap</vt:lpstr>
      <vt:lpstr>PowerPoint Presentation</vt:lpstr>
      <vt:lpstr>PowerPoint Presentation</vt:lpstr>
      <vt:lpstr>PowerPoint Presentation</vt:lpstr>
      <vt:lpstr>Deletion-Removing  The Max / Min Element</vt:lpstr>
      <vt:lpstr>Deletion-Removing The Max Element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Heapsort</vt:lpstr>
      <vt:lpstr>PowerPoint Presentation</vt:lpstr>
      <vt:lpstr>PowerPoint Presentation</vt:lpstr>
      <vt:lpstr>Uses of Heaps</vt:lpstr>
      <vt:lpstr>Complexity of Heaps </vt:lpstr>
      <vt:lpstr>Some Important Properties of a Heap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47</cp:revision>
  <dcterms:created xsi:type="dcterms:W3CDTF">2018-12-10T17:20:29Z</dcterms:created>
  <dcterms:modified xsi:type="dcterms:W3CDTF">2020-04-28T14:59:17Z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0x010100027EB6CA0136D843BF920B8A206B614E</vt:lpwstr>
  </property>
</Properties>
</file>