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67" r:id="rId3"/>
    <p:sldId id="270" r:id="rId4"/>
    <p:sldId id="271"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2637D-A9EF-4CCC-A288-3EE25EA41B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6E8F58-70BC-47FE-9BB2-77B9B16EC4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910F5A-61AA-4CCC-9A14-1C8B84C805D8}"/>
              </a:ext>
            </a:extLst>
          </p:cNvPr>
          <p:cNvSpPr>
            <a:spLocks noGrp="1"/>
          </p:cNvSpPr>
          <p:nvPr>
            <p:ph type="dt" sz="half" idx="10"/>
          </p:nvPr>
        </p:nvSpPr>
        <p:spPr/>
        <p:txBody>
          <a:bodyPr/>
          <a:lstStyle/>
          <a:p>
            <a:fld id="{35EEB97B-8814-45C4-8407-128AECAD7CC0}" type="datetimeFigureOut">
              <a:rPr lang="en-US" smtClean="0"/>
              <a:t>2/28/2021</a:t>
            </a:fld>
            <a:endParaRPr lang="en-US"/>
          </a:p>
        </p:txBody>
      </p:sp>
      <p:sp>
        <p:nvSpPr>
          <p:cNvPr id="5" name="Footer Placeholder 4">
            <a:extLst>
              <a:ext uri="{FF2B5EF4-FFF2-40B4-BE49-F238E27FC236}">
                <a16:creationId xmlns:a16="http://schemas.microsoft.com/office/drawing/2014/main" id="{145BBB56-7457-49A1-B18D-DF02B53BD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67FF5-33F2-4140-9EEE-441C5CF46460}"/>
              </a:ext>
            </a:extLst>
          </p:cNvPr>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93694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573D-919A-4DE0-A241-11FF24A7F8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6D89E0-719B-41AE-9ACF-3E2D894ED6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E39D04-2FE2-4B0A-ADF1-BDF2E38DBB04}"/>
              </a:ext>
            </a:extLst>
          </p:cNvPr>
          <p:cNvSpPr>
            <a:spLocks noGrp="1"/>
          </p:cNvSpPr>
          <p:nvPr>
            <p:ph type="dt" sz="half" idx="10"/>
          </p:nvPr>
        </p:nvSpPr>
        <p:spPr/>
        <p:txBody>
          <a:bodyPr/>
          <a:lstStyle/>
          <a:p>
            <a:fld id="{35EEB97B-8814-45C4-8407-128AECAD7CC0}" type="datetimeFigureOut">
              <a:rPr lang="en-US" smtClean="0"/>
              <a:t>2/28/2021</a:t>
            </a:fld>
            <a:endParaRPr lang="en-US"/>
          </a:p>
        </p:txBody>
      </p:sp>
      <p:sp>
        <p:nvSpPr>
          <p:cNvPr id="5" name="Footer Placeholder 4">
            <a:extLst>
              <a:ext uri="{FF2B5EF4-FFF2-40B4-BE49-F238E27FC236}">
                <a16:creationId xmlns:a16="http://schemas.microsoft.com/office/drawing/2014/main" id="{0E54854F-C0AD-4733-AA45-F70A0741EF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42718-E8BB-4938-963B-5A4C5E947503}"/>
              </a:ext>
            </a:extLst>
          </p:cNvPr>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2815088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39E7ED-2364-48B4-920F-D0AA2086C6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808264-EABF-446C-B4C0-FE6DAECEAD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B5A9C-7260-458E-AF0E-A3832F0EF4E3}"/>
              </a:ext>
            </a:extLst>
          </p:cNvPr>
          <p:cNvSpPr>
            <a:spLocks noGrp="1"/>
          </p:cNvSpPr>
          <p:nvPr>
            <p:ph type="dt" sz="half" idx="10"/>
          </p:nvPr>
        </p:nvSpPr>
        <p:spPr/>
        <p:txBody>
          <a:bodyPr/>
          <a:lstStyle/>
          <a:p>
            <a:fld id="{35EEB97B-8814-45C4-8407-128AECAD7CC0}" type="datetimeFigureOut">
              <a:rPr lang="en-US" smtClean="0"/>
              <a:t>2/28/2021</a:t>
            </a:fld>
            <a:endParaRPr lang="en-US"/>
          </a:p>
        </p:txBody>
      </p:sp>
      <p:sp>
        <p:nvSpPr>
          <p:cNvPr id="5" name="Footer Placeholder 4">
            <a:extLst>
              <a:ext uri="{FF2B5EF4-FFF2-40B4-BE49-F238E27FC236}">
                <a16:creationId xmlns:a16="http://schemas.microsoft.com/office/drawing/2014/main" id="{8D1A8D01-30E4-4C9E-9E48-AF78986EB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D6D200-8957-4B9B-ADE0-D2395A0AA759}"/>
              </a:ext>
            </a:extLst>
          </p:cNvPr>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1266905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93308-D654-4C1D-9BC8-A0B78FC88D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81042-3AAE-4265-AB55-8076A63ECC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1A61DA-C5B7-435D-B4DE-65563EBE4099}"/>
              </a:ext>
            </a:extLst>
          </p:cNvPr>
          <p:cNvSpPr>
            <a:spLocks noGrp="1"/>
          </p:cNvSpPr>
          <p:nvPr>
            <p:ph type="dt" sz="half" idx="10"/>
          </p:nvPr>
        </p:nvSpPr>
        <p:spPr/>
        <p:txBody>
          <a:bodyPr/>
          <a:lstStyle/>
          <a:p>
            <a:fld id="{35EEB97B-8814-45C4-8407-128AECAD7CC0}" type="datetimeFigureOut">
              <a:rPr lang="en-US" smtClean="0"/>
              <a:t>2/28/2021</a:t>
            </a:fld>
            <a:endParaRPr lang="en-US"/>
          </a:p>
        </p:txBody>
      </p:sp>
      <p:sp>
        <p:nvSpPr>
          <p:cNvPr id="5" name="Footer Placeholder 4">
            <a:extLst>
              <a:ext uri="{FF2B5EF4-FFF2-40B4-BE49-F238E27FC236}">
                <a16:creationId xmlns:a16="http://schemas.microsoft.com/office/drawing/2014/main" id="{E21E213B-FFA7-4D33-BFF9-E3D51AB31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035CF-FEE2-4916-92E2-69A7069F723B}"/>
              </a:ext>
            </a:extLst>
          </p:cNvPr>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367817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C1B95-9A70-45A0-8AD5-6EB819F578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84F37D-97AA-440F-85E5-A1917B2C85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F35E5-C2A8-46BC-99D9-678843EFA369}"/>
              </a:ext>
            </a:extLst>
          </p:cNvPr>
          <p:cNvSpPr>
            <a:spLocks noGrp="1"/>
          </p:cNvSpPr>
          <p:nvPr>
            <p:ph type="dt" sz="half" idx="10"/>
          </p:nvPr>
        </p:nvSpPr>
        <p:spPr/>
        <p:txBody>
          <a:bodyPr/>
          <a:lstStyle/>
          <a:p>
            <a:fld id="{35EEB97B-8814-45C4-8407-128AECAD7CC0}" type="datetimeFigureOut">
              <a:rPr lang="en-US" smtClean="0"/>
              <a:t>2/28/2021</a:t>
            </a:fld>
            <a:endParaRPr lang="en-US"/>
          </a:p>
        </p:txBody>
      </p:sp>
      <p:sp>
        <p:nvSpPr>
          <p:cNvPr id="5" name="Footer Placeholder 4">
            <a:extLst>
              <a:ext uri="{FF2B5EF4-FFF2-40B4-BE49-F238E27FC236}">
                <a16:creationId xmlns:a16="http://schemas.microsoft.com/office/drawing/2014/main" id="{51C8EB8B-6B83-475C-A667-7FB4F3572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010DF0-FC51-45E4-96F4-103700C78BFB}"/>
              </a:ext>
            </a:extLst>
          </p:cNvPr>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382284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F2959-1DEA-4648-A644-E5F8A1F3DE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C6F86F-AA32-430A-8856-6BB9500427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0DF78-2C55-4BF0-AC73-AE5E0E779E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EF9C2A-1E9E-4D42-B8AC-50EE0DC9B0DC}"/>
              </a:ext>
            </a:extLst>
          </p:cNvPr>
          <p:cNvSpPr>
            <a:spLocks noGrp="1"/>
          </p:cNvSpPr>
          <p:nvPr>
            <p:ph type="dt" sz="half" idx="10"/>
          </p:nvPr>
        </p:nvSpPr>
        <p:spPr/>
        <p:txBody>
          <a:bodyPr/>
          <a:lstStyle/>
          <a:p>
            <a:fld id="{35EEB97B-8814-45C4-8407-128AECAD7CC0}" type="datetimeFigureOut">
              <a:rPr lang="en-US" smtClean="0"/>
              <a:t>2/28/2021</a:t>
            </a:fld>
            <a:endParaRPr lang="en-US"/>
          </a:p>
        </p:txBody>
      </p:sp>
      <p:sp>
        <p:nvSpPr>
          <p:cNvPr id="6" name="Footer Placeholder 5">
            <a:extLst>
              <a:ext uri="{FF2B5EF4-FFF2-40B4-BE49-F238E27FC236}">
                <a16:creationId xmlns:a16="http://schemas.microsoft.com/office/drawing/2014/main" id="{1C3CC28D-19A4-484B-902C-CC2A0439B1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23D28D-6BB3-4B53-AD42-86D6AB95D0B3}"/>
              </a:ext>
            </a:extLst>
          </p:cNvPr>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2755610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C497E-1629-459C-A38C-CD4C4B8B3A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F27BAF-ED6C-4328-AA86-7EC2B51FDA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A52966-B93E-450C-B0A8-E86E5BF8EB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DF07B0-2C2D-42F2-991A-8CF3EBE2CA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F9AA10-4357-4DE9-84F5-2CDEEC8F34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406E1E-BF26-445E-B977-E278718F7A52}"/>
              </a:ext>
            </a:extLst>
          </p:cNvPr>
          <p:cNvSpPr>
            <a:spLocks noGrp="1"/>
          </p:cNvSpPr>
          <p:nvPr>
            <p:ph type="dt" sz="half" idx="10"/>
          </p:nvPr>
        </p:nvSpPr>
        <p:spPr/>
        <p:txBody>
          <a:bodyPr/>
          <a:lstStyle/>
          <a:p>
            <a:fld id="{35EEB97B-8814-45C4-8407-128AECAD7CC0}" type="datetimeFigureOut">
              <a:rPr lang="en-US" smtClean="0"/>
              <a:t>2/28/2021</a:t>
            </a:fld>
            <a:endParaRPr lang="en-US"/>
          </a:p>
        </p:txBody>
      </p:sp>
      <p:sp>
        <p:nvSpPr>
          <p:cNvPr id="8" name="Footer Placeholder 7">
            <a:extLst>
              <a:ext uri="{FF2B5EF4-FFF2-40B4-BE49-F238E27FC236}">
                <a16:creationId xmlns:a16="http://schemas.microsoft.com/office/drawing/2014/main" id="{5CF6E3CA-3815-4011-B05F-D841935848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9A3D45-5DC6-40FD-9C85-D3AFB4336364}"/>
              </a:ext>
            </a:extLst>
          </p:cNvPr>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1533249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CF07-E9DF-4BE2-8254-8B45B9E2AE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1CD553-5DE9-4F73-9A4B-E36D89C4787D}"/>
              </a:ext>
            </a:extLst>
          </p:cNvPr>
          <p:cNvSpPr>
            <a:spLocks noGrp="1"/>
          </p:cNvSpPr>
          <p:nvPr>
            <p:ph type="dt" sz="half" idx="10"/>
          </p:nvPr>
        </p:nvSpPr>
        <p:spPr/>
        <p:txBody>
          <a:bodyPr/>
          <a:lstStyle/>
          <a:p>
            <a:fld id="{35EEB97B-8814-45C4-8407-128AECAD7CC0}" type="datetimeFigureOut">
              <a:rPr lang="en-US" smtClean="0"/>
              <a:t>2/28/2021</a:t>
            </a:fld>
            <a:endParaRPr lang="en-US"/>
          </a:p>
        </p:txBody>
      </p:sp>
      <p:sp>
        <p:nvSpPr>
          <p:cNvPr id="4" name="Footer Placeholder 3">
            <a:extLst>
              <a:ext uri="{FF2B5EF4-FFF2-40B4-BE49-F238E27FC236}">
                <a16:creationId xmlns:a16="http://schemas.microsoft.com/office/drawing/2014/main" id="{490A6EAD-8A28-42A3-B070-AD5289145E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6C4FB6-518E-4AE0-8109-ECD1ED543D43}"/>
              </a:ext>
            </a:extLst>
          </p:cNvPr>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2241613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876586-A333-484C-848F-68A79204B8ED}"/>
              </a:ext>
            </a:extLst>
          </p:cNvPr>
          <p:cNvSpPr>
            <a:spLocks noGrp="1"/>
          </p:cNvSpPr>
          <p:nvPr>
            <p:ph type="dt" sz="half" idx="10"/>
          </p:nvPr>
        </p:nvSpPr>
        <p:spPr/>
        <p:txBody>
          <a:bodyPr/>
          <a:lstStyle/>
          <a:p>
            <a:fld id="{35EEB97B-8814-45C4-8407-128AECAD7CC0}" type="datetimeFigureOut">
              <a:rPr lang="en-US" smtClean="0"/>
              <a:t>2/28/2021</a:t>
            </a:fld>
            <a:endParaRPr lang="en-US"/>
          </a:p>
        </p:txBody>
      </p:sp>
      <p:sp>
        <p:nvSpPr>
          <p:cNvPr id="3" name="Footer Placeholder 2">
            <a:extLst>
              <a:ext uri="{FF2B5EF4-FFF2-40B4-BE49-F238E27FC236}">
                <a16:creationId xmlns:a16="http://schemas.microsoft.com/office/drawing/2014/main" id="{725FB08A-BE53-4BD2-9308-DB64DF5FA7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075841-30E0-4087-BE44-C664CEA9595E}"/>
              </a:ext>
            </a:extLst>
          </p:cNvPr>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1987388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7947-56EB-4067-8751-DF9B21B6A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13A544-EC97-4F78-A6C1-D8932BA385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6C4420-34C1-4FCD-B7D4-BC0F90E13B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AB32F-7B0B-4312-B7BF-F08B5E7FEC14}"/>
              </a:ext>
            </a:extLst>
          </p:cNvPr>
          <p:cNvSpPr>
            <a:spLocks noGrp="1"/>
          </p:cNvSpPr>
          <p:nvPr>
            <p:ph type="dt" sz="half" idx="10"/>
          </p:nvPr>
        </p:nvSpPr>
        <p:spPr/>
        <p:txBody>
          <a:bodyPr/>
          <a:lstStyle/>
          <a:p>
            <a:fld id="{35EEB97B-8814-45C4-8407-128AECAD7CC0}" type="datetimeFigureOut">
              <a:rPr lang="en-US" smtClean="0"/>
              <a:t>2/28/2021</a:t>
            </a:fld>
            <a:endParaRPr lang="en-US"/>
          </a:p>
        </p:txBody>
      </p:sp>
      <p:sp>
        <p:nvSpPr>
          <p:cNvPr id="6" name="Footer Placeholder 5">
            <a:extLst>
              <a:ext uri="{FF2B5EF4-FFF2-40B4-BE49-F238E27FC236}">
                <a16:creationId xmlns:a16="http://schemas.microsoft.com/office/drawing/2014/main" id="{D23A837A-2D26-4EC8-8E0A-55FBA9DFA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B724A7-3CC7-44D5-ABD0-2D65846D2472}"/>
              </a:ext>
            </a:extLst>
          </p:cNvPr>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345188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C913-82A8-4130-8602-7D44C1CDB5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D67DB1-16F3-4C52-AC9F-CCE898CEB2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140743-6A09-49A5-BB5A-1F5CDAFC7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1A3DB6-7DBF-49C1-8A48-CFDE23656677}"/>
              </a:ext>
            </a:extLst>
          </p:cNvPr>
          <p:cNvSpPr>
            <a:spLocks noGrp="1"/>
          </p:cNvSpPr>
          <p:nvPr>
            <p:ph type="dt" sz="half" idx="10"/>
          </p:nvPr>
        </p:nvSpPr>
        <p:spPr/>
        <p:txBody>
          <a:bodyPr/>
          <a:lstStyle/>
          <a:p>
            <a:fld id="{35EEB97B-8814-45C4-8407-128AECAD7CC0}" type="datetimeFigureOut">
              <a:rPr lang="en-US" smtClean="0"/>
              <a:t>2/28/2021</a:t>
            </a:fld>
            <a:endParaRPr lang="en-US"/>
          </a:p>
        </p:txBody>
      </p:sp>
      <p:sp>
        <p:nvSpPr>
          <p:cNvPr id="6" name="Footer Placeholder 5">
            <a:extLst>
              <a:ext uri="{FF2B5EF4-FFF2-40B4-BE49-F238E27FC236}">
                <a16:creationId xmlns:a16="http://schemas.microsoft.com/office/drawing/2014/main" id="{EEA45015-CF13-49D9-8368-30383C12F3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5D519E-C3E2-4712-83AD-10BE1E3092FC}"/>
              </a:ext>
            </a:extLst>
          </p:cNvPr>
          <p:cNvSpPr>
            <a:spLocks noGrp="1"/>
          </p:cNvSpPr>
          <p:nvPr>
            <p:ph type="sldNum" sz="quarter" idx="12"/>
          </p:nvPr>
        </p:nvSpPr>
        <p:spPr/>
        <p:txBody>
          <a:bodyPr/>
          <a:lstStyle/>
          <a:p>
            <a:fld id="{FEF79D75-D2CB-40D4-BA43-99AB63C541A4}" type="slidenum">
              <a:rPr lang="en-US" smtClean="0"/>
              <a:t>‹#›</a:t>
            </a:fld>
            <a:endParaRPr lang="en-US"/>
          </a:p>
        </p:txBody>
      </p:sp>
    </p:spTree>
    <p:extLst>
      <p:ext uri="{BB962C8B-B14F-4D97-AF65-F5344CB8AC3E}">
        <p14:creationId xmlns:p14="http://schemas.microsoft.com/office/powerpoint/2010/main" val="515512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7EC67E-6E8A-44C7-8EA5-AB8297B46A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7CE331-E588-4442-BF86-905C4BC6DC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19DCAA-8808-44C8-A360-E88D6620C4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EB97B-8814-45C4-8407-128AECAD7CC0}" type="datetimeFigureOut">
              <a:rPr lang="en-US" smtClean="0"/>
              <a:t>2/28/2021</a:t>
            </a:fld>
            <a:endParaRPr lang="en-US"/>
          </a:p>
        </p:txBody>
      </p:sp>
      <p:sp>
        <p:nvSpPr>
          <p:cNvPr id="5" name="Footer Placeholder 4">
            <a:extLst>
              <a:ext uri="{FF2B5EF4-FFF2-40B4-BE49-F238E27FC236}">
                <a16:creationId xmlns:a16="http://schemas.microsoft.com/office/drawing/2014/main" id="{D87D1573-CD50-4558-B1CC-D434A9F50C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A190FA-73C7-4753-BFFE-DEC441845A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79D75-D2CB-40D4-BA43-99AB63C541A4}" type="slidenum">
              <a:rPr lang="en-US" smtClean="0"/>
              <a:t>‹#›</a:t>
            </a:fld>
            <a:endParaRPr lang="en-US"/>
          </a:p>
        </p:txBody>
      </p:sp>
    </p:spTree>
    <p:extLst>
      <p:ext uri="{BB962C8B-B14F-4D97-AF65-F5344CB8AC3E}">
        <p14:creationId xmlns:p14="http://schemas.microsoft.com/office/powerpoint/2010/main" val="4073533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91.png"/><Relationship Id="rId4" Type="http://schemas.openxmlformats.org/officeDocument/2006/relationships/image" Target="../media/image8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90.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7" Type="http://schemas.openxmlformats.org/officeDocument/2006/relationships/image" Target="../media/image15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40.png"/><Relationship Id="rId11" Type="http://schemas.openxmlformats.org/officeDocument/2006/relationships/image" Target="../media/image19.png"/><Relationship Id="rId5" Type="http://schemas.openxmlformats.org/officeDocument/2006/relationships/image" Target="../media/image130.png"/><Relationship Id="rId10" Type="http://schemas.openxmlformats.org/officeDocument/2006/relationships/image" Target="../media/image18.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0.png"/><Relationship Id="rId7"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0.png"/><Relationship Id="rId7" Type="http://schemas.openxmlformats.org/officeDocument/2006/relationships/image" Target="../media/image29.png"/><Relationship Id="rId2" Type="http://schemas.openxmlformats.org/officeDocument/2006/relationships/image" Target="../media/image260.png"/><Relationship Id="rId1" Type="http://schemas.openxmlformats.org/officeDocument/2006/relationships/slideLayout" Target="../slideLayouts/slideLayout7.xml"/><Relationship Id="rId6" Type="http://schemas.openxmlformats.org/officeDocument/2006/relationships/image" Target="../media/image280.png"/><Relationship Id="rId5" Type="http://schemas.openxmlformats.org/officeDocument/2006/relationships/image" Target="../media/image28.png"/><Relationship Id="rId10" Type="http://schemas.openxmlformats.org/officeDocument/2006/relationships/image" Target="../media/image8.png"/><Relationship Id="rId4" Type="http://schemas.openxmlformats.org/officeDocument/2006/relationships/image" Target="../media/image27.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241A29-B658-40EF-937C-26F92EDA50F8}"/>
              </a:ext>
            </a:extLst>
          </p:cNvPr>
          <p:cNvSpPr/>
          <p:nvPr/>
        </p:nvSpPr>
        <p:spPr>
          <a:xfrm>
            <a:off x="2461615" y="22878"/>
            <a:ext cx="8703972" cy="830997"/>
          </a:xfrm>
          <a:prstGeom prst="rect">
            <a:avLst/>
          </a:prstGeom>
        </p:spPr>
        <p:txBody>
          <a:bodyPr wrap="square">
            <a:spAutoFit/>
          </a:bodyPr>
          <a:lstStyle/>
          <a:p>
            <a:pPr lvl="0"/>
            <a:r>
              <a:rPr lang="en-US" sz="2400" dirty="0">
                <a:solidFill>
                  <a:srgbClr val="FF0000"/>
                </a:solidFill>
                <a:latin typeface="Arial" panose="020B0604020202020204" pitchFamily="34" charset="0"/>
                <a:cs typeface="Arial" panose="020B0604020202020204" pitchFamily="34" charset="0"/>
              </a:rPr>
              <a:t>Lecture 9</a:t>
            </a:r>
          </a:p>
          <a:p>
            <a:pPr lvl="0"/>
            <a:r>
              <a:rPr lang="en-US" sz="2400" dirty="0">
                <a:solidFill>
                  <a:srgbClr val="0070C0"/>
                </a:solidFill>
                <a:latin typeface="Arial" panose="020B0604020202020204" pitchFamily="34" charset="0"/>
                <a:cs typeface="Arial" panose="020B0604020202020204" pitchFamily="34" charset="0"/>
              </a:rPr>
              <a:t>Chapter 20: </a:t>
            </a:r>
            <a:r>
              <a:rPr lang="en-US" sz="2000" b="1" kern="0" dirty="0">
                <a:solidFill>
                  <a:srgbClr val="0070C0"/>
                </a:solidFill>
                <a:latin typeface="Arial" panose="020B0604020202020204" pitchFamily="34" charset="0"/>
                <a:cs typeface="Arial" panose="020B0604020202020204" pitchFamily="34" charset="0"/>
              </a:rPr>
              <a:t>Entropy and the second law of thermodynamics</a:t>
            </a:r>
            <a:endParaRPr lang="en-US" dirty="0">
              <a:solidFill>
                <a:srgbClr val="0070C0"/>
              </a:solidFill>
            </a:endParaRPr>
          </a:p>
        </p:txBody>
      </p:sp>
      <p:sp>
        <p:nvSpPr>
          <p:cNvPr id="3" name="Rectangle 2">
            <a:extLst>
              <a:ext uri="{FF2B5EF4-FFF2-40B4-BE49-F238E27FC236}">
                <a16:creationId xmlns:a16="http://schemas.microsoft.com/office/drawing/2014/main" id="{A7036650-86B6-4F71-9A29-D91A599BBD27}"/>
              </a:ext>
            </a:extLst>
          </p:cNvPr>
          <p:cNvSpPr/>
          <p:nvPr/>
        </p:nvSpPr>
        <p:spPr>
          <a:xfrm>
            <a:off x="245213" y="958678"/>
            <a:ext cx="5598995" cy="400110"/>
          </a:xfrm>
          <a:prstGeom prst="rect">
            <a:avLst/>
          </a:prstGeom>
        </p:spPr>
        <p:txBody>
          <a:bodyPr wrap="square">
            <a:spAutoFit/>
          </a:bodyPr>
          <a:lstStyle/>
          <a:p>
            <a:r>
              <a:rPr lang="en-US" sz="2000" b="1" kern="0" dirty="0">
                <a:solidFill>
                  <a:srgbClr val="7030A0"/>
                </a:solidFill>
                <a:latin typeface="Arial" panose="020B0604020202020204" pitchFamily="34" charset="0"/>
                <a:cs typeface="Arial" panose="020B0604020202020204" pitchFamily="34" charset="0"/>
              </a:rPr>
              <a:t>20-1 Irreversible process and entropy:</a:t>
            </a:r>
            <a:endParaRPr lang="en-US" sz="2000" dirty="0">
              <a:solidFill>
                <a:srgbClr val="7030A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1BC9A661-E4A2-4239-8B76-891932EBDCED}"/>
              </a:ext>
            </a:extLst>
          </p:cNvPr>
          <p:cNvSpPr/>
          <p:nvPr/>
        </p:nvSpPr>
        <p:spPr>
          <a:xfrm>
            <a:off x="234550" y="1583606"/>
            <a:ext cx="11219317"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One-way processes: Processes can occur only in a certain sequence (the right way) and never in the reverse sequence (the wrong way). An egg is dropped onto a floor, a pizza is baked.</a:t>
            </a:r>
          </a:p>
        </p:txBody>
      </p:sp>
      <p:sp>
        <p:nvSpPr>
          <p:cNvPr id="5" name="Rectangle 4">
            <a:extLst>
              <a:ext uri="{FF2B5EF4-FFF2-40B4-BE49-F238E27FC236}">
                <a16:creationId xmlns:a16="http://schemas.microsoft.com/office/drawing/2014/main" id="{2A05E539-69F8-4449-B69C-5C798F0F4BE0}"/>
              </a:ext>
            </a:extLst>
          </p:cNvPr>
          <p:cNvSpPr/>
          <p:nvPr/>
        </p:nvSpPr>
        <p:spPr>
          <a:xfrm>
            <a:off x="270316" y="2501098"/>
            <a:ext cx="11219318"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These </a:t>
            </a:r>
            <a:r>
              <a:rPr lang="en-US" sz="2000" dirty="0">
                <a:solidFill>
                  <a:srgbClr val="7030A0"/>
                </a:solidFill>
                <a:latin typeface="Arial" panose="020B0604020202020204" pitchFamily="34" charset="0"/>
                <a:cs typeface="Arial" panose="020B0604020202020204" pitchFamily="34" charset="0"/>
              </a:rPr>
              <a:t>one-way processes </a:t>
            </a:r>
            <a:r>
              <a:rPr lang="en-US" sz="2000" dirty="0">
                <a:latin typeface="Arial" panose="020B0604020202020204" pitchFamily="34" charset="0"/>
                <a:cs typeface="Arial" panose="020B0604020202020204" pitchFamily="34" charset="0"/>
              </a:rPr>
              <a:t>are </a:t>
            </a:r>
            <a:r>
              <a:rPr lang="en-US" sz="2000" dirty="0">
                <a:solidFill>
                  <a:srgbClr val="FF0000"/>
                </a:solidFill>
                <a:latin typeface="Arial" panose="020B0604020202020204" pitchFamily="34" charset="0"/>
                <a:cs typeface="Arial" panose="020B0604020202020204" pitchFamily="34" charset="0"/>
              </a:rPr>
              <a:t>irreversible</a:t>
            </a:r>
            <a:r>
              <a:rPr lang="en-US" sz="2000" dirty="0">
                <a:latin typeface="Arial" panose="020B0604020202020204" pitchFamily="34" charset="0"/>
                <a:cs typeface="Arial" panose="020B0604020202020204" pitchFamily="34" charset="0"/>
              </a:rPr>
              <a:t>, meaning that they </a:t>
            </a:r>
            <a:r>
              <a:rPr lang="en-US" sz="2000" dirty="0">
                <a:solidFill>
                  <a:srgbClr val="7030A0"/>
                </a:solidFill>
                <a:latin typeface="Arial" panose="020B0604020202020204" pitchFamily="34" charset="0"/>
                <a:cs typeface="Arial" panose="020B0604020202020204" pitchFamily="34" charset="0"/>
              </a:rPr>
              <a:t>cannot be reversed </a:t>
            </a:r>
            <a:r>
              <a:rPr lang="en-US" sz="2000" dirty="0">
                <a:latin typeface="Arial" panose="020B0604020202020204" pitchFamily="34" charset="0"/>
                <a:cs typeface="Arial" panose="020B0604020202020204" pitchFamily="34" charset="0"/>
              </a:rPr>
              <a:t>by means of </a:t>
            </a:r>
            <a:r>
              <a:rPr lang="en-US" sz="2000" dirty="0">
                <a:solidFill>
                  <a:srgbClr val="7030A0"/>
                </a:solidFill>
                <a:latin typeface="Arial" panose="020B0604020202020204" pitchFamily="34" charset="0"/>
                <a:cs typeface="Arial" panose="020B0604020202020204" pitchFamily="34" charset="0"/>
              </a:rPr>
              <a:t>only small changes </a:t>
            </a:r>
            <a:r>
              <a:rPr lang="en-US" sz="2000" dirty="0">
                <a:latin typeface="Arial" panose="020B0604020202020204" pitchFamily="34" charset="0"/>
                <a:cs typeface="Arial" panose="020B0604020202020204" pitchFamily="34" charset="0"/>
              </a:rPr>
              <a:t>in their environment.</a:t>
            </a:r>
          </a:p>
        </p:txBody>
      </p:sp>
      <p:sp>
        <p:nvSpPr>
          <p:cNvPr id="6" name="Rectangle 5">
            <a:extLst>
              <a:ext uri="{FF2B5EF4-FFF2-40B4-BE49-F238E27FC236}">
                <a16:creationId xmlns:a16="http://schemas.microsoft.com/office/drawing/2014/main" id="{F255D74F-9303-4613-9A95-E07FFB03C6C3}"/>
              </a:ext>
            </a:extLst>
          </p:cNvPr>
          <p:cNvSpPr/>
          <p:nvPr/>
        </p:nvSpPr>
        <p:spPr>
          <a:xfrm>
            <a:off x="165701" y="3444212"/>
            <a:ext cx="11111900"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 key to understanding why </a:t>
            </a:r>
            <a:r>
              <a:rPr lang="en-US" sz="2000" dirty="0">
                <a:solidFill>
                  <a:srgbClr val="FF0000"/>
                </a:solidFill>
                <a:latin typeface="Arial" panose="020B0604020202020204" pitchFamily="34" charset="0"/>
                <a:cs typeface="Arial" panose="020B0604020202020204" pitchFamily="34" charset="0"/>
              </a:rPr>
              <a:t>one-way processes </a:t>
            </a:r>
            <a:r>
              <a:rPr lang="en-US" sz="2000" dirty="0">
                <a:latin typeface="Arial" panose="020B0604020202020204" pitchFamily="34" charset="0"/>
                <a:cs typeface="Arial" panose="020B0604020202020204" pitchFamily="34" charset="0"/>
              </a:rPr>
              <a:t>cannot be reversed involves a quantity known as </a:t>
            </a:r>
            <a:r>
              <a:rPr lang="en-US" sz="2000" dirty="0">
                <a:solidFill>
                  <a:srgbClr val="FF0000"/>
                </a:solidFill>
                <a:latin typeface="Arial" panose="020B0604020202020204" pitchFamily="34" charset="0"/>
                <a:cs typeface="Arial" panose="020B0604020202020204" pitchFamily="34" charset="0"/>
              </a:rPr>
              <a:t>entropy</a:t>
            </a:r>
            <a:r>
              <a:rPr lang="en-US" sz="2000"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E97D235-A4B5-4DAE-83E9-15DD37B600A5}"/>
                  </a:ext>
                </a:extLst>
              </p:cNvPr>
              <p:cNvSpPr/>
              <p:nvPr/>
            </p:nvSpPr>
            <p:spPr>
              <a:xfrm>
                <a:off x="165701" y="4391216"/>
                <a:ext cx="11323933" cy="769441"/>
              </a:xfrm>
              <a:prstGeom prst="rect">
                <a:avLst/>
              </a:prstGeom>
            </p:spPr>
            <p:txBody>
              <a:bodyPr wrap="square">
                <a:spAutoFit/>
              </a:bodyPr>
              <a:lstStyle/>
              <a:p>
                <a:pPr lvl="0"/>
                <a:r>
                  <a:rPr lang="en-US" sz="2000" dirty="0">
                    <a:solidFill>
                      <a:srgbClr val="0070C0"/>
                    </a:solidFill>
                    <a:latin typeface="Arial" panose="020B0604020202020204" pitchFamily="34" charset="0"/>
                    <a:cs typeface="Arial" panose="020B0604020202020204" pitchFamily="34" charset="0"/>
                  </a:rPr>
                  <a:t>Entropy postulate: “If an irreversible process occurs in a closed system, the entropy S of the system always increases; it never decreases”.  [</a:t>
                </a:r>
                <a14:m>
                  <m:oMath xmlns:m="http://schemas.openxmlformats.org/officeDocument/2006/math">
                    <m:r>
                      <a:rPr lang="en-US" sz="2400" i="1">
                        <a:solidFill>
                          <a:prstClr val="black"/>
                        </a:solidFill>
                        <a:latin typeface="Cambria Math" panose="02040503050406030204" pitchFamily="18" charset="0"/>
                        <a:ea typeface="Cambria Math" panose="02040503050406030204" pitchFamily="18" charset="0"/>
                      </a:rPr>
                      <m:t>∆</m:t>
                    </m:r>
                    <m:r>
                      <a:rPr lang="en-US" sz="2400" i="1">
                        <a:solidFill>
                          <a:prstClr val="black"/>
                        </a:solidFill>
                        <a:latin typeface="Cambria Math" panose="02040503050406030204" pitchFamily="18" charset="0"/>
                        <a:ea typeface="Cambria Math" panose="02040503050406030204" pitchFamily="18" charset="0"/>
                      </a:rPr>
                      <m:t>𝑆</m:t>
                    </m:r>
                  </m:oMath>
                </a14:m>
                <a:r>
                  <a:rPr lang="en-US" sz="2000" dirty="0">
                    <a:solidFill>
                      <a:srgbClr val="0070C0"/>
                    </a:solidFill>
                    <a:latin typeface="Arial" panose="020B0604020202020204" pitchFamily="34" charset="0"/>
                    <a:cs typeface="Arial" panose="020B0604020202020204" pitchFamily="34" charset="0"/>
                  </a:rPr>
                  <a:t> &gt; 0]</a:t>
                </a:r>
              </a:p>
            </p:txBody>
          </p:sp>
        </mc:Choice>
        <mc:Fallback xmlns="">
          <p:sp>
            <p:nvSpPr>
              <p:cNvPr id="7" name="Rectangle 6">
                <a:extLst>
                  <a:ext uri="{FF2B5EF4-FFF2-40B4-BE49-F238E27FC236}">
                    <a16:creationId xmlns:a16="http://schemas.microsoft.com/office/drawing/2014/main" id="{1E97D235-A4B5-4DAE-83E9-15DD37B600A5}"/>
                  </a:ext>
                </a:extLst>
              </p:cNvPr>
              <p:cNvSpPr>
                <a:spLocks noRot="1" noChangeAspect="1" noMove="1" noResize="1" noEditPoints="1" noAdjustHandles="1" noChangeArrowheads="1" noChangeShapeType="1" noTextEdit="1"/>
              </p:cNvSpPr>
              <p:nvPr/>
            </p:nvSpPr>
            <p:spPr>
              <a:xfrm>
                <a:off x="165701" y="4391216"/>
                <a:ext cx="11323933" cy="769441"/>
              </a:xfrm>
              <a:prstGeom prst="rect">
                <a:avLst/>
              </a:prstGeom>
              <a:blipFill>
                <a:blip r:embed="rId2"/>
                <a:stretch>
                  <a:fillRect l="-538" t="-3150" b="-11024"/>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0ED0C511-A80A-4A79-9967-66F0D88F6DD8}"/>
              </a:ext>
            </a:extLst>
          </p:cNvPr>
          <p:cNvSpPr/>
          <p:nvPr/>
        </p:nvSpPr>
        <p:spPr>
          <a:xfrm>
            <a:off x="270315" y="5426838"/>
            <a:ext cx="11086797" cy="1015663"/>
          </a:xfrm>
          <a:prstGeom prst="rect">
            <a:avLst/>
          </a:prstGeom>
        </p:spPr>
        <p:txBody>
          <a:bodyPr wrap="square">
            <a:spAutoFit/>
          </a:bodyPr>
          <a:lstStyle/>
          <a:p>
            <a:r>
              <a:rPr lang="en-US" sz="2000" dirty="0">
                <a:solidFill>
                  <a:srgbClr val="0070C0"/>
                </a:solidFill>
                <a:latin typeface="Arial" panose="020B0604020202020204" pitchFamily="34" charset="0"/>
                <a:cs typeface="Arial" panose="020B0604020202020204" pitchFamily="34" charset="0"/>
              </a:rPr>
              <a:t>Entropy differs </a:t>
            </a:r>
            <a:r>
              <a:rPr lang="en-US" sz="2000" dirty="0">
                <a:latin typeface="Arial" panose="020B0604020202020204" pitchFamily="34" charset="0"/>
                <a:cs typeface="Arial" panose="020B0604020202020204" pitchFamily="34" charset="0"/>
              </a:rPr>
              <a:t>from </a:t>
            </a:r>
            <a:r>
              <a:rPr lang="en-US" sz="2000" dirty="0">
                <a:solidFill>
                  <a:srgbClr val="00B050"/>
                </a:solidFill>
                <a:latin typeface="Arial" panose="020B0604020202020204" pitchFamily="34" charset="0"/>
                <a:cs typeface="Arial" panose="020B0604020202020204" pitchFamily="34" charset="0"/>
              </a:rPr>
              <a:t>energy</a:t>
            </a:r>
            <a:r>
              <a:rPr lang="en-US" sz="2000" dirty="0">
                <a:latin typeface="Arial" panose="020B0604020202020204" pitchFamily="34" charset="0"/>
                <a:cs typeface="Arial" panose="020B0604020202020204" pitchFamily="34" charset="0"/>
              </a:rPr>
              <a:t> in that </a:t>
            </a:r>
            <a:r>
              <a:rPr lang="en-US" sz="2000" dirty="0">
                <a:solidFill>
                  <a:srgbClr val="0070C0"/>
                </a:solidFill>
                <a:latin typeface="Arial" panose="020B0604020202020204" pitchFamily="34" charset="0"/>
                <a:cs typeface="Arial" panose="020B0604020202020204" pitchFamily="34" charset="0"/>
              </a:rPr>
              <a:t>entropy</a:t>
            </a:r>
            <a:r>
              <a:rPr lang="en-US" sz="2000" dirty="0">
                <a:solidFill>
                  <a:srgbClr val="FF0000"/>
                </a:solidFill>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does not </a:t>
            </a:r>
            <a:r>
              <a:rPr lang="en-US" sz="2000" dirty="0">
                <a:latin typeface="Arial" panose="020B0604020202020204" pitchFamily="34" charset="0"/>
                <a:cs typeface="Arial" panose="020B0604020202020204" pitchFamily="34" charset="0"/>
              </a:rPr>
              <a:t>obey a </a:t>
            </a:r>
            <a:r>
              <a:rPr lang="en-US" sz="2000" dirty="0">
                <a:solidFill>
                  <a:srgbClr val="00B050"/>
                </a:solidFill>
                <a:latin typeface="Arial" panose="020B0604020202020204" pitchFamily="34" charset="0"/>
                <a:cs typeface="Arial" panose="020B0604020202020204" pitchFamily="34" charset="0"/>
              </a:rPr>
              <a:t>conservation law</a:t>
            </a:r>
            <a:r>
              <a:rPr lang="en-US" sz="2000" dirty="0">
                <a:latin typeface="Arial" panose="020B0604020202020204" pitchFamily="34" charset="0"/>
                <a:cs typeface="Arial" panose="020B0604020202020204" pitchFamily="34" charset="0"/>
              </a:rPr>
              <a:t>. The </a:t>
            </a:r>
            <a:r>
              <a:rPr lang="en-US" sz="2000" dirty="0">
                <a:solidFill>
                  <a:srgbClr val="00B050"/>
                </a:solidFill>
                <a:latin typeface="Arial" panose="020B0604020202020204" pitchFamily="34" charset="0"/>
                <a:cs typeface="Arial" panose="020B0604020202020204" pitchFamily="34" charset="0"/>
              </a:rPr>
              <a:t>energy</a:t>
            </a:r>
            <a:r>
              <a:rPr lang="en-US" sz="2000" dirty="0">
                <a:latin typeface="Arial" panose="020B0604020202020204" pitchFamily="34" charset="0"/>
                <a:cs typeface="Arial" panose="020B0604020202020204" pitchFamily="34" charset="0"/>
              </a:rPr>
              <a:t> of a closed system is </a:t>
            </a:r>
            <a:r>
              <a:rPr lang="en-US" sz="2000" dirty="0">
                <a:solidFill>
                  <a:srgbClr val="00B050"/>
                </a:solidFill>
                <a:latin typeface="Arial" panose="020B0604020202020204" pitchFamily="34" charset="0"/>
                <a:cs typeface="Arial" panose="020B0604020202020204" pitchFamily="34" charset="0"/>
              </a:rPr>
              <a:t>conserved</a:t>
            </a:r>
            <a:r>
              <a:rPr lang="en-US" sz="2000" dirty="0">
                <a:latin typeface="Arial" panose="020B0604020202020204" pitchFamily="34" charset="0"/>
                <a:cs typeface="Arial" panose="020B0604020202020204" pitchFamily="34" charset="0"/>
              </a:rPr>
              <a:t>; it always </a:t>
            </a:r>
            <a:r>
              <a:rPr lang="en-US" sz="2000" dirty="0">
                <a:solidFill>
                  <a:srgbClr val="00B050"/>
                </a:solidFill>
                <a:latin typeface="Arial" panose="020B0604020202020204" pitchFamily="34" charset="0"/>
                <a:cs typeface="Arial" panose="020B0604020202020204" pitchFamily="34" charset="0"/>
              </a:rPr>
              <a:t>remains constant</a:t>
            </a:r>
            <a:r>
              <a:rPr lang="en-US" sz="2000" dirty="0">
                <a:latin typeface="Arial" panose="020B0604020202020204" pitchFamily="34" charset="0"/>
                <a:cs typeface="Arial" panose="020B0604020202020204" pitchFamily="34" charset="0"/>
              </a:rPr>
              <a:t>. For </a:t>
            </a:r>
            <a:r>
              <a:rPr lang="en-US" sz="2000" dirty="0">
                <a:solidFill>
                  <a:srgbClr val="0070C0"/>
                </a:solidFill>
                <a:latin typeface="Arial" panose="020B0604020202020204" pitchFamily="34" charset="0"/>
                <a:cs typeface="Arial" panose="020B0604020202020204" pitchFamily="34" charset="0"/>
              </a:rPr>
              <a:t>irreversible processes</a:t>
            </a:r>
            <a:r>
              <a:rPr lang="en-US" sz="2000" dirty="0">
                <a:latin typeface="Arial" panose="020B0604020202020204" pitchFamily="34" charset="0"/>
                <a:cs typeface="Arial" panose="020B0604020202020204" pitchFamily="34" charset="0"/>
              </a:rPr>
              <a:t>, the </a:t>
            </a:r>
            <a:r>
              <a:rPr lang="en-US" sz="2000" dirty="0">
                <a:solidFill>
                  <a:srgbClr val="0070C0"/>
                </a:solidFill>
                <a:latin typeface="Arial" panose="020B0604020202020204" pitchFamily="34" charset="0"/>
                <a:cs typeface="Arial" panose="020B0604020202020204" pitchFamily="34" charset="0"/>
              </a:rPr>
              <a:t>entropy</a:t>
            </a:r>
            <a:r>
              <a:rPr lang="en-US" sz="2000" dirty="0">
                <a:latin typeface="Arial" panose="020B0604020202020204" pitchFamily="34" charset="0"/>
                <a:cs typeface="Arial" panose="020B0604020202020204" pitchFamily="34" charset="0"/>
              </a:rPr>
              <a:t> of a closed system </a:t>
            </a:r>
            <a:r>
              <a:rPr lang="en-US" sz="2000" dirty="0">
                <a:solidFill>
                  <a:srgbClr val="0070C0"/>
                </a:solidFill>
                <a:latin typeface="Arial" panose="020B0604020202020204" pitchFamily="34" charset="0"/>
                <a:cs typeface="Arial" panose="020B0604020202020204" pitchFamily="34" charset="0"/>
              </a:rPr>
              <a:t>always increases</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12155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5436D7-497D-4D63-A485-C199F863347C}"/>
              </a:ext>
            </a:extLst>
          </p:cNvPr>
          <p:cNvSpPr/>
          <p:nvPr/>
        </p:nvSpPr>
        <p:spPr>
          <a:xfrm>
            <a:off x="465047" y="118919"/>
            <a:ext cx="3175869" cy="400110"/>
          </a:xfrm>
          <a:prstGeom prst="rect">
            <a:avLst/>
          </a:prstGeom>
        </p:spPr>
        <p:txBody>
          <a:bodyPr wrap="none">
            <a:spAutoFit/>
          </a:bodyPr>
          <a:lstStyle/>
          <a:p>
            <a:r>
              <a:rPr lang="en-US" sz="2000" b="1" dirty="0">
                <a:solidFill>
                  <a:srgbClr val="0070C0"/>
                </a:solidFill>
                <a:latin typeface="Arial" panose="020B0604020202020204" pitchFamily="34" charset="0"/>
                <a:cs typeface="Arial" panose="020B0604020202020204" pitchFamily="34" charset="0"/>
              </a:rPr>
              <a:t>20-1 Change in entropy: </a:t>
            </a:r>
            <a:endParaRPr lang="en-US" sz="2000" dirty="0">
              <a:solidFill>
                <a:srgbClr val="0070C0"/>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54380B59-9160-47D1-946E-85612DAD1136}"/>
              </a:ext>
            </a:extLst>
          </p:cNvPr>
          <p:cNvPicPr>
            <a:picLocks noChangeAspect="1"/>
          </p:cNvPicPr>
          <p:nvPr/>
        </p:nvPicPr>
        <p:blipFill>
          <a:blip r:embed="rId2"/>
          <a:stretch>
            <a:fillRect/>
          </a:stretch>
        </p:blipFill>
        <p:spPr>
          <a:xfrm>
            <a:off x="9780104" y="0"/>
            <a:ext cx="2411896" cy="4673048"/>
          </a:xfrm>
          <a:prstGeom prst="rect">
            <a:avLst/>
          </a:prstGeom>
        </p:spPr>
      </p:pic>
      <p:sp>
        <p:nvSpPr>
          <p:cNvPr id="3" name="Rectangle 2">
            <a:extLst>
              <a:ext uri="{FF2B5EF4-FFF2-40B4-BE49-F238E27FC236}">
                <a16:creationId xmlns:a16="http://schemas.microsoft.com/office/drawing/2014/main" id="{4F62AA0B-B087-4D84-8609-E0D57A538306}"/>
              </a:ext>
            </a:extLst>
          </p:cNvPr>
          <p:cNvSpPr/>
          <p:nvPr/>
        </p:nvSpPr>
        <p:spPr>
          <a:xfrm>
            <a:off x="465047" y="915578"/>
            <a:ext cx="9219874" cy="707886"/>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Let’s consider the </a:t>
            </a:r>
            <a:r>
              <a:rPr lang="en-US" sz="2000" dirty="0">
                <a:solidFill>
                  <a:srgbClr val="FF0000"/>
                </a:solidFill>
                <a:latin typeface="Arial" panose="020B0604020202020204" pitchFamily="34" charset="0"/>
                <a:cs typeface="Arial" panose="020B0604020202020204" pitchFamily="34" charset="0"/>
              </a:rPr>
              <a:t>free expansion of an ideal gas</a:t>
            </a:r>
            <a:r>
              <a:rPr lang="en-US" sz="2000" dirty="0">
                <a:latin typeface="Arial" panose="020B0604020202020204" pitchFamily="34" charset="0"/>
                <a:cs typeface="Arial" panose="020B0604020202020204" pitchFamily="34" charset="0"/>
              </a:rPr>
              <a:t>. This is an </a:t>
            </a:r>
            <a:r>
              <a:rPr lang="en-US" sz="2000" dirty="0">
                <a:solidFill>
                  <a:srgbClr val="FF0000"/>
                </a:solidFill>
                <a:latin typeface="Arial" panose="020B0604020202020204" pitchFamily="34" charset="0"/>
                <a:cs typeface="Arial" panose="020B0604020202020204" pitchFamily="34" charset="0"/>
              </a:rPr>
              <a:t>irreversible process</a:t>
            </a:r>
            <a:r>
              <a:rPr lang="en-US" sz="2000" dirty="0">
                <a:latin typeface="Arial" panose="020B0604020202020204" pitchFamily="34" charset="0"/>
                <a:cs typeface="Arial" panose="020B0604020202020204" pitchFamily="34" charset="0"/>
              </a:rPr>
              <a:t>; all the molecules of the gas will never return to the left half of the container.</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61C1E45A-CFD4-4AAC-9F69-54953A762C19}"/>
                  </a:ext>
                </a:extLst>
              </p:cNvPr>
              <p:cNvSpPr/>
              <p:nvPr/>
            </p:nvSpPr>
            <p:spPr>
              <a:xfrm>
                <a:off x="465047" y="1785407"/>
                <a:ext cx="9219874" cy="1963614"/>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The p-V plot of the process shows the pressure and volume of the gas in its initial state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and final state f. </a:t>
                </a:r>
                <a:r>
                  <a:rPr lang="en-US" sz="2000" dirty="0">
                    <a:solidFill>
                      <a:srgbClr val="FF0000"/>
                    </a:solidFill>
                    <a:latin typeface="Arial" panose="020B0604020202020204" pitchFamily="34" charset="0"/>
                    <a:cs typeface="Arial" panose="020B0604020202020204" pitchFamily="34" charset="0"/>
                  </a:rPr>
                  <a:t>Pressure, volume, temperature, energy and entropy are state properties</a:t>
                </a:r>
                <a:r>
                  <a:rPr lang="en-US" sz="2000" dirty="0">
                    <a:latin typeface="Arial" panose="020B0604020202020204" pitchFamily="34" charset="0"/>
                    <a:cs typeface="Arial" panose="020B0604020202020204" pitchFamily="34" charset="0"/>
                  </a:rPr>
                  <a:t>, properties that depend only on the state of the gas and not on how it reached that state. Furthermore, we define the </a:t>
                </a:r>
                <a:r>
                  <a:rPr lang="en-US" sz="2000" dirty="0">
                    <a:solidFill>
                      <a:srgbClr val="FF0000"/>
                    </a:solidFill>
                    <a:latin typeface="Arial" panose="020B0604020202020204" pitchFamily="34" charset="0"/>
                    <a:cs typeface="Arial" panose="020B0604020202020204" pitchFamily="34" charset="0"/>
                  </a:rPr>
                  <a:t>change in entropy </a:t>
                </a:r>
                <a14:m>
                  <m:oMath xmlns:m="http://schemas.openxmlformats.org/officeDocument/2006/math">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b="0" i="1">
                            <a:solidFill>
                              <a:prstClr val="black"/>
                            </a:solidFill>
                            <a:latin typeface="Cambria Math" panose="02040503050406030204" pitchFamily="18" charset="0"/>
                            <a:ea typeface="Cambria Math" panose="02040503050406030204" pitchFamily="18" charset="0"/>
                          </a:rPr>
                          <m:t>𝑆</m:t>
                        </m:r>
                      </m:e>
                      <m:sub>
                        <m:r>
                          <a:rPr lang="en-US" sz="2000" b="0" i="1">
                            <a:solidFill>
                              <a:prstClr val="black"/>
                            </a:solidFill>
                            <a:latin typeface="Cambria Math" panose="02040503050406030204" pitchFamily="18" charset="0"/>
                            <a:ea typeface="Cambria Math" panose="02040503050406030204" pitchFamily="18" charset="0"/>
                          </a:rPr>
                          <m:t>𝑓</m:t>
                        </m:r>
                      </m:sub>
                    </m:sSub>
                    <m:r>
                      <a:rPr lang="en-US" sz="2000" b="0" i="1">
                        <a:solidFill>
                          <a:prstClr val="black"/>
                        </a:solidFill>
                        <a:latin typeface="Cambria Math" panose="02040503050406030204" pitchFamily="18" charset="0"/>
                        <a:ea typeface="Cambria Math" panose="02040503050406030204" pitchFamily="18" charset="0"/>
                      </a:rPr>
                      <m:t>−</m:t>
                    </m:r>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b="0" i="1">
                            <a:solidFill>
                              <a:prstClr val="black"/>
                            </a:solidFill>
                            <a:latin typeface="Cambria Math" panose="02040503050406030204" pitchFamily="18" charset="0"/>
                            <a:ea typeface="Cambria Math" panose="02040503050406030204" pitchFamily="18" charset="0"/>
                          </a:rPr>
                          <m:t>𝑆</m:t>
                        </m:r>
                      </m:e>
                      <m:sub>
                        <m:r>
                          <a:rPr lang="en-US" sz="2000" b="0" i="1">
                            <a:solidFill>
                              <a:prstClr val="black"/>
                            </a:solidFill>
                            <a:latin typeface="Cambria Math" panose="02040503050406030204" pitchFamily="18" charset="0"/>
                            <a:ea typeface="Cambria Math" panose="02040503050406030204" pitchFamily="18" charset="0"/>
                          </a:rPr>
                          <m:t>𝑖</m:t>
                        </m:r>
                      </m:sub>
                    </m:sSub>
                    <m:r>
                      <a:rPr lang="en-US" sz="2000" b="1" i="1">
                        <a:solidFill>
                          <a:prstClr val="black"/>
                        </a:solidFill>
                        <a:latin typeface="Cambria Math" panose="02040503050406030204" pitchFamily="18" charset="0"/>
                        <a:ea typeface="Cambria Math" panose="02040503050406030204" pitchFamily="18" charset="0"/>
                      </a:rPr>
                      <m:t> </m:t>
                    </m:r>
                  </m:oMath>
                </a14:m>
                <a:r>
                  <a:rPr lang="en-US" sz="2000" dirty="0">
                    <a:latin typeface="Arial" panose="020B0604020202020204" pitchFamily="34" charset="0"/>
                    <a:cs typeface="Arial" panose="020B0604020202020204" pitchFamily="34" charset="0"/>
                  </a:rPr>
                  <a:t>of a system during a process that takes the system from an </a:t>
                </a:r>
                <a:r>
                  <a:rPr lang="en-US" sz="2000" dirty="0">
                    <a:solidFill>
                      <a:srgbClr val="FF0000"/>
                    </a:solidFill>
                    <a:latin typeface="Arial" panose="020B0604020202020204" pitchFamily="34" charset="0"/>
                    <a:cs typeface="Arial" panose="020B0604020202020204" pitchFamily="34" charset="0"/>
                  </a:rPr>
                  <a:t>initial state </a:t>
                </a:r>
                <a:r>
                  <a:rPr lang="en-US" sz="2000" dirty="0" err="1">
                    <a:solidFill>
                      <a:srgbClr val="FF0000"/>
                    </a:solidFill>
                    <a:latin typeface="Arial" panose="020B0604020202020204" pitchFamily="34" charset="0"/>
                    <a:cs typeface="Arial" panose="020B0604020202020204" pitchFamily="34" charset="0"/>
                  </a:rPr>
                  <a:t>i</a:t>
                </a:r>
                <a:r>
                  <a:rPr lang="en-US" sz="2000" dirty="0">
                    <a:solidFill>
                      <a:srgbClr val="FF0000"/>
                    </a:solidFill>
                    <a:latin typeface="Arial" panose="020B0604020202020204" pitchFamily="34" charset="0"/>
                    <a:cs typeface="Arial" panose="020B0604020202020204" pitchFamily="34" charset="0"/>
                  </a:rPr>
                  <a:t> to a final state f</a:t>
                </a:r>
                <a:r>
                  <a:rPr lang="en-US" sz="2000" dirty="0">
                    <a:latin typeface="Arial" panose="020B0604020202020204" pitchFamily="34" charset="0"/>
                    <a:cs typeface="Arial" panose="020B0604020202020204" pitchFamily="34" charset="0"/>
                  </a:rPr>
                  <a:t> as</a:t>
                </a:r>
              </a:p>
            </p:txBody>
          </p:sp>
        </mc:Choice>
        <mc:Fallback xmlns="">
          <p:sp>
            <p:nvSpPr>
              <p:cNvPr id="10" name="Rectangle 9">
                <a:extLst>
                  <a:ext uri="{FF2B5EF4-FFF2-40B4-BE49-F238E27FC236}">
                    <a16:creationId xmlns:a16="http://schemas.microsoft.com/office/drawing/2014/main" id="{61C1E45A-CFD4-4AAC-9F69-54953A762C19}"/>
                  </a:ext>
                </a:extLst>
              </p:cNvPr>
              <p:cNvSpPr>
                <a:spLocks noRot="1" noChangeAspect="1" noMove="1" noResize="1" noEditPoints="1" noAdjustHandles="1" noChangeArrowheads="1" noChangeShapeType="1" noTextEdit="1"/>
              </p:cNvSpPr>
              <p:nvPr/>
            </p:nvSpPr>
            <p:spPr>
              <a:xfrm>
                <a:off x="465047" y="1785407"/>
                <a:ext cx="9219874" cy="1963614"/>
              </a:xfrm>
              <a:prstGeom prst="rect">
                <a:avLst/>
              </a:prstGeom>
              <a:blipFill>
                <a:blip r:embed="rId3"/>
                <a:stretch>
                  <a:fillRect l="-661" t="-1553" r="-661" b="-49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265856A-80F3-4875-AA64-F9B3C3BC270C}"/>
                  </a:ext>
                </a:extLst>
              </p:cNvPr>
              <p:cNvSpPr/>
              <p:nvPr/>
            </p:nvSpPr>
            <p:spPr>
              <a:xfrm>
                <a:off x="670937" y="5002983"/>
                <a:ext cx="10850126" cy="1631216"/>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Here </a:t>
                </a:r>
                <a:r>
                  <a:rPr lang="en-US" sz="2000" dirty="0">
                    <a:solidFill>
                      <a:srgbClr val="FF0000"/>
                    </a:solidFill>
                    <a:latin typeface="Arial" panose="020B0604020202020204" pitchFamily="34" charset="0"/>
                    <a:cs typeface="Arial" panose="020B0604020202020204" pitchFamily="34" charset="0"/>
                  </a:rPr>
                  <a:t>Q</a:t>
                </a:r>
                <a:r>
                  <a:rPr lang="en-US" sz="2000" dirty="0">
                    <a:latin typeface="Arial" panose="020B0604020202020204" pitchFamily="34" charset="0"/>
                    <a:cs typeface="Arial" panose="020B0604020202020204" pitchFamily="34" charset="0"/>
                  </a:rPr>
                  <a:t> is the energy transferred as heat to or from the system during the process, and </a:t>
                </a:r>
                <a:r>
                  <a:rPr lang="en-US" sz="2000" dirty="0">
                    <a:solidFill>
                      <a:srgbClr val="FF0000"/>
                    </a:solidFill>
                    <a:latin typeface="Arial" panose="020B0604020202020204" pitchFamily="34" charset="0"/>
                    <a:cs typeface="Arial" panose="020B0604020202020204" pitchFamily="34" charset="0"/>
                  </a:rPr>
                  <a:t>T</a:t>
                </a:r>
                <a:r>
                  <a:rPr lang="en-US" sz="2000" dirty="0">
                    <a:latin typeface="Arial" panose="020B0604020202020204" pitchFamily="34" charset="0"/>
                    <a:cs typeface="Arial" panose="020B0604020202020204" pitchFamily="34" charset="0"/>
                  </a:rPr>
                  <a:t> is the temperature of the system in kelvins. Thus, an entropy change depends not only on the energy transferred as heat but also on the temperature at which the transfer takes place. Because </a:t>
                </a:r>
                <a:r>
                  <a:rPr lang="en-US" sz="2000" dirty="0">
                    <a:solidFill>
                      <a:srgbClr val="FF0000"/>
                    </a:solidFill>
                    <a:latin typeface="Arial" panose="020B0604020202020204" pitchFamily="34" charset="0"/>
                    <a:cs typeface="Arial" panose="020B0604020202020204" pitchFamily="34" charset="0"/>
                  </a:rPr>
                  <a:t>T</a:t>
                </a:r>
                <a:r>
                  <a:rPr lang="en-US" sz="2000" dirty="0">
                    <a:latin typeface="Arial" panose="020B0604020202020204" pitchFamily="34" charset="0"/>
                    <a:cs typeface="Arial" panose="020B0604020202020204" pitchFamily="34" charset="0"/>
                  </a:rPr>
                  <a:t> is always </a:t>
                </a:r>
                <a:r>
                  <a:rPr lang="en-US" sz="2000" dirty="0">
                    <a:solidFill>
                      <a:srgbClr val="FF0000"/>
                    </a:solidFill>
                    <a:latin typeface="Arial" panose="020B0604020202020204" pitchFamily="34" charset="0"/>
                    <a:cs typeface="Arial" panose="020B0604020202020204" pitchFamily="34" charset="0"/>
                  </a:rPr>
                  <a:t>positive</a:t>
                </a:r>
                <a:r>
                  <a:rPr lang="en-US" sz="2000" dirty="0">
                    <a:latin typeface="Arial" panose="020B0604020202020204" pitchFamily="34" charset="0"/>
                    <a:cs typeface="Arial" panose="020B0604020202020204" pitchFamily="34" charset="0"/>
                  </a:rPr>
                  <a:t>, the </a:t>
                </a:r>
                <a:r>
                  <a:rPr lang="en-US" sz="2000" dirty="0">
                    <a:solidFill>
                      <a:srgbClr val="FF0000"/>
                    </a:solidFill>
                    <a:latin typeface="Arial" panose="020B0604020202020204" pitchFamily="34" charset="0"/>
                    <a:cs typeface="Arial" panose="020B0604020202020204" pitchFamily="34" charset="0"/>
                  </a:rPr>
                  <a:t>sign of </a:t>
                </a:r>
                <a14:m>
                  <m:oMath xmlns:m="http://schemas.openxmlformats.org/officeDocument/2006/math">
                    <m:r>
                      <a:rPr lang="en-US" sz="2000" b="0" i="1">
                        <a:solidFill>
                          <a:srgbClr val="FF0000"/>
                        </a:solidFill>
                        <a:latin typeface="Cambria Math" panose="02040503050406030204" pitchFamily="18" charset="0"/>
                        <a:ea typeface="Cambria Math" panose="02040503050406030204" pitchFamily="18" charset="0"/>
                      </a:rPr>
                      <m:t>∆</m:t>
                    </m:r>
                    <m:r>
                      <a:rPr lang="en-US" sz="2000" b="0" i="1">
                        <a:solidFill>
                          <a:srgbClr val="FF0000"/>
                        </a:solidFill>
                        <a:latin typeface="Cambria Math" panose="02040503050406030204" pitchFamily="18" charset="0"/>
                        <a:ea typeface="Cambria Math" panose="02040503050406030204" pitchFamily="18" charset="0"/>
                      </a:rPr>
                      <m:t>𝑆</m:t>
                    </m:r>
                  </m:oMath>
                </a14:m>
                <a:r>
                  <a:rPr lang="en-US" sz="2000" dirty="0">
                    <a:solidFill>
                      <a:srgbClr val="FF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is the </a:t>
                </a:r>
                <a:r>
                  <a:rPr lang="en-US" sz="2000" dirty="0">
                    <a:solidFill>
                      <a:srgbClr val="FF0000"/>
                    </a:solidFill>
                    <a:latin typeface="Arial" panose="020B0604020202020204" pitchFamily="34" charset="0"/>
                    <a:cs typeface="Arial" panose="020B0604020202020204" pitchFamily="34" charset="0"/>
                  </a:rPr>
                  <a:t>same</a:t>
                </a:r>
                <a:r>
                  <a:rPr lang="en-US" sz="2000" dirty="0">
                    <a:latin typeface="Arial" panose="020B0604020202020204" pitchFamily="34" charset="0"/>
                    <a:cs typeface="Arial" panose="020B0604020202020204" pitchFamily="34" charset="0"/>
                  </a:rPr>
                  <a:t> as that of </a:t>
                </a:r>
                <a:r>
                  <a:rPr lang="en-US" sz="2000" dirty="0">
                    <a:solidFill>
                      <a:srgbClr val="FF0000"/>
                    </a:solidFill>
                    <a:latin typeface="Arial" panose="020B0604020202020204" pitchFamily="34" charset="0"/>
                    <a:cs typeface="Arial" panose="020B0604020202020204" pitchFamily="34" charset="0"/>
                  </a:rPr>
                  <a:t>Q</a:t>
                </a:r>
                <a:r>
                  <a:rPr lang="en-US" sz="2000" dirty="0">
                    <a:latin typeface="Arial" panose="020B0604020202020204" pitchFamily="34" charset="0"/>
                    <a:cs typeface="Arial" panose="020B0604020202020204" pitchFamily="34" charset="0"/>
                  </a:rPr>
                  <a:t>. The SI </a:t>
                </a:r>
                <a:r>
                  <a:rPr lang="en-US" sz="2000" dirty="0">
                    <a:solidFill>
                      <a:srgbClr val="FF0000"/>
                    </a:solidFill>
                    <a:latin typeface="Arial" panose="020B0604020202020204" pitchFamily="34" charset="0"/>
                    <a:cs typeface="Arial" panose="020B0604020202020204" pitchFamily="34" charset="0"/>
                  </a:rPr>
                  <a:t>unit</a:t>
                </a:r>
                <a:r>
                  <a:rPr lang="en-US" sz="2000" dirty="0">
                    <a:latin typeface="Arial" panose="020B0604020202020204" pitchFamily="34" charset="0"/>
                    <a:cs typeface="Arial" panose="020B0604020202020204" pitchFamily="34" charset="0"/>
                  </a:rPr>
                  <a:t> for entropy and entropy change is the </a:t>
                </a:r>
                <a:r>
                  <a:rPr lang="en-US" sz="2000" dirty="0">
                    <a:solidFill>
                      <a:srgbClr val="FF0000"/>
                    </a:solidFill>
                    <a:latin typeface="Arial" panose="020B0604020202020204" pitchFamily="34" charset="0"/>
                    <a:cs typeface="Arial" panose="020B0604020202020204" pitchFamily="34" charset="0"/>
                  </a:rPr>
                  <a:t>joule per kelvin</a:t>
                </a:r>
                <a:r>
                  <a:rPr lang="en-US" sz="2000" dirty="0">
                    <a:latin typeface="Arial" panose="020B0604020202020204" pitchFamily="34" charset="0"/>
                    <a:cs typeface="Arial" panose="020B0604020202020204" pitchFamily="34" charset="0"/>
                  </a:rPr>
                  <a:t>.</a:t>
                </a:r>
              </a:p>
            </p:txBody>
          </p:sp>
        </mc:Choice>
        <mc:Fallback xmlns="">
          <p:sp>
            <p:nvSpPr>
              <p:cNvPr id="11" name="Rectangle 10">
                <a:extLst>
                  <a:ext uri="{FF2B5EF4-FFF2-40B4-BE49-F238E27FC236}">
                    <a16:creationId xmlns:a16="http://schemas.microsoft.com/office/drawing/2014/main" id="{A265856A-80F3-4875-AA64-F9B3C3BC270C}"/>
                  </a:ext>
                </a:extLst>
              </p:cNvPr>
              <p:cNvSpPr>
                <a:spLocks noRot="1" noChangeAspect="1" noMove="1" noResize="1" noEditPoints="1" noAdjustHandles="1" noChangeArrowheads="1" noChangeShapeType="1" noTextEdit="1"/>
              </p:cNvSpPr>
              <p:nvPr/>
            </p:nvSpPr>
            <p:spPr>
              <a:xfrm>
                <a:off x="670937" y="5002983"/>
                <a:ext cx="10850126" cy="1631216"/>
              </a:xfrm>
              <a:prstGeom prst="rect">
                <a:avLst/>
              </a:prstGeom>
              <a:blipFill>
                <a:blip r:embed="rId4"/>
                <a:stretch>
                  <a:fillRect l="-562" t="-1873" r="-618" b="-63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475168D-4724-4057-AF88-6F95E3E72591}"/>
                  </a:ext>
                </a:extLst>
              </p:cNvPr>
              <p:cNvSpPr txBox="1"/>
              <p:nvPr/>
            </p:nvSpPr>
            <p:spPr>
              <a:xfrm>
                <a:off x="3278552" y="3827752"/>
                <a:ext cx="3431958" cy="84529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400" b="0" i="1" smtClean="0">
                          <a:solidFill>
                            <a:srgbClr val="7030A0"/>
                          </a:solidFill>
                          <a:latin typeface="Cambria Math" panose="02040503050406030204" pitchFamily="18" charset="0"/>
                          <a:ea typeface="Cambria Math" panose="02040503050406030204" pitchFamily="18" charset="0"/>
                        </a:rPr>
                        <m:t>∆</m:t>
                      </m:r>
                      <m:r>
                        <a:rPr lang="en-US" sz="2400" b="0" i="1" smtClean="0">
                          <a:solidFill>
                            <a:srgbClr val="7030A0"/>
                          </a:solidFill>
                          <a:latin typeface="Cambria Math" panose="02040503050406030204" pitchFamily="18" charset="0"/>
                          <a:ea typeface="Cambria Math" panose="02040503050406030204" pitchFamily="18" charset="0"/>
                        </a:rPr>
                        <m:t>𝑆</m:t>
                      </m:r>
                      <m:r>
                        <a:rPr lang="en-US" sz="2400" b="0" i="1" smtClean="0">
                          <a:solidFill>
                            <a:srgbClr val="7030A0"/>
                          </a:solidFill>
                          <a:latin typeface="Cambria Math" panose="02040503050406030204" pitchFamily="18" charset="0"/>
                          <a:ea typeface="Cambria Math" panose="02040503050406030204" pitchFamily="18" charset="0"/>
                        </a:rPr>
                        <m:t>=</m:t>
                      </m:r>
                      <m:sSub>
                        <m:sSubPr>
                          <m:ctrlPr>
                            <a:rPr lang="en-US" sz="2400" i="1" smtClean="0">
                              <a:solidFill>
                                <a:srgbClr val="7030A0"/>
                              </a:solidFill>
                              <a:latin typeface="Cambria Math" panose="02040503050406030204" pitchFamily="18" charset="0"/>
                              <a:ea typeface="Cambria Math" panose="02040503050406030204" pitchFamily="18" charset="0"/>
                            </a:rPr>
                          </m:ctrlPr>
                        </m:sSubPr>
                        <m:e>
                          <m:r>
                            <a:rPr lang="en-US" sz="2400" b="0" i="1" smtClean="0">
                              <a:solidFill>
                                <a:srgbClr val="7030A0"/>
                              </a:solidFill>
                              <a:latin typeface="Cambria Math" panose="02040503050406030204" pitchFamily="18" charset="0"/>
                              <a:ea typeface="Cambria Math" panose="02040503050406030204" pitchFamily="18" charset="0"/>
                            </a:rPr>
                            <m:t>𝑆</m:t>
                          </m:r>
                        </m:e>
                        <m:sub>
                          <m:r>
                            <a:rPr lang="en-US" sz="2400" b="0" i="1" smtClean="0">
                              <a:solidFill>
                                <a:srgbClr val="7030A0"/>
                              </a:solidFill>
                              <a:latin typeface="Cambria Math" panose="02040503050406030204" pitchFamily="18" charset="0"/>
                              <a:ea typeface="Cambria Math" panose="02040503050406030204" pitchFamily="18" charset="0"/>
                            </a:rPr>
                            <m:t>𝑓</m:t>
                          </m:r>
                        </m:sub>
                      </m:sSub>
                      <m:r>
                        <a:rPr lang="en-US" sz="2400" b="0" i="1" smtClean="0">
                          <a:solidFill>
                            <a:srgbClr val="7030A0"/>
                          </a:solidFill>
                          <a:latin typeface="Cambria Math" panose="02040503050406030204" pitchFamily="18" charset="0"/>
                          <a:ea typeface="Cambria Math" panose="02040503050406030204" pitchFamily="18" charset="0"/>
                        </a:rPr>
                        <m:t> −</m:t>
                      </m:r>
                      <m:sSub>
                        <m:sSubPr>
                          <m:ctrlPr>
                            <a:rPr lang="en-US" sz="2400" i="1" smtClean="0">
                              <a:solidFill>
                                <a:srgbClr val="7030A0"/>
                              </a:solidFill>
                              <a:latin typeface="Cambria Math" panose="02040503050406030204" pitchFamily="18" charset="0"/>
                              <a:ea typeface="Cambria Math" panose="02040503050406030204" pitchFamily="18" charset="0"/>
                            </a:rPr>
                          </m:ctrlPr>
                        </m:sSubPr>
                        <m:e>
                          <m:r>
                            <a:rPr lang="en-US" sz="2400" b="0" i="1" smtClean="0">
                              <a:solidFill>
                                <a:srgbClr val="7030A0"/>
                              </a:solidFill>
                              <a:latin typeface="Cambria Math" panose="02040503050406030204" pitchFamily="18" charset="0"/>
                              <a:ea typeface="Cambria Math" panose="02040503050406030204" pitchFamily="18" charset="0"/>
                            </a:rPr>
                            <m:t>𝑆</m:t>
                          </m:r>
                        </m:e>
                        <m:sub>
                          <m:r>
                            <a:rPr lang="en-US" sz="2400" b="0" i="1" smtClean="0">
                              <a:solidFill>
                                <a:srgbClr val="7030A0"/>
                              </a:solidFill>
                              <a:latin typeface="Cambria Math" panose="02040503050406030204" pitchFamily="18" charset="0"/>
                              <a:ea typeface="Cambria Math" panose="02040503050406030204" pitchFamily="18" charset="0"/>
                            </a:rPr>
                            <m:t>𝑖</m:t>
                          </m:r>
                        </m:sub>
                      </m:sSub>
                      <m:r>
                        <a:rPr lang="en-US" sz="2400" b="0" i="1" smtClean="0">
                          <a:solidFill>
                            <a:srgbClr val="7030A0"/>
                          </a:solidFill>
                          <a:latin typeface="Cambria Math" panose="02040503050406030204" pitchFamily="18" charset="0"/>
                          <a:ea typeface="Cambria Math" panose="02040503050406030204" pitchFamily="18" charset="0"/>
                        </a:rPr>
                        <m:t>=</m:t>
                      </m:r>
                      <m:nary>
                        <m:naryPr>
                          <m:ctrlPr>
                            <a:rPr lang="en-US" sz="2400" i="1" smtClean="0">
                              <a:solidFill>
                                <a:srgbClr val="7030A0"/>
                              </a:solidFill>
                              <a:latin typeface="Cambria Math" panose="02040503050406030204" pitchFamily="18" charset="0"/>
                              <a:ea typeface="Cambria Math" panose="02040503050406030204" pitchFamily="18" charset="0"/>
                            </a:rPr>
                          </m:ctrlPr>
                        </m:naryPr>
                        <m:sub>
                          <m:r>
                            <m:rPr>
                              <m:brk m:alnAt="23"/>
                            </m:rPr>
                            <a:rPr lang="en-US" sz="2400" b="0" i="1" smtClean="0">
                              <a:solidFill>
                                <a:srgbClr val="7030A0"/>
                              </a:solidFill>
                              <a:latin typeface="Cambria Math" panose="02040503050406030204" pitchFamily="18" charset="0"/>
                              <a:ea typeface="Cambria Math" panose="02040503050406030204" pitchFamily="18" charset="0"/>
                            </a:rPr>
                            <m:t>𝑖</m:t>
                          </m:r>
                        </m:sub>
                        <m:sup>
                          <m:r>
                            <a:rPr lang="en-US" sz="2400" b="0" i="1" smtClean="0">
                              <a:solidFill>
                                <a:srgbClr val="7030A0"/>
                              </a:solidFill>
                              <a:latin typeface="Cambria Math" panose="02040503050406030204" pitchFamily="18" charset="0"/>
                              <a:ea typeface="Cambria Math" panose="02040503050406030204" pitchFamily="18" charset="0"/>
                            </a:rPr>
                            <m:t>𝑓</m:t>
                          </m:r>
                        </m:sup>
                        <m:e>
                          <m:f>
                            <m:fPr>
                              <m:ctrlPr>
                                <a:rPr lang="en-US" sz="2400" i="1" smtClean="0">
                                  <a:solidFill>
                                    <a:srgbClr val="7030A0"/>
                                  </a:solidFill>
                                  <a:latin typeface="Cambria Math" panose="02040503050406030204" pitchFamily="18" charset="0"/>
                                  <a:ea typeface="Cambria Math" panose="02040503050406030204" pitchFamily="18" charset="0"/>
                                </a:rPr>
                              </m:ctrlPr>
                            </m:fPr>
                            <m:num>
                              <m:r>
                                <a:rPr lang="en-US" sz="2400" b="0" i="1" smtClean="0">
                                  <a:solidFill>
                                    <a:srgbClr val="7030A0"/>
                                  </a:solidFill>
                                  <a:latin typeface="Cambria Math" panose="02040503050406030204" pitchFamily="18" charset="0"/>
                                  <a:ea typeface="Cambria Math" panose="02040503050406030204" pitchFamily="18" charset="0"/>
                                </a:rPr>
                                <m:t>𝑑𝑄</m:t>
                              </m:r>
                            </m:num>
                            <m:den>
                              <m:r>
                                <a:rPr lang="en-US" sz="2400" b="0" i="1" smtClean="0">
                                  <a:solidFill>
                                    <a:srgbClr val="7030A0"/>
                                  </a:solidFill>
                                  <a:latin typeface="Cambria Math" panose="02040503050406030204" pitchFamily="18" charset="0"/>
                                  <a:ea typeface="Cambria Math" panose="02040503050406030204" pitchFamily="18" charset="0"/>
                                </a:rPr>
                                <m:t>𝑇</m:t>
                              </m:r>
                            </m:den>
                          </m:f>
                        </m:e>
                      </m:nary>
                    </m:oMath>
                  </m:oMathPara>
                </a14:m>
                <a:endParaRPr lang="en-US" sz="2400" i="1" dirty="0">
                  <a:latin typeface="Calibri" panose="020F0502020204030204" pitchFamily="34" charset="0"/>
                  <a:cs typeface="Calibri" panose="020F0502020204030204" pitchFamily="34" charset="0"/>
                </a:endParaRPr>
              </a:p>
            </p:txBody>
          </p:sp>
        </mc:Choice>
        <mc:Fallback xmlns="">
          <p:sp>
            <p:nvSpPr>
              <p:cNvPr id="13" name="TextBox 12">
                <a:extLst>
                  <a:ext uri="{FF2B5EF4-FFF2-40B4-BE49-F238E27FC236}">
                    <a16:creationId xmlns:a16="http://schemas.microsoft.com/office/drawing/2014/main" id="{0475168D-4724-4057-AF88-6F95E3E72591}"/>
                  </a:ext>
                </a:extLst>
              </p:cNvPr>
              <p:cNvSpPr txBox="1">
                <a:spLocks noRot="1" noChangeAspect="1" noMove="1" noResize="1" noEditPoints="1" noAdjustHandles="1" noChangeArrowheads="1" noChangeShapeType="1" noTextEdit="1"/>
              </p:cNvSpPr>
              <p:nvPr/>
            </p:nvSpPr>
            <p:spPr>
              <a:xfrm>
                <a:off x="3278552" y="3827752"/>
                <a:ext cx="3431958" cy="845296"/>
              </a:xfrm>
              <a:prstGeom prst="rect">
                <a:avLst/>
              </a:prstGeom>
              <a:blipFill>
                <a:blip r:embed="rId5"/>
                <a:stretch>
                  <a:fillRect/>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B6F105D-DF24-4E5B-B669-15F2D2CCAC1A}"/>
              </a:ext>
            </a:extLst>
          </p:cNvPr>
          <p:cNvSpPr/>
          <p:nvPr/>
        </p:nvSpPr>
        <p:spPr>
          <a:xfrm>
            <a:off x="465047" y="558394"/>
            <a:ext cx="3345788" cy="400110"/>
          </a:xfrm>
          <a:prstGeom prst="rect">
            <a:avLst/>
          </a:prstGeom>
        </p:spPr>
        <p:txBody>
          <a:bodyPr wrap="none">
            <a:spAutoFit/>
          </a:bodyPr>
          <a:lstStyle/>
          <a:p>
            <a:r>
              <a:rPr lang="en-US" sz="2000" dirty="0">
                <a:solidFill>
                  <a:srgbClr val="7030A0"/>
                </a:solidFill>
                <a:latin typeface="Arial" panose="020B0604020202020204" pitchFamily="34" charset="0"/>
                <a:cs typeface="Arial" panose="020B0604020202020204" pitchFamily="34" charset="0"/>
              </a:rPr>
              <a:t>Irreversible free expansion: </a:t>
            </a:r>
            <a:endParaRPr lang="en-US" sz="2000" dirty="0">
              <a:solidFill>
                <a:srgbClr val="7030A0"/>
              </a:solidFill>
            </a:endParaRPr>
          </a:p>
        </p:txBody>
      </p:sp>
    </p:spTree>
    <p:extLst>
      <p:ext uri="{BB962C8B-B14F-4D97-AF65-F5344CB8AC3E}">
        <p14:creationId xmlns:p14="http://schemas.microsoft.com/office/powerpoint/2010/main" val="3443014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3283066-71D3-46BE-A9D1-06914800ADCD}"/>
              </a:ext>
            </a:extLst>
          </p:cNvPr>
          <p:cNvPicPr>
            <a:picLocks noChangeAspect="1"/>
          </p:cNvPicPr>
          <p:nvPr/>
        </p:nvPicPr>
        <p:blipFill>
          <a:blip r:embed="rId2"/>
          <a:stretch>
            <a:fillRect/>
          </a:stretch>
        </p:blipFill>
        <p:spPr>
          <a:xfrm>
            <a:off x="8095205" y="2597206"/>
            <a:ext cx="4096795" cy="3707222"/>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9D58575-0542-45A9-987C-41A339552128}"/>
                  </a:ext>
                </a:extLst>
              </p:cNvPr>
              <p:cNvSpPr/>
              <p:nvPr/>
            </p:nvSpPr>
            <p:spPr>
              <a:xfrm>
                <a:off x="463826" y="328064"/>
                <a:ext cx="10999305" cy="2221249"/>
              </a:xfrm>
              <a:prstGeom prst="rect">
                <a:avLst/>
              </a:prstGeom>
            </p:spPr>
            <p:txBody>
              <a:bodyPr wrap="square">
                <a:spAutoFit/>
              </a:bodyPr>
              <a:lstStyle/>
              <a:p>
                <a:pPr algn="just"/>
                <a:r>
                  <a:rPr lang="en-US" sz="2000" dirty="0">
                    <a:solidFill>
                      <a:srgbClr val="FF0000"/>
                    </a:solidFill>
                    <a:latin typeface="Arial" panose="020B0604020202020204" pitchFamily="34" charset="0"/>
                    <a:cs typeface="Arial" panose="020B0604020202020204" pitchFamily="34" charset="0"/>
                  </a:rPr>
                  <a:t>There is a problem </a:t>
                </a:r>
                <a14:m>
                  <m:oMath xmlns:m="http://schemas.openxmlformats.org/officeDocument/2006/math">
                    <m:r>
                      <a:rPr lang="en-US" sz="2000" i="1">
                        <a:solidFill>
                          <a:srgbClr val="FF0000"/>
                        </a:solidFill>
                        <a:latin typeface="Cambria Math" panose="02040503050406030204" pitchFamily="18" charset="0"/>
                        <a:ea typeface="Cambria Math" panose="02040503050406030204" pitchFamily="18" charset="0"/>
                      </a:rPr>
                      <m:t>∆</m:t>
                    </m:r>
                    <m:r>
                      <a:rPr lang="en-US" sz="2000" i="1">
                        <a:solidFill>
                          <a:srgbClr val="FF0000"/>
                        </a:solidFill>
                        <a:latin typeface="Cambria Math" panose="02040503050406030204" pitchFamily="18" charset="0"/>
                        <a:ea typeface="Cambria Math" panose="02040503050406030204" pitchFamily="18" charset="0"/>
                      </a:rPr>
                      <m:t>𝑆</m:t>
                    </m:r>
                    <m:r>
                      <a:rPr lang="en-US" sz="2000" i="1">
                        <a:solidFill>
                          <a:srgbClr val="FF0000"/>
                        </a:solidFill>
                        <a:latin typeface="Cambria Math" panose="02040503050406030204" pitchFamily="18" charset="0"/>
                        <a:ea typeface="Cambria Math" panose="02040503050406030204" pitchFamily="18" charset="0"/>
                      </a:rPr>
                      <m:t>=</m:t>
                    </m:r>
                    <m:nary>
                      <m:naryPr>
                        <m:ctrlPr>
                          <a:rPr lang="en-US" sz="2000" i="1">
                            <a:solidFill>
                              <a:srgbClr val="FF0000"/>
                            </a:solidFill>
                            <a:latin typeface="Cambria Math" panose="02040503050406030204" pitchFamily="18" charset="0"/>
                            <a:ea typeface="Cambria Math" panose="02040503050406030204" pitchFamily="18" charset="0"/>
                          </a:rPr>
                        </m:ctrlPr>
                      </m:naryPr>
                      <m:sub>
                        <m:r>
                          <m:rPr>
                            <m:brk m:alnAt="23"/>
                          </m:rPr>
                          <a:rPr lang="en-US" sz="2000" i="1">
                            <a:solidFill>
                              <a:srgbClr val="FF0000"/>
                            </a:solidFill>
                            <a:latin typeface="Cambria Math" panose="02040503050406030204" pitchFamily="18" charset="0"/>
                            <a:ea typeface="Cambria Math" panose="02040503050406030204" pitchFamily="18" charset="0"/>
                          </a:rPr>
                          <m:t>𝑖</m:t>
                        </m:r>
                      </m:sub>
                      <m:sup>
                        <m:r>
                          <a:rPr lang="en-US" sz="2000" i="1">
                            <a:solidFill>
                              <a:srgbClr val="FF0000"/>
                            </a:solidFill>
                            <a:latin typeface="Cambria Math" panose="02040503050406030204" pitchFamily="18" charset="0"/>
                            <a:ea typeface="Cambria Math" panose="02040503050406030204" pitchFamily="18" charset="0"/>
                          </a:rPr>
                          <m:t>𝑓</m:t>
                        </m:r>
                      </m:sup>
                      <m:e>
                        <m:f>
                          <m:fPr>
                            <m:ctrlPr>
                              <a:rPr lang="en-US" sz="2000" i="1">
                                <a:solidFill>
                                  <a:srgbClr val="FF0000"/>
                                </a:solidFill>
                                <a:latin typeface="Cambria Math" panose="02040503050406030204" pitchFamily="18" charset="0"/>
                                <a:ea typeface="Cambria Math" panose="02040503050406030204" pitchFamily="18" charset="0"/>
                              </a:rPr>
                            </m:ctrlPr>
                          </m:fPr>
                          <m:num>
                            <m:r>
                              <a:rPr lang="en-US" sz="2000" i="1">
                                <a:solidFill>
                                  <a:srgbClr val="FF0000"/>
                                </a:solidFill>
                                <a:latin typeface="Cambria Math" panose="02040503050406030204" pitchFamily="18" charset="0"/>
                                <a:ea typeface="Cambria Math" panose="02040503050406030204" pitchFamily="18" charset="0"/>
                              </a:rPr>
                              <m:t>𝑑𝑄</m:t>
                            </m:r>
                          </m:num>
                          <m:den>
                            <m:r>
                              <a:rPr lang="en-US" sz="2000" i="1">
                                <a:solidFill>
                                  <a:srgbClr val="FF0000"/>
                                </a:solidFill>
                                <a:latin typeface="Cambria Math" panose="02040503050406030204" pitchFamily="18" charset="0"/>
                                <a:ea typeface="Cambria Math" panose="02040503050406030204" pitchFamily="18" charset="0"/>
                              </a:rPr>
                              <m:t>𝑇</m:t>
                            </m:r>
                          </m:den>
                        </m:f>
                      </m:e>
                    </m:nary>
                    <m:r>
                      <a:rPr lang="en-US" sz="2000" i="1">
                        <a:solidFill>
                          <a:srgbClr val="FF0000"/>
                        </a:solidFill>
                        <a:latin typeface="Cambria Math" panose="02040503050406030204" pitchFamily="18" charset="0"/>
                        <a:ea typeface="Cambria Math" panose="02040503050406030204" pitchFamily="18" charset="0"/>
                      </a:rPr>
                      <m:t> </m:t>
                    </m:r>
                  </m:oMath>
                </a14:m>
                <a:r>
                  <a:rPr lang="en-US" sz="2000" dirty="0">
                    <a:solidFill>
                      <a:srgbClr val="FF0000"/>
                    </a:solidFill>
                    <a:latin typeface="Arial" panose="020B0604020202020204" pitchFamily="34" charset="0"/>
                    <a:cs typeface="Arial" panose="020B0604020202020204" pitchFamily="34" charset="0"/>
                  </a:rPr>
                  <a:t>to the free expansion</a:t>
                </a:r>
                <a:r>
                  <a:rPr lang="en-US" sz="2000" dirty="0">
                    <a:latin typeface="Arial" panose="020B0604020202020204" pitchFamily="34" charset="0"/>
                    <a:cs typeface="Arial" panose="020B0604020202020204" pitchFamily="34" charset="0"/>
                  </a:rPr>
                  <a:t>. As the </a:t>
                </a:r>
                <a:r>
                  <a:rPr lang="en-US" sz="2000" dirty="0">
                    <a:solidFill>
                      <a:srgbClr val="FF0000"/>
                    </a:solidFill>
                    <a:latin typeface="Arial" panose="020B0604020202020204" pitchFamily="34" charset="0"/>
                    <a:cs typeface="Arial" panose="020B0604020202020204" pitchFamily="34" charset="0"/>
                  </a:rPr>
                  <a:t>gas rushes </a:t>
                </a:r>
                <a:r>
                  <a:rPr lang="en-US" sz="2000" dirty="0">
                    <a:latin typeface="Arial" panose="020B0604020202020204" pitchFamily="34" charset="0"/>
                    <a:cs typeface="Arial" panose="020B0604020202020204" pitchFamily="34" charset="0"/>
                  </a:rPr>
                  <a:t>to fill the entire container, the </a:t>
                </a:r>
                <a:r>
                  <a:rPr lang="en-US" sz="2000" dirty="0">
                    <a:solidFill>
                      <a:srgbClr val="FF0000"/>
                    </a:solidFill>
                    <a:latin typeface="Arial" panose="020B0604020202020204" pitchFamily="34" charset="0"/>
                    <a:cs typeface="Arial" panose="020B0604020202020204" pitchFamily="34" charset="0"/>
                  </a:rPr>
                  <a:t>pressure</a:t>
                </a:r>
                <a:r>
                  <a:rPr lang="en-US" sz="2000" dirty="0">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temperature</a:t>
                </a:r>
                <a:r>
                  <a:rPr lang="en-US" sz="2000" dirty="0">
                    <a:latin typeface="Arial" panose="020B0604020202020204" pitchFamily="34" charset="0"/>
                    <a:cs typeface="Arial" panose="020B0604020202020204" pitchFamily="34" charset="0"/>
                  </a:rPr>
                  <a:t>, and </a:t>
                </a:r>
                <a:r>
                  <a:rPr lang="en-US" sz="2000" dirty="0">
                    <a:solidFill>
                      <a:srgbClr val="FF0000"/>
                    </a:solidFill>
                    <a:latin typeface="Arial" panose="020B0604020202020204" pitchFamily="34" charset="0"/>
                    <a:cs typeface="Arial" panose="020B0604020202020204" pitchFamily="34" charset="0"/>
                  </a:rPr>
                  <a:t>volume</a:t>
                </a:r>
                <a:r>
                  <a:rPr lang="en-US" sz="2000" dirty="0">
                    <a:latin typeface="Arial" panose="020B0604020202020204" pitchFamily="34" charset="0"/>
                    <a:cs typeface="Arial" panose="020B0604020202020204" pitchFamily="34" charset="0"/>
                  </a:rPr>
                  <a:t> of the gas </a:t>
                </a:r>
                <a:r>
                  <a:rPr lang="en-US" sz="2000" dirty="0">
                    <a:solidFill>
                      <a:srgbClr val="FF0000"/>
                    </a:solidFill>
                    <a:latin typeface="Arial" panose="020B0604020202020204" pitchFamily="34" charset="0"/>
                    <a:cs typeface="Arial" panose="020B0604020202020204" pitchFamily="34" charset="0"/>
                  </a:rPr>
                  <a:t>fluctuate</a:t>
                </a:r>
                <a:r>
                  <a:rPr lang="en-US" sz="2000" dirty="0">
                    <a:latin typeface="Arial" panose="020B0604020202020204" pitchFamily="34" charset="0"/>
                    <a:cs typeface="Arial" panose="020B0604020202020204" pitchFamily="34" charset="0"/>
                  </a:rPr>
                  <a:t> unpredictably. In other words, they </a:t>
                </a:r>
                <a:r>
                  <a:rPr lang="en-US" sz="2000" dirty="0">
                    <a:solidFill>
                      <a:srgbClr val="FF0000"/>
                    </a:solidFill>
                    <a:latin typeface="Arial" panose="020B0604020202020204" pitchFamily="34" charset="0"/>
                    <a:cs typeface="Arial" panose="020B0604020202020204" pitchFamily="34" charset="0"/>
                  </a:rPr>
                  <a:t>do not </a:t>
                </a:r>
                <a:r>
                  <a:rPr lang="en-US" sz="2000" dirty="0">
                    <a:latin typeface="Arial" panose="020B0604020202020204" pitchFamily="34" charset="0"/>
                    <a:cs typeface="Arial" panose="020B0604020202020204" pitchFamily="34" charset="0"/>
                  </a:rPr>
                  <a:t>have a sequence of well-defined </a:t>
                </a:r>
                <a:r>
                  <a:rPr lang="en-US" sz="2000" dirty="0">
                    <a:solidFill>
                      <a:srgbClr val="FF0000"/>
                    </a:solidFill>
                    <a:latin typeface="Arial" panose="020B0604020202020204" pitchFamily="34" charset="0"/>
                    <a:cs typeface="Arial" panose="020B0604020202020204" pitchFamily="34" charset="0"/>
                  </a:rPr>
                  <a:t>equilibrium values </a:t>
                </a:r>
                <a:r>
                  <a:rPr lang="en-US" sz="2000" dirty="0">
                    <a:latin typeface="Arial" panose="020B0604020202020204" pitchFamily="34" charset="0"/>
                    <a:cs typeface="Arial" panose="020B0604020202020204" pitchFamily="34" charset="0"/>
                  </a:rPr>
                  <a:t>during the </a:t>
                </a:r>
                <a:r>
                  <a:rPr lang="en-US" sz="2000" dirty="0">
                    <a:solidFill>
                      <a:srgbClr val="FF0000"/>
                    </a:solidFill>
                    <a:latin typeface="Arial" panose="020B0604020202020204" pitchFamily="34" charset="0"/>
                    <a:cs typeface="Arial" panose="020B0604020202020204" pitchFamily="34" charset="0"/>
                  </a:rPr>
                  <a:t>intermediate stages </a:t>
                </a:r>
                <a:r>
                  <a:rPr lang="en-US" sz="2000" dirty="0">
                    <a:latin typeface="Arial" panose="020B0604020202020204" pitchFamily="34" charset="0"/>
                    <a:cs typeface="Arial" panose="020B0604020202020204" pitchFamily="34" charset="0"/>
                  </a:rPr>
                  <a:t>of the change from initial state </a:t>
                </a:r>
                <a:r>
                  <a:rPr lang="en-US" sz="2000" dirty="0" err="1">
                    <a:solidFill>
                      <a:srgbClr val="FF0000"/>
                    </a:solidFill>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to final state </a:t>
                </a:r>
                <a:r>
                  <a:rPr lang="en-US" sz="2000" dirty="0">
                    <a:solidFill>
                      <a:srgbClr val="FF0000"/>
                    </a:solidFill>
                    <a:latin typeface="Arial" panose="020B0604020202020204" pitchFamily="34" charset="0"/>
                    <a:cs typeface="Arial" panose="020B0604020202020204" pitchFamily="34" charset="0"/>
                  </a:rPr>
                  <a:t>f</a:t>
                </a:r>
                <a:r>
                  <a:rPr lang="en-US" sz="2000" dirty="0">
                    <a:latin typeface="Arial" panose="020B0604020202020204" pitchFamily="34" charset="0"/>
                    <a:cs typeface="Arial" panose="020B0604020202020204" pitchFamily="34" charset="0"/>
                  </a:rPr>
                  <a:t>. Thus, we </a:t>
                </a:r>
                <a:r>
                  <a:rPr lang="en-US" sz="2000" dirty="0">
                    <a:solidFill>
                      <a:srgbClr val="FF0000"/>
                    </a:solidFill>
                    <a:latin typeface="Arial" panose="020B0604020202020204" pitchFamily="34" charset="0"/>
                    <a:cs typeface="Arial" panose="020B0604020202020204" pitchFamily="34" charset="0"/>
                  </a:rPr>
                  <a:t>cannot trace </a:t>
                </a:r>
                <a:r>
                  <a:rPr lang="en-US" sz="2000" dirty="0">
                    <a:latin typeface="Arial" panose="020B0604020202020204" pitchFamily="34" charset="0"/>
                    <a:cs typeface="Arial" panose="020B0604020202020204" pitchFamily="34" charset="0"/>
                  </a:rPr>
                  <a:t>a </a:t>
                </a:r>
                <a:r>
                  <a:rPr lang="en-US" sz="2000" dirty="0">
                    <a:solidFill>
                      <a:srgbClr val="FF0000"/>
                    </a:solidFill>
                    <a:latin typeface="Arial" panose="020B0604020202020204" pitchFamily="34" charset="0"/>
                    <a:cs typeface="Arial" panose="020B0604020202020204" pitchFamily="34" charset="0"/>
                  </a:rPr>
                  <a:t>pressure–volume path for the free expansion </a:t>
                </a:r>
                <a:r>
                  <a:rPr lang="en-US" sz="2000" dirty="0">
                    <a:latin typeface="Arial" panose="020B0604020202020204" pitchFamily="34" charset="0"/>
                    <a:cs typeface="Arial" panose="020B0604020202020204" pitchFamily="34" charset="0"/>
                  </a:rPr>
                  <a:t>on the p-V plot, and we </a:t>
                </a:r>
                <a:r>
                  <a:rPr lang="en-US" sz="2000" dirty="0">
                    <a:solidFill>
                      <a:srgbClr val="FF0000"/>
                    </a:solidFill>
                    <a:latin typeface="Arial" panose="020B0604020202020204" pitchFamily="34" charset="0"/>
                    <a:cs typeface="Arial" panose="020B0604020202020204" pitchFamily="34" charset="0"/>
                  </a:rPr>
                  <a:t>cannot find </a:t>
                </a:r>
                <a:r>
                  <a:rPr lang="en-US" sz="2000" dirty="0">
                    <a:latin typeface="Arial" panose="020B0604020202020204" pitchFamily="34" charset="0"/>
                    <a:cs typeface="Arial" panose="020B0604020202020204" pitchFamily="34" charset="0"/>
                  </a:rPr>
                  <a:t>a </a:t>
                </a:r>
                <a:r>
                  <a:rPr lang="en-US" sz="2000" dirty="0">
                    <a:solidFill>
                      <a:srgbClr val="0070C0"/>
                    </a:solidFill>
                    <a:latin typeface="Arial" panose="020B0604020202020204" pitchFamily="34" charset="0"/>
                    <a:cs typeface="Arial" panose="020B0604020202020204" pitchFamily="34" charset="0"/>
                  </a:rPr>
                  <a:t>relation between Q and T </a:t>
                </a:r>
                <a:r>
                  <a:rPr lang="en-US" sz="2000" dirty="0">
                    <a:latin typeface="Arial" panose="020B0604020202020204" pitchFamily="34" charset="0"/>
                    <a:cs typeface="Arial" panose="020B0604020202020204" pitchFamily="34" charset="0"/>
                  </a:rPr>
                  <a:t>that allows us to integrate as </a:t>
                </a:r>
                <a14:m>
                  <m:oMath xmlns:m="http://schemas.openxmlformats.org/officeDocument/2006/math">
                    <m:r>
                      <a:rPr lang="en-US" sz="2000" i="1">
                        <a:solidFill>
                          <a:srgbClr val="7030A0"/>
                        </a:solidFill>
                        <a:latin typeface="Cambria Math" panose="02040503050406030204" pitchFamily="18" charset="0"/>
                        <a:ea typeface="Cambria Math" panose="02040503050406030204" pitchFamily="18" charset="0"/>
                      </a:rPr>
                      <m:t>∆</m:t>
                    </m:r>
                    <m:r>
                      <a:rPr lang="en-US" sz="2000" i="1">
                        <a:solidFill>
                          <a:srgbClr val="7030A0"/>
                        </a:solidFill>
                        <a:latin typeface="Cambria Math" panose="02040503050406030204" pitchFamily="18" charset="0"/>
                        <a:ea typeface="Cambria Math" panose="02040503050406030204" pitchFamily="18" charset="0"/>
                      </a:rPr>
                      <m:t>𝑆</m:t>
                    </m:r>
                    <m:r>
                      <a:rPr lang="en-US" sz="2000" i="1">
                        <a:solidFill>
                          <a:srgbClr val="7030A0"/>
                        </a:solidFill>
                        <a:latin typeface="Cambria Math" panose="02040503050406030204" pitchFamily="18" charset="0"/>
                        <a:ea typeface="Cambria Math" panose="02040503050406030204" pitchFamily="18" charset="0"/>
                      </a:rPr>
                      <m:t>=</m:t>
                    </m:r>
                    <m:nary>
                      <m:naryPr>
                        <m:ctrlPr>
                          <a:rPr lang="en-US" sz="2000" i="1">
                            <a:solidFill>
                              <a:srgbClr val="7030A0"/>
                            </a:solidFill>
                            <a:latin typeface="Cambria Math" panose="02040503050406030204" pitchFamily="18" charset="0"/>
                            <a:ea typeface="Cambria Math" panose="02040503050406030204" pitchFamily="18" charset="0"/>
                          </a:rPr>
                        </m:ctrlPr>
                      </m:naryPr>
                      <m:sub>
                        <m:r>
                          <m:rPr>
                            <m:brk m:alnAt="23"/>
                          </m:rPr>
                          <a:rPr lang="en-US" sz="2000" i="1">
                            <a:solidFill>
                              <a:srgbClr val="7030A0"/>
                            </a:solidFill>
                            <a:latin typeface="Cambria Math" panose="02040503050406030204" pitchFamily="18" charset="0"/>
                            <a:ea typeface="Cambria Math" panose="02040503050406030204" pitchFamily="18" charset="0"/>
                          </a:rPr>
                          <m:t>𝑖</m:t>
                        </m:r>
                      </m:sub>
                      <m:sup>
                        <m:r>
                          <a:rPr lang="en-US" sz="2000" i="1">
                            <a:solidFill>
                              <a:srgbClr val="7030A0"/>
                            </a:solidFill>
                            <a:latin typeface="Cambria Math" panose="02040503050406030204" pitchFamily="18" charset="0"/>
                            <a:ea typeface="Cambria Math" panose="02040503050406030204" pitchFamily="18" charset="0"/>
                          </a:rPr>
                          <m:t>𝑓</m:t>
                        </m:r>
                      </m:sup>
                      <m:e>
                        <m:f>
                          <m:fPr>
                            <m:ctrlPr>
                              <a:rPr lang="en-US" sz="2000" i="1">
                                <a:solidFill>
                                  <a:srgbClr val="7030A0"/>
                                </a:solidFill>
                                <a:latin typeface="Cambria Math" panose="02040503050406030204" pitchFamily="18" charset="0"/>
                                <a:ea typeface="Cambria Math" panose="02040503050406030204" pitchFamily="18" charset="0"/>
                              </a:rPr>
                            </m:ctrlPr>
                          </m:fPr>
                          <m:num>
                            <m:r>
                              <a:rPr lang="en-US" sz="2000" i="1">
                                <a:solidFill>
                                  <a:srgbClr val="7030A0"/>
                                </a:solidFill>
                                <a:latin typeface="Cambria Math" panose="02040503050406030204" pitchFamily="18" charset="0"/>
                                <a:ea typeface="Cambria Math" panose="02040503050406030204" pitchFamily="18" charset="0"/>
                              </a:rPr>
                              <m:t>𝑑𝑄</m:t>
                            </m:r>
                          </m:num>
                          <m:den>
                            <m:r>
                              <a:rPr lang="en-US" sz="2000" i="1">
                                <a:solidFill>
                                  <a:srgbClr val="7030A0"/>
                                </a:solidFill>
                                <a:latin typeface="Cambria Math" panose="02040503050406030204" pitchFamily="18" charset="0"/>
                                <a:ea typeface="Cambria Math" panose="02040503050406030204" pitchFamily="18" charset="0"/>
                              </a:rPr>
                              <m:t>𝑇</m:t>
                            </m:r>
                          </m:den>
                        </m:f>
                      </m:e>
                    </m:nary>
                    <m:r>
                      <a:rPr lang="en-US" sz="2000" i="1">
                        <a:solidFill>
                          <a:srgbClr val="7030A0"/>
                        </a:solidFill>
                        <a:latin typeface="Cambria Math" panose="02040503050406030204" pitchFamily="18" charset="0"/>
                        <a:ea typeface="Cambria Math" panose="02040503050406030204" pitchFamily="18" charset="0"/>
                      </a:rPr>
                      <m:t> </m:t>
                    </m:r>
                  </m:oMath>
                </a14:m>
                <a:r>
                  <a:rPr lang="en-US" sz="2000" dirty="0">
                    <a:latin typeface="Arial" panose="020B0604020202020204" pitchFamily="34" charset="0"/>
                    <a:cs typeface="Arial" panose="020B0604020202020204" pitchFamily="34" charset="0"/>
                  </a:rPr>
                  <a:t>requires.</a:t>
                </a:r>
              </a:p>
            </p:txBody>
          </p:sp>
        </mc:Choice>
        <mc:Fallback xmlns="">
          <p:sp>
            <p:nvSpPr>
              <p:cNvPr id="2" name="Rectangle 1">
                <a:extLst>
                  <a:ext uri="{FF2B5EF4-FFF2-40B4-BE49-F238E27FC236}">
                    <a16:creationId xmlns:a16="http://schemas.microsoft.com/office/drawing/2014/main" id="{29D58575-0542-45A9-987C-41A339552128}"/>
                  </a:ext>
                </a:extLst>
              </p:cNvPr>
              <p:cNvSpPr>
                <a:spLocks noRot="1" noChangeAspect="1" noMove="1" noResize="1" noEditPoints="1" noAdjustHandles="1" noChangeArrowheads="1" noChangeShapeType="1" noTextEdit="1"/>
              </p:cNvSpPr>
              <p:nvPr/>
            </p:nvSpPr>
            <p:spPr>
              <a:xfrm>
                <a:off x="463826" y="328064"/>
                <a:ext cx="10999305" cy="2221249"/>
              </a:xfrm>
              <a:prstGeom prst="rect">
                <a:avLst/>
              </a:prstGeom>
              <a:blipFill>
                <a:blip r:embed="rId3"/>
                <a:stretch>
                  <a:fillRect l="-554" r="-610" b="-10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C9AE697-27A3-4B2B-9150-23AA94230B83}"/>
                  </a:ext>
                </a:extLst>
              </p:cNvPr>
              <p:cNvSpPr/>
              <p:nvPr/>
            </p:nvSpPr>
            <p:spPr>
              <a:xfrm>
                <a:off x="406702" y="2822714"/>
                <a:ext cx="7380187" cy="2695674"/>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However, </a:t>
                </a:r>
                <a:r>
                  <a:rPr lang="en-US" sz="2000" dirty="0">
                    <a:solidFill>
                      <a:srgbClr val="0070C0"/>
                    </a:solidFill>
                    <a:latin typeface="Arial" panose="020B0604020202020204" pitchFamily="34" charset="0"/>
                    <a:cs typeface="Arial" panose="020B0604020202020204" pitchFamily="34" charset="0"/>
                  </a:rPr>
                  <a:t>if entropy is truly a state property</a:t>
                </a:r>
                <a:r>
                  <a:rPr lang="en-US" sz="2000" dirty="0">
                    <a:latin typeface="Arial" panose="020B0604020202020204" pitchFamily="34" charset="0"/>
                    <a:cs typeface="Arial" panose="020B0604020202020204" pitchFamily="34" charset="0"/>
                  </a:rPr>
                  <a:t>, the difference in entropy between states </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and f must </a:t>
                </a:r>
                <a:r>
                  <a:rPr lang="en-US" sz="2000" dirty="0">
                    <a:solidFill>
                      <a:srgbClr val="0070C0"/>
                    </a:solidFill>
                    <a:latin typeface="Arial" panose="020B0604020202020204" pitchFamily="34" charset="0"/>
                    <a:cs typeface="Arial" panose="020B0604020202020204" pitchFamily="34" charset="0"/>
                  </a:rPr>
                  <a:t>depend only on those states </a:t>
                </a:r>
                <a:r>
                  <a:rPr lang="en-US" sz="2000" dirty="0">
                    <a:latin typeface="Arial" panose="020B0604020202020204" pitchFamily="34" charset="0"/>
                    <a:cs typeface="Arial" panose="020B0604020202020204" pitchFamily="34" charset="0"/>
                  </a:rPr>
                  <a:t>and </a:t>
                </a:r>
                <a:r>
                  <a:rPr lang="en-US" sz="2000" dirty="0">
                    <a:solidFill>
                      <a:srgbClr val="0070C0"/>
                    </a:solidFill>
                    <a:latin typeface="Arial" panose="020B0604020202020204" pitchFamily="34" charset="0"/>
                    <a:cs typeface="Arial" panose="020B0604020202020204" pitchFamily="34" charset="0"/>
                  </a:rPr>
                  <a:t>not at all on the way </a:t>
                </a:r>
                <a:r>
                  <a:rPr lang="en-US" sz="2000" dirty="0">
                    <a:latin typeface="Arial" panose="020B0604020202020204" pitchFamily="34" charset="0"/>
                    <a:cs typeface="Arial" panose="020B0604020202020204" pitchFamily="34" charset="0"/>
                  </a:rPr>
                  <a:t>the system went from one state to the other. Suppose, then, that we </a:t>
                </a:r>
                <a:r>
                  <a:rPr lang="en-US" sz="2000" dirty="0">
                    <a:solidFill>
                      <a:srgbClr val="FF0000"/>
                    </a:solidFill>
                    <a:latin typeface="Arial" panose="020B0604020202020204" pitchFamily="34" charset="0"/>
                    <a:cs typeface="Arial" panose="020B0604020202020204" pitchFamily="34" charset="0"/>
                  </a:rPr>
                  <a:t>replace the irreversible free expansion </a:t>
                </a:r>
                <a:r>
                  <a:rPr lang="en-US" sz="2000" dirty="0">
                    <a:latin typeface="Arial" panose="020B0604020202020204" pitchFamily="34" charset="0"/>
                    <a:cs typeface="Arial" panose="020B0604020202020204" pitchFamily="34" charset="0"/>
                  </a:rPr>
                  <a:t>with a </a:t>
                </a:r>
                <a:r>
                  <a:rPr lang="en-US" sz="2000" dirty="0">
                    <a:solidFill>
                      <a:srgbClr val="00B050"/>
                    </a:solidFill>
                    <a:latin typeface="Arial" panose="020B0604020202020204" pitchFamily="34" charset="0"/>
                    <a:cs typeface="Arial" panose="020B0604020202020204" pitchFamily="34" charset="0"/>
                  </a:rPr>
                  <a:t>reversible process </a:t>
                </a:r>
                <a:r>
                  <a:rPr lang="en-US" sz="2000" dirty="0">
                    <a:latin typeface="Arial" panose="020B0604020202020204" pitchFamily="34" charset="0"/>
                    <a:cs typeface="Arial" panose="020B0604020202020204" pitchFamily="34" charset="0"/>
                  </a:rPr>
                  <a:t>that connects </a:t>
                </a:r>
                <a:r>
                  <a:rPr lang="en-US" sz="2000" dirty="0">
                    <a:solidFill>
                      <a:srgbClr val="00B050"/>
                    </a:solidFill>
                    <a:latin typeface="Arial" panose="020B0604020202020204" pitchFamily="34" charset="0"/>
                    <a:cs typeface="Arial" panose="020B0604020202020204" pitchFamily="34" charset="0"/>
                  </a:rPr>
                  <a:t>states </a:t>
                </a:r>
                <a:r>
                  <a:rPr lang="en-US" sz="2000" dirty="0" err="1">
                    <a:solidFill>
                      <a:srgbClr val="00B050"/>
                    </a:solidFill>
                    <a:latin typeface="Arial" panose="020B0604020202020204" pitchFamily="34" charset="0"/>
                    <a:cs typeface="Arial" panose="020B0604020202020204" pitchFamily="34" charset="0"/>
                  </a:rPr>
                  <a:t>i</a:t>
                </a:r>
                <a:r>
                  <a:rPr lang="en-US" sz="2000" dirty="0">
                    <a:solidFill>
                      <a:srgbClr val="00B050"/>
                    </a:solidFill>
                    <a:latin typeface="Arial" panose="020B0604020202020204" pitchFamily="34" charset="0"/>
                    <a:cs typeface="Arial" panose="020B0604020202020204" pitchFamily="34" charset="0"/>
                  </a:rPr>
                  <a:t> and f</a:t>
                </a:r>
                <a:r>
                  <a:rPr lang="en-US" sz="2000" dirty="0">
                    <a:latin typeface="Arial" panose="020B0604020202020204" pitchFamily="34" charset="0"/>
                    <a:cs typeface="Arial" panose="020B0604020202020204" pitchFamily="34" charset="0"/>
                  </a:rPr>
                  <a:t>. With a </a:t>
                </a:r>
                <a:r>
                  <a:rPr lang="en-US" sz="2000" dirty="0">
                    <a:solidFill>
                      <a:srgbClr val="00B050"/>
                    </a:solidFill>
                    <a:latin typeface="Arial" panose="020B0604020202020204" pitchFamily="34" charset="0"/>
                    <a:cs typeface="Arial" panose="020B0604020202020204" pitchFamily="34" charset="0"/>
                  </a:rPr>
                  <a:t>reversible process </a:t>
                </a:r>
                <a:r>
                  <a:rPr lang="en-US" sz="2000" dirty="0">
                    <a:latin typeface="Arial" panose="020B0604020202020204" pitchFamily="34" charset="0"/>
                    <a:cs typeface="Arial" panose="020B0604020202020204" pitchFamily="34" charset="0"/>
                  </a:rPr>
                  <a:t>we </a:t>
                </a:r>
                <a:r>
                  <a:rPr lang="en-US" sz="2000" dirty="0">
                    <a:solidFill>
                      <a:srgbClr val="00B050"/>
                    </a:solidFill>
                    <a:latin typeface="Arial" panose="020B0604020202020204" pitchFamily="34" charset="0"/>
                    <a:cs typeface="Arial" panose="020B0604020202020204" pitchFamily="34" charset="0"/>
                  </a:rPr>
                  <a:t>can trace a pressure–volume path </a:t>
                </a:r>
                <a:r>
                  <a:rPr lang="en-US" sz="2000" dirty="0">
                    <a:latin typeface="Arial" panose="020B0604020202020204" pitchFamily="34" charset="0"/>
                    <a:cs typeface="Arial" panose="020B0604020202020204" pitchFamily="34" charset="0"/>
                  </a:rPr>
                  <a:t>on a p-V plot, and we can </a:t>
                </a:r>
                <a:r>
                  <a:rPr lang="en-US" sz="2000" dirty="0">
                    <a:solidFill>
                      <a:srgbClr val="0070C0"/>
                    </a:solidFill>
                    <a:latin typeface="Arial" panose="020B0604020202020204" pitchFamily="34" charset="0"/>
                    <a:cs typeface="Arial" panose="020B0604020202020204" pitchFamily="34" charset="0"/>
                  </a:rPr>
                  <a:t>find a relation between Q and T </a:t>
                </a:r>
                <a:r>
                  <a:rPr lang="en-US" sz="2000" dirty="0">
                    <a:latin typeface="Arial" panose="020B0604020202020204" pitchFamily="34" charset="0"/>
                    <a:cs typeface="Arial" panose="020B0604020202020204" pitchFamily="34" charset="0"/>
                  </a:rPr>
                  <a:t>that allows us to use </a:t>
                </a:r>
                <a14:m>
                  <m:oMath xmlns:m="http://schemas.openxmlformats.org/officeDocument/2006/math">
                    <m:r>
                      <a:rPr lang="en-US" sz="2000" i="1">
                        <a:solidFill>
                          <a:srgbClr val="7030A0"/>
                        </a:solidFill>
                        <a:latin typeface="Cambria Math" panose="02040503050406030204" pitchFamily="18" charset="0"/>
                        <a:ea typeface="Cambria Math" panose="02040503050406030204" pitchFamily="18" charset="0"/>
                      </a:rPr>
                      <m:t>∆</m:t>
                    </m:r>
                    <m:r>
                      <a:rPr lang="en-US" sz="2000" i="1">
                        <a:solidFill>
                          <a:srgbClr val="7030A0"/>
                        </a:solidFill>
                        <a:latin typeface="Cambria Math" panose="02040503050406030204" pitchFamily="18" charset="0"/>
                        <a:ea typeface="Cambria Math" panose="02040503050406030204" pitchFamily="18" charset="0"/>
                      </a:rPr>
                      <m:t>𝑆</m:t>
                    </m:r>
                    <m:r>
                      <a:rPr lang="en-US" sz="2000" i="1">
                        <a:solidFill>
                          <a:srgbClr val="7030A0"/>
                        </a:solidFill>
                        <a:latin typeface="Cambria Math" panose="02040503050406030204" pitchFamily="18" charset="0"/>
                        <a:ea typeface="Cambria Math" panose="02040503050406030204" pitchFamily="18" charset="0"/>
                      </a:rPr>
                      <m:t>=</m:t>
                    </m:r>
                    <m:nary>
                      <m:naryPr>
                        <m:ctrlPr>
                          <a:rPr lang="en-US" sz="2000" i="1">
                            <a:solidFill>
                              <a:srgbClr val="7030A0"/>
                            </a:solidFill>
                            <a:latin typeface="Cambria Math" panose="02040503050406030204" pitchFamily="18" charset="0"/>
                            <a:ea typeface="Cambria Math" panose="02040503050406030204" pitchFamily="18" charset="0"/>
                          </a:rPr>
                        </m:ctrlPr>
                      </m:naryPr>
                      <m:sub>
                        <m:r>
                          <m:rPr>
                            <m:brk m:alnAt="23"/>
                          </m:rPr>
                          <a:rPr lang="en-US" sz="2000" i="1">
                            <a:solidFill>
                              <a:srgbClr val="7030A0"/>
                            </a:solidFill>
                            <a:latin typeface="Cambria Math" panose="02040503050406030204" pitchFamily="18" charset="0"/>
                            <a:ea typeface="Cambria Math" panose="02040503050406030204" pitchFamily="18" charset="0"/>
                          </a:rPr>
                          <m:t>𝑖</m:t>
                        </m:r>
                      </m:sub>
                      <m:sup>
                        <m:r>
                          <a:rPr lang="en-US" sz="2000" i="1">
                            <a:solidFill>
                              <a:srgbClr val="7030A0"/>
                            </a:solidFill>
                            <a:latin typeface="Cambria Math" panose="02040503050406030204" pitchFamily="18" charset="0"/>
                            <a:ea typeface="Cambria Math" panose="02040503050406030204" pitchFamily="18" charset="0"/>
                          </a:rPr>
                          <m:t>𝑓</m:t>
                        </m:r>
                      </m:sup>
                      <m:e>
                        <m:f>
                          <m:fPr>
                            <m:ctrlPr>
                              <a:rPr lang="en-US" sz="2000" i="1">
                                <a:solidFill>
                                  <a:srgbClr val="7030A0"/>
                                </a:solidFill>
                                <a:latin typeface="Cambria Math" panose="02040503050406030204" pitchFamily="18" charset="0"/>
                                <a:ea typeface="Cambria Math" panose="02040503050406030204" pitchFamily="18" charset="0"/>
                              </a:rPr>
                            </m:ctrlPr>
                          </m:fPr>
                          <m:num>
                            <m:r>
                              <a:rPr lang="en-US" sz="2000" i="1">
                                <a:solidFill>
                                  <a:srgbClr val="7030A0"/>
                                </a:solidFill>
                                <a:latin typeface="Cambria Math" panose="02040503050406030204" pitchFamily="18" charset="0"/>
                                <a:ea typeface="Cambria Math" panose="02040503050406030204" pitchFamily="18" charset="0"/>
                              </a:rPr>
                              <m:t>𝑑𝑄</m:t>
                            </m:r>
                          </m:num>
                          <m:den>
                            <m:r>
                              <a:rPr lang="en-US" sz="2000" i="1">
                                <a:solidFill>
                                  <a:srgbClr val="7030A0"/>
                                </a:solidFill>
                                <a:latin typeface="Cambria Math" panose="02040503050406030204" pitchFamily="18" charset="0"/>
                                <a:ea typeface="Cambria Math" panose="02040503050406030204" pitchFamily="18" charset="0"/>
                              </a:rPr>
                              <m:t>𝑇</m:t>
                            </m:r>
                          </m:den>
                        </m:f>
                      </m:e>
                    </m:nary>
                    <m:r>
                      <a:rPr lang="en-US" sz="2000" i="1">
                        <a:solidFill>
                          <a:srgbClr val="7030A0"/>
                        </a:solidFill>
                        <a:latin typeface="Cambria Math" panose="02040503050406030204" pitchFamily="18" charset="0"/>
                        <a:ea typeface="Cambria Math" panose="02040503050406030204" pitchFamily="18" charset="0"/>
                      </a:rPr>
                      <m:t> </m:t>
                    </m:r>
                  </m:oMath>
                </a14:m>
                <a:r>
                  <a:rPr lang="en-US" sz="2000" dirty="0">
                    <a:latin typeface="Arial" panose="020B0604020202020204" pitchFamily="34" charset="0"/>
                    <a:cs typeface="Arial" panose="020B0604020202020204" pitchFamily="34" charset="0"/>
                  </a:rPr>
                  <a:t>to obtain the </a:t>
                </a:r>
                <a:r>
                  <a:rPr lang="en-US" sz="2000" dirty="0">
                    <a:solidFill>
                      <a:srgbClr val="00B050"/>
                    </a:solidFill>
                    <a:latin typeface="Arial" panose="020B0604020202020204" pitchFamily="34" charset="0"/>
                    <a:cs typeface="Arial" panose="020B0604020202020204" pitchFamily="34" charset="0"/>
                  </a:rPr>
                  <a:t>entropy change</a:t>
                </a:r>
                <a:r>
                  <a:rPr lang="en-US" sz="2000" dirty="0">
                    <a:latin typeface="Arial" panose="020B0604020202020204" pitchFamily="34" charset="0"/>
                    <a:cs typeface="Arial" panose="020B0604020202020204" pitchFamily="34" charset="0"/>
                  </a:rPr>
                  <a:t>.</a:t>
                </a:r>
              </a:p>
            </p:txBody>
          </p:sp>
        </mc:Choice>
        <mc:Fallback xmlns="">
          <p:sp>
            <p:nvSpPr>
              <p:cNvPr id="4" name="Rectangle 3">
                <a:extLst>
                  <a:ext uri="{FF2B5EF4-FFF2-40B4-BE49-F238E27FC236}">
                    <a16:creationId xmlns:a16="http://schemas.microsoft.com/office/drawing/2014/main" id="{6C9AE697-27A3-4B2B-9150-23AA94230B83}"/>
                  </a:ext>
                </a:extLst>
              </p:cNvPr>
              <p:cNvSpPr>
                <a:spLocks noRot="1" noChangeAspect="1" noMove="1" noResize="1" noEditPoints="1" noAdjustHandles="1" noChangeArrowheads="1" noChangeShapeType="1" noTextEdit="1"/>
              </p:cNvSpPr>
              <p:nvPr/>
            </p:nvSpPr>
            <p:spPr>
              <a:xfrm>
                <a:off x="406702" y="2822714"/>
                <a:ext cx="7380187" cy="2695674"/>
              </a:xfrm>
              <a:prstGeom prst="rect">
                <a:avLst/>
              </a:prstGeom>
              <a:blipFill>
                <a:blip r:embed="rId4"/>
                <a:stretch>
                  <a:fillRect l="-909" t="-905" r="-826" b="-679"/>
                </a:stretch>
              </a:blipFill>
            </p:spPr>
            <p:txBody>
              <a:bodyPr/>
              <a:lstStyle/>
              <a:p>
                <a:r>
                  <a:rPr lang="en-US">
                    <a:noFill/>
                  </a:rPr>
                  <a:t> </a:t>
                </a:r>
              </a:p>
            </p:txBody>
          </p:sp>
        </mc:Fallback>
      </mc:AlternateContent>
    </p:spTree>
    <p:extLst>
      <p:ext uri="{BB962C8B-B14F-4D97-AF65-F5344CB8AC3E}">
        <p14:creationId xmlns:p14="http://schemas.microsoft.com/office/powerpoint/2010/main" val="3740282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9BA080-45A1-4A20-925B-0D57CB6602F1}"/>
              </a:ext>
            </a:extLst>
          </p:cNvPr>
          <p:cNvSpPr/>
          <p:nvPr/>
        </p:nvSpPr>
        <p:spPr>
          <a:xfrm>
            <a:off x="371060" y="864652"/>
            <a:ext cx="9753601" cy="163121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 </a:t>
            </a:r>
            <a:r>
              <a:rPr lang="en-US" sz="2000" dirty="0">
                <a:solidFill>
                  <a:srgbClr val="0070C0"/>
                </a:solidFill>
                <a:latin typeface="Arial" panose="020B0604020202020204" pitchFamily="34" charset="0"/>
                <a:cs typeface="Arial" panose="020B0604020202020204" pitchFamily="34" charset="0"/>
              </a:rPr>
              <a:t>reversible isothermal expansion </a:t>
            </a:r>
            <a:r>
              <a:rPr lang="en-US" sz="2000" dirty="0">
                <a:latin typeface="Arial" panose="020B0604020202020204" pitchFamily="34" charset="0"/>
                <a:cs typeface="Arial" panose="020B0604020202020204" pitchFamily="34" charset="0"/>
              </a:rPr>
              <a:t>is physically </a:t>
            </a:r>
            <a:r>
              <a:rPr lang="en-US" sz="2000" dirty="0">
                <a:solidFill>
                  <a:srgbClr val="0070C0"/>
                </a:solidFill>
                <a:latin typeface="Arial" panose="020B0604020202020204" pitchFamily="34" charset="0"/>
                <a:cs typeface="Arial" panose="020B0604020202020204" pitchFamily="34" charset="0"/>
              </a:rPr>
              <a:t>quite different </a:t>
            </a:r>
            <a:r>
              <a:rPr lang="en-US" sz="2000" dirty="0">
                <a:latin typeface="Arial" panose="020B0604020202020204" pitchFamily="34" charset="0"/>
                <a:cs typeface="Arial" panose="020B0604020202020204" pitchFamily="34" charset="0"/>
              </a:rPr>
              <a:t>from the </a:t>
            </a:r>
            <a:r>
              <a:rPr lang="en-US" sz="2000" dirty="0">
                <a:solidFill>
                  <a:srgbClr val="0070C0"/>
                </a:solidFill>
                <a:latin typeface="Arial" panose="020B0604020202020204" pitchFamily="34" charset="0"/>
                <a:cs typeface="Arial" panose="020B0604020202020204" pitchFamily="34" charset="0"/>
              </a:rPr>
              <a:t>irreversible free expansion</a:t>
            </a:r>
            <a:r>
              <a:rPr lang="en-US" sz="2000" dirty="0">
                <a:latin typeface="Arial" panose="020B0604020202020204" pitchFamily="34" charset="0"/>
                <a:cs typeface="Arial" panose="020B0604020202020204" pitchFamily="34" charset="0"/>
              </a:rPr>
              <a:t>. However, </a:t>
            </a:r>
            <a:r>
              <a:rPr lang="en-US" sz="2000" dirty="0">
                <a:solidFill>
                  <a:srgbClr val="0070C0"/>
                </a:solidFill>
                <a:latin typeface="Arial" panose="020B0604020202020204" pitchFamily="34" charset="0"/>
                <a:cs typeface="Arial" panose="020B0604020202020204" pitchFamily="34" charset="0"/>
              </a:rPr>
              <a:t>both processes </a:t>
            </a:r>
            <a:r>
              <a:rPr lang="en-US" sz="2000" dirty="0">
                <a:latin typeface="Arial" panose="020B0604020202020204" pitchFamily="34" charset="0"/>
                <a:cs typeface="Arial" panose="020B0604020202020204" pitchFamily="34" charset="0"/>
              </a:rPr>
              <a:t>have the </a:t>
            </a:r>
            <a:r>
              <a:rPr lang="en-US" sz="2000" dirty="0">
                <a:solidFill>
                  <a:srgbClr val="0070C0"/>
                </a:solidFill>
                <a:latin typeface="Arial" panose="020B0604020202020204" pitchFamily="34" charset="0"/>
                <a:cs typeface="Arial" panose="020B0604020202020204" pitchFamily="34" charset="0"/>
              </a:rPr>
              <a:t>same initial state </a:t>
            </a:r>
            <a:r>
              <a:rPr lang="en-US" sz="2000" dirty="0">
                <a:latin typeface="Arial" panose="020B0604020202020204" pitchFamily="34" charset="0"/>
                <a:cs typeface="Arial" panose="020B0604020202020204" pitchFamily="34" charset="0"/>
              </a:rPr>
              <a:t>and the </a:t>
            </a:r>
            <a:r>
              <a:rPr lang="en-US" sz="2000" dirty="0">
                <a:solidFill>
                  <a:srgbClr val="0070C0"/>
                </a:solidFill>
                <a:latin typeface="Arial" panose="020B0604020202020204" pitchFamily="34" charset="0"/>
                <a:cs typeface="Arial" panose="020B0604020202020204" pitchFamily="34" charset="0"/>
              </a:rPr>
              <a:t>same final state</a:t>
            </a:r>
            <a:r>
              <a:rPr lang="en-US" sz="2000" dirty="0">
                <a:latin typeface="Arial" panose="020B0604020202020204" pitchFamily="34" charset="0"/>
                <a:cs typeface="Arial" panose="020B0604020202020204" pitchFamily="34" charset="0"/>
              </a:rPr>
              <a:t> and thus must have the </a:t>
            </a:r>
            <a:r>
              <a:rPr lang="en-US" sz="2000" dirty="0">
                <a:solidFill>
                  <a:srgbClr val="0070C0"/>
                </a:solidFill>
                <a:latin typeface="Arial" panose="020B0604020202020204" pitchFamily="34" charset="0"/>
                <a:cs typeface="Arial" panose="020B0604020202020204" pitchFamily="34" charset="0"/>
              </a:rPr>
              <a:t>same change in entropy</a:t>
            </a:r>
            <a:r>
              <a:rPr lang="en-US" sz="2000" dirty="0">
                <a:latin typeface="Arial" panose="020B0604020202020204" pitchFamily="34" charset="0"/>
                <a:cs typeface="Arial" panose="020B0604020202020204" pitchFamily="34" charset="0"/>
              </a:rPr>
              <a:t>. Because we removed the lead shot </a:t>
            </a:r>
            <a:r>
              <a:rPr lang="en-US" sz="2000" dirty="0">
                <a:solidFill>
                  <a:srgbClr val="0070C0"/>
                </a:solidFill>
                <a:latin typeface="Arial" panose="020B0604020202020204" pitchFamily="34" charset="0"/>
                <a:cs typeface="Arial" panose="020B0604020202020204" pitchFamily="34" charset="0"/>
              </a:rPr>
              <a:t>slowly,</a:t>
            </a:r>
            <a:r>
              <a:rPr lang="en-US" sz="2000" dirty="0">
                <a:latin typeface="Arial" panose="020B0604020202020204" pitchFamily="34" charset="0"/>
                <a:cs typeface="Arial" panose="020B0604020202020204" pitchFamily="34" charset="0"/>
              </a:rPr>
              <a:t> the </a:t>
            </a:r>
            <a:r>
              <a:rPr lang="en-US" sz="2000" dirty="0">
                <a:solidFill>
                  <a:srgbClr val="0070C0"/>
                </a:solidFill>
                <a:latin typeface="Arial" panose="020B0604020202020204" pitchFamily="34" charset="0"/>
                <a:cs typeface="Arial" panose="020B0604020202020204" pitchFamily="34" charset="0"/>
              </a:rPr>
              <a:t>intermediate states </a:t>
            </a:r>
            <a:r>
              <a:rPr lang="en-US" sz="2000" dirty="0">
                <a:latin typeface="Arial" panose="020B0604020202020204" pitchFamily="34" charset="0"/>
                <a:cs typeface="Arial" panose="020B0604020202020204" pitchFamily="34" charset="0"/>
              </a:rPr>
              <a:t>of the gas are </a:t>
            </a:r>
            <a:r>
              <a:rPr lang="en-US" sz="2000" dirty="0">
                <a:solidFill>
                  <a:srgbClr val="0070C0"/>
                </a:solidFill>
                <a:latin typeface="Arial" panose="020B0604020202020204" pitchFamily="34" charset="0"/>
                <a:cs typeface="Arial" panose="020B0604020202020204" pitchFamily="34" charset="0"/>
              </a:rPr>
              <a:t>equilibrium states</a:t>
            </a:r>
            <a:r>
              <a:rPr lang="en-US" sz="2000" dirty="0">
                <a:latin typeface="Arial" panose="020B0604020202020204" pitchFamily="34" charset="0"/>
                <a:cs typeface="Arial" panose="020B0604020202020204" pitchFamily="34" charset="0"/>
              </a:rPr>
              <a:t>, so we can </a:t>
            </a:r>
            <a:r>
              <a:rPr lang="en-US" sz="2000" dirty="0">
                <a:solidFill>
                  <a:srgbClr val="0070C0"/>
                </a:solidFill>
                <a:latin typeface="Arial" panose="020B0604020202020204" pitchFamily="34" charset="0"/>
                <a:cs typeface="Arial" panose="020B0604020202020204" pitchFamily="34" charset="0"/>
              </a:rPr>
              <a:t>plot</a:t>
            </a:r>
            <a:r>
              <a:rPr lang="en-US" sz="2000" dirty="0">
                <a:latin typeface="Arial" panose="020B0604020202020204" pitchFamily="34" charset="0"/>
                <a:cs typeface="Arial" panose="020B0604020202020204" pitchFamily="34" charset="0"/>
              </a:rPr>
              <a:t> them on a </a:t>
            </a:r>
            <a:r>
              <a:rPr lang="en-US" sz="2000" dirty="0">
                <a:solidFill>
                  <a:srgbClr val="0070C0"/>
                </a:solidFill>
                <a:latin typeface="Arial" panose="020B0604020202020204" pitchFamily="34" charset="0"/>
                <a:cs typeface="Arial" panose="020B0604020202020204" pitchFamily="34" charset="0"/>
              </a:rPr>
              <a:t>p-V </a:t>
            </a:r>
            <a:r>
              <a:rPr lang="en-US" sz="2000" dirty="0">
                <a:latin typeface="Arial" panose="020B0604020202020204" pitchFamily="34" charset="0"/>
                <a:cs typeface="Arial" panose="020B0604020202020204" pitchFamily="34" charset="0"/>
              </a:rPr>
              <a:t>diagram (Fig. 20-4).</a:t>
            </a:r>
          </a:p>
        </p:txBody>
      </p:sp>
      <p:pic>
        <p:nvPicPr>
          <p:cNvPr id="3" name="Picture 2">
            <a:extLst>
              <a:ext uri="{FF2B5EF4-FFF2-40B4-BE49-F238E27FC236}">
                <a16:creationId xmlns:a16="http://schemas.microsoft.com/office/drawing/2014/main" id="{34B34B6F-CE32-49A8-84EC-8B352B5A8F66}"/>
              </a:ext>
            </a:extLst>
          </p:cNvPr>
          <p:cNvPicPr>
            <a:picLocks noChangeAspect="1"/>
          </p:cNvPicPr>
          <p:nvPr/>
        </p:nvPicPr>
        <p:blipFill>
          <a:blip r:embed="rId2"/>
          <a:stretch>
            <a:fillRect/>
          </a:stretch>
        </p:blipFill>
        <p:spPr>
          <a:xfrm>
            <a:off x="10827026" y="0"/>
            <a:ext cx="1257682" cy="4127060"/>
          </a:xfrm>
          <a:prstGeom prst="rect">
            <a:avLst/>
          </a:prstGeom>
        </p:spPr>
      </p:pic>
      <p:pic>
        <p:nvPicPr>
          <p:cNvPr id="4" name="Picture 3">
            <a:extLst>
              <a:ext uri="{FF2B5EF4-FFF2-40B4-BE49-F238E27FC236}">
                <a16:creationId xmlns:a16="http://schemas.microsoft.com/office/drawing/2014/main" id="{51B45CB6-2EAC-4376-91BE-2073A9C879C8}"/>
              </a:ext>
            </a:extLst>
          </p:cNvPr>
          <p:cNvPicPr>
            <a:picLocks noChangeAspect="1"/>
          </p:cNvPicPr>
          <p:nvPr/>
        </p:nvPicPr>
        <p:blipFill>
          <a:blip r:embed="rId3"/>
          <a:stretch>
            <a:fillRect/>
          </a:stretch>
        </p:blipFill>
        <p:spPr>
          <a:xfrm>
            <a:off x="9197010" y="4307544"/>
            <a:ext cx="2958940" cy="2437813"/>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1746A7-D298-463C-B997-89CA4F029112}"/>
                  </a:ext>
                </a:extLst>
              </p:cNvPr>
              <p:cNvSpPr txBox="1"/>
              <p:nvPr/>
            </p:nvSpPr>
            <p:spPr>
              <a:xfrm>
                <a:off x="1661424" y="2614835"/>
                <a:ext cx="4541356" cy="542777"/>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m:t>
                    </m:r>
                    <m:nary>
                      <m:naryPr>
                        <m:ctrlPr>
                          <a:rPr lang="en-US" sz="240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𝑖</m:t>
                        </m:r>
                      </m:sub>
                      <m:sup>
                        <m:r>
                          <a:rPr lang="en-US" sz="2400" b="0" i="1" smtClean="0">
                            <a:latin typeface="Cambria Math" panose="02040503050406030204" pitchFamily="18" charset="0"/>
                            <a:ea typeface="Cambria Math" panose="02040503050406030204" pitchFamily="18" charset="0"/>
                          </a:rPr>
                          <m:t>𝑓</m:t>
                        </m:r>
                      </m:sup>
                      <m:e>
                        <m:f>
                          <m:fPr>
                            <m:ctrlPr>
                              <a:rPr lang="en-US" sz="240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𝑑𝑄</m:t>
                            </m:r>
                          </m:num>
                          <m:den>
                            <m:r>
                              <a:rPr lang="en-US" sz="2400" b="0" i="1" smtClean="0">
                                <a:latin typeface="Cambria Math" panose="02040503050406030204" pitchFamily="18" charset="0"/>
                                <a:ea typeface="Cambria Math" panose="02040503050406030204" pitchFamily="18" charset="0"/>
                              </a:rPr>
                              <m:t>𝑇</m:t>
                            </m:r>
                          </m:den>
                        </m:f>
                      </m:e>
                    </m:nary>
                  </m:oMath>
                </a14:m>
                <a:r>
                  <a:rPr lang="en-US" sz="2400" dirty="0">
                    <a:latin typeface="Calibri" panose="020F0502020204030204" pitchFamily="34" charset="0"/>
                    <a:cs typeface="Calibri" panose="020F0502020204030204" pitchFamily="34" charset="0"/>
                  </a:rPr>
                  <a:t> =</a:t>
                </a:r>
                <a:r>
                  <a:rPr lang="en-US" sz="2400" dirty="0">
                    <a:solidFill>
                      <a:prstClr val="black"/>
                    </a:solidFill>
                    <a:ea typeface="Cambria Math" panose="02040503050406030204" pitchFamily="18" charset="0"/>
                  </a:rPr>
                  <a:t> </a:t>
                </a:r>
                <a14:m>
                  <m:oMath xmlns:m="http://schemas.openxmlformats.org/officeDocument/2006/math">
                    <m:f>
                      <m:fPr>
                        <m:ctrlPr>
                          <a:rPr lang="en-US" sz="2400" i="1">
                            <a:solidFill>
                              <a:srgbClr val="FF0000"/>
                            </a:solidFill>
                            <a:latin typeface="Cambria Math" panose="02040503050406030204" pitchFamily="18" charset="0"/>
                            <a:ea typeface="Cambria Math" panose="02040503050406030204" pitchFamily="18" charset="0"/>
                          </a:rPr>
                        </m:ctrlPr>
                      </m:fPr>
                      <m:num>
                        <m:r>
                          <a:rPr lang="en-US" sz="2400" b="0" i="1" smtClean="0">
                            <a:solidFill>
                              <a:srgbClr val="FF0000"/>
                            </a:solidFill>
                            <a:latin typeface="Cambria Math" panose="02040503050406030204" pitchFamily="18" charset="0"/>
                            <a:ea typeface="Cambria Math" panose="02040503050406030204" pitchFamily="18" charset="0"/>
                          </a:rPr>
                          <m:t>1</m:t>
                        </m:r>
                      </m:num>
                      <m:den>
                        <m:r>
                          <a:rPr lang="en-US" sz="2400" b="0" i="1">
                            <a:solidFill>
                              <a:srgbClr val="FF0000"/>
                            </a:solidFill>
                            <a:latin typeface="Cambria Math" panose="02040503050406030204" pitchFamily="18" charset="0"/>
                            <a:ea typeface="Cambria Math" panose="02040503050406030204" pitchFamily="18" charset="0"/>
                          </a:rPr>
                          <m:t>𝑇</m:t>
                        </m:r>
                      </m:den>
                    </m:f>
                    <m:r>
                      <a:rPr lang="en-US" sz="2400" b="0" i="1">
                        <a:solidFill>
                          <a:srgbClr val="FF0000"/>
                        </a:solidFill>
                        <a:latin typeface="Cambria Math" panose="02040503050406030204" pitchFamily="18" charset="0"/>
                        <a:ea typeface="Cambria Math" panose="02040503050406030204" pitchFamily="18" charset="0"/>
                      </a:rPr>
                      <m:t> </m:t>
                    </m:r>
                    <m:nary>
                      <m:naryPr>
                        <m:ctrlPr>
                          <a:rPr lang="en-US" sz="2400" i="1">
                            <a:solidFill>
                              <a:prstClr val="black"/>
                            </a:solidFill>
                            <a:latin typeface="Cambria Math" panose="02040503050406030204" pitchFamily="18" charset="0"/>
                            <a:ea typeface="Cambria Math" panose="02040503050406030204" pitchFamily="18" charset="0"/>
                          </a:rPr>
                        </m:ctrlPr>
                      </m:naryPr>
                      <m:sub>
                        <m:r>
                          <m:rPr>
                            <m:brk m:alnAt="23"/>
                          </m:rPr>
                          <a:rPr lang="en-US" sz="2400" b="0" i="1">
                            <a:solidFill>
                              <a:prstClr val="black"/>
                            </a:solidFill>
                            <a:latin typeface="Cambria Math" panose="02040503050406030204" pitchFamily="18" charset="0"/>
                            <a:ea typeface="Cambria Math" panose="02040503050406030204" pitchFamily="18" charset="0"/>
                          </a:rPr>
                          <m:t>𝑖</m:t>
                        </m:r>
                      </m:sub>
                      <m:sup>
                        <m:r>
                          <a:rPr lang="en-US" sz="2400" b="0" i="1">
                            <a:solidFill>
                              <a:prstClr val="black"/>
                            </a:solidFill>
                            <a:latin typeface="Cambria Math" panose="02040503050406030204" pitchFamily="18" charset="0"/>
                            <a:ea typeface="Cambria Math" panose="02040503050406030204" pitchFamily="18" charset="0"/>
                          </a:rPr>
                          <m:t>𝑓</m:t>
                        </m:r>
                      </m:sup>
                      <m:e>
                        <m:r>
                          <a:rPr lang="en-US" sz="2400" b="0" i="1" smtClean="0">
                            <a:solidFill>
                              <a:prstClr val="black"/>
                            </a:solidFill>
                            <a:latin typeface="Cambria Math" panose="02040503050406030204" pitchFamily="18" charset="0"/>
                            <a:ea typeface="Cambria Math" panose="02040503050406030204" pitchFamily="18" charset="0"/>
                          </a:rPr>
                          <m:t>𝑑𝑄</m:t>
                        </m:r>
                        <m:r>
                          <a:rPr lang="en-US" sz="2400" b="0" i="1">
                            <a:solidFill>
                              <a:srgbClr val="FF0000"/>
                            </a:solidFill>
                            <a:latin typeface="Cambria Math" panose="02040503050406030204" pitchFamily="18" charset="0"/>
                            <a:ea typeface="Cambria Math" panose="02040503050406030204" pitchFamily="18" charset="0"/>
                          </a:rPr>
                          <m:t>=</m:t>
                        </m:r>
                        <m:f>
                          <m:fPr>
                            <m:ctrlPr>
                              <a:rPr lang="en-US" sz="2400" i="1">
                                <a:solidFill>
                                  <a:srgbClr val="FF0000"/>
                                </a:solidFill>
                                <a:latin typeface="Cambria Math" panose="02040503050406030204" pitchFamily="18" charset="0"/>
                                <a:ea typeface="Cambria Math" panose="02040503050406030204" pitchFamily="18" charset="0"/>
                              </a:rPr>
                            </m:ctrlPr>
                          </m:fPr>
                          <m:num>
                            <m:r>
                              <a:rPr lang="en-US" sz="2400" b="0" i="1">
                                <a:solidFill>
                                  <a:srgbClr val="FF0000"/>
                                </a:solidFill>
                                <a:latin typeface="Cambria Math" panose="02040503050406030204" pitchFamily="18" charset="0"/>
                                <a:ea typeface="Cambria Math" panose="02040503050406030204" pitchFamily="18" charset="0"/>
                              </a:rPr>
                              <m:t>𝑄</m:t>
                            </m:r>
                          </m:num>
                          <m:den>
                            <m:r>
                              <a:rPr lang="en-US" sz="2400" b="0" i="1">
                                <a:solidFill>
                                  <a:srgbClr val="FF0000"/>
                                </a:solidFill>
                                <a:latin typeface="Cambria Math" panose="02040503050406030204" pitchFamily="18" charset="0"/>
                                <a:ea typeface="Cambria Math" panose="02040503050406030204" pitchFamily="18" charset="0"/>
                              </a:rPr>
                              <m:t>𝑇</m:t>
                            </m:r>
                          </m:den>
                        </m:f>
                      </m:e>
                    </m:nary>
                  </m:oMath>
                </a14:m>
                <a:r>
                  <a:rPr lang="en-US" sz="2400" dirty="0">
                    <a:latin typeface="Calibri" panose="020F0502020204030204" pitchFamily="34" charset="0"/>
                    <a:cs typeface="Calibri" panose="020F0502020204030204" pitchFamily="34" charset="0"/>
                  </a:rPr>
                  <a:t> </a:t>
                </a:r>
              </a:p>
            </p:txBody>
          </p:sp>
        </mc:Choice>
        <mc:Fallback xmlns="">
          <p:sp>
            <p:nvSpPr>
              <p:cNvPr id="5" name="TextBox 4">
                <a:extLst>
                  <a:ext uri="{FF2B5EF4-FFF2-40B4-BE49-F238E27FC236}">
                    <a16:creationId xmlns:a16="http://schemas.microsoft.com/office/drawing/2014/main" id="{7A1746A7-D298-463C-B997-89CA4F029112}"/>
                  </a:ext>
                </a:extLst>
              </p:cNvPr>
              <p:cNvSpPr txBox="1">
                <a:spLocks noRot="1" noChangeAspect="1" noMove="1" noResize="1" noEditPoints="1" noAdjustHandles="1" noChangeArrowheads="1" noChangeShapeType="1" noTextEdit="1"/>
              </p:cNvSpPr>
              <p:nvPr/>
            </p:nvSpPr>
            <p:spPr>
              <a:xfrm>
                <a:off x="1661424" y="2614835"/>
                <a:ext cx="4541356" cy="542777"/>
              </a:xfrm>
              <a:prstGeom prst="rect">
                <a:avLst/>
              </a:prstGeom>
              <a:blipFill>
                <a:blip r:embed="rId4"/>
                <a:stretch>
                  <a:fillRect t="-1124" b="-17978"/>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2680E6FA-B70B-4EFC-B5FC-0E36372D64AE}"/>
              </a:ext>
            </a:extLst>
          </p:cNvPr>
          <p:cNvSpPr/>
          <p:nvPr/>
        </p:nvSpPr>
        <p:spPr>
          <a:xfrm>
            <a:off x="516831" y="3499261"/>
            <a:ext cx="9117499" cy="1323439"/>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To </a:t>
            </a:r>
            <a:r>
              <a:rPr lang="en-US" sz="2000" dirty="0">
                <a:solidFill>
                  <a:srgbClr val="0070C0"/>
                </a:solidFill>
                <a:latin typeface="Arial" panose="020B0604020202020204" pitchFamily="34" charset="0"/>
                <a:cs typeface="Arial" panose="020B0604020202020204" pitchFamily="34" charset="0"/>
              </a:rPr>
              <a:t>keep</a:t>
            </a:r>
            <a:r>
              <a:rPr lang="en-US" sz="2000" dirty="0">
                <a:latin typeface="Arial" panose="020B0604020202020204" pitchFamily="34" charset="0"/>
                <a:cs typeface="Arial" panose="020B0604020202020204" pitchFamily="34" charset="0"/>
              </a:rPr>
              <a:t> the temperature </a:t>
            </a:r>
            <a:r>
              <a:rPr lang="en-US" sz="2000" dirty="0">
                <a:solidFill>
                  <a:srgbClr val="0070C0"/>
                </a:solidFill>
                <a:latin typeface="Arial" panose="020B0604020202020204" pitchFamily="34" charset="0"/>
                <a:cs typeface="Arial" panose="020B0604020202020204" pitchFamily="34" charset="0"/>
              </a:rPr>
              <a:t>T </a:t>
            </a:r>
            <a:r>
              <a:rPr lang="en-US" sz="2000" dirty="0">
                <a:latin typeface="Arial" panose="020B0604020202020204" pitchFamily="34" charset="0"/>
                <a:cs typeface="Arial" panose="020B0604020202020204" pitchFamily="34" charset="0"/>
              </a:rPr>
              <a:t>of the gas </a:t>
            </a:r>
            <a:r>
              <a:rPr lang="en-US" sz="2000" dirty="0">
                <a:solidFill>
                  <a:srgbClr val="0070C0"/>
                </a:solidFill>
                <a:latin typeface="Arial" panose="020B0604020202020204" pitchFamily="34" charset="0"/>
                <a:cs typeface="Arial" panose="020B0604020202020204" pitchFamily="34" charset="0"/>
              </a:rPr>
              <a:t>constant</a:t>
            </a:r>
            <a:r>
              <a:rPr lang="en-US" sz="2000" dirty="0">
                <a:latin typeface="Arial" panose="020B0604020202020204" pitchFamily="34" charset="0"/>
                <a:cs typeface="Arial" panose="020B0604020202020204" pitchFamily="34" charset="0"/>
              </a:rPr>
              <a:t> during the </a:t>
            </a:r>
            <a:r>
              <a:rPr lang="en-US" sz="2000" dirty="0">
                <a:solidFill>
                  <a:srgbClr val="0070C0"/>
                </a:solidFill>
                <a:latin typeface="Arial" panose="020B0604020202020204" pitchFamily="34" charset="0"/>
                <a:cs typeface="Arial" panose="020B0604020202020204" pitchFamily="34" charset="0"/>
              </a:rPr>
              <a:t>isothermal expansion</a:t>
            </a:r>
            <a:r>
              <a:rPr lang="en-US" sz="2000" dirty="0">
                <a:latin typeface="Arial" panose="020B0604020202020204" pitchFamily="34" charset="0"/>
                <a:cs typeface="Arial" panose="020B0604020202020204" pitchFamily="34" charset="0"/>
              </a:rPr>
              <a:t>, heat </a:t>
            </a:r>
            <a:r>
              <a:rPr lang="en-US" sz="2000" dirty="0">
                <a:solidFill>
                  <a:srgbClr val="0070C0"/>
                </a:solidFill>
                <a:latin typeface="Arial" panose="020B0604020202020204" pitchFamily="34" charset="0"/>
                <a:cs typeface="Arial" panose="020B0604020202020204" pitchFamily="34" charset="0"/>
              </a:rPr>
              <a:t>Q </a:t>
            </a:r>
            <a:r>
              <a:rPr lang="en-US" sz="2000" dirty="0">
                <a:latin typeface="Arial" panose="020B0604020202020204" pitchFamily="34" charset="0"/>
                <a:cs typeface="Arial" panose="020B0604020202020204" pitchFamily="34" charset="0"/>
              </a:rPr>
              <a:t>must have been energy </a:t>
            </a:r>
            <a:r>
              <a:rPr lang="en-US" sz="2000" dirty="0">
                <a:solidFill>
                  <a:srgbClr val="0070C0"/>
                </a:solidFill>
                <a:latin typeface="Arial" panose="020B0604020202020204" pitchFamily="34" charset="0"/>
                <a:cs typeface="Arial" panose="020B0604020202020204" pitchFamily="34" charset="0"/>
              </a:rPr>
              <a:t>transferred</a:t>
            </a:r>
            <a:r>
              <a:rPr lang="en-US" sz="2000" dirty="0">
                <a:latin typeface="Arial" panose="020B0604020202020204" pitchFamily="34" charset="0"/>
                <a:cs typeface="Arial" panose="020B0604020202020204" pitchFamily="34" charset="0"/>
              </a:rPr>
              <a:t> from the </a:t>
            </a:r>
            <a:r>
              <a:rPr lang="en-US" sz="2000" dirty="0">
                <a:solidFill>
                  <a:srgbClr val="0070C0"/>
                </a:solidFill>
                <a:latin typeface="Arial" panose="020B0604020202020204" pitchFamily="34" charset="0"/>
                <a:cs typeface="Arial" panose="020B0604020202020204" pitchFamily="34" charset="0"/>
              </a:rPr>
              <a:t>reservoir </a:t>
            </a:r>
            <a:r>
              <a:rPr lang="en-US" sz="2000" dirty="0">
                <a:latin typeface="Arial" panose="020B0604020202020204" pitchFamily="34" charset="0"/>
                <a:cs typeface="Arial" panose="020B0604020202020204" pitchFamily="34" charset="0"/>
              </a:rPr>
              <a:t>to the </a:t>
            </a:r>
            <a:r>
              <a:rPr lang="en-US" sz="2000" dirty="0">
                <a:solidFill>
                  <a:srgbClr val="0070C0"/>
                </a:solidFill>
                <a:latin typeface="Arial" panose="020B0604020202020204" pitchFamily="34" charset="0"/>
                <a:cs typeface="Arial" panose="020B0604020202020204" pitchFamily="34" charset="0"/>
              </a:rPr>
              <a:t>gas</a:t>
            </a:r>
            <a:r>
              <a:rPr lang="en-US" sz="2000" dirty="0">
                <a:latin typeface="Arial" panose="020B0604020202020204" pitchFamily="34" charset="0"/>
                <a:cs typeface="Arial" panose="020B0604020202020204" pitchFamily="34" charset="0"/>
              </a:rPr>
              <a:t>. Thus, </a:t>
            </a:r>
            <a:r>
              <a:rPr lang="en-US" sz="2000" dirty="0">
                <a:solidFill>
                  <a:srgbClr val="0070C0"/>
                </a:solidFill>
                <a:latin typeface="Arial" panose="020B0604020202020204" pitchFamily="34" charset="0"/>
                <a:cs typeface="Arial" panose="020B0604020202020204" pitchFamily="34" charset="0"/>
              </a:rPr>
              <a:t>Q is positive </a:t>
            </a:r>
            <a:r>
              <a:rPr lang="en-US" sz="2000" dirty="0">
                <a:latin typeface="Arial" panose="020B0604020202020204" pitchFamily="34" charset="0"/>
                <a:cs typeface="Arial" panose="020B0604020202020204" pitchFamily="34" charset="0"/>
              </a:rPr>
              <a:t>and the </a:t>
            </a:r>
            <a:r>
              <a:rPr lang="en-US" sz="2000" dirty="0">
                <a:solidFill>
                  <a:srgbClr val="0070C0"/>
                </a:solidFill>
                <a:latin typeface="Arial" panose="020B0604020202020204" pitchFamily="34" charset="0"/>
                <a:cs typeface="Arial" panose="020B0604020202020204" pitchFamily="34" charset="0"/>
              </a:rPr>
              <a:t>entropy</a:t>
            </a:r>
            <a:r>
              <a:rPr lang="en-US" sz="2000" dirty="0">
                <a:latin typeface="Arial" panose="020B0604020202020204" pitchFamily="34" charset="0"/>
                <a:cs typeface="Arial" panose="020B0604020202020204" pitchFamily="34" charset="0"/>
              </a:rPr>
              <a:t> of the gas </a:t>
            </a:r>
            <a:r>
              <a:rPr lang="en-US" sz="2000" dirty="0">
                <a:solidFill>
                  <a:srgbClr val="0070C0"/>
                </a:solidFill>
                <a:latin typeface="Arial" panose="020B0604020202020204" pitchFamily="34" charset="0"/>
                <a:cs typeface="Arial" panose="020B0604020202020204" pitchFamily="34" charset="0"/>
              </a:rPr>
              <a:t>increases</a:t>
            </a:r>
            <a:r>
              <a:rPr lang="en-US" sz="2000" dirty="0">
                <a:latin typeface="Arial" panose="020B0604020202020204" pitchFamily="34" charset="0"/>
                <a:cs typeface="Arial" panose="020B0604020202020204" pitchFamily="34" charset="0"/>
              </a:rPr>
              <a:t> during the </a:t>
            </a:r>
            <a:r>
              <a:rPr lang="en-US" sz="2000" dirty="0">
                <a:solidFill>
                  <a:srgbClr val="0070C0"/>
                </a:solidFill>
                <a:latin typeface="Arial" panose="020B0604020202020204" pitchFamily="34" charset="0"/>
                <a:cs typeface="Arial" panose="020B0604020202020204" pitchFamily="34" charset="0"/>
              </a:rPr>
              <a:t>isothermal process</a:t>
            </a:r>
            <a:r>
              <a:rPr lang="en-US" sz="2000" dirty="0">
                <a:latin typeface="Arial" panose="020B0604020202020204" pitchFamily="34" charset="0"/>
                <a:cs typeface="Arial" panose="020B0604020202020204" pitchFamily="34" charset="0"/>
              </a:rPr>
              <a:t> and during the </a:t>
            </a:r>
            <a:r>
              <a:rPr lang="en-US" sz="2000" dirty="0">
                <a:solidFill>
                  <a:srgbClr val="0070C0"/>
                </a:solidFill>
                <a:latin typeface="Arial" panose="020B0604020202020204" pitchFamily="34" charset="0"/>
                <a:cs typeface="Arial" panose="020B0604020202020204" pitchFamily="34" charset="0"/>
              </a:rPr>
              <a:t>free expansion</a:t>
            </a:r>
            <a:r>
              <a:rPr lang="en-US" sz="2000"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5192FC8-33BD-42E2-9BF8-76CF2A68741C}"/>
                  </a:ext>
                </a:extLst>
              </p:cNvPr>
              <p:cNvSpPr/>
              <p:nvPr/>
            </p:nvSpPr>
            <p:spPr>
              <a:xfrm>
                <a:off x="516831" y="5036563"/>
                <a:ext cx="8401882" cy="1464568"/>
              </a:xfrm>
              <a:prstGeom prst="rect">
                <a:avLst/>
              </a:prstGeom>
            </p:spPr>
            <p:txBody>
              <a:bodyPr wrap="square">
                <a:spAutoFit/>
              </a:bodyPr>
              <a:lstStyle/>
              <a:p>
                <a:pPr lvl="0"/>
                <a:r>
                  <a:rPr lang="en-US" sz="2000" dirty="0">
                    <a:solidFill>
                      <a:srgbClr val="7030A0"/>
                    </a:solidFill>
                    <a:latin typeface="Arial" panose="020B0604020202020204" pitchFamily="34" charset="0"/>
                    <a:cs typeface="Arial" panose="020B0604020202020204" pitchFamily="34" charset="0"/>
                  </a:rPr>
                  <a:t>To summarize</a:t>
                </a:r>
                <a:r>
                  <a:rPr lang="en-US" sz="2000" dirty="0">
                    <a:latin typeface="Arial" panose="020B0604020202020204" pitchFamily="34" charset="0"/>
                    <a:cs typeface="Arial" panose="020B0604020202020204" pitchFamily="34" charset="0"/>
                  </a:rPr>
                  <a:t>: To find the </a:t>
                </a:r>
                <a:r>
                  <a:rPr lang="en-US" sz="2000" dirty="0">
                    <a:solidFill>
                      <a:srgbClr val="0070C0"/>
                    </a:solidFill>
                    <a:latin typeface="Arial" panose="020B0604020202020204" pitchFamily="34" charset="0"/>
                    <a:cs typeface="Arial" panose="020B0604020202020204" pitchFamily="34" charset="0"/>
                  </a:rPr>
                  <a:t>entropy change </a:t>
                </a:r>
                <a:r>
                  <a:rPr lang="en-US" sz="2000" dirty="0">
                    <a:latin typeface="Arial" panose="020B0604020202020204" pitchFamily="34" charset="0"/>
                    <a:cs typeface="Arial" panose="020B0604020202020204" pitchFamily="34" charset="0"/>
                  </a:rPr>
                  <a:t>for an </a:t>
                </a:r>
                <a:r>
                  <a:rPr lang="en-US" sz="2000" dirty="0">
                    <a:solidFill>
                      <a:srgbClr val="0070C0"/>
                    </a:solidFill>
                    <a:latin typeface="Arial" panose="020B0604020202020204" pitchFamily="34" charset="0"/>
                    <a:cs typeface="Arial" panose="020B0604020202020204" pitchFamily="34" charset="0"/>
                  </a:rPr>
                  <a:t>irreversible process</a:t>
                </a:r>
                <a:r>
                  <a:rPr lang="en-US" sz="2000" dirty="0">
                    <a:latin typeface="Arial" panose="020B0604020202020204" pitchFamily="34" charset="0"/>
                    <a:cs typeface="Arial" panose="020B0604020202020204" pitchFamily="34" charset="0"/>
                  </a:rPr>
                  <a:t>, </a:t>
                </a:r>
                <a:r>
                  <a:rPr lang="en-US" sz="2000" dirty="0">
                    <a:solidFill>
                      <a:srgbClr val="0070C0"/>
                    </a:solidFill>
                    <a:latin typeface="Arial" panose="020B0604020202020204" pitchFamily="34" charset="0"/>
                    <a:cs typeface="Arial" panose="020B0604020202020204" pitchFamily="34" charset="0"/>
                  </a:rPr>
                  <a:t>replace that process </a:t>
                </a:r>
                <a:r>
                  <a:rPr lang="en-US" sz="2000" dirty="0">
                    <a:latin typeface="Arial" panose="020B0604020202020204" pitchFamily="34" charset="0"/>
                    <a:cs typeface="Arial" panose="020B0604020202020204" pitchFamily="34" charset="0"/>
                  </a:rPr>
                  <a:t>with any </a:t>
                </a:r>
                <a:r>
                  <a:rPr lang="en-US" sz="2000" dirty="0">
                    <a:solidFill>
                      <a:srgbClr val="0070C0"/>
                    </a:solidFill>
                    <a:latin typeface="Arial" panose="020B0604020202020204" pitchFamily="34" charset="0"/>
                    <a:cs typeface="Arial" panose="020B0604020202020204" pitchFamily="34" charset="0"/>
                  </a:rPr>
                  <a:t>reversible process </a:t>
                </a:r>
                <a:r>
                  <a:rPr lang="en-US" sz="2000" dirty="0">
                    <a:latin typeface="Arial" panose="020B0604020202020204" pitchFamily="34" charset="0"/>
                    <a:cs typeface="Arial" panose="020B0604020202020204" pitchFamily="34" charset="0"/>
                  </a:rPr>
                  <a:t>that connects the </a:t>
                </a:r>
                <a:r>
                  <a:rPr lang="en-US" sz="2000" dirty="0">
                    <a:solidFill>
                      <a:srgbClr val="0070C0"/>
                    </a:solidFill>
                    <a:latin typeface="Arial" panose="020B0604020202020204" pitchFamily="34" charset="0"/>
                    <a:cs typeface="Arial" panose="020B0604020202020204" pitchFamily="34" charset="0"/>
                  </a:rPr>
                  <a:t>same initial and final states</a:t>
                </a:r>
                <a:r>
                  <a:rPr lang="en-US" sz="2000" dirty="0">
                    <a:latin typeface="Arial" panose="020B0604020202020204" pitchFamily="34" charset="0"/>
                    <a:cs typeface="Arial" panose="020B0604020202020204" pitchFamily="34" charset="0"/>
                  </a:rPr>
                  <a:t>. Calculate the </a:t>
                </a:r>
                <a:r>
                  <a:rPr lang="en-US" sz="2000" dirty="0">
                    <a:solidFill>
                      <a:srgbClr val="0070C0"/>
                    </a:solidFill>
                    <a:latin typeface="Arial" panose="020B0604020202020204" pitchFamily="34" charset="0"/>
                    <a:cs typeface="Arial" panose="020B0604020202020204" pitchFamily="34" charset="0"/>
                  </a:rPr>
                  <a:t>entropy change </a:t>
                </a:r>
                <a:r>
                  <a:rPr lang="en-US" sz="2000" dirty="0">
                    <a:latin typeface="Arial" panose="020B0604020202020204" pitchFamily="34" charset="0"/>
                    <a:cs typeface="Arial" panose="020B0604020202020204" pitchFamily="34" charset="0"/>
                  </a:rPr>
                  <a:t>for </a:t>
                </a:r>
                <a:r>
                  <a:rPr lang="en-US" sz="2000" dirty="0">
                    <a:solidFill>
                      <a:srgbClr val="0070C0"/>
                    </a:solidFill>
                    <a:latin typeface="Arial" panose="020B0604020202020204" pitchFamily="34" charset="0"/>
                    <a:cs typeface="Arial" panose="020B0604020202020204" pitchFamily="34" charset="0"/>
                  </a:rPr>
                  <a:t>this reversible process</a:t>
                </a:r>
                <a:r>
                  <a:rPr lang="en-US" sz="2000" dirty="0">
                    <a:latin typeface="Arial" panose="020B0604020202020204" pitchFamily="34" charset="0"/>
                    <a:cs typeface="Arial" panose="020B0604020202020204" pitchFamily="34" charset="0"/>
                  </a:rPr>
                  <a:t> with</a:t>
                </a:r>
                <a14:m>
                  <m:oMath xmlns:m="http://schemas.openxmlformats.org/officeDocument/2006/math">
                    <m:r>
                      <a:rPr lang="en-US" sz="2000" b="0" i="0" smtClean="0">
                        <a:solidFill>
                          <a:srgbClr val="7030A0"/>
                        </a:solidFill>
                        <a:latin typeface="Cambria Math" panose="02040503050406030204" pitchFamily="18" charset="0"/>
                        <a:ea typeface="Cambria Math" panose="02040503050406030204" pitchFamily="18" charset="0"/>
                      </a:rPr>
                      <m:t> </m:t>
                    </m:r>
                    <m:r>
                      <a:rPr lang="en-US" sz="2000" i="1">
                        <a:solidFill>
                          <a:srgbClr val="7030A0"/>
                        </a:solidFill>
                        <a:latin typeface="Cambria Math" panose="02040503050406030204" pitchFamily="18" charset="0"/>
                        <a:ea typeface="Cambria Math" panose="02040503050406030204" pitchFamily="18" charset="0"/>
                      </a:rPr>
                      <m:t>∆</m:t>
                    </m:r>
                    <m:r>
                      <a:rPr lang="en-US" sz="2000" i="1">
                        <a:solidFill>
                          <a:srgbClr val="7030A0"/>
                        </a:solidFill>
                        <a:latin typeface="Cambria Math" panose="02040503050406030204" pitchFamily="18" charset="0"/>
                        <a:ea typeface="Cambria Math" panose="02040503050406030204" pitchFamily="18" charset="0"/>
                      </a:rPr>
                      <m:t>𝑆</m:t>
                    </m:r>
                    <m:r>
                      <a:rPr lang="en-US" sz="2000" i="1">
                        <a:solidFill>
                          <a:srgbClr val="7030A0"/>
                        </a:solidFill>
                        <a:latin typeface="Cambria Math" panose="02040503050406030204" pitchFamily="18" charset="0"/>
                        <a:ea typeface="Cambria Math" panose="02040503050406030204" pitchFamily="18" charset="0"/>
                      </a:rPr>
                      <m:t>=</m:t>
                    </m:r>
                    <m:nary>
                      <m:naryPr>
                        <m:ctrlPr>
                          <a:rPr lang="en-US" sz="2000" i="1">
                            <a:solidFill>
                              <a:srgbClr val="7030A0"/>
                            </a:solidFill>
                            <a:latin typeface="Cambria Math" panose="02040503050406030204" pitchFamily="18" charset="0"/>
                            <a:ea typeface="Cambria Math" panose="02040503050406030204" pitchFamily="18" charset="0"/>
                          </a:rPr>
                        </m:ctrlPr>
                      </m:naryPr>
                      <m:sub>
                        <m:r>
                          <m:rPr>
                            <m:brk m:alnAt="23"/>
                          </m:rPr>
                          <a:rPr lang="en-US" sz="2000" i="1">
                            <a:solidFill>
                              <a:srgbClr val="7030A0"/>
                            </a:solidFill>
                            <a:latin typeface="Cambria Math" panose="02040503050406030204" pitchFamily="18" charset="0"/>
                            <a:ea typeface="Cambria Math" panose="02040503050406030204" pitchFamily="18" charset="0"/>
                          </a:rPr>
                          <m:t>𝑖</m:t>
                        </m:r>
                      </m:sub>
                      <m:sup>
                        <m:r>
                          <a:rPr lang="en-US" sz="2000" i="1">
                            <a:solidFill>
                              <a:srgbClr val="7030A0"/>
                            </a:solidFill>
                            <a:latin typeface="Cambria Math" panose="02040503050406030204" pitchFamily="18" charset="0"/>
                            <a:ea typeface="Cambria Math" panose="02040503050406030204" pitchFamily="18" charset="0"/>
                          </a:rPr>
                          <m:t>𝑓</m:t>
                        </m:r>
                      </m:sup>
                      <m:e>
                        <m:f>
                          <m:fPr>
                            <m:ctrlPr>
                              <a:rPr lang="en-US" sz="2000" i="1">
                                <a:solidFill>
                                  <a:srgbClr val="7030A0"/>
                                </a:solidFill>
                                <a:latin typeface="Cambria Math" panose="02040503050406030204" pitchFamily="18" charset="0"/>
                                <a:ea typeface="Cambria Math" panose="02040503050406030204" pitchFamily="18" charset="0"/>
                              </a:rPr>
                            </m:ctrlPr>
                          </m:fPr>
                          <m:num>
                            <m:r>
                              <a:rPr lang="en-US" sz="2000" i="1">
                                <a:solidFill>
                                  <a:srgbClr val="7030A0"/>
                                </a:solidFill>
                                <a:latin typeface="Cambria Math" panose="02040503050406030204" pitchFamily="18" charset="0"/>
                                <a:ea typeface="Cambria Math" panose="02040503050406030204" pitchFamily="18" charset="0"/>
                              </a:rPr>
                              <m:t>𝑑𝑄</m:t>
                            </m:r>
                          </m:num>
                          <m:den>
                            <m:r>
                              <a:rPr lang="en-US" sz="2000" i="1">
                                <a:solidFill>
                                  <a:srgbClr val="7030A0"/>
                                </a:solidFill>
                                <a:latin typeface="Cambria Math" panose="02040503050406030204" pitchFamily="18" charset="0"/>
                                <a:ea typeface="Cambria Math" panose="02040503050406030204" pitchFamily="18" charset="0"/>
                              </a:rPr>
                              <m:t>𝑇</m:t>
                            </m:r>
                          </m:den>
                        </m:f>
                      </m:e>
                    </m:nary>
                  </m:oMath>
                </a14:m>
                <a:r>
                  <a:rPr lang="en-US" sz="2000" i="1" dirty="0">
                    <a:solidFill>
                      <a:prstClr val="black"/>
                    </a:solidFill>
                    <a:latin typeface="Calibri" panose="020F0502020204030204" pitchFamily="34" charset="0"/>
                    <a:cs typeface="Calibri" panose="020F0502020204030204" pitchFamily="34" charset="0"/>
                  </a:rPr>
                  <a:t>.</a:t>
                </a:r>
                <a:endParaRPr lang="en-US" sz="2000" dirty="0">
                  <a:latin typeface="Arial" panose="020B0604020202020204" pitchFamily="34" charset="0"/>
                  <a:cs typeface="Arial" panose="020B0604020202020204" pitchFamily="34" charset="0"/>
                </a:endParaRPr>
              </a:p>
            </p:txBody>
          </p:sp>
        </mc:Choice>
        <mc:Fallback xmlns="">
          <p:sp>
            <p:nvSpPr>
              <p:cNvPr id="7" name="Rectangle 6">
                <a:extLst>
                  <a:ext uri="{FF2B5EF4-FFF2-40B4-BE49-F238E27FC236}">
                    <a16:creationId xmlns:a16="http://schemas.microsoft.com/office/drawing/2014/main" id="{05192FC8-33BD-42E2-9BF8-76CF2A68741C}"/>
                  </a:ext>
                </a:extLst>
              </p:cNvPr>
              <p:cNvSpPr>
                <a:spLocks noRot="1" noChangeAspect="1" noMove="1" noResize="1" noEditPoints="1" noAdjustHandles="1" noChangeArrowheads="1" noChangeShapeType="1" noTextEdit="1"/>
              </p:cNvSpPr>
              <p:nvPr/>
            </p:nvSpPr>
            <p:spPr>
              <a:xfrm>
                <a:off x="516831" y="5036563"/>
                <a:ext cx="8401882" cy="1464568"/>
              </a:xfrm>
              <a:prstGeom prst="rect">
                <a:avLst/>
              </a:prstGeom>
              <a:blipFill>
                <a:blip r:embed="rId5"/>
                <a:stretch>
                  <a:fillRect l="-798" t="-1667" r="-218" b="-2500"/>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195CDEBF-C25E-4089-8932-1C06451C1DF9}"/>
              </a:ext>
            </a:extLst>
          </p:cNvPr>
          <p:cNvSpPr/>
          <p:nvPr/>
        </p:nvSpPr>
        <p:spPr>
          <a:xfrm>
            <a:off x="371060" y="113407"/>
            <a:ext cx="4809330" cy="461665"/>
          </a:xfrm>
          <a:prstGeom prst="rect">
            <a:avLst/>
          </a:prstGeom>
        </p:spPr>
        <p:txBody>
          <a:bodyPr wrap="none">
            <a:spAutoFit/>
          </a:bodyPr>
          <a:lstStyle/>
          <a:p>
            <a:r>
              <a:rPr lang="en-US" sz="2400" dirty="0">
                <a:solidFill>
                  <a:srgbClr val="7030A0"/>
                </a:solidFill>
                <a:latin typeface="Arial" panose="020B0604020202020204" pitchFamily="34" charset="0"/>
                <a:cs typeface="Arial" panose="020B0604020202020204" pitchFamily="34" charset="0"/>
              </a:rPr>
              <a:t>Reversible isothermal expansion: </a:t>
            </a:r>
            <a:endParaRPr lang="en-US" sz="2400" dirty="0">
              <a:solidFill>
                <a:srgbClr val="7030A0"/>
              </a:solidFill>
            </a:endParaRPr>
          </a:p>
        </p:txBody>
      </p:sp>
    </p:spTree>
    <p:extLst>
      <p:ext uri="{BB962C8B-B14F-4D97-AF65-F5344CB8AC3E}">
        <p14:creationId xmlns:p14="http://schemas.microsoft.com/office/powerpoint/2010/main" val="4032416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58412" y="184536"/>
            <a:ext cx="6941324" cy="461665"/>
          </a:xfrm>
          <a:prstGeom prst="rect">
            <a:avLst/>
          </a:prstGeom>
          <a:noFill/>
        </p:spPr>
        <p:txBody>
          <a:bodyPr wrap="none">
            <a:spAutoFit/>
          </a:bodyPr>
          <a:lstStyle/>
          <a:p>
            <a:r>
              <a:rPr lang="en-US" sz="2400" dirty="0">
                <a:solidFill>
                  <a:srgbClr val="7030A0"/>
                </a:solidFill>
                <a:latin typeface="Arial" panose="020B0604020202020204" pitchFamily="34" charset="0"/>
                <a:cs typeface="Arial" panose="020B0604020202020204" pitchFamily="34" charset="0"/>
              </a:rPr>
              <a:t>20-1 Entropy as a state function (state property):</a:t>
            </a:r>
          </a:p>
        </p:txBody>
      </p:sp>
      <mc:AlternateContent xmlns:mc="http://schemas.openxmlformats.org/markup-compatibility/2006" xmlns:a14="http://schemas.microsoft.com/office/drawing/2010/main">
        <mc:Choice Requires="a14">
          <p:sp>
            <p:nvSpPr>
              <p:cNvPr id="4" name="Rectangle 3"/>
              <p:cNvSpPr/>
              <p:nvPr/>
            </p:nvSpPr>
            <p:spPr>
              <a:xfrm>
                <a:off x="541095" y="664385"/>
                <a:ext cx="10916529" cy="2677656"/>
              </a:xfrm>
              <a:prstGeom prst="rect">
                <a:avLst/>
              </a:prstGeom>
            </p:spPr>
            <p:txBody>
              <a:bodyPr wrap="square">
                <a:spAutoFit/>
              </a:bodyPr>
              <a:lstStyle/>
              <a:p>
                <a:pPr lvl="0"/>
                <a:r>
                  <a:rPr lang="en-US" sz="2400" dirty="0">
                    <a:solidFill>
                      <a:srgbClr val="FF0000"/>
                    </a:solidFill>
                  </a:rPr>
                  <a:t>We can prove that entropy</a:t>
                </a:r>
                <a:r>
                  <a:rPr lang="en-US" sz="2400" dirty="0"/>
                  <a:t> is a </a:t>
                </a:r>
                <a:r>
                  <a:rPr lang="en-US" sz="2400" dirty="0">
                    <a:solidFill>
                      <a:srgbClr val="FF0000"/>
                    </a:solidFill>
                  </a:rPr>
                  <a:t>state function </a:t>
                </a:r>
                <a:r>
                  <a:rPr lang="en-US" sz="2400" dirty="0"/>
                  <a:t>for the special and important case in which an </a:t>
                </a:r>
                <a:r>
                  <a:rPr lang="en-US" sz="2400" dirty="0">
                    <a:solidFill>
                      <a:srgbClr val="FF0000"/>
                    </a:solidFill>
                  </a:rPr>
                  <a:t>ideal gas </a:t>
                </a:r>
                <a:r>
                  <a:rPr lang="en-US" sz="2400" dirty="0"/>
                  <a:t>is taken through a </a:t>
                </a:r>
                <a:r>
                  <a:rPr lang="en-US" sz="2400" dirty="0">
                    <a:solidFill>
                      <a:srgbClr val="FF0000"/>
                    </a:solidFill>
                  </a:rPr>
                  <a:t>reversible process</a:t>
                </a:r>
                <a:r>
                  <a:rPr lang="en-US" sz="2400" dirty="0"/>
                  <a:t>. </a:t>
                </a:r>
              </a:p>
              <a:p>
                <a:pPr lvl="0"/>
                <a:endParaRPr lang="en-US" sz="2400" b="1" dirty="0"/>
              </a:p>
              <a:p>
                <a:pPr lvl="0"/>
                <a:r>
                  <a:rPr lang="en-US" sz="2400" b="1" dirty="0"/>
                  <a:t>To make the process reversible, it is done </a:t>
                </a:r>
                <a:r>
                  <a:rPr lang="en-US" sz="2400" b="1" dirty="0">
                    <a:solidFill>
                      <a:srgbClr val="0070C0"/>
                    </a:solidFill>
                  </a:rPr>
                  <a:t>slowly in a series of small steps</a:t>
                </a:r>
                <a:r>
                  <a:rPr lang="en-US" sz="2400" b="1" dirty="0"/>
                  <a:t>, with the </a:t>
                </a:r>
                <a:r>
                  <a:rPr lang="en-US" sz="2400" b="1" dirty="0">
                    <a:solidFill>
                      <a:srgbClr val="0070C0"/>
                    </a:solidFill>
                  </a:rPr>
                  <a:t>gas in an equilibrium state </a:t>
                </a:r>
                <a:r>
                  <a:rPr lang="en-US" sz="2400" b="1" dirty="0"/>
                  <a:t>at the </a:t>
                </a:r>
                <a:r>
                  <a:rPr lang="en-US" sz="2400" b="1" dirty="0">
                    <a:solidFill>
                      <a:srgbClr val="0070C0"/>
                    </a:solidFill>
                  </a:rPr>
                  <a:t>end of each step</a:t>
                </a:r>
                <a:r>
                  <a:rPr lang="en-US" sz="2400" b="1" dirty="0"/>
                  <a:t>. For </a:t>
                </a:r>
                <a:r>
                  <a:rPr lang="en-US" sz="2400" b="1" dirty="0">
                    <a:solidFill>
                      <a:srgbClr val="0070C0"/>
                    </a:solidFill>
                  </a:rPr>
                  <a:t>each small step</a:t>
                </a:r>
                <a:r>
                  <a:rPr lang="en-US" sz="2400" b="1" dirty="0"/>
                  <a:t>, the energy transferred as </a:t>
                </a:r>
                <a:r>
                  <a:rPr lang="en-US" sz="2400" b="1" dirty="0">
                    <a:solidFill>
                      <a:srgbClr val="0070C0"/>
                    </a:solidFill>
                  </a:rPr>
                  <a:t>heat to or from the gas is </a:t>
                </a:r>
                <a14:m>
                  <m:oMath xmlns:m="http://schemas.openxmlformats.org/officeDocument/2006/math">
                    <m:r>
                      <a:rPr lang="en-US" sz="2400" b="1" i="1" dirty="0" smtClean="0">
                        <a:solidFill>
                          <a:srgbClr val="0070C0"/>
                        </a:solidFill>
                        <a:latin typeface="Cambria Math" panose="02040503050406030204" pitchFamily="18" charset="0"/>
                      </a:rPr>
                      <m:t>𝒅𝑸</m:t>
                    </m:r>
                  </m:oMath>
                </a14:m>
                <a:r>
                  <a:rPr lang="en-US" sz="2400" b="1" dirty="0"/>
                  <a:t>, the work done by the gas is </a:t>
                </a:r>
                <a14:m>
                  <m:oMath xmlns:m="http://schemas.openxmlformats.org/officeDocument/2006/math">
                    <m:r>
                      <a:rPr lang="en-US" sz="2400" b="1" i="1" dirty="0" smtClean="0">
                        <a:solidFill>
                          <a:srgbClr val="0070C0"/>
                        </a:solidFill>
                        <a:latin typeface="Cambria Math" panose="02040503050406030204" pitchFamily="18" charset="0"/>
                      </a:rPr>
                      <m:t>𝒅𝑾</m:t>
                    </m:r>
                  </m:oMath>
                </a14:m>
                <a:r>
                  <a:rPr lang="en-US" sz="2400" b="1" dirty="0"/>
                  <a:t>, and the change in internal energy is </a:t>
                </a:r>
                <a14:m>
                  <m:oMath xmlns:m="http://schemas.openxmlformats.org/officeDocument/2006/math">
                    <m:r>
                      <a:rPr lang="en-US" sz="2400" b="1" i="1" dirty="0" smtClean="0">
                        <a:solidFill>
                          <a:srgbClr val="0070C0"/>
                        </a:solidFill>
                        <a:latin typeface="Cambria Math" panose="02040503050406030204" pitchFamily="18" charset="0"/>
                      </a:rPr>
                      <m:t>𝒅</m:t>
                    </m:r>
                    <m:sSub>
                      <m:sSubPr>
                        <m:ctrlPr>
                          <a:rPr lang="en-US" sz="2400" b="1" i="1" dirty="0" smtClean="0">
                            <a:solidFill>
                              <a:srgbClr val="0070C0"/>
                            </a:solidFill>
                            <a:latin typeface="Cambria Math" panose="02040503050406030204" pitchFamily="18" charset="0"/>
                          </a:rPr>
                        </m:ctrlPr>
                      </m:sSubPr>
                      <m:e>
                        <m:r>
                          <a:rPr lang="en-US" sz="2400" b="1" i="1" dirty="0" smtClean="0">
                            <a:solidFill>
                              <a:srgbClr val="0070C0"/>
                            </a:solidFill>
                            <a:latin typeface="Cambria Math" panose="02040503050406030204" pitchFamily="18" charset="0"/>
                          </a:rPr>
                          <m:t>𝑬</m:t>
                        </m:r>
                      </m:e>
                      <m:sub>
                        <m:r>
                          <a:rPr lang="en-US" sz="2400" b="1" i="1" dirty="0" smtClean="0">
                            <a:solidFill>
                              <a:srgbClr val="0070C0"/>
                            </a:solidFill>
                            <a:latin typeface="Cambria Math" panose="02040503050406030204" pitchFamily="18" charset="0"/>
                          </a:rPr>
                          <m:t>𝒊𝒏𝒕</m:t>
                        </m:r>
                      </m:sub>
                    </m:sSub>
                  </m:oMath>
                </a14:m>
                <a:r>
                  <a:rPr lang="en-US" sz="2400" b="1" dirty="0"/>
                  <a:t>.</a:t>
                </a:r>
              </a:p>
            </p:txBody>
          </p:sp>
        </mc:Choice>
        <mc:Fallback xmlns="">
          <p:sp>
            <p:nvSpPr>
              <p:cNvPr id="4" name="Rectangle 3"/>
              <p:cNvSpPr>
                <a:spLocks noRot="1" noChangeAspect="1" noMove="1" noResize="1" noEditPoints="1" noAdjustHandles="1" noChangeArrowheads="1" noChangeShapeType="1" noTextEdit="1"/>
              </p:cNvSpPr>
              <p:nvPr/>
            </p:nvSpPr>
            <p:spPr>
              <a:xfrm>
                <a:off x="541095" y="664385"/>
                <a:ext cx="10916529" cy="2677656"/>
              </a:xfrm>
              <a:prstGeom prst="rect">
                <a:avLst/>
              </a:prstGeom>
              <a:blipFill>
                <a:blip r:embed="rId2"/>
                <a:stretch>
                  <a:fillRect l="-893" t="-1822" b="-4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514165" y="4188629"/>
                <a:ext cx="3544497" cy="46166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b="1" i="1" dirty="0" smtClean="0">
                          <a:solidFill>
                            <a:srgbClr val="0070C0"/>
                          </a:solidFill>
                          <a:latin typeface="Cambria Math" panose="02040503050406030204" pitchFamily="18" charset="0"/>
                        </a:rPr>
                        <m:t>𝒅𝑸</m:t>
                      </m:r>
                      <m:r>
                        <a:rPr lang="en-US" sz="2400" b="1" i="1" dirty="0" smtClean="0">
                          <a:solidFill>
                            <a:srgbClr val="0070C0"/>
                          </a:solidFill>
                          <a:latin typeface="Cambria Math" panose="02040503050406030204" pitchFamily="18" charset="0"/>
                        </a:rPr>
                        <m:t>= </m:t>
                      </m:r>
                      <m:r>
                        <a:rPr lang="en-US" sz="2400" b="1" i="1" dirty="0" err="1" smtClean="0">
                          <a:solidFill>
                            <a:srgbClr val="0070C0"/>
                          </a:solidFill>
                          <a:latin typeface="Cambria Math" panose="02040503050406030204" pitchFamily="18" charset="0"/>
                        </a:rPr>
                        <m:t>𝒅𝑾</m:t>
                      </m:r>
                      <m:r>
                        <a:rPr lang="en-US" sz="2400" b="1" i="1" dirty="0" smtClean="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𝒅</m:t>
                      </m:r>
                      <m:sSub>
                        <m:sSubPr>
                          <m:ctrlPr>
                            <a:rPr lang="en-US" sz="2400" b="1" i="1" dirty="0">
                              <a:solidFill>
                                <a:srgbClr val="0070C0"/>
                              </a:solidFill>
                              <a:latin typeface="Cambria Math" panose="02040503050406030204" pitchFamily="18" charset="0"/>
                            </a:rPr>
                          </m:ctrlPr>
                        </m:sSubPr>
                        <m:e>
                          <m:r>
                            <a:rPr lang="en-US" sz="2400" b="1" i="1" dirty="0">
                              <a:solidFill>
                                <a:srgbClr val="0070C0"/>
                              </a:solidFill>
                              <a:latin typeface="Cambria Math" panose="02040503050406030204" pitchFamily="18" charset="0"/>
                            </a:rPr>
                            <m:t>𝑬</m:t>
                          </m:r>
                        </m:e>
                        <m:sub>
                          <m:r>
                            <a:rPr lang="en-US" sz="2400" b="1" i="1" dirty="0">
                              <a:solidFill>
                                <a:srgbClr val="0070C0"/>
                              </a:solidFill>
                              <a:latin typeface="Cambria Math" panose="02040503050406030204" pitchFamily="18" charset="0"/>
                            </a:rPr>
                            <m:t>𝒊𝒏𝒕</m:t>
                          </m:r>
                        </m:sub>
                      </m:sSub>
                    </m:oMath>
                  </m:oMathPara>
                </a14:m>
                <a:endParaRPr lang="en-US" sz="2400" b="1" dirty="0">
                  <a:solidFill>
                    <a:srgbClr val="0070C0"/>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4514165" y="4188629"/>
                <a:ext cx="3544497" cy="461665"/>
              </a:xfrm>
              <a:prstGeom prst="rect">
                <a:avLst/>
              </a:prstGeom>
              <a:blipFill>
                <a:blip r:embed="rId3"/>
                <a:stretch>
                  <a:fillRect l="-1377" b="-14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44192" y="4811490"/>
                <a:ext cx="6555544" cy="461665"/>
              </a:xfrm>
              <a:prstGeom prst="rect">
                <a:avLst/>
              </a:prstGeom>
              <a:noFill/>
            </p:spPr>
            <p:txBody>
              <a:bodyPr wrap="square" rtlCol="0">
                <a:spAutoFit/>
              </a:bodyPr>
              <a:lstStyle/>
              <a:p>
                <a:r>
                  <a:rPr lang="en-US" sz="2400" b="1" dirty="0"/>
                  <a:t>We know for reversible process, </a:t>
                </a:r>
                <a14:m>
                  <m:oMath xmlns:m="http://schemas.openxmlformats.org/officeDocument/2006/math">
                    <m:r>
                      <a:rPr lang="en-US" sz="2400" b="1" i="1" u="none" strike="noStrike" baseline="0" dirty="0" smtClean="0">
                        <a:latin typeface="Cambria Math" panose="02040503050406030204" pitchFamily="18" charset="0"/>
                      </a:rPr>
                      <m:t>𝒅𝑾</m:t>
                    </m:r>
                    <m:r>
                      <a:rPr lang="en-US" sz="2400" b="1" i="1" u="none" strike="noStrike" baseline="0" dirty="0" smtClean="0">
                        <a:latin typeface="Cambria Math" panose="02040503050406030204" pitchFamily="18" charset="0"/>
                      </a:rPr>
                      <m:t> = </m:t>
                    </m:r>
                    <m:r>
                      <a:rPr lang="en-US" sz="2400" b="1" i="1" u="none" strike="noStrike" baseline="0" dirty="0" smtClean="0">
                        <a:latin typeface="Cambria Math" panose="02040503050406030204" pitchFamily="18" charset="0"/>
                      </a:rPr>
                      <m:t>𝒑</m:t>
                    </m:r>
                    <m:r>
                      <a:rPr lang="en-US" sz="2400" b="1" i="1" u="none" strike="noStrike" baseline="0" dirty="0" smtClean="0">
                        <a:latin typeface="Cambria Math" panose="02040503050406030204" pitchFamily="18" charset="0"/>
                      </a:rPr>
                      <m:t> </m:t>
                    </m:r>
                    <m:r>
                      <a:rPr lang="en-US" sz="2400" b="1" i="1" u="none" strike="noStrike" baseline="0" dirty="0" err="1" smtClean="0">
                        <a:latin typeface="Cambria Math" panose="02040503050406030204" pitchFamily="18" charset="0"/>
                      </a:rPr>
                      <m:t>𝒅𝑽</m:t>
                    </m:r>
                  </m:oMath>
                </a14:m>
                <a:endParaRPr lang="en-US" sz="2400" b="1" dirty="0"/>
              </a:p>
            </p:txBody>
          </p:sp>
        </mc:Choice>
        <mc:Fallback xmlns="">
          <p:sp>
            <p:nvSpPr>
              <p:cNvPr id="6" name="TextBox 5"/>
              <p:cNvSpPr txBox="1">
                <a:spLocks noRot="1" noChangeAspect="1" noMove="1" noResize="1" noEditPoints="1" noAdjustHandles="1" noChangeArrowheads="1" noChangeShapeType="1" noTextEdit="1"/>
              </p:cNvSpPr>
              <p:nvPr/>
            </p:nvSpPr>
            <p:spPr>
              <a:xfrm>
                <a:off x="844192" y="4811490"/>
                <a:ext cx="6555544" cy="461665"/>
              </a:xfrm>
              <a:prstGeom prst="rect">
                <a:avLst/>
              </a:prstGeom>
              <a:blipFill>
                <a:blip r:embed="rId4"/>
                <a:stretch>
                  <a:fillRect l="-1394"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4838978" y="5311110"/>
                <a:ext cx="232076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dirty="0" smtClean="0">
                          <a:solidFill>
                            <a:prstClr val="black"/>
                          </a:solidFill>
                          <a:latin typeface="Cambria Math" panose="02040503050406030204" pitchFamily="18" charset="0"/>
                        </a:rPr>
                        <m:t>𝒅</m:t>
                      </m:r>
                      <m:sSub>
                        <m:sSubPr>
                          <m:ctrlPr>
                            <a:rPr lang="en-US" sz="2400" b="1" i="1" dirty="0">
                              <a:solidFill>
                                <a:prstClr val="black"/>
                              </a:solidFill>
                              <a:latin typeface="Cambria Math" panose="02040503050406030204" pitchFamily="18" charset="0"/>
                            </a:rPr>
                          </m:ctrlPr>
                        </m:sSubPr>
                        <m:e>
                          <m:r>
                            <a:rPr lang="en-US" sz="2400" b="1" i="1" dirty="0">
                              <a:solidFill>
                                <a:prstClr val="black"/>
                              </a:solidFill>
                              <a:latin typeface="Cambria Math" panose="02040503050406030204" pitchFamily="18" charset="0"/>
                            </a:rPr>
                            <m:t>𝑬</m:t>
                          </m:r>
                        </m:e>
                        <m:sub>
                          <m:r>
                            <a:rPr lang="en-US" sz="2400" b="1" i="1" dirty="0">
                              <a:solidFill>
                                <a:prstClr val="black"/>
                              </a:solidFill>
                              <a:latin typeface="Cambria Math" panose="02040503050406030204" pitchFamily="18" charset="0"/>
                            </a:rPr>
                            <m:t>𝒊𝒏𝒕</m:t>
                          </m:r>
                        </m:sub>
                      </m:sSub>
                      <m:r>
                        <a:rPr lang="en-US" sz="2400" b="1" i="1" dirty="0" smtClean="0">
                          <a:solidFill>
                            <a:prstClr val="black"/>
                          </a:solidFill>
                          <a:latin typeface="Cambria Math" panose="02040503050406030204" pitchFamily="18" charset="0"/>
                        </a:rPr>
                        <m:t>=</m:t>
                      </m:r>
                      <m:r>
                        <a:rPr lang="en-US" sz="2400" b="1" i="1" dirty="0" smtClean="0">
                          <a:solidFill>
                            <a:prstClr val="black"/>
                          </a:solidFill>
                          <a:latin typeface="Cambria Math" panose="02040503050406030204" pitchFamily="18" charset="0"/>
                        </a:rPr>
                        <m:t>𝒏</m:t>
                      </m:r>
                      <m:sSub>
                        <m:sSubPr>
                          <m:ctrlPr>
                            <a:rPr lang="en-US" sz="2400" b="1" i="1" dirty="0" smtClean="0">
                              <a:solidFill>
                                <a:prstClr val="black"/>
                              </a:solidFill>
                              <a:latin typeface="Cambria Math" panose="02040503050406030204" pitchFamily="18" charset="0"/>
                            </a:rPr>
                          </m:ctrlPr>
                        </m:sSubPr>
                        <m:e>
                          <m:r>
                            <a:rPr lang="en-US" sz="2400" b="1" i="1" dirty="0" smtClean="0">
                              <a:solidFill>
                                <a:prstClr val="black"/>
                              </a:solidFill>
                              <a:latin typeface="Cambria Math" panose="02040503050406030204" pitchFamily="18" charset="0"/>
                            </a:rPr>
                            <m:t>𝑪</m:t>
                          </m:r>
                        </m:e>
                        <m:sub>
                          <m:r>
                            <a:rPr lang="en-US" sz="2400" b="1" i="1" dirty="0" smtClean="0">
                              <a:solidFill>
                                <a:prstClr val="black"/>
                              </a:solidFill>
                              <a:latin typeface="Cambria Math" panose="02040503050406030204" pitchFamily="18" charset="0"/>
                            </a:rPr>
                            <m:t>𝒗</m:t>
                          </m:r>
                        </m:sub>
                      </m:sSub>
                      <m:r>
                        <a:rPr lang="en-US" sz="2400" b="1" i="1" dirty="0" smtClean="0">
                          <a:solidFill>
                            <a:prstClr val="black"/>
                          </a:solidFill>
                          <a:latin typeface="Cambria Math" panose="02040503050406030204" pitchFamily="18" charset="0"/>
                        </a:rPr>
                        <m:t>𝒅𝑻</m:t>
                      </m:r>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4838978" y="5311110"/>
                <a:ext cx="2320764" cy="461665"/>
              </a:xfrm>
              <a:prstGeom prst="rect">
                <a:avLst/>
              </a:prstGeom>
              <a:blipFill>
                <a:blip r:embed="rId5"/>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54B863D-CFA8-40A6-B046-06037FD5DC91}"/>
                  </a:ext>
                </a:extLst>
              </p:cNvPr>
              <p:cNvSpPr/>
              <p:nvPr/>
            </p:nvSpPr>
            <p:spPr>
              <a:xfrm>
                <a:off x="829994" y="3565768"/>
                <a:ext cx="8610190" cy="461665"/>
              </a:xfrm>
              <a:prstGeom prst="rect">
                <a:avLst/>
              </a:prstGeom>
            </p:spPr>
            <p:txBody>
              <a:bodyPr wrap="square">
                <a:spAutoFit/>
              </a:bodyPr>
              <a:lstStyle/>
              <a:p>
                <a14:m>
                  <m:oMath xmlns:m="http://schemas.openxmlformats.org/officeDocument/2006/math">
                    <m:r>
                      <a:rPr lang="en-US" sz="2400" b="1" i="0" dirty="0" smtClean="0">
                        <a:solidFill>
                          <a:prstClr val="black"/>
                        </a:solidFill>
                        <a:latin typeface="Cambria Math" panose="02040503050406030204" pitchFamily="18" charset="0"/>
                      </a:rPr>
                      <m:t>𝐅𝐢𝐫𝐬𝐭</m:t>
                    </m:r>
                    <m:r>
                      <a:rPr lang="en-US" sz="2400" b="1" i="0" dirty="0" smtClean="0">
                        <a:solidFill>
                          <a:prstClr val="black"/>
                        </a:solidFill>
                        <a:latin typeface="Cambria Math" panose="02040503050406030204" pitchFamily="18" charset="0"/>
                      </a:rPr>
                      <m:t> </m:t>
                    </m:r>
                    <m:r>
                      <a:rPr lang="en-US" sz="2400" b="1" i="0" dirty="0" smtClean="0">
                        <a:solidFill>
                          <a:prstClr val="black"/>
                        </a:solidFill>
                        <a:latin typeface="Cambria Math" panose="02040503050406030204" pitchFamily="18" charset="0"/>
                      </a:rPr>
                      <m:t>𝐥𝐚𝐰</m:t>
                    </m:r>
                    <m:r>
                      <a:rPr lang="en-US" sz="2400" b="1" i="0" dirty="0" smtClean="0">
                        <a:solidFill>
                          <a:prstClr val="black"/>
                        </a:solidFill>
                        <a:latin typeface="Cambria Math" panose="02040503050406030204" pitchFamily="18" charset="0"/>
                      </a:rPr>
                      <m:t> </m:t>
                    </m:r>
                    <m:r>
                      <a:rPr lang="en-US" sz="2400" b="1" i="0" dirty="0" smtClean="0">
                        <a:solidFill>
                          <a:prstClr val="black"/>
                        </a:solidFill>
                        <a:latin typeface="Cambria Math" panose="02040503050406030204" pitchFamily="18" charset="0"/>
                      </a:rPr>
                      <m:t>𝐨𝐟</m:t>
                    </m:r>
                    <m:r>
                      <a:rPr lang="en-US" sz="2400" b="1" i="0" dirty="0" smtClean="0">
                        <a:solidFill>
                          <a:prstClr val="black"/>
                        </a:solidFill>
                        <a:latin typeface="Cambria Math" panose="02040503050406030204" pitchFamily="18" charset="0"/>
                      </a:rPr>
                      <m:t> </m:t>
                    </m:r>
                    <m:r>
                      <a:rPr lang="en-US" sz="2400" b="1" i="0" dirty="0" smtClean="0">
                        <a:solidFill>
                          <a:prstClr val="black"/>
                        </a:solidFill>
                        <a:latin typeface="Cambria Math" panose="02040503050406030204" pitchFamily="18" charset="0"/>
                      </a:rPr>
                      <m:t>𝐭𝐡𝐞𝐫𝐦𝐨𝐝𝐲𝐧𝐚𝐢𝐜𝐬</m:t>
                    </m:r>
                    <m:r>
                      <a:rPr lang="en-US" sz="2400" b="1" i="0" dirty="0" smtClean="0">
                        <a:solidFill>
                          <a:prstClr val="black"/>
                        </a:solidFill>
                        <a:latin typeface="Cambria Math" panose="02040503050406030204" pitchFamily="18" charset="0"/>
                      </a:rPr>
                      <m:t>, </m:t>
                    </m:r>
                    <m:r>
                      <a:rPr lang="en-US" sz="2400" b="1" i="0" dirty="0" smtClean="0">
                        <a:solidFill>
                          <a:prstClr val="black"/>
                        </a:solidFill>
                        <a:latin typeface="Cambria Math" panose="02040503050406030204" pitchFamily="18" charset="0"/>
                      </a:rPr>
                      <m:t>𝐝</m:t>
                    </m:r>
                    <m:sSub>
                      <m:sSubPr>
                        <m:ctrlPr>
                          <a:rPr lang="en-US" sz="2400" b="1" i="1" dirty="0">
                            <a:solidFill>
                              <a:prstClr val="black"/>
                            </a:solidFill>
                            <a:latin typeface="Cambria Math" panose="02040503050406030204" pitchFamily="18" charset="0"/>
                          </a:rPr>
                        </m:ctrlPr>
                      </m:sSubPr>
                      <m:e>
                        <m:r>
                          <a:rPr lang="en-US" sz="2400" b="1" i="0" dirty="0">
                            <a:solidFill>
                              <a:prstClr val="black"/>
                            </a:solidFill>
                            <a:latin typeface="Cambria Math" panose="02040503050406030204" pitchFamily="18" charset="0"/>
                          </a:rPr>
                          <m:t>𝐄</m:t>
                        </m:r>
                      </m:e>
                      <m:sub>
                        <m:r>
                          <a:rPr lang="en-US" sz="2400" b="1" i="0" dirty="0">
                            <a:solidFill>
                              <a:prstClr val="black"/>
                            </a:solidFill>
                            <a:latin typeface="Cambria Math" panose="02040503050406030204" pitchFamily="18" charset="0"/>
                          </a:rPr>
                          <m:t>𝐢𝐧𝐭</m:t>
                        </m:r>
                      </m:sub>
                    </m:sSub>
                  </m:oMath>
                </a14:m>
                <a:r>
                  <a:rPr lang="en-US" sz="2400" b="1" dirty="0"/>
                  <a:t>= </a:t>
                </a:r>
                <a14:m>
                  <m:oMath xmlns:m="http://schemas.openxmlformats.org/officeDocument/2006/math">
                    <m:r>
                      <a:rPr lang="en-US" sz="2400" b="1" i="0" dirty="0">
                        <a:solidFill>
                          <a:prstClr val="black"/>
                        </a:solidFill>
                        <a:latin typeface="Cambria Math" panose="02040503050406030204" pitchFamily="18" charset="0"/>
                      </a:rPr>
                      <m:t>𝐝𝐐</m:t>
                    </m:r>
                    <m:r>
                      <a:rPr lang="en-US" sz="2400" b="1" i="0" dirty="0" smtClean="0">
                        <a:solidFill>
                          <a:prstClr val="black"/>
                        </a:solidFill>
                        <a:latin typeface="Cambria Math" panose="02040503050406030204" pitchFamily="18" charset="0"/>
                      </a:rPr>
                      <m:t>−</m:t>
                    </m:r>
                    <m:r>
                      <a:rPr lang="en-US" sz="2400" b="1" i="0" dirty="0">
                        <a:solidFill>
                          <a:prstClr val="black"/>
                        </a:solidFill>
                        <a:latin typeface="Cambria Math" panose="02040503050406030204" pitchFamily="18" charset="0"/>
                      </a:rPr>
                      <m:t> </m:t>
                    </m:r>
                    <m:r>
                      <a:rPr lang="en-US" sz="2400" b="1" i="0" dirty="0" err="1">
                        <a:solidFill>
                          <a:prstClr val="black"/>
                        </a:solidFill>
                        <a:latin typeface="Cambria Math" panose="02040503050406030204" pitchFamily="18" charset="0"/>
                      </a:rPr>
                      <m:t>𝐝𝐖</m:t>
                    </m:r>
                  </m:oMath>
                </a14:m>
                <a:r>
                  <a:rPr lang="en-US" sz="2400" b="1" dirty="0"/>
                  <a:t> </a:t>
                </a:r>
              </a:p>
            </p:txBody>
          </p:sp>
        </mc:Choice>
        <mc:Fallback xmlns="">
          <p:sp>
            <p:nvSpPr>
              <p:cNvPr id="11" name="Rectangle 10">
                <a:extLst>
                  <a:ext uri="{FF2B5EF4-FFF2-40B4-BE49-F238E27FC236}">
                    <a16:creationId xmlns:a16="http://schemas.microsoft.com/office/drawing/2014/main" id="{154B863D-CFA8-40A6-B046-06037FD5DC91}"/>
                  </a:ext>
                </a:extLst>
              </p:cNvPr>
              <p:cNvSpPr>
                <a:spLocks noRot="1" noChangeAspect="1" noMove="1" noResize="1" noEditPoints="1" noAdjustHandles="1" noChangeArrowheads="1" noChangeShapeType="1" noTextEdit="1"/>
              </p:cNvSpPr>
              <p:nvPr/>
            </p:nvSpPr>
            <p:spPr>
              <a:xfrm>
                <a:off x="829994" y="3565768"/>
                <a:ext cx="8610190" cy="461665"/>
              </a:xfrm>
              <a:prstGeom prst="rect">
                <a:avLst/>
              </a:prstGeom>
              <a:blipFill>
                <a:blip r:embed="rId6"/>
                <a:stretch>
                  <a:fillRect l="-142"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DCC98AF-B568-40F4-9A7E-D3D529FBB583}"/>
                  </a:ext>
                </a:extLst>
              </p:cNvPr>
              <p:cNvSpPr/>
              <p:nvPr/>
            </p:nvSpPr>
            <p:spPr>
              <a:xfrm>
                <a:off x="4314854" y="6057212"/>
                <a:ext cx="3031536" cy="461665"/>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400" b="1" i="1" dirty="0" smtClean="0">
                          <a:solidFill>
                            <a:srgbClr val="0070C0"/>
                          </a:solidFill>
                          <a:latin typeface="Cambria Math" panose="02040503050406030204" pitchFamily="18" charset="0"/>
                        </a:rPr>
                        <m:t>𝒅𝑸</m:t>
                      </m:r>
                      <m:r>
                        <a:rPr lang="en-US" sz="2400" b="1" i="1" dirty="0" smtClean="0">
                          <a:solidFill>
                            <a:srgbClr val="0070C0"/>
                          </a:solidFill>
                          <a:latin typeface="Cambria Math" panose="02040503050406030204" pitchFamily="18" charset="0"/>
                        </a:rPr>
                        <m:t>=</m:t>
                      </m:r>
                      <m:r>
                        <a:rPr lang="en-US" sz="2400" b="1" i="1" dirty="0" smtClean="0">
                          <a:solidFill>
                            <a:srgbClr val="FF0000"/>
                          </a:solidFill>
                          <a:latin typeface="Cambria Math" panose="02040503050406030204" pitchFamily="18" charset="0"/>
                        </a:rPr>
                        <m:t>𝒑</m:t>
                      </m:r>
                      <m:r>
                        <a:rPr lang="en-US" sz="2400" b="1" i="1" dirty="0" smtClean="0">
                          <a:solidFill>
                            <a:srgbClr val="0070C0"/>
                          </a:solidFill>
                          <a:latin typeface="Cambria Math" panose="02040503050406030204" pitchFamily="18" charset="0"/>
                        </a:rPr>
                        <m:t> </m:t>
                      </m:r>
                      <m:r>
                        <a:rPr lang="en-US" sz="2400" b="1" i="1" dirty="0" err="1">
                          <a:solidFill>
                            <a:srgbClr val="0070C0"/>
                          </a:solidFill>
                          <a:latin typeface="Cambria Math" panose="02040503050406030204" pitchFamily="18" charset="0"/>
                        </a:rPr>
                        <m:t>𝒅𝑽</m:t>
                      </m:r>
                      <m:r>
                        <a:rPr lang="en-US" sz="2400" b="1" i="1" dirty="0" smtClean="0">
                          <a:solidFill>
                            <a:srgbClr val="0070C0"/>
                          </a:solidFill>
                          <a:latin typeface="Cambria Math" panose="02040503050406030204" pitchFamily="18" charset="0"/>
                        </a:rPr>
                        <m:t>+</m:t>
                      </m:r>
                      <m:r>
                        <a:rPr lang="en-US" sz="2400" b="1" i="1" dirty="0">
                          <a:solidFill>
                            <a:srgbClr val="0070C0"/>
                          </a:solidFill>
                          <a:latin typeface="Cambria Math" panose="02040503050406030204" pitchFamily="18" charset="0"/>
                        </a:rPr>
                        <m:t>𝒏</m:t>
                      </m:r>
                      <m:sSub>
                        <m:sSubPr>
                          <m:ctrlPr>
                            <a:rPr lang="en-US" sz="2400" b="1" i="1" dirty="0">
                              <a:solidFill>
                                <a:srgbClr val="0070C0"/>
                              </a:solidFill>
                              <a:latin typeface="Cambria Math" panose="02040503050406030204" pitchFamily="18" charset="0"/>
                            </a:rPr>
                          </m:ctrlPr>
                        </m:sSubPr>
                        <m:e>
                          <m:r>
                            <a:rPr lang="en-US" sz="2400" b="1" i="1" dirty="0">
                              <a:solidFill>
                                <a:srgbClr val="0070C0"/>
                              </a:solidFill>
                              <a:latin typeface="Cambria Math" panose="02040503050406030204" pitchFamily="18" charset="0"/>
                            </a:rPr>
                            <m:t>𝑪</m:t>
                          </m:r>
                        </m:e>
                        <m:sub>
                          <m:r>
                            <a:rPr lang="en-US" sz="2400" b="1" i="1" dirty="0">
                              <a:solidFill>
                                <a:srgbClr val="0070C0"/>
                              </a:solidFill>
                              <a:latin typeface="Cambria Math" panose="02040503050406030204" pitchFamily="18" charset="0"/>
                            </a:rPr>
                            <m:t>𝒗</m:t>
                          </m:r>
                        </m:sub>
                      </m:sSub>
                      <m:r>
                        <a:rPr lang="en-US" sz="2400" b="1" i="1" dirty="0">
                          <a:solidFill>
                            <a:srgbClr val="0070C0"/>
                          </a:solidFill>
                          <a:latin typeface="Cambria Math" panose="02040503050406030204" pitchFamily="18" charset="0"/>
                        </a:rPr>
                        <m:t>𝒅𝑻</m:t>
                      </m:r>
                    </m:oMath>
                  </m:oMathPara>
                </a14:m>
                <a:endParaRPr lang="en-US" dirty="0">
                  <a:solidFill>
                    <a:srgbClr val="0070C0"/>
                  </a:solidFill>
                </a:endParaRPr>
              </a:p>
            </p:txBody>
          </p:sp>
        </mc:Choice>
        <mc:Fallback xmlns="">
          <p:sp>
            <p:nvSpPr>
              <p:cNvPr id="9" name="Rectangle 8">
                <a:extLst>
                  <a:ext uri="{FF2B5EF4-FFF2-40B4-BE49-F238E27FC236}">
                    <a16:creationId xmlns:a16="http://schemas.microsoft.com/office/drawing/2014/main" id="{7DCC98AF-B568-40F4-9A7E-D3D529FBB583}"/>
                  </a:ext>
                </a:extLst>
              </p:cNvPr>
              <p:cNvSpPr>
                <a:spLocks noRot="1" noChangeAspect="1" noMove="1" noResize="1" noEditPoints="1" noAdjustHandles="1" noChangeArrowheads="1" noChangeShapeType="1" noTextEdit="1"/>
              </p:cNvSpPr>
              <p:nvPr/>
            </p:nvSpPr>
            <p:spPr>
              <a:xfrm>
                <a:off x="4314854" y="6057212"/>
                <a:ext cx="3031536" cy="461665"/>
              </a:xfrm>
              <a:prstGeom prst="rect">
                <a:avLst/>
              </a:prstGeom>
              <a:blipFill>
                <a:blip r:embed="rId7"/>
                <a:stretch>
                  <a:fillRect b="-14667"/>
                </a:stretch>
              </a:blipFill>
            </p:spPr>
            <p:txBody>
              <a:bodyPr/>
              <a:lstStyle/>
              <a:p>
                <a:r>
                  <a:rPr lang="en-US">
                    <a:noFill/>
                  </a:rPr>
                  <a:t> </a:t>
                </a:r>
              </a:p>
            </p:txBody>
          </p:sp>
        </mc:Fallback>
      </mc:AlternateContent>
    </p:spTree>
    <p:extLst>
      <p:ext uri="{BB962C8B-B14F-4D97-AF65-F5344CB8AC3E}">
        <p14:creationId xmlns:p14="http://schemas.microsoft.com/office/powerpoint/2010/main" val="207438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827599" y="46538"/>
            <a:ext cx="3592540" cy="461665"/>
          </a:xfrm>
          <a:prstGeom prst="rect">
            <a:avLst/>
          </a:prstGeom>
        </p:spPr>
        <p:txBody>
          <a:bodyPr wrap="square">
            <a:spAutoFit/>
          </a:bodyPr>
          <a:lstStyle/>
          <a:p>
            <a:r>
              <a:rPr lang="en-US" sz="2400" b="1" dirty="0"/>
              <a:t>Ideal gas law, </a:t>
            </a:r>
            <a:r>
              <a:rPr lang="en-US" sz="2400" b="1" dirty="0" err="1">
                <a:solidFill>
                  <a:srgbClr val="FF0000"/>
                </a:solidFill>
              </a:rPr>
              <a:t>p</a:t>
            </a:r>
            <a:r>
              <a:rPr lang="en-US" sz="2400" b="1" dirty="0" err="1"/>
              <a:t>V</a:t>
            </a:r>
            <a:r>
              <a:rPr lang="en-US" sz="2400" b="1" dirty="0"/>
              <a:t> = </a:t>
            </a:r>
            <a:r>
              <a:rPr lang="en-US" sz="2400" b="1" dirty="0" err="1"/>
              <a:t>nRT</a:t>
            </a:r>
            <a:endParaRPr lang="en-US" sz="2400" b="1" dirty="0"/>
          </a:p>
        </p:txBody>
      </p:sp>
      <mc:AlternateContent xmlns:mc="http://schemas.openxmlformats.org/markup-compatibility/2006" xmlns:a14="http://schemas.microsoft.com/office/drawing/2010/main">
        <mc:Choice Requires="a14">
          <p:sp>
            <p:nvSpPr>
              <p:cNvPr id="5" name="TextBox 4"/>
              <p:cNvSpPr txBox="1"/>
              <p:nvPr/>
            </p:nvSpPr>
            <p:spPr>
              <a:xfrm>
                <a:off x="3306511" y="2114725"/>
                <a:ext cx="3172279" cy="7001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𝒅𝑸</m:t>
                          </m:r>
                        </m:num>
                        <m:den>
                          <m:r>
                            <a:rPr lang="en-US" sz="2400" b="1" i="1" smtClean="0">
                              <a:latin typeface="Cambria Math" panose="02040503050406030204" pitchFamily="18" charset="0"/>
                            </a:rPr>
                            <m:t>𝑻</m:t>
                          </m:r>
                        </m:den>
                      </m:f>
                      <m:r>
                        <a:rPr lang="en-US" sz="2400" b="1" i="1" smtClean="0">
                          <a:latin typeface="Cambria Math" panose="02040503050406030204" pitchFamily="18" charset="0"/>
                        </a:rPr>
                        <m:t>= </m:t>
                      </m:r>
                      <m:r>
                        <a:rPr lang="en-US" sz="2400" b="1" i="1" smtClean="0">
                          <a:latin typeface="Cambria Math" panose="02040503050406030204" pitchFamily="18" charset="0"/>
                        </a:rPr>
                        <m:t>𝒏𝑹</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𝒅𝑽</m:t>
                          </m:r>
                        </m:num>
                        <m:den>
                          <m:r>
                            <a:rPr lang="en-US" sz="2400" b="1" i="1" smtClean="0">
                              <a:latin typeface="Cambria Math" panose="02040503050406030204" pitchFamily="18" charset="0"/>
                            </a:rPr>
                            <m:t>𝑽</m:t>
                          </m:r>
                        </m:den>
                      </m:f>
                      <m:r>
                        <a:rPr lang="en-US" sz="2400" b="1" i="1" smtClean="0">
                          <a:latin typeface="Cambria Math" panose="02040503050406030204" pitchFamily="18" charset="0"/>
                        </a:rPr>
                        <m:t>+</m:t>
                      </m:r>
                      <m:r>
                        <a:rPr lang="en-US" sz="2400" b="1" i="1" smtClean="0">
                          <a:latin typeface="Cambria Math" panose="02040503050406030204" pitchFamily="18" charset="0"/>
                        </a:rPr>
                        <m:t>𝒏</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𝑪</m:t>
                          </m:r>
                        </m:e>
                        <m:sub>
                          <m:r>
                            <a:rPr lang="en-US" sz="2400" b="1" i="1" smtClean="0">
                              <a:latin typeface="Cambria Math" panose="02040503050406030204" pitchFamily="18" charset="0"/>
                            </a:rPr>
                            <m:t>𝒗</m:t>
                          </m:r>
                        </m:sub>
                      </m:sSub>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𝒅𝑻</m:t>
                          </m:r>
                        </m:num>
                        <m:den>
                          <m:r>
                            <a:rPr lang="en-US" sz="2400" b="1" i="1" smtClean="0">
                              <a:latin typeface="Cambria Math" panose="02040503050406030204" pitchFamily="18" charset="0"/>
                            </a:rPr>
                            <m:t>𝑻</m:t>
                          </m:r>
                        </m:den>
                      </m:f>
                    </m:oMath>
                  </m:oMathPara>
                </a14:m>
                <a:endParaRPr lang="en-US" sz="24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3306511" y="2114725"/>
                <a:ext cx="3172279" cy="70019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26420" y="2827316"/>
                <a:ext cx="11113477" cy="461665"/>
              </a:xfrm>
              <a:prstGeom prst="rect">
                <a:avLst/>
              </a:prstGeom>
            </p:spPr>
            <p:txBody>
              <a:bodyPr wrap="square">
                <a:spAutoFit/>
              </a:bodyPr>
              <a:lstStyle/>
              <a:p>
                <a:r>
                  <a:rPr lang="en-US" sz="2400" b="1" dirty="0"/>
                  <a:t>Integrating each term between an arbitrary initial state </a:t>
                </a:r>
                <a14:m>
                  <m:oMath xmlns:m="http://schemas.openxmlformats.org/officeDocument/2006/math">
                    <m:r>
                      <a:rPr lang="en-US" sz="2400" b="1" i="1" dirty="0" smtClean="0">
                        <a:latin typeface="Cambria Math" panose="02040503050406030204" pitchFamily="18" charset="0"/>
                      </a:rPr>
                      <m:t>𝒊</m:t>
                    </m:r>
                  </m:oMath>
                </a14:m>
                <a:r>
                  <a:rPr lang="en-US" sz="2400" b="1" dirty="0"/>
                  <a:t> and an arbitrary final state </a:t>
                </a:r>
                <a14:m>
                  <m:oMath xmlns:m="http://schemas.openxmlformats.org/officeDocument/2006/math">
                    <m:r>
                      <a:rPr lang="en-US" sz="2400" b="1" i="1" dirty="0" smtClean="0">
                        <a:latin typeface="Cambria Math" panose="02040503050406030204" pitchFamily="18" charset="0"/>
                      </a:rPr>
                      <m:t>𝒇</m:t>
                    </m:r>
                  </m:oMath>
                </a14:m>
                <a:r>
                  <a:rPr lang="en-US" sz="2400" b="1" dirty="0"/>
                  <a:t>,</a:t>
                </a:r>
              </a:p>
            </p:txBody>
          </p:sp>
        </mc:Choice>
        <mc:Fallback xmlns="">
          <p:sp>
            <p:nvSpPr>
              <p:cNvPr id="6" name="Rectangle 5"/>
              <p:cNvSpPr>
                <a:spLocks noRot="1" noChangeAspect="1" noMove="1" noResize="1" noEditPoints="1" noAdjustHandles="1" noChangeArrowheads="1" noChangeShapeType="1" noTextEdit="1"/>
              </p:cNvSpPr>
              <p:nvPr/>
            </p:nvSpPr>
            <p:spPr>
              <a:xfrm>
                <a:off x="226420" y="2827316"/>
                <a:ext cx="11113477" cy="461665"/>
              </a:xfrm>
              <a:prstGeom prst="rect">
                <a:avLst/>
              </a:prstGeom>
              <a:blipFill>
                <a:blip r:embed="rId5"/>
                <a:stretch>
                  <a:fillRect l="-823" t="-10526" r="-439"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899093" y="3368619"/>
                <a:ext cx="4383572" cy="845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lang="en-US" sz="2400" b="1" i="1" smtClean="0">
                              <a:latin typeface="Cambria Math" panose="02040503050406030204" pitchFamily="18" charset="0"/>
                            </a:rPr>
                          </m:ctrlPr>
                        </m:naryPr>
                        <m:sub>
                          <m:r>
                            <m:rPr>
                              <m:brk m:alnAt="23"/>
                            </m:rPr>
                            <a:rPr lang="en-US" sz="2400" b="1" i="1" smtClean="0">
                              <a:latin typeface="Cambria Math" panose="02040503050406030204" pitchFamily="18" charset="0"/>
                            </a:rPr>
                            <m:t>𝒊</m:t>
                          </m:r>
                        </m:sub>
                        <m:sup>
                          <m:r>
                            <a:rPr lang="en-US" sz="2400" b="1" i="1" smtClean="0">
                              <a:latin typeface="Cambria Math" panose="02040503050406030204" pitchFamily="18" charset="0"/>
                            </a:rPr>
                            <m:t>𝒇</m:t>
                          </m:r>
                        </m:sup>
                        <m:e>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rPr>
                                <m:t>𝒅𝑸</m:t>
                              </m:r>
                            </m:num>
                            <m:den>
                              <m:r>
                                <a:rPr lang="en-US" sz="2400" b="1" i="1">
                                  <a:solidFill>
                                    <a:prstClr val="black"/>
                                  </a:solidFill>
                                  <a:latin typeface="Cambria Math" panose="02040503050406030204" pitchFamily="18" charset="0"/>
                                </a:rPr>
                                <m:t>𝑻</m:t>
                              </m:r>
                            </m:den>
                          </m:f>
                        </m:e>
                      </m:nary>
                      <m:r>
                        <a:rPr lang="en-US" sz="2400" b="1" i="1" smtClean="0">
                          <a:latin typeface="Cambria Math" panose="02040503050406030204" pitchFamily="18" charset="0"/>
                        </a:rPr>
                        <m:t>=</m:t>
                      </m:r>
                      <m:nary>
                        <m:naryPr>
                          <m:ctrlPr>
                            <a:rPr lang="en-US" sz="2400" b="1" i="1" smtClean="0">
                              <a:latin typeface="Cambria Math" panose="02040503050406030204" pitchFamily="18" charset="0"/>
                            </a:rPr>
                          </m:ctrlPr>
                        </m:naryPr>
                        <m:sub>
                          <m:r>
                            <m:rPr>
                              <m:brk m:alnAt="23"/>
                            </m:rPr>
                            <a:rPr lang="en-US" sz="2400" b="1" i="1" smtClean="0">
                              <a:latin typeface="Cambria Math" panose="02040503050406030204" pitchFamily="18" charset="0"/>
                            </a:rPr>
                            <m:t>𝒊</m:t>
                          </m:r>
                        </m:sub>
                        <m:sup>
                          <m:r>
                            <a:rPr lang="en-US" sz="2400" b="1" i="1" smtClean="0">
                              <a:latin typeface="Cambria Math" panose="02040503050406030204" pitchFamily="18" charset="0"/>
                            </a:rPr>
                            <m:t>𝒇</m:t>
                          </m:r>
                        </m:sup>
                        <m:e>
                          <m:r>
                            <a:rPr lang="en-US" sz="2400" b="1" i="1">
                              <a:solidFill>
                                <a:prstClr val="black"/>
                              </a:solidFill>
                              <a:latin typeface="Cambria Math" panose="02040503050406030204" pitchFamily="18" charset="0"/>
                            </a:rPr>
                            <m:t>𝒏𝑹</m:t>
                          </m:r>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rPr>
                                <m:t>𝒅𝑽</m:t>
                              </m:r>
                            </m:num>
                            <m:den>
                              <m:r>
                                <a:rPr lang="en-US" sz="2400" b="1" i="1">
                                  <a:solidFill>
                                    <a:prstClr val="black"/>
                                  </a:solidFill>
                                  <a:latin typeface="Cambria Math" panose="02040503050406030204" pitchFamily="18" charset="0"/>
                                </a:rPr>
                                <m:t>𝑽</m:t>
                              </m:r>
                            </m:den>
                          </m:f>
                        </m:e>
                      </m:nary>
                      <m:r>
                        <a:rPr lang="en-US" sz="2400" b="1" i="1" smtClean="0">
                          <a:latin typeface="Cambria Math" panose="02040503050406030204" pitchFamily="18" charset="0"/>
                        </a:rPr>
                        <m:t>+</m:t>
                      </m:r>
                      <m:nary>
                        <m:naryPr>
                          <m:ctrlPr>
                            <a:rPr lang="en-US" sz="2400" b="1" i="1" smtClean="0">
                              <a:latin typeface="Cambria Math" panose="02040503050406030204" pitchFamily="18" charset="0"/>
                            </a:rPr>
                          </m:ctrlPr>
                        </m:naryPr>
                        <m:sub>
                          <m:r>
                            <m:rPr>
                              <m:brk m:alnAt="23"/>
                            </m:rPr>
                            <a:rPr lang="en-US" sz="2400" b="1" i="1" smtClean="0">
                              <a:latin typeface="Cambria Math" panose="02040503050406030204" pitchFamily="18" charset="0"/>
                            </a:rPr>
                            <m:t>𝒊</m:t>
                          </m:r>
                        </m:sub>
                        <m:sup>
                          <m:r>
                            <a:rPr lang="en-US" sz="2400" b="1" i="1" smtClean="0">
                              <a:latin typeface="Cambria Math" panose="02040503050406030204" pitchFamily="18" charset="0"/>
                            </a:rPr>
                            <m:t>𝒇</m:t>
                          </m:r>
                        </m:sup>
                        <m:e>
                          <m:r>
                            <a:rPr lang="en-US" sz="2400" b="1" i="1">
                              <a:solidFill>
                                <a:prstClr val="black"/>
                              </a:solidFill>
                              <a:latin typeface="Cambria Math" panose="02040503050406030204" pitchFamily="18" charset="0"/>
                            </a:rPr>
                            <m:t>𝒏</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𝑪</m:t>
                              </m:r>
                            </m:e>
                            <m:sub>
                              <m:r>
                                <a:rPr lang="en-US" sz="2400" b="1" i="1">
                                  <a:solidFill>
                                    <a:prstClr val="black"/>
                                  </a:solidFill>
                                  <a:latin typeface="Cambria Math" panose="02040503050406030204" pitchFamily="18" charset="0"/>
                                </a:rPr>
                                <m:t>𝒗</m:t>
                              </m:r>
                            </m:sub>
                          </m:sSub>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rPr>
                                <m:t>𝒅𝑻</m:t>
                              </m:r>
                            </m:num>
                            <m:den>
                              <m:r>
                                <a:rPr lang="en-US" sz="2400" b="1" i="1">
                                  <a:solidFill>
                                    <a:prstClr val="black"/>
                                  </a:solidFill>
                                  <a:latin typeface="Cambria Math" panose="02040503050406030204" pitchFamily="18" charset="0"/>
                                </a:rPr>
                                <m:t>𝑻</m:t>
                              </m:r>
                            </m:den>
                          </m:f>
                        </m:e>
                      </m:nary>
                    </m:oMath>
                  </m:oMathPara>
                </a14:m>
                <a:endParaRPr lang="en-US" sz="2400" b="1" dirty="0"/>
              </a:p>
            </p:txBody>
          </p:sp>
        </mc:Choice>
        <mc:Fallback xmlns="">
          <p:sp>
            <p:nvSpPr>
              <p:cNvPr id="7" name="TextBox 6"/>
              <p:cNvSpPr txBox="1">
                <a:spLocks noRot="1" noChangeAspect="1" noMove="1" noResize="1" noEditPoints="1" noAdjustHandles="1" noChangeArrowheads="1" noChangeShapeType="1" noTextEdit="1"/>
              </p:cNvSpPr>
              <p:nvPr/>
            </p:nvSpPr>
            <p:spPr>
              <a:xfrm>
                <a:off x="2899093" y="3368619"/>
                <a:ext cx="4383572" cy="84529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899093" y="4285841"/>
                <a:ext cx="3734227" cy="4667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𝑺</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𝒏𝑹</m:t>
                      </m:r>
                      <m:sSubSup>
                        <m:sSubSupPr>
                          <m:ctrlPr>
                            <a:rPr lang="en-US" sz="2400" b="1" i="1" smtClean="0">
                              <a:latin typeface="Cambria Math" panose="02040503050406030204" pitchFamily="18" charset="0"/>
                              <a:ea typeface="Cambria Math" panose="02040503050406030204" pitchFamily="18" charset="0"/>
                            </a:rPr>
                          </m:ctrlPr>
                        </m:sSubSupPr>
                        <m:e>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𝒍𝒏𝑽</m:t>
                          </m:r>
                          <m:r>
                            <a:rPr lang="en-US" sz="2400" b="1" i="1" smtClean="0">
                              <a:latin typeface="Cambria Math" panose="02040503050406030204" pitchFamily="18" charset="0"/>
                              <a:ea typeface="Cambria Math" panose="02040503050406030204" pitchFamily="18" charset="0"/>
                            </a:rPr>
                            <m:t>]</m:t>
                          </m:r>
                        </m:e>
                        <m:sub>
                          <m:r>
                            <a:rPr lang="en-US" sz="2400" b="1" i="1" smtClean="0">
                              <a:latin typeface="Cambria Math" panose="02040503050406030204" pitchFamily="18" charset="0"/>
                              <a:ea typeface="Cambria Math" panose="02040503050406030204" pitchFamily="18" charset="0"/>
                            </a:rPr>
                            <m:t>𝒊</m:t>
                          </m:r>
                        </m:sub>
                        <m:sup>
                          <m:r>
                            <a:rPr lang="en-US" sz="2400" b="1" i="1" smtClean="0">
                              <a:latin typeface="Cambria Math" panose="02040503050406030204" pitchFamily="18" charset="0"/>
                              <a:ea typeface="Cambria Math" panose="02040503050406030204" pitchFamily="18" charset="0"/>
                            </a:rPr>
                            <m:t>𝒇</m:t>
                          </m:r>
                        </m:sup>
                      </m:sSubSup>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𝒏</m:t>
                      </m:r>
                      <m:sSub>
                        <m:sSubPr>
                          <m:ctrlPr>
                            <a:rPr lang="en-US" sz="2400" b="1" i="1" smtClean="0">
                              <a:latin typeface="Cambria Math" panose="02040503050406030204" pitchFamily="18" charset="0"/>
                              <a:ea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𝑪</m:t>
                          </m:r>
                        </m:e>
                        <m:sub>
                          <m:r>
                            <a:rPr lang="en-US" sz="2400" b="1" i="1" smtClean="0">
                              <a:latin typeface="Cambria Math" panose="02040503050406030204" pitchFamily="18" charset="0"/>
                              <a:ea typeface="Cambria Math" panose="02040503050406030204" pitchFamily="18" charset="0"/>
                            </a:rPr>
                            <m:t>𝒗</m:t>
                          </m:r>
                        </m:sub>
                      </m:sSub>
                      <m:sSubSup>
                        <m:sSubSupPr>
                          <m:ctrlPr>
                            <a:rPr lang="en-US" sz="2400" b="1" i="1" smtClean="0">
                              <a:latin typeface="Cambria Math" panose="02040503050406030204" pitchFamily="18" charset="0"/>
                              <a:ea typeface="Cambria Math" panose="02040503050406030204" pitchFamily="18" charset="0"/>
                            </a:rPr>
                          </m:ctrlPr>
                        </m:sSubSupPr>
                        <m:e>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𝒍𝒏𝑻</m:t>
                          </m:r>
                          <m:r>
                            <a:rPr lang="en-US" sz="2400" b="1" i="1" smtClean="0">
                              <a:latin typeface="Cambria Math" panose="02040503050406030204" pitchFamily="18" charset="0"/>
                              <a:ea typeface="Cambria Math" panose="02040503050406030204" pitchFamily="18" charset="0"/>
                            </a:rPr>
                            <m:t>]</m:t>
                          </m:r>
                        </m:e>
                        <m:sub>
                          <m:r>
                            <a:rPr lang="en-US" sz="2400" b="1" i="1" smtClean="0">
                              <a:latin typeface="Cambria Math" panose="02040503050406030204" pitchFamily="18" charset="0"/>
                              <a:ea typeface="Cambria Math" panose="02040503050406030204" pitchFamily="18" charset="0"/>
                            </a:rPr>
                            <m:t>𝒊</m:t>
                          </m:r>
                        </m:sub>
                        <m:sup>
                          <m:r>
                            <a:rPr lang="en-US" sz="2400" b="1" i="1" smtClean="0">
                              <a:latin typeface="Cambria Math" panose="02040503050406030204" pitchFamily="18" charset="0"/>
                              <a:ea typeface="Cambria Math" panose="02040503050406030204" pitchFamily="18" charset="0"/>
                            </a:rPr>
                            <m:t>𝒇</m:t>
                          </m:r>
                        </m:sup>
                      </m:sSubSup>
                    </m:oMath>
                  </m:oMathPara>
                </a14:m>
                <a:endParaRPr lang="en-US" sz="24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2899093" y="4285841"/>
                <a:ext cx="3734227" cy="46679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899093" y="4777717"/>
                <a:ext cx="3728713" cy="861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B0F0"/>
                          </a:solidFill>
                          <a:latin typeface="Cambria Math" panose="02040503050406030204" pitchFamily="18" charset="0"/>
                          <a:ea typeface="Cambria Math" panose="02040503050406030204" pitchFamily="18" charset="0"/>
                        </a:rPr>
                        <m:t>∆</m:t>
                      </m:r>
                      <m:r>
                        <a:rPr lang="en-US" sz="2400" b="1" i="1" smtClean="0">
                          <a:solidFill>
                            <a:srgbClr val="00B0F0"/>
                          </a:solidFill>
                          <a:latin typeface="Cambria Math" panose="02040503050406030204" pitchFamily="18" charset="0"/>
                          <a:ea typeface="Cambria Math" panose="02040503050406030204" pitchFamily="18" charset="0"/>
                        </a:rPr>
                        <m:t>𝑺</m:t>
                      </m:r>
                      <m:r>
                        <a:rPr lang="en-US" sz="2400" b="1" i="1" smtClean="0">
                          <a:solidFill>
                            <a:srgbClr val="00B0F0"/>
                          </a:solidFill>
                          <a:latin typeface="Cambria Math" panose="02040503050406030204" pitchFamily="18" charset="0"/>
                          <a:ea typeface="Cambria Math" panose="02040503050406030204" pitchFamily="18" charset="0"/>
                        </a:rPr>
                        <m:t>=</m:t>
                      </m:r>
                      <m:r>
                        <a:rPr lang="en-US" sz="2400" b="1" i="1" smtClean="0">
                          <a:solidFill>
                            <a:srgbClr val="00B0F0"/>
                          </a:solidFill>
                          <a:latin typeface="Cambria Math" panose="02040503050406030204" pitchFamily="18" charset="0"/>
                          <a:ea typeface="Cambria Math" panose="02040503050406030204" pitchFamily="18" charset="0"/>
                        </a:rPr>
                        <m:t>𝒏𝑹𝒍𝒏</m:t>
                      </m:r>
                      <m:f>
                        <m:fPr>
                          <m:ctrlPr>
                            <a:rPr lang="en-US" sz="2400" b="1" i="1">
                              <a:solidFill>
                                <a:srgbClr val="00B0F0"/>
                              </a:solidFill>
                              <a:latin typeface="Cambria Math" panose="02040503050406030204" pitchFamily="18" charset="0"/>
                              <a:ea typeface="Cambria Math" panose="02040503050406030204" pitchFamily="18" charset="0"/>
                            </a:rPr>
                          </m:ctrlPr>
                        </m:fPr>
                        <m:num>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𝑽</m:t>
                              </m:r>
                            </m:e>
                            <m:sub>
                              <m:r>
                                <a:rPr lang="en-US" sz="2400" b="1" i="1">
                                  <a:solidFill>
                                    <a:srgbClr val="00B0F0"/>
                                  </a:solidFill>
                                  <a:latin typeface="Cambria Math" panose="02040503050406030204" pitchFamily="18" charset="0"/>
                                  <a:ea typeface="Cambria Math" panose="02040503050406030204" pitchFamily="18" charset="0"/>
                                </a:rPr>
                                <m:t>𝒇</m:t>
                              </m:r>
                            </m:sub>
                          </m:sSub>
                        </m:num>
                        <m:den>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𝑽</m:t>
                              </m:r>
                            </m:e>
                            <m:sub>
                              <m:r>
                                <a:rPr lang="en-US" sz="2400" b="1" i="1">
                                  <a:solidFill>
                                    <a:srgbClr val="00B0F0"/>
                                  </a:solidFill>
                                  <a:latin typeface="Cambria Math" panose="02040503050406030204" pitchFamily="18" charset="0"/>
                                  <a:ea typeface="Cambria Math" panose="02040503050406030204" pitchFamily="18" charset="0"/>
                                </a:rPr>
                                <m:t>𝒊</m:t>
                              </m:r>
                            </m:sub>
                          </m:sSub>
                        </m:den>
                      </m:f>
                      <m:r>
                        <a:rPr lang="en-US" sz="2400" b="1" i="1">
                          <a:solidFill>
                            <a:srgbClr val="00B0F0"/>
                          </a:solidFill>
                          <a:latin typeface="Cambria Math" panose="02040503050406030204" pitchFamily="18" charset="0"/>
                          <a:ea typeface="Cambria Math" panose="02040503050406030204" pitchFamily="18" charset="0"/>
                        </a:rPr>
                        <m:t>+</m:t>
                      </m:r>
                      <m:r>
                        <a:rPr lang="en-US" sz="2400" b="1" i="1">
                          <a:solidFill>
                            <a:srgbClr val="00B0F0"/>
                          </a:solidFill>
                          <a:latin typeface="Cambria Math" panose="02040503050406030204" pitchFamily="18" charset="0"/>
                          <a:ea typeface="Cambria Math" panose="02040503050406030204" pitchFamily="18" charset="0"/>
                        </a:rPr>
                        <m:t>𝒏</m:t>
                      </m:r>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𝑪</m:t>
                          </m:r>
                        </m:e>
                        <m:sub>
                          <m:r>
                            <a:rPr lang="en-US" sz="2400" b="1" i="1">
                              <a:solidFill>
                                <a:srgbClr val="00B0F0"/>
                              </a:solidFill>
                              <a:latin typeface="Cambria Math" panose="02040503050406030204" pitchFamily="18" charset="0"/>
                              <a:ea typeface="Cambria Math" panose="02040503050406030204" pitchFamily="18" charset="0"/>
                            </a:rPr>
                            <m:t>𝒗</m:t>
                          </m:r>
                        </m:sub>
                      </m:sSub>
                      <m:r>
                        <a:rPr lang="en-US" sz="2400" b="1" i="1">
                          <a:solidFill>
                            <a:srgbClr val="00B0F0"/>
                          </a:solidFill>
                          <a:latin typeface="Cambria Math" panose="02040503050406030204" pitchFamily="18" charset="0"/>
                          <a:ea typeface="Cambria Math" panose="02040503050406030204" pitchFamily="18" charset="0"/>
                        </a:rPr>
                        <m:t>𝒍𝒏</m:t>
                      </m:r>
                      <m:f>
                        <m:fPr>
                          <m:ctrlPr>
                            <a:rPr lang="en-US" sz="2400" b="1" i="1">
                              <a:solidFill>
                                <a:srgbClr val="00B0F0"/>
                              </a:solidFill>
                              <a:latin typeface="Cambria Math" panose="02040503050406030204" pitchFamily="18" charset="0"/>
                              <a:ea typeface="Cambria Math" panose="02040503050406030204" pitchFamily="18" charset="0"/>
                            </a:rPr>
                          </m:ctrlPr>
                        </m:fPr>
                        <m:num>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𝑻</m:t>
                              </m:r>
                            </m:e>
                            <m:sub>
                              <m:r>
                                <a:rPr lang="en-US" sz="2400" b="1" i="1">
                                  <a:solidFill>
                                    <a:srgbClr val="00B0F0"/>
                                  </a:solidFill>
                                  <a:latin typeface="Cambria Math" panose="02040503050406030204" pitchFamily="18" charset="0"/>
                                  <a:ea typeface="Cambria Math" panose="02040503050406030204" pitchFamily="18" charset="0"/>
                                </a:rPr>
                                <m:t>𝒇</m:t>
                              </m:r>
                            </m:sub>
                          </m:sSub>
                        </m:num>
                        <m:den>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𝑻</m:t>
                              </m:r>
                            </m:e>
                            <m:sub>
                              <m:r>
                                <a:rPr lang="en-US" sz="2400" b="1" i="1">
                                  <a:solidFill>
                                    <a:srgbClr val="00B0F0"/>
                                  </a:solidFill>
                                  <a:latin typeface="Cambria Math" panose="02040503050406030204" pitchFamily="18" charset="0"/>
                                  <a:ea typeface="Cambria Math" panose="02040503050406030204" pitchFamily="18" charset="0"/>
                                </a:rPr>
                                <m:t>𝒊</m:t>
                              </m:r>
                            </m:sub>
                          </m:sSub>
                        </m:den>
                      </m:f>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2899093" y="4777717"/>
                <a:ext cx="3728713" cy="86183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E305C49-4827-47D3-AA33-71C9943C358F}"/>
                  </a:ext>
                </a:extLst>
              </p:cNvPr>
              <p:cNvSpPr/>
              <p:nvPr/>
            </p:nvSpPr>
            <p:spPr>
              <a:xfrm>
                <a:off x="594693" y="5551686"/>
                <a:ext cx="11002614"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Thus, the change in entropy </a:t>
                </a:r>
                <a14:m>
                  <m:oMath xmlns:m="http://schemas.openxmlformats.org/officeDocument/2006/math">
                    <m:r>
                      <a:rPr lang="en-US" sz="2000" b="1" i="1">
                        <a:solidFill>
                          <a:prstClr val="black"/>
                        </a:solidFill>
                        <a:latin typeface="Cambria Math" panose="02040503050406030204" pitchFamily="18" charset="0"/>
                        <a:ea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𝑺</m:t>
                    </m:r>
                    <m:r>
                      <a:rPr lang="en-US" sz="2000" b="1" i="1">
                        <a:solidFill>
                          <a:prstClr val="black"/>
                        </a:solidFill>
                        <a:latin typeface="Cambria Math" panose="02040503050406030204" pitchFamily="18" charset="0"/>
                        <a:ea typeface="Cambria Math" panose="02040503050406030204" pitchFamily="18" charset="0"/>
                      </a:rPr>
                      <m:t> </m:t>
                    </m:r>
                  </m:oMath>
                </a14:m>
                <a:r>
                  <a:rPr lang="en-US" sz="2000" dirty="0">
                    <a:latin typeface="Arial" panose="020B0604020202020204" pitchFamily="34" charset="0"/>
                    <a:cs typeface="Arial" panose="020B0604020202020204" pitchFamily="34" charset="0"/>
                  </a:rPr>
                  <a:t>between the initial and final states of an ideal gas depends only on </a:t>
                </a:r>
                <a:r>
                  <a:rPr lang="en-US" sz="2000" dirty="0">
                    <a:solidFill>
                      <a:srgbClr val="FF0000"/>
                    </a:solidFill>
                    <a:latin typeface="Arial" panose="020B0604020202020204" pitchFamily="34" charset="0"/>
                    <a:cs typeface="Arial" panose="020B0604020202020204" pitchFamily="34" charset="0"/>
                  </a:rPr>
                  <a:t>properties of the initial state </a:t>
                </a:r>
                <a:r>
                  <a:rPr lang="en-US" sz="2000" dirty="0">
                    <a:latin typeface="Arial" panose="020B0604020202020204" pitchFamily="34" charset="0"/>
                    <a:cs typeface="Arial" panose="020B0604020202020204" pitchFamily="34" charset="0"/>
                  </a:rPr>
                  <a:t>(V</a:t>
                </a:r>
                <a:r>
                  <a:rPr lang="en-US" sz="2000" baseline="-25000" dirty="0">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and </a:t>
                </a:r>
                <a:r>
                  <a:rPr lang="en-US" sz="2000" dirty="0">
                    <a:solidFill>
                      <a:srgbClr val="FF0000"/>
                    </a:solidFill>
                    <a:latin typeface="Arial" panose="020B0604020202020204" pitchFamily="34" charset="0"/>
                    <a:cs typeface="Arial" panose="020B0604020202020204" pitchFamily="34" charset="0"/>
                  </a:rPr>
                  <a:t>properties of the final state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a:t>
                </a:r>
                <a:r>
                  <a:rPr lang="en-US" sz="2000" baseline="-25000" dirty="0" err="1">
                    <a:latin typeface="Arial" panose="020B0604020202020204" pitchFamily="34" charset="0"/>
                    <a:cs typeface="Arial" panose="020B0604020202020204" pitchFamily="34" charset="0"/>
                  </a:rPr>
                  <a:t>f</a:t>
                </a:r>
                <a:r>
                  <a:rPr lang="en-US" sz="2000" dirty="0">
                    <a:latin typeface="Arial" panose="020B0604020202020204" pitchFamily="34" charset="0"/>
                    <a:cs typeface="Arial" panose="020B0604020202020204" pitchFamily="34" charset="0"/>
                  </a:rPr>
                  <a:t> and </a:t>
                </a:r>
                <a:r>
                  <a:rPr lang="en-US" sz="2000" dirty="0" err="1">
                    <a:latin typeface="Arial" panose="020B0604020202020204" pitchFamily="34" charset="0"/>
                    <a:cs typeface="Arial" panose="020B0604020202020204" pitchFamily="34" charset="0"/>
                  </a:rPr>
                  <a:t>T</a:t>
                </a:r>
                <a:r>
                  <a:rPr lang="en-US" sz="2000" baseline="-25000" dirty="0" err="1">
                    <a:latin typeface="Arial" panose="020B0604020202020204" pitchFamily="34" charset="0"/>
                    <a:cs typeface="Arial" panose="020B0604020202020204" pitchFamily="34" charset="0"/>
                  </a:rPr>
                  <a:t>f</a:t>
                </a:r>
                <a:r>
                  <a:rPr lang="en-US" sz="2000" dirty="0">
                    <a:latin typeface="Arial" panose="020B0604020202020204" pitchFamily="34" charset="0"/>
                    <a:cs typeface="Arial" panose="020B0604020202020204" pitchFamily="34" charset="0"/>
                  </a:rPr>
                  <a:t>);</a:t>
                </a:r>
                <a:r>
                  <a:rPr lang="en-US" sz="2000" b="1" dirty="0">
                    <a:solidFill>
                      <a:prstClr val="black"/>
                    </a:solidFill>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r>
                      <a:rPr lang="en-US" sz="2000" b="1" i="1">
                        <a:solidFill>
                          <a:prstClr val="black"/>
                        </a:solidFill>
                        <a:latin typeface="Cambria Math" panose="02040503050406030204" pitchFamily="18" charset="0"/>
                        <a:ea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𝑺</m:t>
                    </m:r>
                    <m:r>
                      <a:rPr lang="en-US" sz="2000" b="1" i="1">
                        <a:solidFill>
                          <a:prstClr val="black"/>
                        </a:solidFill>
                        <a:latin typeface="Cambria Math" panose="02040503050406030204" pitchFamily="18" charset="0"/>
                        <a:ea typeface="Cambria Math" panose="02040503050406030204" pitchFamily="18" charset="0"/>
                      </a:rPr>
                      <m:t> </m:t>
                    </m:r>
                  </m:oMath>
                </a14:m>
                <a:r>
                  <a:rPr lang="en-US" sz="2000" dirty="0">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does not depend on </a:t>
                </a:r>
                <a:r>
                  <a:rPr lang="en-US" sz="2000" dirty="0">
                    <a:latin typeface="Arial" panose="020B0604020202020204" pitchFamily="34" charset="0"/>
                    <a:cs typeface="Arial" panose="020B0604020202020204" pitchFamily="34" charset="0"/>
                  </a:rPr>
                  <a:t>how the gas changes between the two states.</a:t>
                </a:r>
              </a:p>
            </p:txBody>
          </p:sp>
        </mc:Choice>
        <mc:Fallback xmlns="">
          <p:sp>
            <p:nvSpPr>
              <p:cNvPr id="10" name="Rectangle 9">
                <a:extLst>
                  <a:ext uri="{FF2B5EF4-FFF2-40B4-BE49-F238E27FC236}">
                    <a16:creationId xmlns:a16="http://schemas.microsoft.com/office/drawing/2014/main" id="{9E305C49-4827-47D3-AA33-71C9943C358F}"/>
                  </a:ext>
                </a:extLst>
              </p:cNvPr>
              <p:cNvSpPr>
                <a:spLocks noRot="1" noChangeAspect="1" noMove="1" noResize="1" noEditPoints="1" noAdjustHandles="1" noChangeArrowheads="1" noChangeShapeType="1" noTextEdit="1"/>
              </p:cNvSpPr>
              <p:nvPr/>
            </p:nvSpPr>
            <p:spPr>
              <a:xfrm>
                <a:off x="594693" y="5551686"/>
                <a:ext cx="11002614" cy="1015663"/>
              </a:xfrm>
              <a:prstGeom prst="rect">
                <a:avLst/>
              </a:prstGeom>
              <a:blipFill>
                <a:blip r:embed="rId9"/>
                <a:stretch>
                  <a:fillRect l="-610" t="-3012" b="-10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ED940F9-C7F0-4C5D-BC4C-EE56D8B5195B}"/>
                  </a:ext>
                </a:extLst>
              </p:cNvPr>
              <p:cNvSpPr/>
              <p:nvPr/>
            </p:nvSpPr>
            <p:spPr>
              <a:xfrm>
                <a:off x="3306511" y="1334549"/>
                <a:ext cx="3430683" cy="782458"/>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400" b="1" i="1" dirty="0" smtClean="0">
                          <a:solidFill>
                            <a:prstClr val="black"/>
                          </a:solidFill>
                          <a:latin typeface="Cambria Math" panose="02040503050406030204" pitchFamily="18" charset="0"/>
                        </a:rPr>
                        <m:t>𝒅𝑸</m:t>
                      </m:r>
                      <m:r>
                        <a:rPr lang="en-US" sz="2400" b="1" i="1" dirty="0" smtClean="0">
                          <a:solidFill>
                            <a:prstClr val="black"/>
                          </a:solidFill>
                          <a:latin typeface="Cambria Math" panose="02040503050406030204" pitchFamily="18" charset="0"/>
                        </a:rPr>
                        <m:t>=</m:t>
                      </m:r>
                      <m:f>
                        <m:fPr>
                          <m:ctrlPr>
                            <a:rPr lang="en-US" sz="2400" b="1" i="1" smtClean="0">
                              <a:solidFill>
                                <a:srgbClr val="FF0000"/>
                              </a:solidFill>
                              <a:latin typeface="Cambria Math" panose="02040503050406030204" pitchFamily="18" charset="0"/>
                            </a:rPr>
                          </m:ctrlPr>
                        </m:fPr>
                        <m:num>
                          <m:r>
                            <a:rPr lang="en-US" sz="2400" b="1" i="1">
                              <a:solidFill>
                                <a:srgbClr val="FF0000"/>
                              </a:solidFill>
                              <a:latin typeface="Cambria Math" panose="02040503050406030204" pitchFamily="18" charset="0"/>
                            </a:rPr>
                            <m:t>𝒏𝑹𝑻</m:t>
                          </m:r>
                        </m:num>
                        <m:den>
                          <m:r>
                            <a:rPr lang="en-US" sz="2400" b="1" i="1">
                              <a:solidFill>
                                <a:srgbClr val="FF0000"/>
                              </a:solidFill>
                              <a:latin typeface="Cambria Math" panose="02040503050406030204" pitchFamily="18" charset="0"/>
                            </a:rPr>
                            <m:t>𝑽</m:t>
                          </m:r>
                        </m:den>
                      </m:f>
                      <m:r>
                        <a:rPr lang="en-US" sz="2400" b="1" i="1" dirty="0" err="1">
                          <a:solidFill>
                            <a:prstClr val="black"/>
                          </a:solidFill>
                          <a:latin typeface="Cambria Math" panose="02040503050406030204" pitchFamily="18" charset="0"/>
                        </a:rPr>
                        <m:t>𝒅𝑽</m:t>
                      </m:r>
                      <m:r>
                        <a:rPr lang="en-US" sz="2400" b="1" i="1" dirty="0" smtClean="0">
                          <a:solidFill>
                            <a:prstClr val="black"/>
                          </a:solidFill>
                          <a:latin typeface="Cambria Math" panose="02040503050406030204" pitchFamily="18" charset="0"/>
                        </a:rPr>
                        <m:t>+</m:t>
                      </m:r>
                      <m:r>
                        <a:rPr lang="en-US" sz="2400" b="1" i="1" dirty="0">
                          <a:solidFill>
                            <a:prstClr val="black"/>
                          </a:solidFill>
                          <a:latin typeface="Cambria Math" panose="02040503050406030204" pitchFamily="18" charset="0"/>
                        </a:rPr>
                        <m:t>𝒏</m:t>
                      </m:r>
                      <m:sSub>
                        <m:sSubPr>
                          <m:ctrlPr>
                            <a:rPr lang="en-US" sz="2400" b="1" i="1" dirty="0">
                              <a:solidFill>
                                <a:prstClr val="black"/>
                              </a:solidFill>
                              <a:latin typeface="Cambria Math" panose="02040503050406030204" pitchFamily="18" charset="0"/>
                            </a:rPr>
                          </m:ctrlPr>
                        </m:sSubPr>
                        <m:e>
                          <m:r>
                            <a:rPr lang="en-US" sz="2400" b="1" i="1" dirty="0">
                              <a:solidFill>
                                <a:prstClr val="black"/>
                              </a:solidFill>
                              <a:latin typeface="Cambria Math" panose="02040503050406030204" pitchFamily="18" charset="0"/>
                            </a:rPr>
                            <m:t>𝑪</m:t>
                          </m:r>
                        </m:e>
                        <m:sub>
                          <m:r>
                            <a:rPr lang="en-US" sz="2400" b="1" i="1" dirty="0">
                              <a:solidFill>
                                <a:prstClr val="black"/>
                              </a:solidFill>
                              <a:latin typeface="Cambria Math" panose="02040503050406030204" pitchFamily="18" charset="0"/>
                            </a:rPr>
                            <m:t>𝒗</m:t>
                          </m:r>
                        </m:sub>
                      </m:sSub>
                      <m:r>
                        <a:rPr lang="en-US" sz="2400" b="1" i="1" dirty="0">
                          <a:solidFill>
                            <a:prstClr val="black"/>
                          </a:solidFill>
                          <a:latin typeface="Cambria Math" panose="02040503050406030204" pitchFamily="18" charset="0"/>
                        </a:rPr>
                        <m:t>𝒅𝑻</m:t>
                      </m:r>
                    </m:oMath>
                  </m:oMathPara>
                </a14:m>
                <a:endParaRPr lang="en-US" dirty="0">
                  <a:solidFill>
                    <a:prstClr val="black"/>
                  </a:solidFill>
                </a:endParaRPr>
              </a:p>
            </p:txBody>
          </p:sp>
        </mc:Choice>
        <mc:Fallback xmlns="">
          <p:sp>
            <p:nvSpPr>
              <p:cNvPr id="11" name="Rectangle 10">
                <a:extLst>
                  <a:ext uri="{FF2B5EF4-FFF2-40B4-BE49-F238E27FC236}">
                    <a16:creationId xmlns:a16="http://schemas.microsoft.com/office/drawing/2014/main" id="{0ED940F9-C7F0-4C5D-BC4C-EE56D8B5195B}"/>
                  </a:ext>
                </a:extLst>
              </p:cNvPr>
              <p:cNvSpPr>
                <a:spLocks noRot="1" noChangeAspect="1" noMove="1" noResize="1" noEditPoints="1" noAdjustHandles="1" noChangeArrowheads="1" noChangeShapeType="1" noTextEdit="1"/>
              </p:cNvSpPr>
              <p:nvPr/>
            </p:nvSpPr>
            <p:spPr>
              <a:xfrm>
                <a:off x="3306511" y="1334549"/>
                <a:ext cx="3430683" cy="78245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0D6DEEF-2D07-4130-89EF-B5331FAC418D}"/>
                  </a:ext>
                </a:extLst>
              </p:cNvPr>
              <p:cNvSpPr/>
              <p:nvPr/>
            </p:nvSpPr>
            <p:spPr>
              <a:xfrm>
                <a:off x="3442189" y="590954"/>
                <a:ext cx="1450461" cy="7824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a:solidFill>
                            <a:srgbClr val="FF0000"/>
                          </a:solidFill>
                          <a:latin typeface="Cambria Math" panose="02040503050406030204" pitchFamily="18" charset="0"/>
                        </a:rPr>
                        <m:t>𝒑</m:t>
                      </m:r>
                      <m:r>
                        <a:rPr lang="en-US" sz="2400" b="1" i="1">
                          <a:solidFill>
                            <a:prstClr val="black"/>
                          </a:solidFill>
                          <a:latin typeface="Cambria Math" panose="02040503050406030204" pitchFamily="18" charset="0"/>
                        </a:rPr>
                        <m:t>=</m:t>
                      </m:r>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rPr>
                            <m:t>𝒏𝑹𝑻</m:t>
                          </m:r>
                        </m:num>
                        <m:den>
                          <m:r>
                            <a:rPr lang="en-US" sz="2400" b="1" i="1">
                              <a:solidFill>
                                <a:prstClr val="black"/>
                              </a:solidFill>
                              <a:latin typeface="Cambria Math" panose="02040503050406030204" pitchFamily="18" charset="0"/>
                            </a:rPr>
                            <m:t>𝑽</m:t>
                          </m:r>
                        </m:den>
                      </m:f>
                    </m:oMath>
                  </m:oMathPara>
                </a14:m>
                <a:endParaRPr lang="en-US" dirty="0"/>
              </a:p>
            </p:txBody>
          </p:sp>
        </mc:Choice>
        <mc:Fallback xmlns="">
          <p:sp>
            <p:nvSpPr>
              <p:cNvPr id="2" name="Rectangle 1">
                <a:extLst>
                  <a:ext uri="{FF2B5EF4-FFF2-40B4-BE49-F238E27FC236}">
                    <a16:creationId xmlns:a16="http://schemas.microsoft.com/office/drawing/2014/main" id="{20D6DEEF-2D07-4130-89EF-B5331FAC418D}"/>
                  </a:ext>
                </a:extLst>
              </p:cNvPr>
              <p:cNvSpPr>
                <a:spLocks noRot="1" noChangeAspect="1" noMove="1" noResize="1" noEditPoints="1" noAdjustHandles="1" noChangeArrowheads="1" noChangeShapeType="1" noTextEdit="1"/>
              </p:cNvSpPr>
              <p:nvPr/>
            </p:nvSpPr>
            <p:spPr>
              <a:xfrm>
                <a:off x="3442189" y="590954"/>
                <a:ext cx="1450461" cy="782458"/>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70280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294162" y="27173"/>
            <a:ext cx="10805374" cy="1200329"/>
          </a:xfrm>
          <a:prstGeom prst="rect">
            <a:avLst/>
          </a:prstGeom>
        </p:spPr>
        <p:txBody>
          <a:bodyPr wrap="square">
            <a:spAutoFit/>
          </a:bodyPr>
          <a:lstStyle/>
          <a:p>
            <a:r>
              <a:rPr lang="en-US" sz="2400" b="1" dirty="0">
                <a:solidFill>
                  <a:srgbClr val="FF0000"/>
                </a:solidFill>
              </a:rPr>
              <a:t>Sample Problem 20.02</a:t>
            </a:r>
            <a:r>
              <a:rPr lang="en-US" sz="2400" b="1" dirty="0"/>
              <a:t>: Suppose 1.0 </a:t>
            </a:r>
            <a:r>
              <a:rPr lang="en-US" sz="2400" b="1" dirty="0" err="1"/>
              <a:t>mol</a:t>
            </a:r>
            <a:r>
              <a:rPr lang="en-US" sz="2400" b="1" dirty="0"/>
              <a:t> of nitrogen gas is confined to the left side of the container of Fig. 20-1a. You open the stopcock, and the volume of the gas doubles. What is the entropy change of the gas for this irreversible process? </a:t>
            </a:r>
          </a:p>
        </p:txBody>
      </p:sp>
      <mc:AlternateContent xmlns:mc="http://schemas.openxmlformats.org/markup-compatibility/2006" xmlns:a14="http://schemas.microsoft.com/office/drawing/2010/main">
        <mc:Choice Requires="a14">
          <p:sp>
            <p:nvSpPr>
              <p:cNvPr id="3" name="Rectangle 2"/>
              <p:cNvSpPr/>
              <p:nvPr/>
            </p:nvSpPr>
            <p:spPr>
              <a:xfrm>
                <a:off x="368368" y="5156754"/>
                <a:ext cx="5549994" cy="1636154"/>
              </a:xfrm>
              <a:prstGeom prst="rect">
                <a:avLst/>
              </a:prstGeom>
            </p:spPr>
            <p:txBody>
              <a:bodyPr wrap="square">
                <a:spAutoFit/>
              </a:bodyPr>
              <a:lstStyle/>
              <a:p>
                <a:pPr marL="266700" marR="124460" lvl="0" eaLnBrk="0" fontAlgn="base" hangingPunct="0">
                  <a:lnSpc>
                    <a:spcPct val="115000"/>
                  </a:lnSpc>
                  <a:defRPr/>
                </a:pPr>
                <a14:m>
                  <m:oMath xmlns:m="http://schemas.openxmlformats.org/officeDocument/2006/math">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𝑺</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m:t>
                    </m:r>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𝒏𝑹𝑰𝒏</m:t>
                    </m:r>
                    <m:f>
                      <m:fPr>
                        <m:ctrlP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ctrlPr>
                      </m:fPr>
                      <m:num>
                        <m:sSub>
                          <m:sSubPr>
                            <m:ctrlP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ctrlPr>
                          </m:sSubPr>
                          <m:e>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𝑽</m:t>
                            </m:r>
                          </m:e>
                          <m: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𝒇</m:t>
                            </m:r>
                          </m:sub>
                        </m:sSub>
                      </m:num>
                      <m:den>
                        <m:sSub>
                          <m:sSubPr>
                            <m:ctrlP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ctrlPr>
                          </m:sSubPr>
                          <m:e>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𝑽</m:t>
                            </m:r>
                          </m:e>
                          <m:sub>
                            <m:r>
                              <a:rPr kumimoji="0" lang="en-US" sz="2400" b="1"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𝒊</m:t>
                            </m:r>
                          </m:sub>
                        </m:sSub>
                      </m:den>
                    </m:f>
                  </m:oMath>
                </a14:m>
                <a:r>
                  <a:rPr kumimoji="0" lang="en-US" sz="2400" b="1" i="0" u="none" strike="noStrike" kern="0" cap="none" spc="0" normalizeH="0" baseline="0" noProof="0" dirty="0">
                    <a:ln>
                      <a:noFill/>
                    </a:ln>
                    <a:solidFill>
                      <a:sysClr val="windowText" lastClr="000000"/>
                    </a:solidFill>
                    <a:effectLst/>
                    <a:uLnTx/>
                    <a:uFillTx/>
                  </a:rPr>
                  <a:t> </a:t>
                </a:r>
                <a14:m>
                  <m:oMath xmlns:m="http://schemas.openxmlformats.org/officeDocument/2006/math">
                    <m:r>
                      <a:rPr lang="en-US" sz="2400" b="1" i="1" kern="0">
                        <a:solidFill>
                          <a:srgbClr val="FF0000"/>
                        </a:solidFill>
                        <a:latin typeface="Cambria Math" panose="02040503050406030204" pitchFamily="18" charset="0"/>
                        <a:ea typeface="Cambria Math" panose="02040503050406030204" pitchFamily="18" charset="0"/>
                      </a:rPr>
                      <m:t>=</m:t>
                    </m:r>
                    <m:r>
                      <a:rPr lang="en-US" sz="2400" b="1" i="1" kern="0">
                        <a:solidFill>
                          <a:srgbClr val="FF0000"/>
                        </a:solidFill>
                        <a:latin typeface="Cambria Math" panose="02040503050406030204" pitchFamily="18" charset="0"/>
                        <a:ea typeface="Cambria Math" panose="02040503050406030204" pitchFamily="18" charset="0"/>
                      </a:rPr>
                      <m:t>𝟏</m:t>
                    </m:r>
                    <m:r>
                      <a:rPr lang="en-US" sz="2400" b="1" i="1" kern="0">
                        <a:solidFill>
                          <a:srgbClr val="FF0000"/>
                        </a:solidFill>
                        <a:latin typeface="Cambria Math" panose="02040503050406030204" pitchFamily="18" charset="0"/>
                        <a:ea typeface="Cambria Math" panose="02040503050406030204" pitchFamily="18" charset="0"/>
                      </a:rPr>
                      <m:t>.</m:t>
                    </m:r>
                    <m:r>
                      <a:rPr lang="en-US" sz="2400" b="1" i="1" kern="0">
                        <a:solidFill>
                          <a:srgbClr val="FF0000"/>
                        </a:solidFill>
                        <a:latin typeface="Cambria Math" panose="02040503050406030204" pitchFamily="18" charset="0"/>
                        <a:ea typeface="Cambria Math" panose="02040503050406030204" pitchFamily="18" charset="0"/>
                      </a:rPr>
                      <m:t>𝟎</m:t>
                    </m:r>
                    <m:r>
                      <a:rPr lang="en-US" sz="2400" b="1" i="1" kern="0" smtClean="0">
                        <a:solidFill>
                          <a:srgbClr val="FF0000"/>
                        </a:solidFill>
                        <a:latin typeface="Cambria Math" panose="02040503050406030204" pitchFamily="18" charset="0"/>
                        <a:ea typeface="Cambria Math" panose="02040503050406030204" pitchFamily="18" charset="0"/>
                      </a:rPr>
                      <m:t>(</m:t>
                    </m:r>
                    <m:r>
                      <a:rPr lang="en-US" sz="2400" b="1" i="1" kern="0">
                        <a:solidFill>
                          <a:srgbClr val="FF0000"/>
                        </a:solidFill>
                        <a:latin typeface="Cambria Math" panose="02040503050406030204" pitchFamily="18" charset="0"/>
                        <a:ea typeface="Cambria Math" panose="02040503050406030204" pitchFamily="18" charset="0"/>
                      </a:rPr>
                      <m:t>𝟖</m:t>
                    </m:r>
                    <m:r>
                      <a:rPr lang="en-US" sz="2400" b="1" i="1" kern="0">
                        <a:solidFill>
                          <a:srgbClr val="FF0000"/>
                        </a:solidFill>
                        <a:latin typeface="Cambria Math" panose="02040503050406030204" pitchFamily="18" charset="0"/>
                        <a:ea typeface="Cambria Math" panose="02040503050406030204" pitchFamily="18" charset="0"/>
                      </a:rPr>
                      <m:t>.</m:t>
                    </m:r>
                    <m:r>
                      <a:rPr lang="en-US" sz="2400" b="1" i="1" kern="0">
                        <a:solidFill>
                          <a:srgbClr val="FF0000"/>
                        </a:solidFill>
                        <a:latin typeface="Cambria Math" panose="02040503050406030204" pitchFamily="18" charset="0"/>
                        <a:ea typeface="Cambria Math" panose="02040503050406030204" pitchFamily="18" charset="0"/>
                      </a:rPr>
                      <m:t>𝟑𝟏</m:t>
                    </m:r>
                    <m:r>
                      <a:rPr lang="en-US" sz="2400" b="1" i="1" kern="0" smtClean="0">
                        <a:solidFill>
                          <a:srgbClr val="FF0000"/>
                        </a:solidFill>
                        <a:latin typeface="Cambria Math" panose="02040503050406030204" pitchFamily="18" charset="0"/>
                        <a:ea typeface="Cambria Math" panose="02040503050406030204" pitchFamily="18" charset="0"/>
                      </a:rPr>
                      <m:t>)</m:t>
                    </m:r>
                    <m:r>
                      <a:rPr lang="en-US" sz="2400" b="1" i="1" kern="0">
                        <a:solidFill>
                          <a:srgbClr val="FF0000"/>
                        </a:solidFill>
                        <a:latin typeface="Cambria Math" panose="02040503050406030204" pitchFamily="18" charset="0"/>
                        <a:ea typeface="Cambria Math" panose="02040503050406030204" pitchFamily="18" charset="0"/>
                      </a:rPr>
                      <m:t>𝑰𝒏</m:t>
                    </m:r>
                    <m:f>
                      <m:fPr>
                        <m:ctrlPr>
                          <a:rPr kumimoji="0" lang="en-US" sz="2400" b="1" i="1" u="none" strike="noStrike" kern="0" cap="none" spc="0" normalizeH="0" baseline="0" noProof="0" dirty="0" smtClean="0">
                            <a:ln>
                              <a:noFill/>
                            </a:ln>
                            <a:solidFill>
                              <a:srgbClr val="FF0000"/>
                            </a:solidFill>
                            <a:effectLst/>
                            <a:uLnTx/>
                            <a:uFillTx/>
                            <a:latin typeface="Cambria Math" panose="02040503050406030204" pitchFamily="18" charset="0"/>
                          </a:rPr>
                        </m:ctrlPr>
                      </m:fPr>
                      <m:num>
                        <m:r>
                          <a:rPr kumimoji="0" lang="en-US" sz="2400" b="1" i="1" u="none" strike="noStrike" kern="0" cap="none" spc="0" normalizeH="0" baseline="0" noProof="0" dirty="0" smtClean="0">
                            <a:ln>
                              <a:noFill/>
                            </a:ln>
                            <a:solidFill>
                              <a:srgbClr val="FF0000"/>
                            </a:solidFill>
                            <a:effectLst/>
                            <a:uLnTx/>
                            <a:uFillTx/>
                            <a:latin typeface="Cambria Math" panose="02040503050406030204" pitchFamily="18" charset="0"/>
                          </a:rPr>
                          <m:t>𝟐</m:t>
                        </m:r>
                        <m:r>
                          <a:rPr kumimoji="0" lang="en-US" sz="2400" b="1" i="1" u="none" strike="noStrike" kern="0" cap="none" spc="0" normalizeH="0" baseline="0" noProof="0" dirty="0" smtClean="0">
                            <a:ln>
                              <a:noFill/>
                            </a:ln>
                            <a:solidFill>
                              <a:srgbClr val="FF0000"/>
                            </a:solidFill>
                            <a:effectLst/>
                            <a:uLnTx/>
                            <a:uFillTx/>
                            <a:latin typeface="Cambria Math" panose="02040503050406030204" pitchFamily="18" charset="0"/>
                          </a:rPr>
                          <m:t>𝑽</m:t>
                        </m:r>
                      </m:num>
                      <m:den>
                        <m:r>
                          <a:rPr kumimoji="0" lang="en-US" sz="2400" b="1" i="1" u="none" strike="noStrike" kern="0" cap="none" spc="0" normalizeH="0" baseline="0" noProof="0" dirty="0" smtClean="0">
                            <a:ln>
                              <a:noFill/>
                            </a:ln>
                            <a:solidFill>
                              <a:srgbClr val="FF0000"/>
                            </a:solidFill>
                            <a:effectLst/>
                            <a:uLnTx/>
                            <a:uFillTx/>
                            <a:latin typeface="Cambria Math" panose="02040503050406030204" pitchFamily="18" charset="0"/>
                          </a:rPr>
                          <m:t>𝑽</m:t>
                        </m:r>
                      </m:den>
                    </m:f>
                  </m:oMath>
                </a14:m>
                <a:endParaRPr kumimoji="0" lang="en-US" sz="2400" b="1" i="0" u="none" strike="noStrike" kern="0" cap="none" spc="0" normalizeH="0" baseline="0" noProof="0" dirty="0">
                  <a:ln>
                    <a:noFill/>
                  </a:ln>
                  <a:solidFill>
                    <a:sysClr val="windowText" lastClr="000000"/>
                  </a:solidFill>
                  <a:effectLst/>
                  <a:uLnTx/>
                  <a:uFillTx/>
                </a:endParaRPr>
              </a:p>
              <a:p>
                <a:pPr marL="266700" marR="124460" lvl="0" eaLnBrk="0" fontAlgn="base" hangingPunct="0">
                  <a:lnSpc>
                    <a:spcPct val="115000"/>
                  </a:lnSpc>
                </a:pPr>
                <a:r>
                  <a:rPr lang="en-US" sz="2400" b="1" kern="0" dirty="0">
                    <a:solidFill>
                      <a:srgbClr val="FF0000"/>
                    </a:solidFill>
                    <a:ea typeface="Cambria Math" panose="02040503050406030204" pitchFamily="18" charset="0"/>
                  </a:rPr>
                  <a:t>                                  </a:t>
                </a:r>
                <a14:m>
                  <m:oMath xmlns:m="http://schemas.openxmlformats.org/officeDocument/2006/math">
                    <m:r>
                      <a:rPr lang="en-US" sz="2400" b="1" i="1" kern="0">
                        <a:solidFill>
                          <a:srgbClr val="FF0000"/>
                        </a:solidFill>
                        <a:latin typeface="Cambria Math" panose="02040503050406030204" pitchFamily="18" charset="0"/>
                        <a:ea typeface="Cambria Math" panose="02040503050406030204" pitchFamily="18" charset="0"/>
                      </a:rPr>
                      <m:t>=</m:t>
                    </m:r>
                    <m:r>
                      <a:rPr lang="en-US" sz="2400" b="1" i="1" kern="0" smtClean="0">
                        <a:solidFill>
                          <a:srgbClr val="FF0000"/>
                        </a:solidFill>
                        <a:latin typeface="Cambria Math" panose="02040503050406030204" pitchFamily="18" charset="0"/>
                        <a:ea typeface="Cambria Math" panose="02040503050406030204" pitchFamily="18" charset="0"/>
                      </a:rPr>
                      <m:t>𝟏</m:t>
                    </m:r>
                    <m:r>
                      <a:rPr lang="en-US" sz="2400" b="1" i="1" kern="0" smtClean="0">
                        <a:solidFill>
                          <a:srgbClr val="FF0000"/>
                        </a:solidFill>
                        <a:latin typeface="Cambria Math" panose="02040503050406030204" pitchFamily="18" charset="0"/>
                        <a:ea typeface="Cambria Math" panose="02040503050406030204" pitchFamily="18" charset="0"/>
                      </a:rPr>
                      <m:t>.</m:t>
                    </m:r>
                    <m:r>
                      <a:rPr lang="en-US" sz="2400" b="1" i="1" kern="0" smtClean="0">
                        <a:solidFill>
                          <a:srgbClr val="FF0000"/>
                        </a:solidFill>
                        <a:latin typeface="Cambria Math" panose="02040503050406030204" pitchFamily="18" charset="0"/>
                        <a:ea typeface="Cambria Math" panose="02040503050406030204" pitchFamily="18" charset="0"/>
                      </a:rPr>
                      <m:t>𝟎</m:t>
                    </m:r>
                    <m:r>
                      <a:rPr lang="en-US" sz="2400" b="1" i="1" kern="0" smtClean="0">
                        <a:solidFill>
                          <a:srgbClr val="FF0000"/>
                        </a:solidFill>
                        <a:latin typeface="Cambria Math" panose="02040503050406030204" pitchFamily="18" charset="0"/>
                        <a:ea typeface="Cambria Math" panose="02040503050406030204" pitchFamily="18" charset="0"/>
                      </a:rPr>
                      <m:t>(</m:t>
                    </m:r>
                    <m:r>
                      <a:rPr lang="en-US" sz="2400" b="1" i="1" kern="0" smtClean="0">
                        <a:solidFill>
                          <a:srgbClr val="FF0000"/>
                        </a:solidFill>
                        <a:latin typeface="Cambria Math" panose="02040503050406030204" pitchFamily="18" charset="0"/>
                        <a:ea typeface="Cambria Math" panose="02040503050406030204" pitchFamily="18" charset="0"/>
                      </a:rPr>
                      <m:t>𝟖</m:t>
                    </m:r>
                    <m:r>
                      <a:rPr lang="en-US" sz="2400" b="1" i="1" kern="0" smtClean="0">
                        <a:solidFill>
                          <a:srgbClr val="FF0000"/>
                        </a:solidFill>
                        <a:latin typeface="Cambria Math" panose="02040503050406030204" pitchFamily="18" charset="0"/>
                        <a:ea typeface="Cambria Math" panose="02040503050406030204" pitchFamily="18" charset="0"/>
                      </a:rPr>
                      <m:t>.</m:t>
                    </m:r>
                    <m:r>
                      <a:rPr lang="en-US" sz="2400" b="1" i="1" kern="0" smtClean="0">
                        <a:solidFill>
                          <a:srgbClr val="FF0000"/>
                        </a:solidFill>
                        <a:latin typeface="Cambria Math" panose="02040503050406030204" pitchFamily="18" charset="0"/>
                        <a:ea typeface="Cambria Math" panose="02040503050406030204" pitchFamily="18" charset="0"/>
                      </a:rPr>
                      <m:t>𝟑𝟏</m:t>
                    </m:r>
                    <m:r>
                      <a:rPr lang="en-US" sz="2400" b="1" i="1" kern="0" smtClean="0">
                        <a:solidFill>
                          <a:srgbClr val="FF0000"/>
                        </a:solidFill>
                        <a:latin typeface="Cambria Math" panose="02040503050406030204" pitchFamily="18" charset="0"/>
                        <a:ea typeface="Cambria Math" panose="02040503050406030204" pitchFamily="18" charset="0"/>
                      </a:rPr>
                      <m:t>)</m:t>
                    </m:r>
                    <m:r>
                      <a:rPr lang="en-US" sz="2400" b="1" i="1" kern="0">
                        <a:solidFill>
                          <a:srgbClr val="FF0000"/>
                        </a:solidFill>
                        <a:latin typeface="Cambria Math" panose="02040503050406030204" pitchFamily="18" charset="0"/>
                        <a:ea typeface="Cambria Math" panose="02040503050406030204" pitchFamily="18" charset="0"/>
                      </a:rPr>
                      <m:t>𝑰𝒏</m:t>
                    </m:r>
                    <m:r>
                      <a:rPr lang="en-US" sz="2400" b="1" i="1" kern="0" smtClean="0">
                        <a:solidFill>
                          <a:srgbClr val="FF0000"/>
                        </a:solidFill>
                        <a:latin typeface="Cambria Math" panose="02040503050406030204" pitchFamily="18" charset="0"/>
                        <a:ea typeface="Cambria Math" panose="02040503050406030204" pitchFamily="18" charset="0"/>
                      </a:rPr>
                      <m:t> </m:t>
                    </m:r>
                    <m:r>
                      <a:rPr lang="en-US" sz="2400" b="1" i="1" kern="0" smtClean="0">
                        <a:solidFill>
                          <a:srgbClr val="FF0000"/>
                        </a:solidFill>
                        <a:latin typeface="Cambria Math" panose="02040503050406030204" pitchFamily="18" charset="0"/>
                        <a:ea typeface="Cambria Math" panose="02040503050406030204" pitchFamily="18" charset="0"/>
                      </a:rPr>
                      <m:t>𝟐</m:t>
                    </m:r>
                  </m:oMath>
                </a14:m>
                <a:endParaRPr kumimoji="0" lang="en-US" sz="2400" b="1" i="0" u="none" strike="noStrike" kern="0" cap="none" spc="0" normalizeH="0" baseline="0" noProof="0" dirty="0">
                  <a:ln>
                    <a:noFill/>
                  </a:ln>
                  <a:solidFill>
                    <a:sysClr val="windowText" lastClr="000000"/>
                  </a:solidFill>
                  <a:effectLst/>
                  <a:uLnTx/>
                  <a:uFillTx/>
                </a:endParaRPr>
              </a:p>
              <a:p>
                <a:pPr marL="266700" marR="124460" lvl="0" eaLnBrk="0" fontAlgn="base" hangingPunct="0">
                  <a:lnSpc>
                    <a:spcPct val="115000"/>
                  </a:lnSpc>
                </a:pPr>
                <a:r>
                  <a:rPr lang="en-US" sz="2400" b="1" kern="0" dirty="0">
                    <a:solidFill>
                      <a:srgbClr val="FF0000"/>
                    </a:solidFill>
                    <a:ea typeface="Cambria Math" panose="02040503050406030204" pitchFamily="18" charset="0"/>
                  </a:rPr>
                  <a:t>                                  </a:t>
                </a:r>
                <a14:m>
                  <m:oMath xmlns:m="http://schemas.openxmlformats.org/officeDocument/2006/math">
                    <m:r>
                      <a:rPr lang="en-US" sz="2400" b="1" i="1" kern="0">
                        <a:solidFill>
                          <a:srgbClr val="FF0000"/>
                        </a:solidFill>
                        <a:latin typeface="Cambria Math" panose="02040503050406030204" pitchFamily="18" charset="0"/>
                        <a:ea typeface="Cambria Math" panose="02040503050406030204" pitchFamily="18" charset="0"/>
                      </a:rPr>
                      <m:t>=</m:t>
                    </m:r>
                    <m:r>
                      <a:rPr lang="en-US" sz="2400" b="1" i="1" kern="0" smtClean="0">
                        <a:solidFill>
                          <a:srgbClr val="FF0000"/>
                        </a:solidFill>
                        <a:latin typeface="Cambria Math" panose="02040503050406030204" pitchFamily="18" charset="0"/>
                        <a:ea typeface="Cambria Math" panose="02040503050406030204" pitchFamily="18" charset="0"/>
                      </a:rPr>
                      <m:t>𝟓</m:t>
                    </m:r>
                    <m:r>
                      <a:rPr lang="en-US" sz="2400" b="1" i="1" kern="0" smtClean="0">
                        <a:solidFill>
                          <a:srgbClr val="FF0000"/>
                        </a:solidFill>
                        <a:latin typeface="Cambria Math" panose="02040503050406030204" pitchFamily="18" charset="0"/>
                        <a:ea typeface="Cambria Math" panose="02040503050406030204" pitchFamily="18" charset="0"/>
                      </a:rPr>
                      <m:t>.</m:t>
                    </m:r>
                    <m:r>
                      <a:rPr lang="en-US" sz="2400" b="1" i="1" kern="0" smtClean="0">
                        <a:solidFill>
                          <a:srgbClr val="FF0000"/>
                        </a:solidFill>
                        <a:latin typeface="Cambria Math" panose="02040503050406030204" pitchFamily="18" charset="0"/>
                        <a:ea typeface="Cambria Math" panose="02040503050406030204" pitchFamily="18" charset="0"/>
                      </a:rPr>
                      <m:t>𝟕𝟔</m:t>
                    </m:r>
                    <m:r>
                      <a:rPr lang="en-US" sz="2400" b="1" i="1" kern="0" smtClean="0">
                        <a:solidFill>
                          <a:srgbClr val="FF0000"/>
                        </a:solidFill>
                        <a:latin typeface="Cambria Math" panose="02040503050406030204" pitchFamily="18" charset="0"/>
                        <a:ea typeface="Cambria Math" panose="02040503050406030204" pitchFamily="18" charset="0"/>
                      </a:rPr>
                      <m:t> </m:t>
                    </m:r>
                    <m:r>
                      <a:rPr lang="en-US" sz="2400" b="1" i="1" kern="0" smtClean="0">
                        <a:solidFill>
                          <a:srgbClr val="FF0000"/>
                        </a:solidFill>
                        <a:latin typeface="Cambria Math" panose="02040503050406030204" pitchFamily="18" charset="0"/>
                        <a:ea typeface="Cambria Math" panose="02040503050406030204" pitchFamily="18" charset="0"/>
                      </a:rPr>
                      <m:t>𝑱</m:t>
                    </m:r>
                    <m:r>
                      <a:rPr lang="en-US" sz="2400" b="1" i="1" kern="0" smtClean="0">
                        <a:solidFill>
                          <a:srgbClr val="FF0000"/>
                        </a:solidFill>
                        <a:latin typeface="Cambria Math" panose="02040503050406030204" pitchFamily="18" charset="0"/>
                        <a:ea typeface="Cambria Math" panose="02040503050406030204" pitchFamily="18" charset="0"/>
                      </a:rPr>
                      <m:t>/</m:t>
                    </m:r>
                    <m:r>
                      <a:rPr lang="en-US" sz="2400" b="1" i="1" kern="0" smtClean="0">
                        <a:solidFill>
                          <a:srgbClr val="FF0000"/>
                        </a:solidFill>
                        <a:latin typeface="Cambria Math" panose="02040503050406030204" pitchFamily="18" charset="0"/>
                        <a:ea typeface="Cambria Math" panose="02040503050406030204" pitchFamily="18" charset="0"/>
                      </a:rPr>
                      <m:t>𝑲</m:t>
                    </m:r>
                  </m:oMath>
                </a14:m>
                <a:endParaRPr kumimoji="0" lang="en-US" sz="2400" b="1" i="0" u="none" strike="noStrike" kern="0" cap="none" spc="0" normalizeH="0" baseline="0" noProof="0" dirty="0">
                  <a:ln>
                    <a:noFill/>
                  </a:ln>
                  <a:solidFill>
                    <a:sysClr val="windowText" lastClr="000000"/>
                  </a:solidFill>
                  <a:effectLst/>
                  <a:uLnTx/>
                  <a:uFillTx/>
                </a:endParaRPr>
              </a:p>
            </p:txBody>
          </p:sp>
        </mc:Choice>
        <mc:Fallback xmlns="">
          <p:sp>
            <p:nvSpPr>
              <p:cNvPr id="3" name="Rectangle 2"/>
              <p:cNvSpPr>
                <a:spLocks noRot="1" noChangeAspect="1" noMove="1" noResize="1" noEditPoints="1" noAdjustHandles="1" noChangeArrowheads="1" noChangeShapeType="1" noTextEdit="1"/>
              </p:cNvSpPr>
              <p:nvPr/>
            </p:nvSpPr>
            <p:spPr>
              <a:xfrm>
                <a:off x="368368" y="5156754"/>
                <a:ext cx="5549994" cy="1636154"/>
              </a:xfrm>
              <a:prstGeom prst="rect">
                <a:avLst/>
              </a:prstGeom>
              <a:blipFill>
                <a:blip r:embed="rId2"/>
                <a:stretch>
                  <a:fillRect b="-26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450B738-67B3-43F4-9D3C-5AD3FE19C2F5}"/>
                  </a:ext>
                </a:extLst>
              </p:cNvPr>
              <p:cNvSpPr/>
              <p:nvPr/>
            </p:nvSpPr>
            <p:spPr>
              <a:xfrm>
                <a:off x="630826" y="3027156"/>
                <a:ext cx="3728713" cy="861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B0F0"/>
                          </a:solidFill>
                          <a:latin typeface="Cambria Math" panose="02040503050406030204" pitchFamily="18" charset="0"/>
                          <a:ea typeface="Cambria Math" panose="02040503050406030204" pitchFamily="18" charset="0"/>
                        </a:rPr>
                        <m:t>∆</m:t>
                      </m:r>
                      <m:r>
                        <a:rPr lang="en-US" sz="2400" b="1" i="1" smtClean="0">
                          <a:solidFill>
                            <a:srgbClr val="00B0F0"/>
                          </a:solidFill>
                          <a:latin typeface="Cambria Math" panose="02040503050406030204" pitchFamily="18" charset="0"/>
                          <a:ea typeface="Cambria Math" panose="02040503050406030204" pitchFamily="18" charset="0"/>
                        </a:rPr>
                        <m:t>𝑺</m:t>
                      </m:r>
                      <m:r>
                        <a:rPr lang="en-US" sz="2400" b="1" i="1" smtClean="0">
                          <a:solidFill>
                            <a:srgbClr val="00B0F0"/>
                          </a:solidFill>
                          <a:latin typeface="Cambria Math" panose="02040503050406030204" pitchFamily="18" charset="0"/>
                          <a:ea typeface="Cambria Math" panose="02040503050406030204" pitchFamily="18" charset="0"/>
                        </a:rPr>
                        <m:t>=</m:t>
                      </m:r>
                      <m:r>
                        <a:rPr lang="en-US" sz="2400" b="1" i="1" smtClean="0">
                          <a:solidFill>
                            <a:srgbClr val="00B0F0"/>
                          </a:solidFill>
                          <a:latin typeface="Cambria Math" panose="02040503050406030204" pitchFamily="18" charset="0"/>
                          <a:ea typeface="Cambria Math" panose="02040503050406030204" pitchFamily="18" charset="0"/>
                        </a:rPr>
                        <m:t>𝒏𝑹𝒍𝒏</m:t>
                      </m:r>
                      <m:f>
                        <m:fPr>
                          <m:ctrlPr>
                            <a:rPr lang="en-US" sz="2400" b="1" i="1">
                              <a:solidFill>
                                <a:srgbClr val="00B0F0"/>
                              </a:solidFill>
                              <a:latin typeface="Cambria Math" panose="02040503050406030204" pitchFamily="18" charset="0"/>
                              <a:ea typeface="Cambria Math" panose="02040503050406030204" pitchFamily="18" charset="0"/>
                            </a:rPr>
                          </m:ctrlPr>
                        </m:fPr>
                        <m:num>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𝑽</m:t>
                              </m:r>
                            </m:e>
                            <m:sub>
                              <m:r>
                                <a:rPr lang="en-US" sz="2400" b="1" i="1">
                                  <a:solidFill>
                                    <a:srgbClr val="00B0F0"/>
                                  </a:solidFill>
                                  <a:latin typeface="Cambria Math" panose="02040503050406030204" pitchFamily="18" charset="0"/>
                                  <a:ea typeface="Cambria Math" panose="02040503050406030204" pitchFamily="18" charset="0"/>
                                </a:rPr>
                                <m:t>𝒇</m:t>
                              </m:r>
                            </m:sub>
                          </m:sSub>
                        </m:num>
                        <m:den>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𝑽</m:t>
                              </m:r>
                            </m:e>
                            <m:sub>
                              <m:r>
                                <a:rPr lang="en-US" sz="2400" b="1" i="1">
                                  <a:solidFill>
                                    <a:srgbClr val="00B0F0"/>
                                  </a:solidFill>
                                  <a:latin typeface="Cambria Math" panose="02040503050406030204" pitchFamily="18" charset="0"/>
                                  <a:ea typeface="Cambria Math" panose="02040503050406030204" pitchFamily="18" charset="0"/>
                                </a:rPr>
                                <m:t>𝒊</m:t>
                              </m:r>
                            </m:sub>
                          </m:sSub>
                        </m:den>
                      </m:f>
                      <m:r>
                        <a:rPr lang="en-US" sz="2400" b="1" i="1">
                          <a:solidFill>
                            <a:srgbClr val="00B0F0"/>
                          </a:solidFill>
                          <a:latin typeface="Cambria Math" panose="02040503050406030204" pitchFamily="18" charset="0"/>
                          <a:ea typeface="Cambria Math" panose="02040503050406030204" pitchFamily="18" charset="0"/>
                        </a:rPr>
                        <m:t>+</m:t>
                      </m:r>
                      <m:r>
                        <a:rPr lang="en-US" sz="2400" b="1" i="1">
                          <a:solidFill>
                            <a:srgbClr val="00B0F0"/>
                          </a:solidFill>
                          <a:latin typeface="Cambria Math" panose="02040503050406030204" pitchFamily="18" charset="0"/>
                          <a:ea typeface="Cambria Math" panose="02040503050406030204" pitchFamily="18" charset="0"/>
                        </a:rPr>
                        <m:t>𝒏</m:t>
                      </m:r>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𝑪</m:t>
                          </m:r>
                        </m:e>
                        <m:sub>
                          <m:r>
                            <a:rPr lang="en-US" sz="2400" b="1" i="1">
                              <a:solidFill>
                                <a:srgbClr val="00B0F0"/>
                              </a:solidFill>
                              <a:latin typeface="Cambria Math" panose="02040503050406030204" pitchFamily="18" charset="0"/>
                              <a:ea typeface="Cambria Math" panose="02040503050406030204" pitchFamily="18" charset="0"/>
                            </a:rPr>
                            <m:t>𝒗</m:t>
                          </m:r>
                        </m:sub>
                      </m:sSub>
                      <m:r>
                        <a:rPr lang="en-US" sz="2400" b="1" i="1">
                          <a:solidFill>
                            <a:srgbClr val="00B0F0"/>
                          </a:solidFill>
                          <a:latin typeface="Cambria Math" panose="02040503050406030204" pitchFamily="18" charset="0"/>
                          <a:ea typeface="Cambria Math" panose="02040503050406030204" pitchFamily="18" charset="0"/>
                        </a:rPr>
                        <m:t>𝒍𝒏</m:t>
                      </m:r>
                      <m:f>
                        <m:fPr>
                          <m:ctrlPr>
                            <a:rPr lang="en-US" sz="2400" b="1" i="1">
                              <a:solidFill>
                                <a:srgbClr val="00B0F0"/>
                              </a:solidFill>
                              <a:latin typeface="Cambria Math" panose="02040503050406030204" pitchFamily="18" charset="0"/>
                              <a:ea typeface="Cambria Math" panose="02040503050406030204" pitchFamily="18" charset="0"/>
                            </a:rPr>
                          </m:ctrlPr>
                        </m:fPr>
                        <m:num>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𝑻</m:t>
                              </m:r>
                            </m:e>
                            <m:sub>
                              <m:r>
                                <a:rPr lang="en-US" sz="2400" b="1" i="1">
                                  <a:solidFill>
                                    <a:srgbClr val="00B0F0"/>
                                  </a:solidFill>
                                  <a:latin typeface="Cambria Math" panose="02040503050406030204" pitchFamily="18" charset="0"/>
                                  <a:ea typeface="Cambria Math" panose="02040503050406030204" pitchFamily="18" charset="0"/>
                                </a:rPr>
                                <m:t>𝒇</m:t>
                              </m:r>
                            </m:sub>
                          </m:sSub>
                        </m:num>
                        <m:den>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𝑻</m:t>
                              </m:r>
                            </m:e>
                            <m:sub>
                              <m:r>
                                <a:rPr lang="en-US" sz="2400" b="1" i="1">
                                  <a:solidFill>
                                    <a:srgbClr val="00B0F0"/>
                                  </a:solidFill>
                                  <a:latin typeface="Cambria Math" panose="02040503050406030204" pitchFamily="18" charset="0"/>
                                  <a:ea typeface="Cambria Math" panose="02040503050406030204" pitchFamily="18" charset="0"/>
                                </a:rPr>
                                <m:t>𝒊</m:t>
                              </m:r>
                            </m:sub>
                          </m:sSub>
                        </m:den>
                      </m:f>
                    </m:oMath>
                  </m:oMathPara>
                </a14:m>
                <a:endParaRPr lang="en-US" sz="2400" dirty="0">
                  <a:solidFill>
                    <a:srgbClr val="00B0F0"/>
                  </a:solidFill>
                </a:endParaRPr>
              </a:p>
            </p:txBody>
          </p:sp>
        </mc:Choice>
        <mc:Fallback xmlns="">
          <p:sp>
            <p:nvSpPr>
              <p:cNvPr id="4" name="Rectangle 3">
                <a:extLst>
                  <a:ext uri="{FF2B5EF4-FFF2-40B4-BE49-F238E27FC236}">
                    <a16:creationId xmlns:a16="http://schemas.microsoft.com/office/drawing/2014/main" id="{D450B738-67B3-43F4-9D3C-5AD3FE19C2F5}"/>
                  </a:ext>
                </a:extLst>
              </p:cNvPr>
              <p:cNvSpPr>
                <a:spLocks noRot="1" noChangeAspect="1" noMove="1" noResize="1" noEditPoints="1" noAdjustHandles="1" noChangeArrowheads="1" noChangeShapeType="1" noTextEdit="1"/>
              </p:cNvSpPr>
              <p:nvPr/>
            </p:nvSpPr>
            <p:spPr>
              <a:xfrm>
                <a:off x="630826" y="3027156"/>
                <a:ext cx="3728713" cy="8618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A2595A6-2410-4B3C-BD85-620C8DD4786C}"/>
                  </a:ext>
                </a:extLst>
              </p:cNvPr>
              <p:cNvSpPr/>
              <p:nvPr/>
            </p:nvSpPr>
            <p:spPr>
              <a:xfrm>
                <a:off x="373664" y="1384625"/>
                <a:ext cx="2654445" cy="400110"/>
              </a:xfrm>
              <a:prstGeom prst="rect">
                <a:avLst/>
              </a:prstGeom>
            </p:spPr>
            <p:txBody>
              <a:bodyPr wrap="square">
                <a:spAutoFit/>
              </a:bodyPr>
              <a:lstStyle/>
              <a:p>
                <a14:m>
                  <m:oMath xmlns:m="http://schemas.openxmlformats.org/officeDocument/2006/math">
                    <m:r>
                      <a:rPr lang="en-US" sz="2000" b="1" i="0" smtClean="0">
                        <a:solidFill>
                          <a:srgbClr val="00B0F0"/>
                        </a:solidFill>
                        <a:latin typeface="Cambria Math" panose="02040503050406030204" pitchFamily="18" charset="0"/>
                        <a:ea typeface="Cambria Math" panose="02040503050406030204" pitchFamily="18" charset="0"/>
                      </a:rPr>
                      <m:t>𝐇𝐞𝐫𝐞</m:t>
                    </m:r>
                    <m:r>
                      <a:rPr lang="en-US" sz="2000" b="1" i="0" smtClean="0">
                        <a:solidFill>
                          <a:srgbClr val="00B0F0"/>
                        </a:solidFill>
                        <a:latin typeface="Cambria Math" panose="02040503050406030204" pitchFamily="18" charset="0"/>
                        <a:ea typeface="Cambria Math" panose="02040503050406030204" pitchFamily="18" charset="0"/>
                      </a:rPr>
                      <m:t>, </m:t>
                    </m:r>
                    <m:r>
                      <a:rPr lang="en-US" sz="2000" b="1" i="0" smtClean="0">
                        <a:solidFill>
                          <a:srgbClr val="00B0F0"/>
                        </a:solidFill>
                        <a:latin typeface="Cambria Math" panose="02040503050406030204" pitchFamily="18" charset="0"/>
                        <a:ea typeface="Cambria Math" panose="02040503050406030204" pitchFamily="18" charset="0"/>
                      </a:rPr>
                      <m:t>𝐧</m:t>
                    </m:r>
                    <m:r>
                      <a:rPr lang="en-US" sz="2000" b="1" i="0" smtClean="0">
                        <a:solidFill>
                          <a:srgbClr val="00B0F0"/>
                        </a:solidFill>
                        <a:latin typeface="Cambria Math" panose="02040503050406030204" pitchFamily="18" charset="0"/>
                        <a:ea typeface="Cambria Math" panose="02040503050406030204" pitchFamily="18" charset="0"/>
                      </a:rPr>
                      <m:t>=</m:t>
                    </m:r>
                  </m:oMath>
                </a14:m>
                <a:r>
                  <a:rPr lang="en-US" sz="2000" dirty="0">
                    <a:solidFill>
                      <a:srgbClr val="00B0F0"/>
                    </a:solidFill>
                  </a:rPr>
                  <a:t> 1 mol</a:t>
                </a:r>
              </a:p>
            </p:txBody>
          </p:sp>
        </mc:Choice>
        <mc:Fallback xmlns="">
          <p:sp>
            <p:nvSpPr>
              <p:cNvPr id="5" name="Rectangle 4">
                <a:extLst>
                  <a:ext uri="{FF2B5EF4-FFF2-40B4-BE49-F238E27FC236}">
                    <a16:creationId xmlns:a16="http://schemas.microsoft.com/office/drawing/2014/main" id="{5A2595A6-2410-4B3C-BD85-620C8DD4786C}"/>
                  </a:ext>
                </a:extLst>
              </p:cNvPr>
              <p:cNvSpPr>
                <a:spLocks noRot="1" noChangeAspect="1" noMove="1" noResize="1" noEditPoints="1" noAdjustHandles="1" noChangeArrowheads="1" noChangeShapeType="1" noTextEdit="1"/>
              </p:cNvSpPr>
              <p:nvPr/>
            </p:nvSpPr>
            <p:spPr>
              <a:xfrm>
                <a:off x="373664" y="1384625"/>
                <a:ext cx="2654445" cy="400110"/>
              </a:xfrm>
              <a:prstGeom prst="rect">
                <a:avLst/>
              </a:prstGeom>
              <a:blipFill>
                <a:blip r:embed="rId4"/>
                <a:stretch>
                  <a:fillRect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AFF5D38-4340-4BDA-8A31-ADC4C6B8323E}"/>
                  </a:ext>
                </a:extLst>
              </p:cNvPr>
              <p:cNvSpPr/>
              <p:nvPr/>
            </p:nvSpPr>
            <p:spPr>
              <a:xfrm>
                <a:off x="1047394" y="1818032"/>
                <a:ext cx="11539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B0F0"/>
                          </a:solidFill>
                          <a:latin typeface="Cambria Math" panose="02040503050406030204" pitchFamily="18" charset="0"/>
                          <a:ea typeface="Cambria Math" panose="02040503050406030204" pitchFamily="18" charset="0"/>
                        </a:rPr>
                        <m:t>𝑽</m:t>
                      </m:r>
                      <m:r>
                        <a:rPr lang="en-US" sz="2400" b="1" i="1" baseline="-25000" smtClean="0">
                          <a:solidFill>
                            <a:srgbClr val="00B0F0"/>
                          </a:solidFill>
                          <a:latin typeface="Cambria Math" panose="02040503050406030204" pitchFamily="18" charset="0"/>
                          <a:ea typeface="Cambria Math" panose="02040503050406030204" pitchFamily="18" charset="0"/>
                        </a:rPr>
                        <m:t>𝒊</m:t>
                      </m:r>
                      <m:r>
                        <a:rPr lang="en-US" sz="2400" b="1" i="1" smtClean="0">
                          <a:solidFill>
                            <a:srgbClr val="00B0F0"/>
                          </a:solidFill>
                          <a:latin typeface="Cambria Math" panose="02040503050406030204" pitchFamily="18" charset="0"/>
                          <a:ea typeface="Cambria Math" panose="02040503050406030204" pitchFamily="18" charset="0"/>
                        </a:rPr>
                        <m:t>=</m:t>
                      </m:r>
                      <m:r>
                        <m:rPr>
                          <m:sty m:val="p"/>
                        </m:rPr>
                        <a:rPr lang="en-US" sz="2400" b="0" i="0" smtClean="0">
                          <a:solidFill>
                            <a:srgbClr val="00B0F0"/>
                          </a:solidFill>
                          <a:latin typeface="Cambria Math" panose="02040503050406030204" pitchFamily="18" charset="0"/>
                          <a:ea typeface="Cambria Math" panose="02040503050406030204" pitchFamily="18" charset="0"/>
                        </a:rPr>
                        <m:t>V</m:t>
                      </m:r>
                    </m:oMath>
                  </m:oMathPara>
                </a14:m>
                <a:endParaRPr lang="en-US" dirty="0">
                  <a:solidFill>
                    <a:srgbClr val="00B0F0"/>
                  </a:solidFill>
                </a:endParaRPr>
              </a:p>
            </p:txBody>
          </p:sp>
        </mc:Choice>
        <mc:Fallback xmlns="">
          <p:sp>
            <p:nvSpPr>
              <p:cNvPr id="6" name="Rectangle 5">
                <a:extLst>
                  <a:ext uri="{FF2B5EF4-FFF2-40B4-BE49-F238E27FC236}">
                    <a16:creationId xmlns:a16="http://schemas.microsoft.com/office/drawing/2014/main" id="{8AFF5D38-4340-4BDA-8A31-ADC4C6B8323E}"/>
                  </a:ext>
                </a:extLst>
              </p:cNvPr>
              <p:cNvSpPr>
                <a:spLocks noRot="1" noChangeAspect="1" noMove="1" noResize="1" noEditPoints="1" noAdjustHandles="1" noChangeArrowheads="1" noChangeShapeType="1" noTextEdit="1"/>
              </p:cNvSpPr>
              <p:nvPr/>
            </p:nvSpPr>
            <p:spPr>
              <a:xfrm>
                <a:off x="1047394" y="1818032"/>
                <a:ext cx="1153906" cy="461665"/>
              </a:xfrm>
              <a:prstGeom prst="rect">
                <a:avLst/>
              </a:prstGeom>
              <a:blipFill>
                <a:blip r:embed="rId5"/>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B29E17C-C61B-45C6-9E1F-1C009C908DB2}"/>
                  </a:ext>
                </a:extLst>
              </p:cNvPr>
              <p:cNvSpPr/>
              <p:nvPr/>
            </p:nvSpPr>
            <p:spPr>
              <a:xfrm>
                <a:off x="1048308" y="2313774"/>
                <a:ext cx="132542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B0F0"/>
                          </a:solidFill>
                          <a:latin typeface="Cambria Math" panose="02040503050406030204" pitchFamily="18" charset="0"/>
                          <a:ea typeface="Cambria Math" panose="02040503050406030204" pitchFamily="18" charset="0"/>
                        </a:rPr>
                        <m:t>𝑽</m:t>
                      </m:r>
                      <m:r>
                        <a:rPr lang="en-US" sz="2400" b="1" i="1" baseline="-25000" smtClean="0">
                          <a:solidFill>
                            <a:srgbClr val="00B0F0"/>
                          </a:solidFill>
                          <a:latin typeface="Cambria Math" panose="02040503050406030204" pitchFamily="18" charset="0"/>
                          <a:ea typeface="Cambria Math" panose="02040503050406030204" pitchFamily="18" charset="0"/>
                        </a:rPr>
                        <m:t>𝒇</m:t>
                      </m:r>
                      <m:r>
                        <a:rPr lang="en-US" sz="2400" b="1" i="1" smtClean="0">
                          <a:solidFill>
                            <a:srgbClr val="00B0F0"/>
                          </a:solidFill>
                          <a:latin typeface="Cambria Math" panose="02040503050406030204" pitchFamily="18" charset="0"/>
                          <a:ea typeface="Cambria Math" panose="02040503050406030204" pitchFamily="18" charset="0"/>
                        </a:rPr>
                        <m:t>=</m:t>
                      </m:r>
                      <m:r>
                        <a:rPr lang="en-US" sz="2400" b="0" i="0" smtClean="0">
                          <a:solidFill>
                            <a:srgbClr val="00B0F0"/>
                          </a:solidFill>
                          <a:latin typeface="Cambria Math" panose="02040503050406030204" pitchFamily="18" charset="0"/>
                          <a:ea typeface="Cambria Math" panose="02040503050406030204" pitchFamily="18" charset="0"/>
                        </a:rPr>
                        <m:t>2</m:t>
                      </m:r>
                      <m:r>
                        <m:rPr>
                          <m:sty m:val="p"/>
                        </m:rPr>
                        <a:rPr lang="en-US" sz="2400" b="0" i="0" smtClean="0">
                          <a:solidFill>
                            <a:srgbClr val="00B0F0"/>
                          </a:solidFill>
                          <a:latin typeface="Cambria Math" panose="02040503050406030204" pitchFamily="18" charset="0"/>
                          <a:ea typeface="Cambria Math" panose="02040503050406030204" pitchFamily="18" charset="0"/>
                        </a:rPr>
                        <m:t>V</m:t>
                      </m:r>
                    </m:oMath>
                  </m:oMathPara>
                </a14:m>
                <a:endParaRPr lang="en-US" dirty="0">
                  <a:solidFill>
                    <a:srgbClr val="00B0F0"/>
                  </a:solidFill>
                </a:endParaRPr>
              </a:p>
            </p:txBody>
          </p:sp>
        </mc:Choice>
        <mc:Fallback xmlns="">
          <p:sp>
            <p:nvSpPr>
              <p:cNvPr id="7" name="Rectangle 6">
                <a:extLst>
                  <a:ext uri="{FF2B5EF4-FFF2-40B4-BE49-F238E27FC236}">
                    <a16:creationId xmlns:a16="http://schemas.microsoft.com/office/drawing/2014/main" id="{6B29E17C-C61B-45C6-9E1F-1C009C908DB2}"/>
                  </a:ext>
                </a:extLst>
              </p:cNvPr>
              <p:cNvSpPr>
                <a:spLocks noRot="1" noChangeAspect="1" noMove="1" noResize="1" noEditPoints="1" noAdjustHandles="1" noChangeArrowheads="1" noChangeShapeType="1" noTextEdit="1"/>
              </p:cNvSpPr>
              <p:nvPr/>
            </p:nvSpPr>
            <p:spPr>
              <a:xfrm>
                <a:off x="1048308" y="2313774"/>
                <a:ext cx="1325427" cy="461665"/>
              </a:xfrm>
              <a:prstGeom prst="rect">
                <a:avLst/>
              </a:prstGeom>
              <a:blipFill>
                <a:blip r:embed="rId6"/>
                <a:stretch>
                  <a:fillRect b="-18667"/>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1551136B-04CE-42AE-8835-E01562FC3B1D}"/>
              </a:ext>
            </a:extLst>
          </p:cNvPr>
          <p:cNvPicPr>
            <a:picLocks noChangeAspect="1"/>
          </p:cNvPicPr>
          <p:nvPr/>
        </p:nvPicPr>
        <p:blipFill>
          <a:blip r:embed="rId7"/>
          <a:stretch>
            <a:fillRect/>
          </a:stretch>
        </p:blipFill>
        <p:spPr>
          <a:xfrm>
            <a:off x="9419681" y="1454776"/>
            <a:ext cx="2358835" cy="4570242"/>
          </a:xfrm>
          <a:prstGeom prst="rect">
            <a:avLst/>
          </a:prstGeom>
        </p:spPr>
      </p:pic>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9078123-A446-40F4-A82B-82129654383B}"/>
                  </a:ext>
                </a:extLst>
              </p:cNvPr>
              <p:cNvSpPr/>
              <p:nvPr/>
            </p:nvSpPr>
            <p:spPr>
              <a:xfrm>
                <a:off x="365569" y="3755211"/>
                <a:ext cx="4259226" cy="9091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B0F0"/>
                          </a:solidFill>
                          <a:latin typeface="Cambria Math" panose="02040503050406030204" pitchFamily="18" charset="0"/>
                          <a:ea typeface="Cambria Math" panose="02040503050406030204" pitchFamily="18" charset="0"/>
                        </a:rPr>
                        <m:t>∆</m:t>
                      </m:r>
                      <m:r>
                        <a:rPr lang="en-US" sz="2400" b="1" i="1" smtClean="0">
                          <a:solidFill>
                            <a:srgbClr val="00B0F0"/>
                          </a:solidFill>
                          <a:latin typeface="Cambria Math" panose="02040503050406030204" pitchFamily="18" charset="0"/>
                          <a:ea typeface="Cambria Math" panose="02040503050406030204" pitchFamily="18" charset="0"/>
                        </a:rPr>
                        <m:t>𝑺</m:t>
                      </m:r>
                      <m:r>
                        <a:rPr lang="en-US" sz="2400" b="1" i="1" smtClean="0">
                          <a:solidFill>
                            <a:srgbClr val="00B0F0"/>
                          </a:solidFill>
                          <a:latin typeface="Cambria Math" panose="02040503050406030204" pitchFamily="18" charset="0"/>
                          <a:ea typeface="Cambria Math" panose="02040503050406030204" pitchFamily="18" charset="0"/>
                        </a:rPr>
                        <m:t>=</m:t>
                      </m:r>
                      <m:r>
                        <a:rPr lang="en-US" sz="2400" b="1" i="1" smtClean="0">
                          <a:solidFill>
                            <a:srgbClr val="00B0F0"/>
                          </a:solidFill>
                          <a:latin typeface="Cambria Math" panose="02040503050406030204" pitchFamily="18" charset="0"/>
                          <a:ea typeface="Cambria Math" panose="02040503050406030204" pitchFamily="18" charset="0"/>
                        </a:rPr>
                        <m:t>𝒏𝑹𝒍𝒏</m:t>
                      </m:r>
                      <m:f>
                        <m:fPr>
                          <m:ctrlPr>
                            <a:rPr lang="en-US" sz="2400" b="1" i="1">
                              <a:solidFill>
                                <a:srgbClr val="00B0F0"/>
                              </a:solidFill>
                              <a:latin typeface="Cambria Math" panose="02040503050406030204" pitchFamily="18" charset="0"/>
                              <a:ea typeface="Cambria Math" panose="02040503050406030204" pitchFamily="18" charset="0"/>
                            </a:rPr>
                          </m:ctrlPr>
                        </m:fPr>
                        <m:num>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𝑽</m:t>
                              </m:r>
                            </m:e>
                            <m:sub>
                              <m:r>
                                <a:rPr lang="en-US" sz="2400" b="1" i="1">
                                  <a:solidFill>
                                    <a:srgbClr val="00B0F0"/>
                                  </a:solidFill>
                                  <a:latin typeface="Cambria Math" panose="02040503050406030204" pitchFamily="18" charset="0"/>
                                  <a:ea typeface="Cambria Math" panose="02040503050406030204" pitchFamily="18" charset="0"/>
                                </a:rPr>
                                <m:t>𝒇</m:t>
                              </m:r>
                            </m:sub>
                          </m:sSub>
                        </m:num>
                        <m:den>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𝑽</m:t>
                              </m:r>
                            </m:e>
                            <m:sub>
                              <m:r>
                                <a:rPr lang="en-US" sz="2400" b="1" i="1">
                                  <a:solidFill>
                                    <a:srgbClr val="00B0F0"/>
                                  </a:solidFill>
                                  <a:latin typeface="Cambria Math" panose="02040503050406030204" pitchFamily="18" charset="0"/>
                                  <a:ea typeface="Cambria Math" panose="02040503050406030204" pitchFamily="18" charset="0"/>
                                </a:rPr>
                                <m:t>𝒊</m:t>
                              </m:r>
                            </m:sub>
                          </m:sSub>
                        </m:den>
                      </m:f>
                      <m:r>
                        <a:rPr lang="en-US" sz="2400" b="1" i="1">
                          <a:solidFill>
                            <a:srgbClr val="00B0F0"/>
                          </a:solidFill>
                          <a:latin typeface="Cambria Math" panose="02040503050406030204" pitchFamily="18" charset="0"/>
                          <a:ea typeface="Cambria Math" panose="02040503050406030204" pitchFamily="18" charset="0"/>
                        </a:rPr>
                        <m:t>+</m:t>
                      </m:r>
                      <m:r>
                        <a:rPr lang="en-US" sz="2400" b="1" i="1">
                          <a:solidFill>
                            <a:srgbClr val="00B0F0"/>
                          </a:solidFill>
                          <a:latin typeface="Cambria Math" panose="02040503050406030204" pitchFamily="18" charset="0"/>
                          <a:ea typeface="Cambria Math" panose="02040503050406030204" pitchFamily="18" charset="0"/>
                        </a:rPr>
                        <m:t>𝒏</m:t>
                      </m:r>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𝑪</m:t>
                          </m:r>
                        </m:e>
                        <m:sub>
                          <m:r>
                            <a:rPr lang="en-US" sz="2400" b="1" i="1">
                              <a:solidFill>
                                <a:srgbClr val="00B0F0"/>
                              </a:solidFill>
                              <a:latin typeface="Cambria Math" panose="02040503050406030204" pitchFamily="18" charset="0"/>
                              <a:ea typeface="Cambria Math" panose="02040503050406030204" pitchFamily="18" charset="0"/>
                            </a:rPr>
                            <m:t>𝒗</m:t>
                          </m:r>
                        </m:sub>
                      </m:sSub>
                      <m:r>
                        <a:rPr lang="en-US" sz="2400" b="1" i="1">
                          <a:solidFill>
                            <a:srgbClr val="00B0F0"/>
                          </a:solidFill>
                          <a:latin typeface="Cambria Math" panose="02040503050406030204" pitchFamily="18" charset="0"/>
                          <a:ea typeface="Cambria Math" panose="02040503050406030204" pitchFamily="18" charset="0"/>
                        </a:rPr>
                        <m:t>𝒍𝒏</m:t>
                      </m:r>
                      <m:f>
                        <m:fPr>
                          <m:ctrlPr>
                            <a:rPr lang="en-US" sz="2400" b="1" i="1">
                              <a:solidFill>
                                <a:srgbClr val="00B0F0"/>
                              </a:solidFill>
                              <a:latin typeface="Cambria Math" panose="02040503050406030204" pitchFamily="18" charset="0"/>
                              <a:ea typeface="Cambria Math" panose="02040503050406030204" pitchFamily="18" charset="0"/>
                            </a:rPr>
                          </m:ctrlPr>
                        </m:fPr>
                        <m:num>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𝑻</m:t>
                              </m:r>
                            </m:e>
                            <m:sub>
                              <m:r>
                                <a:rPr lang="en-US" sz="2400" b="1" i="1">
                                  <a:solidFill>
                                    <a:srgbClr val="00B0F0"/>
                                  </a:solidFill>
                                  <a:latin typeface="Cambria Math" panose="02040503050406030204" pitchFamily="18" charset="0"/>
                                  <a:ea typeface="Cambria Math" panose="02040503050406030204" pitchFamily="18" charset="0"/>
                                </a:rPr>
                                <m:t>𝒇</m:t>
                              </m:r>
                            </m:sub>
                          </m:sSub>
                        </m:num>
                        <m:den>
                          <m:sSub>
                            <m:sSubPr>
                              <m:ctrlPr>
                                <a:rPr lang="en-US" sz="2400" b="1" i="1" smtClean="0">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𝑻</m:t>
                              </m:r>
                            </m:e>
                            <m:sub>
                              <m:r>
                                <a:rPr lang="en-US" sz="2400" b="1" i="1" smtClean="0">
                                  <a:solidFill>
                                    <a:srgbClr val="00B0F0"/>
                                  </a:solidFill>
                                  <a:latin typeface="Cambria Math" panose="02040503050406030204" pitchFamily="18" charset="0"/>
                                  <a:ea typeface="Cambria Math" panose="02040503050406030204" pitchFamily="18" charset="0"/>
                                </a:rPr>
                                <m:t>𝒇</m:t>
                              </m:r>
                            </m:sub>
                          </m:sSub>
                        </m:den>
                      </m:f>
                    </m:oMath>
                  </m:oMathPara>
                </a14:m>
                <a:endParaRPr lang="en-US" dirty="0">
                  <a:solidFill>
                    <a:srgbClr val="00B0F0"/>
                  </a:solidFill>
                </a:endParaRPr>
              </a:p>
            </p:txBody>
          </p:sp>
        </mc:Choice>
        <mc:Fallback xmlns="">
          <p:sp>
            <p:nvSpPr>
              <p:cNvPr id="9" name="Rectangle 8">
                <a:extLst>
                  <a:ext uri="{FF2B5EF4-FFF2-40B4-BE49-F238E27FC236}">
                    <a16:creationId xmlns:a16="http://schemas.microsoft.com/office/drawing/2014/main" id="{49078123-A446-40F4-A82B-82129654383B}"/>
                  </a:ext>
                </a:extLst>
              </p:cNvPr>
              <p:cNvSpPr>
                <a:spLocks noRot="1" noChangeAspect="1" noMove="1" noResize="1" noEditPoints="1" noAdjustHandles="1" noChangeArrowheads="1" noChangeShapeType="1" noTextEdit="1"/>
              </p:cNvSpPr>
              <p:nvPr/>
            </p:nvSpPr>
            <p:spPr>
              <a:xfrm>
                <a:off x="365569" y="3755211"/>
                <a:ext cx="4259226" cy="909160"/>
              </a:xfrm>
              <a:prstGeom prst="rect">
                <a:avLst/>
              </a:prstGeom>
              <a:blipFill>
                <a:blip r:embed="rId8"/>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82EBD68E-7C0B-45EC-B464-7AC676A8847B}"/>
              </a:ext>
            </a:extLst>
          </p:cNvPr>
          <p:cNvSpPr/>
          <p:nvPr/>
        </p:nvSpPr>
        <p:spPr>
          <a:xfrm>
            <a:off x="1047394" y="2775439"/>
            <a:ext cx="896399" cy="461665"/>
          </a:xfrm>
          <a:prstGeom prst="rect">
            <a:avLst/>
          </a:prstGeom>
        </p:spPr>
        <p:txBody>
          <a:bodyPr wrap="none">
            <a:spAutoFit/>
          </a:bodyPr>
          <a:lstStyle/>
          <a:p>
            <a:r>
              <a:rPr lang="en-US" sz="2400" b="1" dirty="0" err="1">
                <a:solidFill>
                  <a:srgbClr val="00B0F0"/>
                </a:solidFill>
                <a:ea typeface="Cambria Math" panose="02040503050406030204" pitchFamily="18" charset="0"/>
              </a:rPr>
              <a:t>T</a:t>
            </a:r>
            <a:r>
              <a:rPr lang="en-US" sz="2400" b="1" baseline="-25000" dirty="0" err="1">
                <a:solidFill>
                  <a:srgbClr val="00B0F0"/>
                </a:solidFill>
                <a:ea typeface="Cambria Math" panose="02040503050406030204" pitchFamily="18" charset="0"/>
              </a:rPr>
              <a:t>i</a:t>
            </a:r>
            <a:r>
              <a:rPr lang="en-US" sz="2400" b="1" dirty="0">
                <a:solidFill>
                  <a:srgbClr val="00B0F0"/>
                </a:solidFill>
                <a:ea typeface="Cambria Math" panose="02040503050406030204" pitchFamily="18" charset="0"/>
              </a:rPr>
              <a:t> = </a:t>
            </a:r>
            <a:r>
              <a:rPr lang="en-US" sz="2400" b="1" dirty="0" err="1">
                <a:solidFill>
                  <a:srgbClr val="00B0F0"/>
                </a:solidFill>
                <a:ea typeface="Cambria Math" panose="02040503050406030204" pitchFamily="18" charset="0"/>
              </a:rPr>
              <a:t>T</a:t>
            </a:r>
            <a:r>
              <a:rPr lang="en-US" sz="2400" b="1" baseline="-25000" dirty="0" err="1">
                <a:solidFill>
                  <a:srgbClr val="00B0F0"/>
                </a:solidFill>
                <a:ea typeface="Cambria Math" panose="02040503050406030204" pitchFamily="18" charset="0"/>
              </a:rPr>
              <a:t>f</a:t>
            </a:r>
            <a:endParaRPr lang="en-US" dirty="0">
              <a:solidFill>
                <a:srgbClr val="00B0F0"/>
              </a:solidFill>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511EAEF-81B6-415C-A28F-BD72C1D5C874}"/>
                  </a:ext>
                </a:extLst>
              </p:cNvPr>
              <p:cNvSpPr/>
              <p:nvPr/>
            </p:nvSpPr>
            <p:spPr>
              <a:xfrm>
                <a:off x="294162" y="4479525"/>
                <a:ext cx="4259226" cy="86183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B0F0"/>
                          </a:solidFill>
                          <a:latin typeface="Cambria Math" panose="02040503050406030204" pitchFamily="18" charset="0"/>
                          <a:ea typeface="Cambria Math" panose="02040503050406030204" pitchFamily="18" charset="0"/>
                        </a:rPr>
                        <m:t>∆</m:t>
                      </m:r>
                      <m:r>
                        <a:rPr lang="en-US" sz="2400" b="1" i="1" smtClean="0">
                          <a:solidFill>
                            <a:srgbClr val="00B0F0"/>
                          </a:solidFill>
                          <a:latin typeface="Cambria Math" panose="02040503050406030204" pitchFamily="18" charset="0"/>
                          <a:ea typeface="Cambria Math" panose="02040503050406030204" pitchFamily="18" charset="0"/>
                        </a:rPr>
                        <m:t>𝑺</m:t>
                      </m:r>
                      <m:r>
                        <a:rPr lang="en-US" sz="2400" b="1" i="1" smtClean="0">
                          <a:solidFill>
                            <a:srgbClr val="00B0F0"/>
                          </a:solidFill>
                          <a:latin typeface="Cambria Math" panose="02040503050406030204" pitchFamily="18" charset="0"/>
                          <a:ea typeface="Cambria Math" panose="02040503050406030204" pitchFamily="18" charset="0"/>
                        </a:rPr>
                        <m:t>=</m:t>
                      </m:r>
                      <m:r>
                        <a:rPr lang="en-US" sz="2400" b="1" i="1" smtClean="0">
                          <a:solidFill>
                            <a:srgbClr val="00B0F0"/>
                          </a:solidFill>
                          <a:latin typeface="Cambria Math" panose="02040503050406030204" pitchFamily="18" charset="0"/>
                          <a:ea typeface="Cambria Math" panose="02040503050406030204" pitchFamily="18" charset="0"/>
                        </a:rPr>
                        <m:t>𝒏𝑹𝒍𝒏</m:t>
                      </m:r>
                      <m:f>
                        <m:fPr>
                          <m:ctrlPr>
                            <a:rPr lang="en-US" sz="2400" b="1" i="1">
                              <a:solidFill>
                                <a:srgbClr val="00B0F0"/>
                              </a:solidFill>
                              <a:latin typeface="Cambria Math" panose="02040503050406030204" pitchFamily="18" charset="0"/>
                              <a:ea typeface="Cambria Math" panose="02040503050406030204" pitchFamily="18" charset="0"/>
                            </a:rPr>
                          </m:ctrlPr>
                        </m:fPr>
                        <m:num>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𝑽</m:t>
                              </m:r>
                            </m:e>
                            <m:sub>
                              <m:r>
                                <a:rPr lang="en-US" sz="2400" b="1" i="1">
                                  <a:solidFill>
                                    <a:srgbClr val="00B0F0"/>
                                  </a:solidFill>
                                  <a:latin typeface="Cambria Math" panose="02040503050406030204" pitchFamily="18" charset="0"/>
                                  <a:ea typeface="Cambria Math" panose="02040503050406030204" pitchFamily="18" charset="0"/>
                                </a:rPr>
                                <m:t>𝒇</m:t>
                              </m:r>
                            </m:sub>
                          </m:sSub>
                        </m:num>
                        <m:den>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𝑽</m:t>
                              </m:r>
                            </m:e>
                            <m:sub>
                              <m:r>
                                <a:rPr lang="en-US" sz="2400" b="1" i="1">
                                  <a:solidFill>
                                    <a:srgbClr val="00B0F0"/>
                                  </a:solidFill>
                                  <a:latin typeface="Cambria Math" panose="02040503050406030204" pitchFamily="18" charset="0"/>
                                  <a:ea typeface="Cambria Math" panose="02040503050406030204" pitchFamily="18" charset="0"/>
                                </a:rPr>
                                <m:t>𝒊</m:t>
                              </m:r>
                            </m:sub>
                          </m:sSub>
                        </m:den>
                      </m:f>
                      <m:r>
                        <a:rPr lang="en-US" sz="2400" b="1" i="1">
                          <a:solidFill>
                            <a:srgbClr val="00B0F0"/>
                          </a:solidFill>
                          <a:latin typeface="Cambria Math" panose="02040503050406030204" pitchFamily="18" charset="0"/>
                          <a:ea typeface="Cambria Math" panose="02040503050406030204" pitchFamily="18" charset="0"/>
                        </a:rPr>
                        <m:t>+</m:t>
                      </m:r>
                      <m:r>
                        <a:rPr lang="en-US" sz="2400" b="1" i="1">
                          <a:solidFill>
                            <a:srgbClr val="00B0F0"/>
                          </a:solidFill>
                          <a:latin typeface="Cambria Math" panose="02040503050406030204" pitchFamily="18" charset="0"/>
                          <a:ea typeface="Cambria Math" panose="02040503050406030204" pitchFamily="18" charset="0"/>
                        </a:rPr>
                        <m:t>𝒏</m:t>
                      </m:r>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𝑪</m:t>
                          </m:r>
                        </m:e>
                        <m:sub>
                          <m:r>
                            <a:rPr lang="en-US" sz="2400" b="1" i="1">
                              <a:solidFill>
                                <a:srgbClr val="00B0F0"/>
                              </a:solidFill>
                              <a:latin typeface="Cambria Math" panose="02040503050406030204" pitchFamily="18" charset="0"/>
                              <a:ea typeface="Cambria Math" panose="02040503050406030204" pitchFamily="18" charset="0"/>
                            </a:rPr>
                            <m:t>𝒗</m:t>
                          </m:r>
                        </m:sub>
                      </m:sSub>
                      <m:r>
                        <a:rPr lang="en-US" sz="2400" b="1" i="1">
                          <a:solidFill>
                            <a:srgbClr val="00B0F0"/>
                          </a:solidFill>
                          <a:latin typeface="Cambria Math" panose="02040503050406030204" pitchFamily="18" charset="0"/>
                          <a:ea typeface="Cambria Math" panose="02040503050406030204" pitchFamily="18" charset="0"/>
                        </a:rPr>
                        <m:t>𝒍𝒏</m:t>
                      </m:r>
                      <m:r>
                        <a:rPr lang="en-US" sz="2400" b="1" i="1" smtClean="0">
                          <a:solidFill>
                            <a:srgbClr val="00B0F0"/>
                          </a:solidFill>
                          <a:latin typeface="Cambria Math" panose="02040503050406030204" pitchFamily="18" charset="0"/>
                          <a:ea typeface="Cambria Math" panose="02040503050406030204" pitchFamily="18" charset="0"/>
                        </a:rPr>
                        <m:t>𝟏</m:t>
                      </m:r>
                    </m:oMath>
                  </m:oMathPara>
                </a14:m>
                <a:endParaRPr lang="en-US" dirty="0">
                  <a:solidFill>
                    <a:srgbClr val="00B0F0"/>
                  </a:solidFill>
                </a:endParaRPr>
              </a:p>
            </p:txBody>
          </p:sp>
        </mc:Choice>
        <mc:Fallback xmlns="">
          <p:sp>
            <p:nvSpPr>
              <p:cNvPr id="11" name="Rectangle 10">
                <a:extLst>
                  <a:ext uri="{FF2B5EF4-FFF2-40B4-BE49-F238E27FC236}">
                    <a16:creationId xmlns:a16="http://schemas.microsoft.com/office/drawing/2014/main" id="{C511EAEF-81B6-415C-A28F-BD72C1D5C874}"/>
                  </a:ext>
                </a:extLst>
              </p:cNvPr>
              <p:cNvSpPr>
                <a:spLocks noRot="1" noChangeAspect="1" noMove="1" noResize="1" noEditPoints="1" noAdjustHandles="1" noChangeArrowheads="1" noChangeShapeType="1" noTextEdit="1"/>
              </p:cNvSpPr>
              <p:nvPr/>
            </p:nvSpPr>
            <p:spPr>
              <a:xfrm>
                <a:off x="294162" y="4479525"/>
                <a:ext cx="4259226" cy="861839"/>
              </a:xfrm>
              <a:prstGeom prst="rect">
                <a:avLst/>
              </a:prstGeom>
              <a:blipFill>
                <a:blip r:embed="rId9"/>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A486CE55-A6D9-4EBC-AA75-D210D532F395}"/>
              </a:ext>
            </a:extLst>
          </p:cNvPr>
          <p:cNvSpPr/>
          <p:nvPr/>
        </p:nvSpPr>
        <p:spPr>
          <a:xfrm>
            <a:off x="366866" y="1061101"/>
            <a:ext cx="1334020" cy="461665"/>
          </a:xfrm>
          <a:prstGeom prst="rect">
            <a:avLst/>
          </a:prstGeom>
        </p:spPr>
        <p:txBody>
          <a:bodyPr wrap="none">
            <a:spAutoFit/>
          </a:bodyPr>
          <a:lstStyle/>
          <a:p>
            <a:r>
              <a:rPr lang="en-US" sz="2400" b="1" dirty="0">
                <a:solidFill>
                  <a:srgbClr val="0070C0"/>
                </a:solidFill>
              </a:rPr>
              <a:t>Solution:</a:t>
            </a:r>
            <a:endParaRPr lang="en-US" dirty="0">
              <a:solidFill>
                <a:srgbClr val="0070C0"/>
              </a:solidFill>
            </a:endParaRP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B8E78D4F-C0D1-4EDA-8B1A-A4FD62114035}"/>
                  </a:ext>
                </a:extLst>
              </p:cNvPr>
              <p:cNvSpPr/>
              <p:nvPr/>
            </p:nvSpPr>
            <p:spPr>
              <a:xfrm>
                <a:off x="4823578" y="4621562"/>
                <a:ext cx="2544844" cy="693588"/>
              </a:xfrm>
              <a:prstGeom prst="rect">
                <a:avLst/>
              </a:prstGeom>
            </p:spPr>
            <p:txBody>
              <a:bodyPr wrap="square">
                <a:spAutoFit/>
              </a:bodyPr>
              <a:lstStyle/>
              <a:p>
                <a14:m>
                  <m:oMath xmlns:m="http://schemas.openxmlformats.org/officeDocument/2006/math">
                    <m:r>
                      <a:rPr lang="en-US" sz="2400" b="1" i="1" smtClean="0">
                        <a:solidFill>
                          <a:srgbClr val="00B0F0"/>
                        </a:solidFill>
                        <a:latin typeface="Cambria Math" panose="02040503050406030204" pitchFamily="18" charset="0"/>
                        <a:ea typeface="Cambria Math" panose="02040503050406030204" pitchFamily="18" charset="0"/>
                      </a:rPr>
                      <m:t>∆</m:t>
                    </m:r>
                    <m:r>
                      <a:rPr lang="en-US" sz="2400" b="1" i="1" smtClean="0">
                        <a:solidFill>
                          <a:srgbClr val="00B0F0"/>
                        </a:solidFill>
                        <a:latin typeface="Cambria Math" panose="02040503050406030204" pitchFamily="18" charset="0"/>
                        <a:ea typeface="Cambria Math" panose="02040503050406030204" pitchFamily="18" charset="0"/>
                      </a:rPr>
                      <m:t>𝑺</m:t>
                    </m:r>
                    <m:r>
                      <a:rPr lang="en-US" sz="2400" b="1" i="1" smtClean="0">
                        <a:solidFill>
                          <a:srgbClr val="00B0F0"/>
                        </a:solidFill>
                        <a:latin typeface="Cambria Math" panose="02040503050406030204" pitchFamily="18" charset="0"/>
                        <a:ea typeface="Cambria Math" panose="02040503050406030204" pitchFamily="18" charset="0"/>
                      </a:rPr>
                      <m:t>=</m:t>
                    </m:r>
                    <m:r>
                      <a:rPr lang="en-US" sz="2400" b="1" i="1" smtClean="0">
                        <a:solidFill>
                          <a:srgbClr val="00B0F0"/>
                        </a:solidFill>
                        <a:latin typeface="Cambria Math" panose="02040503050406030204" pitchFamily="18" charset="0"/>
                        <a:ea typeface="Cambria Math" panose="02040503050406030204" pitchFamily="18" charset="0"/>
                      </a:rPr>
                      <m:t>𝒏𝑹𝒍𝒏</m:t>
                    </m:r>
                    <m:f>
                      <m:fPr>
                        <m:ctrlPr>
                          <a:rPr lang="en-US" sz="2400" b="1" i="1">
                            <a:solidFill>
                              <a:srgbClr val="00B0F0"/>
                            </a:solidFill>
                            <a:latin typeface="Cambria Math" panose="02040503050406030204" pitchFamily="18" charset="0"/>
                            <a:ea typeface="Cambria Math" panose="02040503050406030204" pitchFamily="18" charset="0"/>
                          </a:rPr>
                        </m:ctrlPr>
                      </m:fPr>
                      <m:num>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𝑽</m:t>
                            </m:r>
                          </m:e>
                          <m:sub>
                            <m:r>
                              <a:rPr lang="en-US" sz="2400" b="1" i="1">
                                <a:solidFill>
                                  <a:srgbClr val="00B0F0"/>
                                </a:solidFill>
                                <a:latin typeface="Cambria Math" panose="02040503050406030204" pitchFamily="18" charset="0"/>
                                <a:ea typeface="Cambria Math" panose="02040503050406030204" pitchFamily="18" charset="0"/>
                              </a:rPr>
                              <m:t>𝒇</m:t>
                            </m:r>
                          </m:sub>
                        </m:sSub>
                      </m:num>
                      <m:den>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𝑽</m:t>
                            </m:r>
                          </m:e>
                          <m:sub>
                            <m:r>
                              <a:rPr lang="en-US" sz="2400" b="1" i="1">
                                <a:solidFill>
                                  <a:srgbClr val="00B0F0"/>
                                </a:solidFill>
                                <a:latin typeface="Cambria Math" panose="02040503050406030204" pitchFamily="18" charset="0"/>
                                <a:ea typeface="Cambria Math" panose="02040503050406030204" pitchFamily="18" charset="0"/>
                              </a:rPr>
                              <m:t>𝒊</m:t>
                            </m:r>
                          </m:sub>
                        </m:sSub>
                      </m:den>
                    </m:f>
                    <m:r>
                      <a:rPr lang="en-US" sz="2400" b="1" i="1">
                        <a:solidFill>
                          <a:srgbClr val="00B0F0"/>
                        </a:solidFill>
                        <a:latin typeface="Cambria Math" panose="02040503050406030204" pitchFamily="18" charset="0"/>
                        <a:ea typeface="Cambria Math" panose="02040503050406030204" pitchFamily="18" charset="0"/>
                      </a:rPr>
                      <m:t>+</m:t>
                    </m:r>
                  </m:oMath>
                </a14:m>
                <a:r>
                  <a:rPr lang="en-US" dirty="0">
                    <a:solidFill>
                      <a:srgbClr val="00B0F0"/>
                    </a:solidFill>
                  </a:rPr>
                  <a:t> 0</a:t>
                </a:r>
              </a:p>
            </p:txBody>
          </p:sp>
        </mc:Choice>
        <mc:Fallback xmlns="">
          <p:sp>
            <p:nvSpPr>
              <p:cNvPr id="13" name="Rectangle 12">
                <a:extLst>
                  <a:ext uri="{FF2B5EF4-FFF2-40B4-BE49-F238E27FC236}">
                    <a16:creationId xmlns:a16="http://schemas.microsoft.com/office/drawing/2014/main" id="{B8E78D4F-C0D1-4EDA-8B1A-A4FD62114035}"/>
                  </a:ext>
                </a:extLst>
              </p:cNvPr>
              <p:cNvSpPr>
                <a:spLocks noRot="1" noChangeAspect="1" noMove="1" noResize="1" noEditPoints="1" noAdjustHandles="1" noChangeArrowheads="1" noChangeShapeType="1" noTextEdit="1"/>
              </p:cNvSpPr>
              <p:nvPr/>
            </p:nvSpPr>
            <p:spPr>
              <a:xfrm>
                <a:off x="4823578" y="4621562"/>
                <a:ext cx="2544844" cy="693588"/>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4795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93516" y="132745"/>
                <a:ext cx="11463131" cy="6592510"/>
              </a:xfrm>
              <a:prstGeom prst="rect">
                <a:avLst/>
              </a:prstGeom>
            </p:spPr>
            <p:txBody>
              <a:bodyPr wrap="square">
                <a:spAutoFit/>
              </a:bodyPr>
              <a:lstStyle/>
              <a:p>
                <a:pPr marL="266700" marR="124460" lvl="0" algn="just" eaLnBrk="0" fontAlgn="base" hangingPunct="0">
                  <a:lnSpc>
                    <a:spcPct val="115000"/>
                  </a:lnSpc>
                </a:pPr>
                <a:r>
                  <a:rPr lang="en-US" sz="2400" b="1" dirty="0">
                    <a:solidFill>
                      <a:srgbClr val="000000"/>
                    </a:solidFill>
                    <a:ea typeface="Times New Roman" panose="02020603050405020304" pitchFamily="18" charset="0"/>
                  </a:rPr>
                  <a:t>2. An ideal gas undergoes a reversible isothermal expansion at 77.0 </a:t>
                </a:r>
                <a:r>
                  <a:rPr lang="en-US" sz="2400" b="1" baseline="30000" dirty="0">
                    <a:solidFill>
                      <a:srgbClr val="000000"/>
                    </a:solidFill>
                    <a:ea typeface="Times New Roman" panose="02020603050405020304" pitchFamily="18" charset="0"/>
                  </a:rPr>
                  <a:t>0</a:t>
                </a:r>
                <a:r>
                  <a:rPr lang="en-US" sz="2400" b="1" dirty="0">
                    <a:solidFill>
                      <a:srgbClr val="000000"/>
                    </a:solidFill>
                    <a:ea typeface="Times New Roman" panose="02020603050405020304" pitchFamily="18" charset="0"/>
                  </a:rPr>
                  <a:t>C, increasing its volume from 1.30 L to 3.40 L. The entropy change of the gas is 22.0 J/K. How many moles of gas are present? </a:t>
                </a:r>
              </a:p>
              <a:p>
                <a:pPr marL="266700" marR="124460" lvl="0" algn="just" eaLnBrk="0" fontAlgn="base" hangingPunct="0">
                  <a:lnSpc>
                    <a:spcPct val="115000"/>
                  </a:lnSpc>
                </a:pPr>
                <a:endParaRPr lang="en-US" sz="2400" b="1" dirty="0">
                  <a:solidFill>
                    <a:srgbClr val="000000"/>
                  </a:solidFill>
                  <a:ea typeface="Cambria Math" panose="02040503050406030204" pitchFamily="18" charset="0"/>
                </a:endParaRPr>
              </a:p>
              <a:p>
                <a:pPr marL="266700" marR="124460" lvl="0" algn="just" eaLnBrk="0" fontAlgn="base" hangingPunct="0">
                  <a:lnSpc>
                    <a:spcPct val="115000"/>
                  </a:lnSpc>
                </a:pPr>
                <a:r>
                  <a:rPr lang="en-US" sz="2400" b="1" dirty="0">
                    <a:solidFill>
                      <a:srgbClr val="000000"/>
                    </a:solidFill>
                    <a:ea typeface="Cambria Math" panose="02040503050406030204" pitchFamily="18" charset="0"/>
                  </a:rPr>
                  <a:t>                        </a:t>
                </a:r>
              </a:p>
              <a:p>
                <a:pPr marL="266700" marR="124460" lvl="0" algn="just" eaLnBrk="0" fontAlgn="base" hangingPunct="0">
                  <a:lnSpc>
                    <a:spcPct val="115000"/>
                  </a:lnSpc>
                </a:pPr>
                <a:r>
                  <a:rPr lang="en-US" sz="2400" b="1" dirty="0">
                    <a:solidFill>
                      <a:srgbClr val="000000"/>
                    </a:solidFill>
                    <a:ea typeface="Cambria Math" panose="02040503050406030204" pitchFamily="18" charset="0"/>
                  </a:rPr>
                  <a:t> </a:t>
                </a:r>
              </a:p>
              <a:p>
                <a:pPr marL="266700" marR="124460" lvl="0" algn="just" eaLnBrk="0" fontAlgn="base" hangingPunct="0">
                  <a:lnSpc>
                    <a:spcPct val="115000"/>
                  </a:lnSpc>
                </a:pPr>
                <a:r>
                  <a:rPr lang="en-US" sz="2400" b="1" dirty="0">
                    <a:solidFill>
                      <a:srgbClr val="000000"/>
                    </a:solidFill>
                    <a:ea typeface="Cambria Math" panose="02040503050406030204" pitchFamily="18" charset="0"/>
                  </a:rPr>
                  <a:t> </a:t>
                </a:r>
              </a:p>
              <a:p>
                <a:pPr marL="266700" marR="124460" lvl="0" algn="just" eaLnBrk="0" fontAlgn="base" hangingPunct="0">
                  <a:lnSpc>
                    <a:spcPct val="115000"/>
                  </a:lnSpc>
                </a:pPr>
                <a:endParaRPr lang="en-US" sz="2400" b="1" dirty="0">
                  <a:solidFill>
                    <a:srgbClr val="FF0000"/>
                  </a:solidFill>
                  <a:ea typeface="Times New Roman" panose="02020603050405020304" pitchFamily="18" charset="0"/>
                </a:endParaRPr>
              </a:p>
              <a:p>
                <a:pPr marL="266700" marR="124460" lvl="0" algn="just" eaLnBrk="0" fontAlgn="base" hangingPunct="0">
                  <a:lnSpc>
                    <a:spcPct val="115000"/>
                  </a:lnSpc>
                </a:pPr>
                <a:endParaRPr lang="en-US" sz="2400" b="1" dirty="0">
                  <a:solidFill>
                    <a:srgbClr val="FF0000"/>
                  </a:solidFill>
                  <a:ea typeface="Times New Roman" panose="02020603050405020304" pitchFamily="18" charset="0"/>
                </a:endParaRPr>
              </a:p>
              <a:p>
                <a:pPr marL="266700" marR="124460" lvl="0" algn="just" eaLnBrk="0" fontAlgn="base" hangingPunct="0">
                  <a:lnSpc>
                    <a:spcPct val="115000"/>
                  </a:lnSpc>
                </a:pPr>
                <a:r>
                  <a:rPr lang="en-US" sz="2400" b="1" dirty="0">
                    <a:solidFill>
                      <a:srgbClr val="FF0000"/>
                    </a:solidFill>
                    <a:ea typeface="Times New Roman" panose="02020603050405020304" pitchFamily="18" charset="0"/>
                  </a:rPr>
                  <a:t>                   </a:t>
                </a:r>
              </a:p>
              <a:p>
                <a:pPr marL="266700" marR="124460" lvl="0" algn="just" eaLnBrk="0" fontAlgn="base" hangingPunct="0">
                  <a:lnSpc>
                    <a:spcPct val="115000"/>
                  </a:lnSpc>
                </a:pPr>
                <a:endParaRPr lang="en-US" sz="2400" b="1" dirty="0">
                  <a:solidFill>
                    <a:srgbClr val="FF0000"/>
                  </a:solidFill>
                  <a:ea typeface="Times New Roman" panose="02020603050405020304" pitchFamily="18" charset="0"/>
                </a:endParaRPr>
              </a:p>
              <a:p>
                <a:pPr marL="266700" marR="124460" lvl="0" algn="just" eaLnBrk="0" fontAlgn="base" hangingPunct="0">
                  <a:lnSpc>
                    <a:spcPct val="115000"/>
                  </a:lnSpc>
                </a:pPr>
                <a:r>
                  <a:rPr lang="en-US" sz="2400" b="1" dirty="0">
                    <a:solidFill>
                      <a:srgbClr val="FF0000"/>
                    </a:solidFill>
                    <a:ea typeface="Times New Roman" panose="02020603050405020304" pitchFamily="18" charset="0"/>
                  </a:rPr>
                  <a:t>         </a:t>
                </a:r>
                <a14:m>
                  <m:oMath xmlns:m="http://schemas.openxmlformats.org/officeDocument/2006/math">
                    <m:r>
                      <a:rPr lang="en-US" sz="2000" b="1" i="1">
                        <a:solidFill>
                          <a:srgbClr val="FF0000"/>
                        </a:solidFill>
                        <a:latin typeface="Cambria Math" panose="02040503050406030204" pitchFamily="18" charset="0"/>
                        <a:ea typeface="Times New Roman" panose="02020603050405020304" pitchFamily="18" charset="0"/>
                      </a:rPr>
                      <m:t>𝒏</m:t>
                    </m:r>
                    <m:r>
                      <a:rPr lang="en-US" sz="2000" b="1" i="1">
                        <a:solidFill>
                          <a:srgbClr val="FF0000"/>
                        </a:solidFill>
                        <a:latin typeface="Cambria Math" panose="02040503050406030204" pitchFamily="18" charset="0"/>
                        <a:ea typeface="Times New Roman" panose="02020603050405020304" pitchFamily="18" charset="0"/>
                      </a:rPr>
                      <m:t>=</m:t>
                    </m:r>
                    <m:f>
                      <m:fPr>
                        <m:ctrlPr>
                          <a:rPr lang="en-US" sz="2000" b="1" i="1">
                            <a:solidFill>
                              <a:srgbClr val="FF0000"/>
                            </a:solidFill>
                            <a:latin typeface="Cambria Math" panose="02040503050406030204" pitchFamily="18" charset="0"/>
                          </a:rPr>
                        </m:ctrlPr>
                      </m:fPr>
                      <m:num>
                        <m:r>
                          <a:rPr lang="en-US" sz="2000" b="1" i="1">
                            <a:solidFill>
                              <a:srgbClr val="FF0000"/>
                            </a:solidFill>
                            <a:latin typeface="Cambria Math" panose="02040503050406030204" pitchFamily="18" charset="0"/>
                            <a:ea typeface="Cambria Math" panose="02040503050406030204" pitchFamily="18" charset="0"/>
                          </a:rPr>
                          <m:t>∆</m:t>
                        </m:r>
                        <m:r>
                          <a:rPr lang="en-US" sz="2000" b="1" i="1">
                            <a:solidFill>
                              <a:srgbClr val="FF0000"/>
                            </a:solidFill>
                            <a:latin typeface="Cambria Math" panose="02040503050406030204" pitchFamily="18" charset="0"/>
                            <a:ea typeface="Cambria Math" panose="02040503050406030204" pitchFamily="18" charset="0"/>
                          </a:rPr>
                          <m:t>𝑺</m:t>
                        </m:r>
                      </m:num>
                      <m:den>
                        <m:r>
                          <a:rPr lang="en-US" sz="2000" b="1" i="1">
                            <a:solidFill>
                              <a:srgbClr val="FF0000"/>
                            </a:solidFill>
                            <a:latin typeface="Cambria Math" panose="02040503050406030204" pitchFamily="18" charset="0"/>
                            <a:ea typeface="Cambria Math" panose="02040503050406030204" pitchFamily="18" charset="0"/>
                          </a:rPr>
                          <m:t>𝑹𝑰𝒏</m:t>
                        </m:r>
                        <m:f>
                          <m:fPr>
                            <m:ctrlPr>
                              <a:rPr lang="en-US" sz="2000" b="1" i="1">
                                <a:solidFill>
                                  <a:srgbClr val="FF0000"/>
                                </a:solidFill>
                                <a:latin typeface="Cambria Math" panose="02040503050406030204" pitchFamily="18" charset="0"/>
                                <a:ea typeface="Cambria Math" panose="02040503050406030204" pitchFamily="18" charset="0"/>
                              </a:rPr>
                            </m:ctrlPr>
                          </m:fPr>
                          <m:num>
                            <m:sSub>
                              <m:sSubPr>
                                <m:ctrlPr>
                                  <a:rPr lang="en-US" sz="2000" b="1" i="1">
                                    <a:solidFill>
                                      <a:srgbClr val="FF0000"/>
                                    </a:solidFill>
                                    <a:latin typeface="Cambria Math" panose="02040503050406030204" pitchFamily="18" charset="0"/>
                                    <a:ea typeface="Cambria Math" panose="02040503050406030204" pitchFamily="18" charset="0"/>
                                  </a:rPr>
                                </m:ctrlPr>
                              </m:sSubPr>
                              <m:e>
                                <m:r>
                                  <a:rPr lang="en-US" sz="2000" b="1" i="1" smtClean="0">
                                    <a:solidFill>
                                      <a:srgbClr val="FF0000"/>
                                    </a:solidFill>
                                    <a:latin typeface="Cambria Math" panose="02040503050406030204" pitchFamily="18" charset="0"/>
                                    <a:ea typeface="Cambria Math" panose="02040503050406030204" pitchFamily="18" charset="0"/>
                                  </a:rPr>
                                  <m:t>𝑽</m:t>
                                </m:r>
                              </m:e>
                              <m:sub>
                                <m:r>
                                  <a:rPr lang="en-US" sz="2000" b="1" i="1">
                                    <a:solidFill>
                                      <a:srgbClr val="FF0000"/>
                                    </a:solidFill>
                                    <a:latin typeface="Cambria Math" panose="02040503050406030204" pitchFamily="18" charset="0"/>
                                    <a:ea typeface="Cambria Math" panose="02040503050406030204" pitchFamily="18" charset="0"/>
                                  </a:rPr>
                                  <m:t>𝒇</m:t>
                                </m:r>
                              </m:sub>
                            </m:sSub>
                          </m:num>
                          <m:den>
                            <m:sSub>
                              <m:sSubPr>
                                <m:ctrlPr>
                                  <a:rPr lang="en-US" sz="2000" b="1" i="1">
                                    <a:solidFill>
                                      <a:srgbClr val="FF0000"/>
                                    </a:solidFill>
                                    <a:latin typeface="Cambria Math" panose="02040503050406030204" pitchFamily="18" charset="0"/>
                                    <a:ea typeface="Cambria Math" panose="02040503050406030204" pitchFamily="18" charset="0"/>
                                  </a:rPr>
                                </m:ctrlPr>
                              </m:sSubPr>
                              <m:e>
                                <m:r>
                                  <a:rPr lang="en-US" sz="2000" b="1" i="1" smtClean="0">
                                    <a:solidFill>
                                      <a:srgbClr val="FF0000"/>
                                    </a:solidFill>
                                    <a:latin typeface="Cambria Math" panose="02040503050406030204" pitchFamily="18" charset="0"/>
                                    <a:ea typeface="Cambria Math" panose="02040503050406030204" pitchFamily="18" charset="0"/>
                                  </a:rPr>
                                  <m:t>𝑽</m:t>
                                </m:r>
                              </m:e>
                              <m:sub>
                                <m:r>
                                  <a:rPr lang="en-US" sz="2000" b="1" i="1">
                                    <a:solidFill>
                                      <a:srgbClr val="FF0000"/>
                                    </a:solidFill>
                                    <a:latin typeface="Cambria Math" panose="02040503050406030204" pitchFamily="18" charset="0"/>
                                    <a:ea typeface="Cambria Math" panose="02040503050406030204" pitchFamily="18" charset="0"/>
                                  </a:rPr>
                                  <m:t>𝒊</m:t>
                                </m:r>
                              </m:sub>
                            </m:sSub>
                          </m:den>
                        </m:f>
                      </m:den>
                    </m:f>
                  </m:oMath>
                </a14:m>
                <a:endParaRPr lang="en-US" sz="2000" b="1" dirty="0">
                  <a:solidFill>
                    <a:srgbClr val="FF0000"/>
                  </a:solidFill>
                  <a:ea typeface="Times New Roman" panose="02020603050405020304" pitchFamily="18" charset="0"/>
                </a:endParaRPr>
              </a:p>
              <a:p>
                <a:pPr marL="266700" marR="124460" lvl="0" algn="just" eaLnBrk="0" fontAlgn="base" hangingPunct="0">
                  <a:lnSpc>
                    <a:spcPct val="115000"/>
                  </a:lnSpc>
                </a:pPr>
                <a:r>
                  <a:rPr lang="en-US" sz="2000" b="1" dirty="0">
                    <a:solidFill>
                      <a:srgbClr val="FF0000"/>
                    </a:solidFill>
                    <a:ea typeface="Times New Roman" panose="02020603050405020304" pitchFamily="18" charset="0"/>
                  </a:rPr>
                  <a:t>           n = </a:t>
                </a:r>
                <a14:m>
                  <m:oMath xmlns:m="http://schemas.openxmlformats.org/officeDocument/2006/math">
                    <m:f>
                      <m:fPr>
                        <m:ctrlPr>
                          <a:rPr lang="en-US" sz="2000" b="1" i="1">
                            <a:solidFill>
                              <a:srgbClr val="FF0000"/>
                            </a:solidFill>
                            <a:latin typeface="Cambria Math" panose="02040503050406030204" pitchFamily="18" charset="0"/>
                          </a:rPr>
                        </m:ctrlPr>
                      </m:fPr>
                      <m:num>
                        <m:r>
                          <a:rPr lang="en-US" sz="2000" b="1" i="1">
                            <a:solidFill>
                              <a:srgbClr val="FF0000"/>
                            </a:solidFill>
                            <a:latin typeface="Cambria Math" panose="02040503050406030204" pitchFamily="18" charset="0"/>
                          </a:rPr>
                          <m:t>𝟐𝟐</m:t>
                        </m:r>
                      </m:num>
                      <m:den>
                        <m:r>
                          <a:rPr lang="en-US" sz="2000" b="1" i="1">
                            <a:solidFill>
                              <a:srgbClr val="FF0000"/>
                            </a:solidFill>
                            <a:latin typeface="Cambria Math" panose="02040503050406030204" pitchFamily="18" charset="0"/>
                          </a:rPr>
                          <m:t>𝟖</m:t>
                        </m:r>
                        <m:r>
                          <a:rPr lang="en-US" sz="2000" b="1" i="1">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rPr>
                          <m:t>𝟑𝟏</m:t>
                        </m:r>
                        <m:r>
                          <a:rPr lang="en-US" sz="2000" b="1" i="1" smtClean="0">
                            <a:solidFill>
                              <a:srgbClr val="FF0000"/>
                            </a:solidFill>
                            <a:latin typeface="Cambria Math" panose="02040503050406030204" pitchFamily="18" charset="0"/>
                          </a:rPr>
                          <m:t>{</m:t>
                        </m:r>
                        <m:r>
                          <a:rPr lang="en-US" sz="2000" b="1" i="1">
                            <a:solidFill>
                              <a:srgbClr val="FF0000"/>
                            </a:solidFill>
                            <a:latin typeface="Cambria Math" panose="02040503050406030204" pitchFamily="18" charset="0"/>
                            <a:ea typeface="Cambria Math" panose="02040503050406030204" pitchFamily="18" charset="0"/>
                          </a:rPr>
                          <m:t>𝑰𝒏</m:t>
                        </m:r>
                        <m:d>
                          <m:dPr>
                            <m:ctrlPr>
                              <a:rPr lang="en-US" sz="2000" b="1" i="1">
                                <a:solidFill>
                                  <a:srgbClr val="FF0000"/>
                                </a:solidFill>
                                <a:latin typeface="Cambria Math" panose="02040503050406030204" pitchFamily="18" charset="0"/>
                                <a:ea typeface="Cambria Math" panose="02040503050406030204" pitchFamily="18" charset="0"/>
                              </a:rPr>
                            </m:ctrlPr>
                          </m:dPr>
                          <m:e>
                            <m:f>
                              <m:fPr>
                                <m:ctrlPr>
                                  <a:rPr lang="en-US" sz="2000" b="1" i="1">
                                    <a:solidFill>
                                      <a:srgbClr val="FF0000"/>
                                    </a:solidFill>
                                    <a:latin typeface="Cambria Math" panose="02040503050406030204" pitchFamily="18" charset="0"/>
                                    <a:ea typeface="Cambria Math" panose="02040503050406030204" pitchFamily="18" charset="0"/>
                                  </a:rPr>
                                </m:ctrlPr>
                              </m:fPr>
                              <m:num>
                                <m:r>
                                  <a:rPr lang="en-US" sz="2000" b="1" i="1">
                                    <a:solidFill>
                                      <a:srgbClr val="FF0000"/>
                                    </a:solidFill>
                                    <a:latin typeface="Cambria Math" panose="02040503050406030204" pitchFamily="18" charset="0"/>
                                    <a:ea typeface="Cambria Math" panose="02040503050406030204" pitchFamily="18" charset="0"/>
                                  </a:rPr>
                                  <m:t>𝟑</m:t>
                                </m:r>
                                <m:r>
                                  <a:rPr lang="en-US" sz="2000" b="1" i="1">
                                    <a:solidFill>
                                      <a:srgbClr val="FF0000"/>
                                    </a:solidFill>
                                    <a:latin typeface="Cambria Math" panose="02040503050406030204" pitchFamily="18" charset="0"/>
                                    <a:ea typeface="Cambria Math" panose="02040503050406030204" pitchFamily="18" charset="0"/>
                                  </a:rPr>
                                  <m:t>.</m:t>
                                </m:r>
                                <m:r>
                                  <a:rPr lang="en-US" sz="2000" b="1" i="1">
                                    <a:solidFill>
                                      <a:srgbClr val="FF0000"/>
                                    </a:solidFill>
                                    <a:latin typeface="Cambria Math" panose="02040503050406030204" pitchFamily="18" charset="0"/>
                                    <a:ea typeface="Cambria Math" panose="02040503050406030204" pitchFamily="18" charset="0"/>
                                  </a:rPr>
                                  <m:t>𝟒</m:t>
                                </m:r>
                                <m:r>
                                  <a:rPr lang="en-US" sz="2000" b="1" i="1">
                                    <a:solidFill>
                                      <a:srgbClr val="FF0000"/>
                                    </a:solidFill>
                                    <a:latin typeface="Cambria Math" panose="02040503050406030204" pitchFamily="18" charset="0"/>
                                    <a:ea typeface="Cambria Math" panose="02040503050406030204" pitchFamily="18" charset="0"/>
                                  </a:rPr>
                                  <m:t>𝑳</m:t>
                                </m:r>
                              </m:num>
                              <m:den>
                                <m:r>
                                  <a:rPr lang="en-US" sz="2000" b="1" i="1">
                                    <a:solidFill>
                                      <a:srgbClr val="FF0000"/>
                                    </a:solidFill>
                                    <a:latin typeface="Cambria Math" panose="02040503050406030204" pitchFamily="18" charset="0"/>
                                    <a:ea typeface="Cambria Math" panose="02040503050406030204" pitchFamily="18" charset="0"/>
                                  </a:rPr>
                                  <m:t>𝟏</m:t>
                                </m:r>
                                <m:r>
                                  <a:rPr lang="en-US" sz="2000" b="1" i="1">
                                    <a:solidFill>
                                      <a:srgbClr val="FF0000"/>
                                    </a:solidFill>
                                    <a:latin typeface="Cambria Math" panose="02040503050406030204" pitchFamily="18" charset="0"/>
                                    <a:ea typeface="Cambria Math" panose="02040503050406030204" pitchFamily="18" charset="0"/>
                                  </a:rPr>
                                  <m:t>.</m:t>
                                </m:r>
                                <m:r>
                                  <a:rPr lang="en-US" sz="2000" b="1" i="1">
                                    <a:solidFill>
                                      <a:srgbClr val="FF0000"/>
                                    </a:solidFill>
                                    <a:latin typeface="Cambria Math" panose="02040503050406030204" pitchFamily="18" charset="0"/>
                                    <a:ea typeface="Cambria Math" panose="02040503050406030204" pitchFamily="18" charset="0"/>
                                  </a:rPr>
                                  <m:t>𝟑</m:t>
                                </m:r>
                                <m:r>
                                  <a:rPr lang="en-US" sz="2000" b="1" i="1">
                                    <a:solidFill>
                                      <a:srgbClr val="FF0000"/>
                                    </a:solidFill>
                                    <a:latin typeface="Cambria Math" panose="02040503050406030204" pitchFamily="18" charset="0"/>
                                    <a:ea typeface="Cambria Math" panose="02040503050406030204" pitchFamily="18" charset="0"/>
                                  </a:rPr>
                                  <m:t>𝑳</m:t>
                                </m:r>
                              </m:den>
                            </m:f>
                          </m:e>
                        </m:d>
                        <m:r>
                          <a:rPr lang="en-US" sz="2000" b="1" i="1" smtClean="0">
                            <a:solidFill>
                              <a:srgbClr val="FF0000"/>
                            </a:solidFill>
                            <a:latin typeface="Cambria Math" panose="02040503050406030204" pitchFamily="18" charset="0"/>
                            <a:ea typeface="Cambria Math" panose="02040503050406030204" pitchFamily="18" charset="0"/>
                          </a:rPr>
                          <m:t>}</m:t>
                        </m:r>
                      </m:den>
                    </m:f>
                  </m:oMath>
                </a14:m>
                <a:endParaRPr lang="en-US" sz="2000" b="1" dirty="0">
                  <a:solidFill>
                    <a:srgbClr val="FF0000"/>
                  </a:solidFill>
                  <a:ea typeface="Times New Roman" panose="02020603050405020304" pitchFamily="18" charset="0"/>
                </a:endParaRPr>
              </a:p>
              <a:p>
                <a:pPr marL="266700" marR="124460" lvl="0" algn="just" eaLnBrk="0" fontAlgn="base" hangingPunct="0">
                  <a:lnSpc>
                    <a:spcPct val="115000"/>
                  </a:lnSpc>
                </a:pPr>
                <a:r>
                  <a:rPr lang="en-US" sz="2000" b="1" dirty="0">
                    <a:solidFill>
                      <a:srgbClr val="FF0000"/>
                    </a:solidFill>
                    <a:ea typeface="Times New Roman" panose="02020603050405020304" pitchFamily="18" charset="0"/>
                  </a:rPr>
                  <a:t>           n = 2.754 mol    </a:t>
                </a:r>
                <a:r>
                  <a:rPr lang="en-US" sz="2400" b="1" dirty="0">
                    <a:solidFill>
                      <a:srgbClr val="000000"/>
                    </a:solidFill>
                    <a:ea typeface="Times New Roman" panose="02020603050405020304" pitchFamily="18" charset="0"/>
                  </a:rPr>
                  <a:t>(Answer)</a:t>
                </a:r>
              </a:p>
            </p:txBody>
          </p:sp>
        </mc:Choice>
        <mc:Fallback xmlns="">
          <p:sp>
            <p:nvSpPr>
              <p:cNvPr id="2" name="Rectangle 1"/>
              <p:cNvSpPr>
                <a:spLocks noRot="1" noChangeAspect="1" noMove="1" noResize="1" noEditPoints="1" noAdjustHandles="1" noChangeArrowheads="1" noChangeShapeType="1" noTextEdit="1"/>
              </p:cNvSpPr>
              <p:nvPr/>
            </p:nvSpPr>
            <p:spPr>
              <a:xfrm>
                <a:off x="93516" y="132745"/>
                <a:ext cx="11463131" cy="6592510"/>
              </a:xfrm>
              <a:prstGeom prst="rect">
                <a:avLst/>
              </a:prstGeom>
              <a:blipFill>
                <a:blip r:embed="rId2"/>
                <a:stretch>
                  <a:fillRect t="-278" b="-12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AED323F-F95C-43E9-8887-C6CBBBB26C54}"/>
                  </a:ext>
                </a:extLst>
              </p:cNvPr>
              <p:cNvSpPr/>
              <p:nvPr/>
            </p:nvSpPr>
            <p:spPr>
              <a:xfrm>
                <a:off x="942529" y="2042123"/>
                <a:ext cx="3728713" cy="861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B0F0"/>
                          </a:solidFill>
                          <a:latin typeface="Cambria Math" panose="02040503050406030204" pitchFamily="18" charset="0"/>
                          <a:ea typeface="Cambria Math" panose="02040503050406030204" pitchFamily="18" charset="0"/>
                        </a:rPr>
                        <m:t>∆</m:t>
                      </m:r>
                      <m:r>
                        <a:rPr lang="en-US" sz="2400" b="1" i="1" smtClean="0">
                          <a:solidFill>
                            <a:srgbClr val="00B0F0"/>
                          </a:solidFill>
                          <a:latin typeface="Cambria Math" panose="02040503050406030204" pitchFamily="18" charset="0"/>
                          <a:ea typeface="Cambria Math" panose="02040503050406030204" pitchFamily="18" charset="0"/>
                        </a:rPr>
                        <m:t>𝑺</m:t>
                      </m:r>
                      <m:r>
                        <a:rPr lang="en-US" sz="2400" b="1" i="1" smtClean="0">
                          <a:solidFill>
                            <a:srgbClr val="00B0F0"/>
                          </a:solidFill>
                          <a:latin typeface="Cambria Math" panose="02040503050406030204" pitchFamily="18" charset="0"/>
                          <a:ea typeface="Cambria Math" panose="02040503050406030204" pitchFamily="18" charset="0"/>
                        </a:rPr>
                        <m:t>=</m:t>
                      </m:r>
                      <m:r>
                        <a:rPr lang="en-US" sz="2400" b="1" i="1" smtClean="0">
                          <a:solidFill>
                            <a:srgbClr val="00B0F0"/>
                          </a:solidFill>
                          <a:latin typeface="Cambria Math" panose="02040503050406030204" pitchFamily="18" charset="0"/>
                          <a:ea typeface="Cambria Math" panose="02040503050406030204" pitchFamily="18" charset="0"/>
                        </a:rPr>
                        <m:t>𝒏𝑹𝒍𝒏</m:t>
                      </m:r>
                      <m:f>
                        <m:fPr>
                          <m:ctrlPr>
                            <a:rPr lang="en-US" sz="2400" b="1" i="1">
                              <a:solidFill>
                                <a:srgbClr val="00B0F0"/>
                              </a:solidFill>
                              <a:latin typeface="Cambria Math" panose="02040503050406030204" pitchFamily="18" charset="0"/>
                              <a:ea typeface="Cambria Math" panose="02040503050406030204" pitchFamily="18" charset="0"/>
                            </a:rPr>
                          </m:ctrlPr>
                        </m:fPr>
                        <m:num>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𝑽</m:t>
                              </m:r>
                            </m:e>
                            <m:sub>
                              <m:r>
                                <a:rPr lang="en-US" sz="2400" b="1" i="1">
                                  <a:solidFill>
                                    <a:srgbClr val="00B0F0"/>
                                  </a:solidFill>
                                  <a:latin typeface="Cambria Math" panose="02040503050406030204" pitchFamily="18" charset="0"/>
                                  <a:ea typeface="Cambria Math" panose="02040503050406030204" pitchFamily="18" charset="0"/>
                                </a:rPr>
                                <m:t>𝒇</m:t>
                              </m:r>
                            </m:sub>
                          </m:sSub>
                        </m:num>
                        <m:den>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𝑽</m:t>
                              </m:r>
                            </m:e>
                            <m:sub>
                              <m:r>
                                <a:rPr lang="en-US" sz="2400" b="1" i="1">
                                  <a:solidFill>
                                    <a:srgbClr val="00B0F0"/>
                                  </a:solidFill>
                                  <a:latin typeface="Cambria Math" panose="02040503050406030204" pitchFamily="18" charset="0"/>
                                  <a:ea typeface="Cambria Math" panose="02040503050406030204" pitchFamily="18" charset="0"/>
                                </a:rPr>
                                <m:t>𝒊</m:t>
                              </m:r>
                            </m:sub>
                          </m:sSub>
                        </m:den>
                      </m:f>
                      <m:r>
                        <a:rPr lang="en-US" sz="2400" b="1" i="1">
                          <a:solidFill>
                            <a:srgbClr val="00B0F0"/>
                          </a:solidFill>
                          <a:latin typeface="Cambria Math" panose="02040503050406030204" pitchFamily="18" charset="0"/>
                          <a:ea typeface="Cambria Math" panose="02040503050406030204" pitchFamily="18" charset="0"/>
                        </a:rPr>
                        <m:t>+</m:t>
                      </m:r>
                      <m:r>
                        <a:rPr lang="en-US" sz="2400" b="1" i="1">
                          <a:solidFill>
                            <a:srgbClr val="00B0F0"/>
                          </a:solidFill>
                          <a:latin typeface="Cambria Math" panose="02040503050406030204" pitchFamily="18" charset="0"/>
                          <a:ea typeface="Cambria Math" panose="02040503050406030204" pitchFamily="18" charset="0"/>
                        </a:rPr>
                        <m:t>𝒏</m:t>
                      </m:r>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𝑪</m:t>
                          </m:r>
                        </m:e>
                        <m:sub>
                          <m:r>
                            <a:rPr lang="en-US" sz="2400" b="1" i="1">
                              <a:solidFill>
                                <a:srgbClr val="00B0F0"/>
                              </a:solidFill>
                              <a:latin typeface="Cambria Math" panose="02040503050406030204" pitchFamily="18" charset="0"/>
                              <a:ea typeface="Cambria Math" panose="02040503050406030204" pitchFamily="18" charset="0"/>
                            </a:rPr>
                            <m:t>𝒗</m:t>
                          </m:r>
                        </m:sub>
                      </m:sSub>
                      <m:r>
                        <a:rPr lang="en-US" sz="2400" b="1" i="1">
                          <a:solidFill>
                            <a:srgbClr val="00B0F0"/>
                          </a:solidFill>
                          <a:latin typeface="Cambria Math" panose="02040503050406030204" pitchFamily="18" charset="0"/>
                          <a:ea typeface="Cambria Math" panose="02040503050406030204" pitchFamily="18" charset="0"/>
                        </a:rPr>
                        <m:t>𝒍𝒏</m:t>
                      </m:r>
                      <m:f>
                        <m:fPr>
                          <m:ctrlPr>
                            <a:rPr lang="en-US" sz="2400" b="1" i="1">
                              <a:solidFill>
                                <a:srgbClr val="00B0F0"/>
                              </a:solidFill>
                              <a:latin typeface="Cambria Math" panose="02040503050406030204" pitchFamily="18" charset="0"/>
                              <a:ea typeface="Cambria Math" panose="02040503050406030204" pitchFamily="18" charset="0"/>
                            </a:rPr>
                          </m:ctrlPr>
                        </m:fPr>
                        <m:num>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𝑻</m:t>
                              </m:r>
                            </m:e>
                            <m:sub>
                              <m:r>
                                <a:rPr lang="en-US" sz="2400" b="1" i="1">
                                  <a:solidFill>
                                    <a:srgbClr val="00B0F0"/>
                                  </a:solidFill>
                                  <a:latin typeface="Cambria Math" panose="02040503050406030204" pitchFamily="18" charset="0"/>
                                  <a:ea typeface="Cambria Math" panose="02040503050406030204" pitchFamily="18" charset="0"/>
                                </a:rPr>
                                <m:t>𝒇</m:t>
                              </m:r>
                            </m:sub>
                          </m:sSub>
                        </m:num>
                        <m:den>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𝑻</m:t>
                              </m:r>
                            </m:e>
                            <m:sub>
                              <m:r>
                                <a:rPr lang="en-US" sz="2400" b="1" i="1">
                                  <a:solidFill>
                                    <a:srgbClr val="00B0F0"/>
                                  </a:solidFill>
                                  <a:latin typeface="Cambria Math" panose="02040503050406030204" pitchFamily="18" charset="0"/>
                                  <a:ea typeface="Cambria Math" panose="02040503050406030204" pitchFamily="18" charset="0"/>
                                </a:rPr>
                                <m:t>𝒊</m:t>
                              </m:r>
                            </m:sub>
                          </m:sSub>
                        </m:den>
                      </m:f>
                    </m:oMath>
                  </m:oMathPara>
                </a14:m>
                <a:endParaRPr lang="en-US" dirty="0">
                  <a:solidFill>
                    <a:srgbClr val="00B0F0"/>
                  </a:solidFill>
                </a:endParaRPr>
              </a:p>
            </p:txBody>
          </p:sp>
        </mc:Choice>
        <mc:Fallback xmlns="">
          <p:sp>
            <p:nvSpPr>
              <p:cNvPr id="3" name="Rectangle 2">
                <a:extLst>
                  <a:ext uri="{FF2B5EF4-FFF2-40B4-BE49-F238E27FC236}">
                    <a16:creationId xmlns:a16="http://schemas.microsoft.com/office/drawing/2014/main" id="{DAED323F-F95C-43E9-8887-C6CBBBB26C54}"/>
                  </a:ext>
                </a:extLst>
              </p:cNvPr>
              <p:cNvSpPr>
                <a:spLocks noRot="1" noChangeAspect="1" noMove="1" noResize="1" noEditPoints="1" noAdjustHandles="1" noChangeArrowheads="1" noChangeShapeType="1" noTextEdit="1"/>
              </p:cNvSpPr>
              <p:nvPr/>
            </p:nvSpPr>
            <p:spPr>
              <a:xfrm>
                <a:off x="942529" y="2042123"/>
                <a:ext cx="3728713" cy="861839"/>
              </a:xfrm>
              <a:prstGeom prst="rect">
                <a:avLst/>
              </a:prstGeom>
              <a:blipFill>
                <a:blip r:embed="rId3"/>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1D98034-275A-4D82-BE21-DA785A2F1923}"/>
              </a:ext>
            </a:extLst>
          </p:cNvPr>
          <p:cNvSpPr/>
          <p:nvPr/>
        </p:nvSpPr>
        <p:spPr>
          <a:xfrm>
            <a:off x="300594" y="1721911"/>
            <a:ext cx="5312416" cy="461665"/>
          </a:xfrm>
          <a:prstGeom prst="rect">
            <a:avLst/>
          </a:prstGeom>
        </p:spPr>
        <p:txBody>
          <a:bodyPr wrap="none">
            <a:spAutoFit/>
          </a:bodyPr>
          <a:lstStyle/>
          <a:p>
            <a:r>
              <a:rPr lang="en-US" sz="2400" b="1" dirty="0">
                <a:solidFill>
                  <a:srgbClr val="00B0F0"/>
                </a:solidFill>
                <a:ea typeface="Cambria Math" panose="02040503050406030204" pitchFamily="18" charset="0"/>
              </a:rPr>
              <a:t>Here, </a:t>
            </a:r>
            <a:r>
              <a:rPr lang="en-US" sz="2400" b="1" dirty="0" err="1">
                <a:solidFill>
                  <a:srgbClr val="00B0F0"/>
                </a:solidFill>
                <a:ea typeface="Cambria Math" panose="02040503050406030204" pitchFamily="18" charset="0"/>
              </a:rPr>
              <a:t>T</a:t>
            </a:r>
            <a:r>
              <a:rPr lang="en-US" sz="2400" b="1" baseline="-25000" dirty="0" err="1">
                <a:solidFill>
                  <a:srgbClr val="00B0F0"/>
                </a:solidFill>
                <a:ea typeface="Cambria Math" panose="02040503050406030204" pitchFamily="18" charset="0"/>
              </a:rPr>
              <a:t>i</a:t>
            </a:r>
            <a:r>
              <a:rPr lang="en-US" sz="2400" b="1" dirty="0">
                <a:solidFill>
                  <a:srgbClr val="00B0F0"/>
                </a:solidFill>
                <a:ea typeface="Cambria Math" panose="02040503050406030204" pitchFamily="18" charset="0"/>
              </a:rPr>
              <a:t> = </a:t>
            </a:r>
            <a:r>
              <a:rPr lang="en-US" sz="2400" b="1" dirty="0" err="1">
                <a:solidFill>
                  <a:srgbClr val="00B0F0"/>
                </a:solidFill>
                <a:ea typeface="Cambria Math" panose="02040503050406030204" pitchFamily="18" charset="0"/>
              </a:rPr>
              <a:t>T</a:t>
            </a:r>
            <a:r>
              <a:rPr lang="en-US" sz="2400" b="1" baseline="-25000" dirty="0" err="1">
                <a:solidFill>
                  <a:srgbClr val="00B0F0"/>
                </a:solidFill>
                <a:ea typeface="Cambria Math" panose="02040503050406030204" pitchFamily="18" charset="0"/>
              </a:rPr>
              <a:t>f</a:t>
            </a:r>
            <a:r>
              <a:rPr lang="en-US" sz="2400" b="1" dirty="0">
                <a:solidFill>
                  <a:srgbClr val="00B0F0"/>
                </a:solidFill>
                <a:ea typeface="Cambria Math" panose="02040503050406030204" pitchFamily="18" charset="0"/>
              </a:rPr>
              <a:t> = 77</a:t>
            </a:r>
            <a:r>
              <a:rPr lang="en-US" sz="2400" b="1" baseline="30000" dirty="0">
                <a:solidFill>
                  <a:srgbClr val="00B0F0"/>
                </a:solidFill>
                <a:ea typeface="Cambria Math" panose="02040503050406030204" pitchFamily="18" charset="0"/>
              </a:rPr>
              <a:t>0</a:t>
            </a:r>
            <a:r>
              <a:rPr lang="en-US" sz="2400" b="1" dirty="0">
                <a:solidFill>
                  <a:srgbClr val="00B0F0"/>
                </a:solidFill>
                <a:ea typeface="Cambria Math" panose="02040503050406030204" pitchFamily="18" charset="0"/>
              </a:rPr>
              <a:t>C = (77 + 273) K = 350 K</a:t>
            </a:r>
            <a:endParaRPr lang="en-US" dirty="0">
              <a:solidFill>
                <a:srgbClr val="00B0F0"/>
              </a:solidFill>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B32EFCF-6C1C-4934-A189-61CF2F6005D6}"/>
                  </a:ext>
                </a:extLst>
              </p:cNvPr>
              <p:cNvSpPr/>
              <p:nvPr/>
            </p:nvSpPr>
            <p:spPr>
              <a:xfrm>
                <a:off x="5931189" y="1604067"/>
                <a:ext cx="17726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B0F0"/>
                          </a:solidFill>
                          <a:latin typeface="Cambria Math" panose="02040503050406030204" pitchFamily="18" charset="0"/>
                          <a:ea typeface="Cambria Math" panose="02040503050406030204" pitchFamily="18" charset="0"/>
                        </a:rPr>
                        <m:t>𝑽</m:t>
                      </m:r>
                      <m:r>
                        <a:rPr lang="en-US" sz="2400" b="1" i="1" baseline="-25000" smtClean="0">
                          <a:solidFill>
                            <a:srgbClr val="00B0F0"/>
                          </a:solidFill>
                          <a:latin typeface="Cambria Math" panose="02040503050406030204" pitchFamily="18" charset="0"/>
                          <a:ea typeface="Cambria Math" panose="02040503050406030204" pitchFamily="18" charset="0"/>
                        </a:rPr>
                        <m:t>𝒊</m:t>
                      </m:r>
                      <m:r>
                        <a:rPr lang="en-US" sz="2400" b="1" i="1" smtClean="0">
                          <a:solidFill>
                            <a:srgbClr val="00B0F0"/>
                          </a:solidFill>
                          <a:latin typeface="Cambria Math" panose="02040503050406030204" pitchFamily="18" charset="0"/>
                          <a:ea typeface="Cambria Math" panose="02040503050406030204" pitchFamily="18" charset="0"/>
                        </a:rPr>
                        <m:t>=</m:t>
                      </m:r>
                      <m:r>
                        <a:rPr lang="en-US" sz="2400" b="0" i="0" smtClean="0">
                          <a:solidFill>
                            <a:srgbClr val="00B0F0"/>
                          </a:solidFill>
                          <a:latin typeface="Cambria Math" panose="02040503050406030204" pitchFamily="18" charset="0"/>
                          <a:ea typeface="Cambria Math" panose="02040503050406030204" pitchFamily="18" charset="0"/>
                        </a:rPr>
                        <m:t>1.30 </m:t>
                      </m:r>
                      <m:r>
                        <m:rPr>
                          <m:sty m:val="p"/>
                        </m:rPr>
                        <a:rPr lang="en-US" sz="2400" b="0" i="0" smtClean="0">
                          <a:solidFill>
                            <a:srgbClr val="00B0F0"/>
                          </a:solidFill>
                          <a:latin typeface="Cambria Math" panose="02040503050406030204" pitchFamily="18" charset="0"/>
                          <a:ea typeface="Cambria Math" panose="02040503050406030204" pitchFamily="18" charset="0"/>
                        </a:rPr>
                        <m:t>L</m:t>
                      </m:r>
                    </m:oMath>
                  </m:oMathPara>
                </a14:m>
                <a:endParaRPr lang="en-US" dirty="0">
                  <a:solidFill>
                    <a:srgbClr val="00B0F0"/>
                  </a:solidFill>
                </a:endParaRPr>
              </a:p>
            </p:txBody>
          </p:sp>
        </mc:Choice>
        <mc:Fallback xmlns="">
          <p:sp>
            <p:nvSpPr>
              <p:cNvPr id="5" name="Rectangle 4">
                <a:extLst>
                  <a:ext uri="{FF2B5EF4-FFF2-40B4-BE49-F238E27FC236}">
                    <a16:creationId xmlns:a16="http://schemas.microsoft.com/office/drawing/2014/main" id="{7B32EFCF-6C1C-4934-A189-61CF2F6005D6}"/>
                  </a:ext>
                </a:extLst>
              </p:cNvPr>
              <p:cNvSpPr>
                <a:spLocks noRot="1" noChangeAspect="1" noMove="1" noResize="1" noEditPoints="1" noAdjustHandles="1" noChangeArrowheads="1" noChangeShapeType="1" noTextEdit="1"/>
              </p:cNvSpPr>
              <p:nvPr/>
            </p:nvSpPr>
            <p:spPr>
              <a:xfrm>
                <a:off x="5931189" y="1604067"/>
                <a:ext cx="1772665" cy="461665"/>
              </a:xfrm>
              <a:prstGeom prst="rect">
                <a:avLst/>
              </a:prstGeom>
              <a:blipFill>
                <a:blip r:embed="rId4"/>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505CE80-E004-4CDE-BC89-E21FDCF05CAC}"/>
                  </a:ext>
                </a:extLst>
              </p:cNvPr>
              <p:cNvSpPr/>
              <p:nvPr/>
            </p:nvSpPr>
            <p:spPr>
              <a:xfrm>
                <a:off x="7804886" y="1590537"/>
                <a:ext cx="18319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B0F0"/>
                          </a:solidFill>
                          <a:latin typeface="Cambria Math" panose="02040503050406030204" pitchFamily="18" charset="0"/>
                          <a:ea typeface="Cambria Math" panose="02040503050406030204" pitchFamily="18" charset="0"/>
                        </a:rPr>
                        <m:t>𝑽</m:t>
                      </m:r>
                      <m:r>
                        <a:rPr lang="en-US" sz="2400" b="1" i="1" baseline="-25000" smtClean="0">
                          <a:solidFill>
                            <a:srgbClr val="00B0F0"/>
                          </a:solidFill>
                          <a:latin typeface="Cambria Math" panose="02040503050406030204" pitchFamily="18" charset="0"/>
                          <a:ea typeface="Cambria Math" panose="02040503050406030204" pitchFamily="18" charset="0"/>
                        </a:rPr>
                        <m:t>𝒇</m:t>
                      </m:r>
                      <m:r>
                        <a:rPr lang="en-US" sz="2400" b="1" i="1" smtClean="0">
                          <a:solidFill>
                            <a:srgbClr val="00B0F0"/>
                          </a:solidFill>
                          <a:latin typeface="Cambria Math" panose="02040503050406030204" pitchFamily="18" charset="0"/>
                          <a:ea typeface="Cambria Math" panose="02040503050406030204" pitchFamily="18" charset="0"/>
                        </a:rPr>
                        <m:t>=</m:t>
                      </m:r>
                      <m:r>
                        <a:rPr lang="en-US" sz="2400" b="0" i="0" smtClean="0">
                          <a:solidFill>
                            <a:srgbClr val="00B0F0"/>
                          </a:solidFill>
                          <a:latin typeface="Cambria Math" panose="02040503050406030204" pitchFamily="18" charset="0"/>
                          <a:ea typeface="Cambria Math" panose="02040503050406030204" pitchFamily="18" charset="0"/>
                        </a:rPr>
                        <m:t>3.40 </m:t>
                      </m:r>
                      <m:r>
                        <m:rPr>
                          <m:sty m:val="p"/>
                        </m:rPr>
                        <a:rPr lang="en-US" sz="2400" b="0" i="0" smtClean="0">
                          <a:solidFill>
                            <a:srgbClr val="00B0F0"/>
                          </a:solidFill>
                          <a:latin typeface="Cambria Math" panose="02040503050406030204" pitchFamily="18" charset="0"/>
                          <a:ea typeface="Cambria Math" panose="02040503050406030204" pitchFamily="18" charset="0"/>
                        </a:rPr>
                        <m:t>L</m:t>
                      </m:r>
                    </m:oMath>
                  </m:oMathPara>
                </a14:m>
                <a:endParaRPr lang="en-US" dirty="0">
                  <a:solidFill>
                    <a:srgbClr val="00B0F0"/>
                  </a:solidFill>
                </a:endParaRPr>
              </a:p>
            </p:txBody>
          </p:sp>
        </mc:Choice>
        <mc:Fallback xmlns="">
          <p:sp>
            <p:nvSpPr>
              <p:cNvPr id="6" name="Rectangle 5">
                <a:extLst>
                  <a:ext uri="{FF2B5EF4-FFF2-40B4-BE49-F238E27FC236}">
                    <a16:creationId xmlns:a16="http://schemas.microsoft.com/office/drawing/2014/main" id="{C505CE80-E004-4CDE-BC89-E21FDCF05CAC}"/>
                  </a:ext>
                </a:extLst>
              </p:cNvPr>
              <p:cNvSpPr>
                <a:spLocks noRot="1" noChangeAspect="1" noMove="1" noResize="1" noEditPoints="1" noAdjustHandles="1" noChangeArrowheads="1" noChangeShapeType="1" noTextEdit="1"/>
              </p:cNvSpPr>
              <p:nvPr/>
            </p:nvSpPr>
            <p:spPr>
              <a:xfrm>
                <a:off x="7804886" y="1590537"/>
                <a:ext cx="1831976"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869C5A4-7933-4373-892C-6E39374BE8FF}"/>
                  </a:ext>
                </a:extLst>
              </p:cNvPr>
              <p:cNvSpPr/>
              <p:nvPr/>
            </p:nvSpPr>
            <p:spPr>
              <a:xfrm>
                <a:off x="7343395" y="2162078"/>
                <a:ext cx="1655133" cy="453137"/>
              </a:xfrm>
              <a:prstGeom prst="rect">
                <a:avLst/>
              </a:prstGeom>
            </p:spPr>
            <p:txBody>
              <a:bodyPr wrap="none">
                <a:spAutoFit/>
              </a:bodyPr>
              <a:lstStyle/>
              <a:p>
                <a14:m>
                  <m:oMath xmlns:m="http://schemas.openxmlformats.org/officeDocument/2006/math">
                    <m:r>
                      <a:rPr lang="en-US" sz="2400" b="1" i="1" smtClean="0">
                        <a:solidFill>
                          <a:srgbClr val="00B0F0"/>
                        </a:solidFill>
                        <a:latin typeface="Cambria Math" panose="02040503050406030204" pitchFamily="18" charset="0"/>
                        <a:ea typeface="Cambria Math" panose="02040503050406030204" pitchFamily="18" charset="0"/>
                      </a:rPr>
                      <m:t>∆</m:t>
                    </m:r>
                    <m:r>
                      <a:rPr lang="en-US" sz="2400" b="1" i="1" smtClean="0">
                        <a:solidFill>
                          <a:srgbClr val="00B0F0"/>
                        </a:solidFill>
                        <a:latin typeface="Cambria Math" panose="02040503050406030204" pitchFamily="18" charset="0"/>
                        <a:ea typeface="Cambria Math" panose="02040503050406030204" pitchFamily="18" charset="0"/>
                      </a:rPr>
                      <m:t>𝑺</m:t>
                    </m:r>
                    <m:r>
                      <a:rPr lang="en-US" sz="2400" b="1" i="1" smtClean="0">
                        <a:solidFill>
                          <a:srgbClr val="00B0F0"/>
                        </a:solidFill>
                        <a:latin typeface="Cambria Math" panose="02040503050406030204" pitchFamily="18" charset="0"/>
                        <a:ea typeface="Cambria Math" panose="02040503050406030204" pitchFamily="18" charset="0"/>
                      </a:rPr>
                      <m:t>=</m:t>
                    </m:r>
                  </m:oMath>
                </a14:m>
                <a:r>
                  <a:rPr lang="en-US" dirty="0">
                    <a:solidFill>
                      <a:srgbClr val="00B0F0"/>
                    </a:solidFill>
                  </a:rPr>
                  <a:t> 22.0 J/K</a:t>
                </a:r>
              </a:p>
            </p:txBody>
          </p:sp>
        </mc:Choice>
        <mc:Fallback xmlns="">
          <p:sp>
            <p:nvSpPr>
              <p:cNvPr id="7" name="Rectangle 6">
                <a:extLst>
                  <a:ext uri="{FF2B5EF4-FFF2-40B4-BE49-F238E27FC236}">
                    <a16:creationId xmlns:a16="http://schemas.microsoft.com/office/drawing/2014/main" id="{3869C5A4-7933-4373-892C-6E39374BE8FF}"/>
                  </a:ext>
                </a:extLst>
              </p:cNvPr>
              <p:cNvSpPr>
                <a:spLocks noRot="1" noChangeAspect="1" noMove="1" noResize="1" noEditPoints="1" noAdjustHandles="1" noChangeArrowheads="1" noChangeShapeType="1" noTextEdit="1"/>
              </p:cNvSpPr>
              <p:nvPr/>
            </p:nvSpPr>
            <p:spPr>
              <a:xfrm>
                <a:off x="7343395" y="2162078"/>
                <a:ext cx="1655133" cy="453137"/>
              </a:xfrm>
              <a:prstGeom prst="rect">
                <a:avLst/>
              </a:prstGeom>
              <a:blipFill>
                <a:blip r:embed="rId6"/>
                <a:stretch>
                  <a:fillRect l="-1107" r="-2583" b="-202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3D517F0-E767-4BC1-8BA0-F4071085D43B}"/>
                  </a:ext>
                </a:extLst>
              </p:cNvPr>
              <p:cNvSpPr/>
              <p:nvPr/>
            </p:nvSpPr>
            <p:spPr>
              <a:xfrm>
                <a:off x="942529" y="2760048"/>
                <a:ext cx="3949992" cy="861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B0F0"/>
                          </a:solidFill>
                          <a:latin typeface="Cambria Math" panose="02040503050406030204" pitchFamily="18" charset="0"/>
                          <a:ea typeface="Cambria Math" panose="02040503050406030204" pitchFamily="18" charset="0"/>
                        </a:rPr>
                        <m:t>∆</m:t>
                      </m:r>
                      <m:r>
                        <a:rPr lang="en-US" sz="2400" b="1" i="1" smtClean="0">
                          <a:solidFill>
                            <a:srgbClr val="00B0F0"/>
                          </a:solidFill>
                          <a:latin typeface="Cambria Math" panose="02040503050406030204" pitchFamily="18" charset="0"/>
                          <a:ea typeface="Cambria Math" panose="02040503050406030204" pitchFamily="18" charset="0"/>
                        </a:rPr>
                        <m:t>𝑺</m:t>
                      </m:r>
                      <m:r>
                        <a:rPr lang="en-US" sz="2400" b="1" i="1" smtClean="0">
                          <a:solidFill>
                            <a:srgbClr val="00B0F0"/>
                          </a:solidFill>
                          <a:latin typeface="Cambria Math" panose="02040503050406030204" pitchFamily="18" charset="0"/>
                          <a:ea typeface="Cambria Math" panose="02040503050406030204" pitchFamily="18" charset="0"/>
                        </a:rPr>
                        <m:t>=</m:t>
                      </m:r>
                      <m:r>
                        <a:rPr lang="en-US" sz="2400" b="1" i="1" smtClean="0">
                          <a:solidFill>
                            <a:srgbClr val="00B0F0"/>
                          </a:solidFill>
                          <a:latin typeface="Cambria Math" panose="02040503050406030204" pitchFamily="18" charset="0"/>
                          <a:ea typeface="Cambria Math" panose="02040503050406030204" pitchFamily="18" charset="0"/>
                        </a:rPr>
                        <m:t>𝒏𝑹𝒍𝒏</m:t>
                      </m:r>
                      <m:f>
                        <m:fPr>
                          <m:ctrlPr>
                            <a:rPr lang="en-US" sz="2400" b="1" i="1">
                              <a:solidFill>
                                <a:srgbClr val="00B0F0"/>
                              </a:solidFill>
                              <a:latin typeface="Cambria Math" panose="02040503050406030204" pitchFamily="18" charset="0"/>
                              <a:ea typeface="Cambria Math" panose="02040503050406030204" pitchFamily="18" charset="0"/>
                            </a:rPr>
                          </m:ctrlPr>
                        </m:fPr>
                        <m:num>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𝑽</m:t>
                              </m:r>
                            </m:e>
                            <m:sub>
                              <m:r>
                                <a:rPr lang="en-US" sz="2400" b="1" i="1">
                                  <a:solidFill>
                                    <a:srgbClr val="00B0F0"/>
                                  </a:solidFill>
                                  <a:latin typeface="Cambria Math" panose="02040503050406030204" pitchFamily="18" charset="0"/>
                                  <a:ea typeface="Cambria Math" panose="02040503050406030204" pitchFamily="18" charset="0"/>
                                </a:rPr>
                                <m:t>𝒇</m:t>
                              </m:r>
                            </m:sub>
                          </m:sSub>
                        </m:num>
                        <m:den>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𝑽</m:t>
                              </m:r>
                            </m:e>
                            <m:sub>
                              <m:r>
                                <a:rPr lang="en-US" sz="2400" b="1" i="1">
                                  <a:solidFill>
                                    <a:srgbClr val="00B0F0"/>
                                  </a:solidFill>
                                  <a:latin typeface="Cambria Math" panose="02040503050406030204" pitchFamily="18" charset="0"/>
                                  <a:ea typeface="Cambria Math" panose="02040503050406030204" pitchFamily="18" charset="0"/>
                                </a:rPr>
                                <m:t>𝒊</m:t>
                              </m:r>
                            </m:sub>
                          </m:sSub>
                        </m:den>
                      </m:f>
                      <m:r>
                        <a:rPr lang="en-US" sz="2400" b="1" i="1">
                          <a:solidFill>
                            <a:srgbClr val="00B0F0"/>
                          </a:solidFill>
                          <a:latin typeface="Cambria Math" panose="02040503050406030204" pitchFamily="18" charset="0"/>
                          <a:ea typeface="Cambria Math" panose="02040503050406030204" pitchFamily="18" charset="0"/>
                        </a:rPr>
                        <m:t>+</m:t>
                      </m:r>
                      <m:r>
                        <a:rPr lang="en-US" sz="2400" b="1" i="1">
                          <a:solidFill>
                            <a:srgbClr val="00B0F0"/>
                          </a:solidFill>
                          <a:latin typeface="Cambria Math" panose="02040503050406030204" pitchFamily="18" charset="0"/>
                          <a:ea typeface="Cambria Math" panose="02040503050406030204" pitchFamily="18" charset="0"/>
                        </a:rPr>
                        <m:t>𝒏</m:t>
                      </m:r>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𝑪</m:t>
                          </m:r>
                        </m:e>
                        <m:sub>
                          <m:r>
                            <a:rPr lang="en-US" sz="2400" b="1" i="1">
                              <a:solidFill>
                                <a:srgbClr val="00B0F0"/>
                              </a:solidFill>
                              <a:latin typeface="Cambria Math" panose="02040503050406030204" pitchFamily="18" charset="0"/>
                              <a:ea typeface="Cambria Math" panose="02040503050406030204" pitchFamily="18" charset="0"/>
                            </a:rPr>
                            <m:t>𝒗</m:t>
                          </m:r>
                        </m:sub>
                      </m:sSub>
                      <m:r>
                        <a:rPr lang="en-US" sz="2400" b="1" i="1">
                          <a:solidFill>
                            <a:srgbClr val="00B0F0"/>
                          </a:solidFill>
                          <a:latin typeface="Cambria Math" panose="02040503050406030204" pitchFamily="18" charset="0"/>
                          <a:ea typeface="Cambria Math" panose="02040503050406030204" pitchFamily="18" charset="0"/>
                        </a:rPr>
                        <m:t>𝒍𝒏</m:t>
                      </m:r>
                      <m:f>
                        <m:fPr>
                          <m:ctrlPr>
                            <a:rPr lang="en-US" sz="2400" b="1" i="1">
                              <a:solidFill>
                                <a:srgbClr val="00B0F0"/>
                              </a:solidFill>
                              <a:latin typeface="Cambria Math" panose="02040503050406030204" pitchFamily="18" charset="0"/>
                              <a:ea typeface="Cambria Math" panose="02040503050406030204" pitchFamily="18" charset="0"/>
                            </a:rPr>
                          </m:ctrlPr>
                        </m:fPr>
                        <m:num>
                          <m:r>
                            <a:rPr lang="en-US" sz="2400" b="1" i="1" smtClean="0">
                              <a:solidFill>
                                <a:srgbClr val="00B0F0"/>
                              </a:solidFill>
                              <a:latin typeface="Cambria Math" panose="02040503050406030204" pitchFamily="18" charset="0"/>
                              <a:ea typeface="Cambria Math" panose="02040503050406030204" pitchFamily="18" charset="0"/>
                            </a:rPr>
                            <m:t>𝟑𝟓𝟎</m:t>
                          </m:r>
                        </m:num>
                        <m:den>
                          <m:r>
                            <a:rPr lang="en-US" sz="2400" b="1" i="1" smtClean="0">
                              <a:solidFill>
                                <a:srgbClr val="00B0F0"/>
                              </a:solidFill>
                              <a:latin typeface="Cambria Math" panose="02040503050406030204" pitchFamily="18" charset="0"/>
                              <a:ea typeface="Cambria Math" panose="02040503050406030204" pitchFamily="18" charset="0"/>
                            </a:rPr>
                            <m:t>𝟑𝟓𝟎</m:t>
                          </m:r>
                        </m:den>
                      </m:f>
                    </m:oMath>
                  </m:oMathPara>
                </a14:m>
                <a:endParaRPr lang="en-US" dirty="0">
                  <a:solidFill>
                    <a:srgbClr val="00B0F0"/>
                  </a:solidFill>
                </a:endParaRPr>
              </a:p>
            </p:txBody>
          </p:sp>
        </mc:Choice>
        <mc:Fallback xmlns="">
          <p:sp>
            <p:nvSpPr>
              <p:cNvPr id="8" name="Rectangle 7">
                <a:extLst>
                  <a:ext uri="{FF2B5EF4-FFF2-40B4-BE49-F238E27FC236}">
                    <a16:creationId xmlns:a16="http://schemas.microsoft.com/office/drawing/2014/main" id="{43D517F0-E767-4BC1-8BA0-F4071085D43B}"/>
                  </a:ext>
                </a:extLst>
              </p:cNvPr>
              <p:cNvSpPr>
                <a:spLocks noRot="1" noChangeAspect="1" noMove="1" noResize="1" noEditPoints="1" noAdjustHandles="1" noChangeArrowheads="1" noChangeShapeType="1" noTextEdit="1"/>
              </p:cNvSpPr>
              <p:nvPr/>
            </p:nvSpPr>
            <p:spPr>
              <a:xfrm>
                <a:off x="942529" y="2760048"/>
                <a:ext cx="3949992" cy="86183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4F44140A-ECF7-4F3D-BD45-A7F49F5E032C}"/>
                  </a:ext>
                </a:extLst>
              </p:cNvPr>
              <p:cNvSpPr/>
              <p:nvPr/>
            </p:nvSpPr>
            <p:spPr>
              <a:xfrm>
                <a:off x="942529" y="3595242"/>
                <a:ext cx="3404715" cy="693588"/>
              </a:xfrm>
              <a:prstGeom prst="rect">
                <a:avLst/>
              </a:prstGeom>
            </p:spPr>
            <p:txBody>
              <a:bodyPr wrap="none">
                <a:spAutoFit/>
              </a:bodyPr>
              <a:lstStyle/>
              <a:p>
                <a14:m>
                  <m:oMath xmlns:m="http://schemas.openxmlformats.org/officeDocument/2006/math">
                    <m:r>
                      <a:rPr lang="en-US" sz="2400" b="1" i="1" smtClean="0">
                        <a:solidFill>
                          <a:srgbClr val="00B0F0"/>
                        </a:solidFill>
                        <a:latin typeface="Cambria Math" panose="02040503050406030204" pitchFamily="18" charset="0"/>
                        <a:ea typeface="Cambria Math" panose="02040503050406030204" pitchFamily="18" charset="0"/>
                      </a:rPr>
                      <m:t>∆</m:t>
                    </m:r>
                    <m:r>
                      <a:rPr lang="en-US" sz="2400" b="1" i="1" smtClean="0">
                        <a:solidFill>
                          <a:srgbClr val="00B0F0"/>
                        </a:solidFill>
                        <a:latin typeface="Cambria Math" panose="02040503050406030204" pitchFamily="18" charset="0"/>
                        <a:ea typeface="Cambria Math" panose="02040503050406030204" pitchFamily="18" charset="0"/>
                      </a:rPr>
                      <m:t>𝑺</m:t>
                    </m:r>
                    <m:r>
                      <a:rPr lang="en-US" sz="2400" b="1" i="1" smtClean="0">
                        <a:solidFill>
                          <a:srgbClr val="00B0F0"/>
                        </a:solidFill>
                        <a:latin typeface="Cambria Math" panose="02040503050406030204" pitchFamily="18" charset="0"/>
                        <a:ea typeface="Cambria Math" panose="02040503050406030204" pitchFamily="18" charset="0"/>
                      </a:rPr>
                      <m:t>=</m:t>
                    </m:r>
                    <m:r>
                      <a:rPr lang="en-US" sz="2400" b="1" i="1" smtClean="0">
                        <a:solidFill>
                          <a:srgbClr val="00B0F0"/>
                        </a:solidFill>
                        <a:latin typeface="Cambria Math" panose="02040503050406030204" pitchFamily="18" charset="0"/>
                        <a:ea typeface="Cambria Math" panose="02040503050406030204" pitchFamily="18" charset="0"/>
                      </a:rPr>
                      <m:t>𝒏𝑹𝒍𝒏</m:t>
                    </m:r>
                    <m:f>
                      <m:fPr>
                        <m:ctrlPr>
                          <a:rPr lang="en-US" sz="2400" b="1" i="1">
                            <a:solidFill>
                              <a:srgbClr val="00B0F0"/>
                            </a:solidFill>
                            <a:latin typeface="Cambria Math" panose="02040503050406030204" pitchFamily="18" charset="0"/>
                            <a:ea typeface="Cambria Math" panose="02040503050406030204" pitchFamily="18" charset="0"/>
                          </a:rPr>
                        </m:ctrlPr>
                      </m:fPr>
                      <m:num>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𝑽</m:t>
                            </m:r>
                          </m:e>
                          <m:sub>
                            <m:r>
                              <a:rPr lang="en-US" sz="2400" b="1" i="1">
                                <a:solidFill>
                                  <a:srgbClr val="00B0F0"/>
                                </a:solidFill>
                                <a:latin typeface="Cambria Math" panose="02040503050406030204" pitchFamily="18" charset="0"/>
                                <a:ea typeface="Cambria Math" panose="02040503050406030204" pitchFamily="18" charset="0"/>
                              </a:rPr>
                              <m:t>𝒇</m:t>
                            </m:r>
                          </m:sub>
                        </m:sSub>
                      </m:num>
                      <m:den>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𝑽</m:t>
                            </m:r>
                          </m:e>
                          <m:sub>
                            <m:r>
                              <a:rPr lang="en-US" sz="2400" b="1" i="1">
                                <a:solidFill>
                                  <a:srgbClr val="00B0F0"/>
                                </a:solidFill>
                                <a:latin typeface="Cambria Math" panose="02040503050406030204" pitchFamily="18" charset="0"/>
                                <a:ea typeface="Cambria Math" panose="02040503050406030204" pitchFamily="18" charset="0"/>
                              </a:rPr>
                              <m:t>𝒊</m:t>
                            </m:r>
                          </m:sub>
                        </m:sSub>
                      </m:den>
                    </m:f>
                    <m:r>
                      <a:rPr lang="en-US" sz="2400" b="1" i="1">
                        <a:solidFill>
                          <a:srgbClr val="00B0F0"/>
                        </a:solidFill>
                        <a:latin typeface="Cambria Math" panose="02040503050406030204" pitchFamily="18" charset="0"/>
                        <a:ea typeface="Cambria Math" panose="02040503050406030204" pitchFamily="18" charset="0"/>
                      </a:rPr>
                      <m:t>+</m:t>
                    </m:r>
                    <m:r>
                      <a:rPr lang="en-US" sz="2400" b="1" i="1">
                        <a:solidFill>
                          <a:srgbClr val="00B0F0"/>
                        </a:solidFill>
                        <a:latin typeface="Cambria Math" panose="02040503050406030204" pitchFamily="18" charset="0"/>
                        <a:ea typeface="Cambria Math" panose="02040503050406030204" pitchFamily="18" charset="0"/>
                      </a:rPr>
                      <m:t>𝒏</m:t>
                    </m:r>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𝑪</m:t>
                        </m:r>
                      </m:e>
                      <m:sub>
                        <m:r>
                          <a:rPr lang="en-US" sz="2400" b="1" i="1">
                            <a:solidFill>
                              <a:srgbClr val="00B0F0"/>
                            </a:solidFill>
                            <a:latin typeface="Cambria Math" panose="02040503050406030204" pitchFamily="18" charset="0"/>
                            <a:ea typeface="Cambria Math" panose="02040503050406030204" pitchFamily="18" charset="0"/>
                          </a:rPr>
                          <m:t>𝒗</m:t>
                        </m:r>
                      </m:sub>
                    </m:sSub>
                    <m:r>
                      <a:rPr lang="en-US" sz="2400" b="1" i="1">
                        <a:solidFill>
                          <a:srgbClr val="00B0F0"/>
                        </a:solidFill>
                        <a:latin typeface="Cambria Math" panose="02040503050406030204" pitchFamily="18" charset="0"/>
                        <a:ea typeface="Cambria Math" panose="02040503050406030204" pitchFamily="18" charset="0"/>
                      </a:rPr>
                      <m:t>𝒍𝒏</m:t>
                    </m:r>
                  </m:oMath>
                </a14:m>
                <a:r>
                  <a:rPr lang="en-US" dirty="0">
                    <a:solidFill>
                      <a:srgbClr val="00B0F0"/>
                    </a:solidFill>
                  </a:rPr>
                  <a:t> </a:t>
                </a:r>
                <a:r>
                  <a:rPr lang="en-US" sz="2400" dirty="0">
                    <a:solidFill>
                      <a:srgbClr val="00B0F0"/>
                    </a:solidFill>
                  </a:rPr>
                  <a:t>1</a:t>
                </a:r>
              </a:p>
            </p:txBody>
          </p:sp>
        </mc:Choice>
        <mc:Fallback xmlns="">
          <p:sp>
            <p:nvSpPr>
              <p:cNvPr id="9" name="Rectangle 8">
                <a:extLst>
                  <a:ext uri="{FF2B5EF4-FFF2-40B4-BE49-F238E27FC236}">
                    <a16:creationId xmlns:a16="http://schemas.microsoft.com/office/drawing/2014/main" id="{4F44140A-ECF7-4F3D-BD45-A7F49F5E032C}"/>
                  </a:ext>
                </a:extLst>
              </p:cNvPr>
              <p:cNvSpPr>
                <a:spLocks noRot="1" noChangeAspect="1" noMove="1" noResize="1" noEditPoints="1" noAdjustHandles="1" noChangeArrowheads="1" noChangeShapeType="1" noTextEdit="1"/>
              </p:cNvSpPr>
              <p:nvPr/>
            </p:nvSpPr>
            <p:spPr>
              <a:xfrm>
                <a:off x="942529" y="3595242"/>
                <a:ext cx="3404715" cy="693588"/>
              </a:xfrm>
              <a:prstGeom prst="rect">
                <a:avLst/>
              </a:prstGeom>
              <a:blipFill>
                <a:blip r:embed="rId8"/>
                <a:stretch>
                  <a:fillRect r="-1792" b="-1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6DD144F3-F3AD-4089-9BD8-43D0CA1460CD}"/>
                  </a:ext>
                </a:extLst>
              </p:cNvPr>
              <p:cNvSpPr/>
              <p:nvPr/>
            </p:nvSpPr>
            <p:spPr>
              <a:xfrm>
                <a:off x="934603" y="4230295"/>
                <a:ext cx="2128468" cy="861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B0F0"/>
                          </a:solidFill>
                          <a:latin typeface="Cambria Math" panose="02040503050406030204" pitchFamily="18" charset="0"/>
                          <a:ea typeface="Cambria Math" panose="02040503050406030204" pitchFamily="18" charset="0"/>
                        </a:rPr>
                        <m:t>∆</m:t>
                      </m:r>
                      <m:r>
                        <a:rPr lang="en-US" sz="2400" b="1" i="1" smtClean="0">
                          <a:solidFill>
                            <a:srgbClr val="00B0F0"/>
                          </a:solidFill>
                          <a:latin typeface="Cambria Math" panose="02040503050406030204" pitchFamily="18" charset="0"/>
                          <a:ea typeface="Cambria Math" panose="02040503050406030204" pitchFamily="18" charset="0"/>
                        </a:rPr>
                        <m:t>𝑺</m:t>
                      </m:r>
                      <m:r>
                        <a:rPr lang="en-US" sz="2400" b="1" i="1" smtClean="0">
                          <a:solidFill>
                            <a:srgbClr val="00B0F0"/>
                          </a:solidFill>
                          <a:latin typeface="Cambria Math" panose="02040503050406030204" pitchFamily="18" charset="0"/>
                          <a:ea typeface="Cambria Math" panose="02040503050406030204" pitchFamily="18" charset="0"/>
                        </a:rPr>
                        <m:t>=</m:t>
                      </m:r>
                      <m:r>
                        <a:rPr lang="en-US" sz="2400" b="1" i="1" smtClean="0">
                          <a:solidFill>
                            <a:srgbClr val="00B0F0"/>
                          </a:solidFill>
                          <a:latin typeface="Cambria Math" panose="02040503050406030204" pitchFamily="18" charset="0"/>
                          <a:ea typeface="Cambria Math" panose="02040503050406030204" pitchFamily="18" charset="0"/>
                        </a:rPr>
                        <m:t>𝒏𝑹𝒍𝒏</m:t>
                      </m:r>
                      <m:f>
                        <m:fPr>
                          <m:ctrlPr>
                            <a:rPr lang="en-US" sz="2400" b="1" i="1">
                              <a:solidFill>
                                <a:srgbClr val="00B0F0"/>
                              </a:solidFill>
                              <a:latin typeface="Cambria Math" panose="02040503050406030204" pitchFamily="18" charset="0"/>
                              <a:ea typeface="Cambria Math" panose="02040503050406030204" pitchFamily="18" charset="0"/>
                            </a:rPr>
                          </m:ctrlPr>
                        </m:fPr>
                        <m:num>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𝑽</m:t>
                              </m:r>
                            </m:e>
                            <m:sub>
                              <m:r>
                                <a:rPr lang="en-US" sz="2400" b="1" i="1">
                                  <a:solidFill>
                                    <a:srgbClr val="00B0F0"/>
                                  </a:solidFill>
                                  <a:latin typeface="Cambria Math" panose="02040503050406030204" pitchFamily="18" charset="0"/>
                                  <a:ea typeface="Cambria Math" panose="02040503050406030204" pitchFamily="18" charset="0"/>
                                </a:rPr>
                                <m:t>𝒇</m:t>
                              </m:r>
                            </m:sub>
                          </m:sSub>
                        </m:num>
                        <m:den>
                          <m:sSub>
                            <m:sSubPr>
                              <m:ctrlPr>
                                <a:rPr lang="en-US" sz="2400" b="1" i="1">
                                  <a:solidFill>
                                    <a:srgbClr val="00B0F0"/>
                                  </a:solidFill>
                                  <a:latin typeface="Cambria Math" panose="02040503050406030204" pitchFamily="18" charset="0"/>
                                  <a:ea typeface="Cambria Math" panose="02040503050406030204" pitchFamily="18" charset="0"/>
                                </a:rPr>
                              </m:ctrlPr>
                            </m:sSubPr>
                            <m:e>
                              <m:r>
                                <a:rPr lang="en-US" sz="2400" b="1" i="1">
                                  <a:solidFill>
                                    <a:srgbClr val="00B0F0"/>
                                  </a:solidFill>
                                  <a:latin typeface="Cambria Math" panose="02040503050406030204" pitchFamily="18" charset="0"/>
                                  <a:ea typeface="Cambria Math" panose="02040503050406030204" pitchFamily="18" charset="0"/>
                                </a:rPr>
                                <m:t>𝑽</m:t>
                              </m:r>
                            </m:e>
                            <m:sub>
                              <m:r>
                                <a:rPr lang="en-US" sz="2400" b="1" i="1">
                                  <a:solidFill>
                                    <a:srgbClr val="00B0F0"/>
                                  </a:solidFill>
                                  <a:latin typeface="Cambria Math" panose="02040503050406030204" pitchFamily="18" charset="0"/>
                                  <a:ea typeface="Cambria Math" panose="02040503050406030204" pitchFamily="18" charset="0"/>
                                </a:rPr>
                                <m:t>𝒊</m:t>
                              </m:r>
                            </m:sub>
                          </m:sSub>
                        </m:den>
                      </m:f>
                    </m:oMath>
                  </m:oMathPara>
                </a14:m>
                <a:endParaRPr lang="en-US" sz="2400" dirty="0">
                  <a:solidFill>
                    <a:srgbClr val="00B0F0"/>
                  </a:solidFill>
                </a:endParaRPr>
              </a:p>
            </p:txBody>
          </p:sp>
        </mc:Choice>
        <mc:Fallback xmlns="">
          <p:sp>
            <p:nvSpPr>
              <p:cNvPr id="10" name="Rectangle 9">
                <a:extLst>
                  <a:ext uri="{FF2B5EF4-FFF2-40B4-BE49-F238E27FC236}">
                    <a16:creationId xmlns:a16="http://schemas.microsoft.com/office/drawing/2014/main" id="{6DD144F3-F3AD-4089-9BD8-43D0CA1460CD}"/>
                  </a:ext>
                </a:extLst>
              </p:cNvPr>
              <p:cNvSpPr>
                <a:spLocks noRot="1" noChangeAspect="1" noMove="1" noResize="1" noEditPoints="1" noAdjustHandles="1" noChangeArrowheads="1" noChangeShapeType="1" noTextEdit="1"/>
              </p:cNvSpPr>
              <p:nvPr/>
            </p:nvSpPr>
            <p:spPr>
              <a:xfrm>
                <a:off x="934603" y="4230295"/>
                <a:ext cx="2128468" cy="861839"/>
              </a:xfrm>
              <a:prstGeom prst="rect">
                <a:avLst/>
              </a:prstGeom>
              <a:blipFill>
                <a:blip r:embed="rId9"/>
                <a:stretch>
                  <a:fillRect/>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F9D9D7AF-1B5E-4847-8217-1AC252D62D16}"/>
              </a:ext>
            </a:extLst>
          </p:cNvPr>
          <p:cNvPicPr>
            <a:picLocks noChangeAspect="1"/>
          </p:cNvPicPr>
          <p:nvPr/>
        </p:nvPicPr>
        <p:blipFill>
          <a:blip r:embed="rId10"/>
          <a:stretch>
            <a:fillRect/>
          </a:stretch>
        </p:blipFill>
        <p:spPr>
          <a:xfrm>
            <a:off x="10015548" y="1261943"/>
            <a:ext cx="1655133" cy="5431289"/>
          </a:xfrm>
          <a:prstGeom prst="rect">
            <a:avLst/>
          </a:prstGeom>
        </p:spPr>
      </p:pic>
      <p:sp>
        <p:nvSpPr>
          <p:cNvPr id="12" name="Rectangle 11">
            <a:extLst>
              <a:ext uri="{FF2B5EF4-FFF2-40B4-BE49-F238E27FC236}">
                <a16:creationId xmlns:a16="http://schemas.microsoft.com/office/drawing/2014/main" id="{A071E187-D841-403A-BDAC-3C14FC0C673A}"/>
              </a:ext>
            </a:extLst>
          </p:cNvPr>
          <p:cNvSpPr/>
          <p:nvPr/>
        </p:nvSpPr>
        <p:spPr>
          <a:xfrm>
            <a:off x="453921" y="1347363"/>
            <a:ext cx="1334020" cy="461665"/>
          </a:xfrm>
          <a:prstGeom prst="rect">
            <a:avLst/>
          </a:prstGeom>
        </p:spPr>
        <p:txBody>
          <a:bodyPr wrap="none">
            <a:spAutoFit/>
          </a:bodyPr>
          <a:lstStyle/>
          <a:p>
            <a:r>
              <a:rPr lang="en-US" sz="2400" b="1" dirty="0">
                <a:solidFill>
                  <a:srgbClr val="0070C0"/>
                </a:solidFill>
              </a:rPr>
              <a:t>Solution:</a:t>
            </a:r>
            <a:endParaRPr lang="en-US" dirty="0">
              <a:solidFill>
                <a:srgbClr val="0070C0"/>
              </a:solidFill>
            </a:endParaRPr>
          </a:p>
        </p:txBody>
      </p:sp>
    </p:spTree>
    <p:extLst>
      <p:ext uri="{BB962C8B-B14F-4D97-AF65-F5344CB8AC3E}">
        <p14:creationId xmlns:p14="http://schemas.microsoft.com/office/powerpoint/2010/main" val="173954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4" ma:contentTypeDescription="Create a new document." ma:contentTypeScope="" ma:versionID="f361e67a103f7b186226d74d81b465cb">
  <xsd:schema xmlns:xsd="http://www.w3.org/2001/XMLSchema" xmlns:xs="http://www.w3.org/2001/XMLSchema" xmlns:p="http://schemas.microsoft.com/office/2006/metadata/properties" xmlns:ns2="a12ddc03-b357-499c-864f-c6204d3dd0f9" targetNamespace="http://schemas.microsoft.com/office/2006/metadata/properties" ma:root="true" ma:fieldsID="902c0b63b2fb4e35a9a9cd4607726096" ns2:_="">
    <xsd:import namespace="a12ddc03-b357-499c-864f-c6204d3dd0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7ACCFE-90C3-4EEA-90F9-23BFB5C950DD}"/>
</file>

<file path=customXml/itemProps2.xml><?xml version="1.0" encoding="utf-8"?>
<ds:datastoreItem xmlns:ds="http://schemas.openxmlformats.org/officeDocument/2006/customXml" ds:itemID="{EAA02E1E-7C33-4687-89BE-8BBF2CFA4E96}"/>
</file>

<file path=customXml/itemProps3.xml><?xml version="1.0" encoding="utf-8"?>
<ds:datastoreItem xmlns:ds="http://schemas.openxmlformats.org/officeDocument/2006/customXml" ds:itemID="{2F9878FD-FFD3-4FA5-9FE2-B5F48CA9E883}"/>
</file>

<file path=docProps/app.xml><?xml version="1.0" encoding="utf-8"?>
<Properties xmlns="http://schemas.openxmlformats.org/officeDocument/2006/extended-properties" xmlns:vt="http://schemas.openxmlformats.org/officeDocument/2006/docPropsVTypes">
  <Template/>
  <TotalTime>1288</TotalTime>
  <Words>1324</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Lubna</dc:creator>
  <cp:lastModifiedBy>Dr. Md. Nurul Kabir Bhuiyan</cp:lastModifiedBy>
  <cp:revision>131</cp:revision>
  <dcterms:created xsi:type="dcterms:W3CDTF">2020-06-23T15:22:42Z</dcterms:created>
  <dcterms:modified xsi:type="dcterms:W3CDTF">2021-02-28T07:33:28Z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