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264" r:id="rId42"/>
    <p:sldId id="265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08"/>
    <p:restoredTop sz="94724"/>
  </p:normalViewPr>
  <p:slideViewPr>
    <p:cSldViewPr snapToGrid="0" snapToObjects="1">
      <p:cViewPr varScale="1">
        <p:scale>
          <a:sx n="65" d="100"/>
          <a:sy n="65" d="100"/>
        </p:scale>
        <p:origin x="-15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50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52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wedge/>
  </p:transition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database/oracle/oracle-database/20/sqlrf/SQL-Standards.html" TargetMode="External"/><Relationship Id="rId2" Type="http://schemas.openxmlformats.org/officeDocument/2006/relationships/hyperlink" Target="https://www.db-book.com/db6/slide-dir/index.htm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slideshare.net/thinnaphat.bo/" TargetMode="External"/><Relationship Id="rId5" Type="http://schemas.openxmlformats.org/officeDocument/2006/relationships/hyperlink" Target="https://www.slideshare.net/tabinhasan/from-data-to-wisdom" TargetMode="External"/><Relationship Id="rId4" Type="http://schemas.openxmlformats.org/officeDocument/2006/relationships/hyperlink" Target="https://www.slideshare.net/HaaMeemMohiyuddin1/data-knowledge-and-informatio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Single-Row Functions 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</a:t>
            </a:r>
            <a:r>
              <a:rPr lang="en-US" dirty="0" smtClean="0"/>
              <a:t>Code:  CSC 2108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9593696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 smtClean="0"/>
                        <a:t>Lecture </a:t>
                      </a:r>
                      <a:r>
                        <a:rPr lang="en-US" dirty="0"/>
                        <a:t>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TBA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smtClean="0"/>
                        <a:t>Name &amp; email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Introduction To Database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00707328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Character Manipulation Functions</a:t>
            </a:r>
            <a:endParaRPr lang="en-US" sz="4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blackWhite">
          <a:xfrm>
            <a:off x="812800" y="3260725"/>
            <a:ext cx="4349750" cy="2844800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CONCAT(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Good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String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SUBSTR(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String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,1,3)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LENGTH(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String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INSTR(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String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r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Trim(‘S’ from ‘SSMITH’)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Replace(‘toy’,’y’,’let’)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blackWhite">
          <a:xfrm>
            <a:off x="5041900" y="3259137"/>
            <a:ext cx="3195638" cy="2844800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GoodString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Str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6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3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MITH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tolet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blackWhite">
          <a:xfrm>
            <a:off x="812800" y="2774950"/>
            <a:ext cx="4243388" cy="465137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Function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blackWhite">
          <a:xfrm>
            <a:off x="5041900" y="2774950"/>
            <a:ext cx="3195638" cy="465137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Result</a:t>
            </a:r>
          </a:p>
        </p:txBody>
      </p:sp>
      <p:sp>
        <p:nvSpPr>
          <p:cNvPr id="16" name="Arc 6"/>
          <p:cNvSpPr>
            <a:spLocks/>
          </p:cNvSpPr>
          <p:nvPr/>
        </p:nvSpPr>
        <p:spPr bwMode="ltGray">
          <a:xfrm>
            <a:off x="5459413" y="2752725"/>
            <a:ext cx="211137" cy="225425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Rectangle 8"/>
          <p:cNvSpPr txBox="1">
            <a:spLocks noChangeArrowheads="1"/>
          </p:cNvSpPr>
          <p:nvPr/>
        </p:nvSpPr>
        <p:spPr>
          <a:xfrm>
            <a:off x="693738" y="2159000"/>
            <a:ext cx="8281987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>
                <a:tab pos="571500" algn="l"/>
                <a:tab pos="555625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Manipulate character strings</a:t>
            </a:r>
          </a:p>
        </p:txBody>
      </p: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Using the Character Manipulation Functions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blackWhite">
          <a:xfrm>
            <a:off x="608013" y="3735388"/>
            <a:ext cx="7710487" cy="146367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blackWhite">
          <a:xfrm>
            <a:off x="608013" y="2168525"/>
            <a:ext cx="7691437" cy="13303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grpSp>
        <p:nvGrpSpPr>
          <p:cNvPr id="18" name="Group 7"/>
          <p:cNvGrpSpPr>
            <a:grpSpLocks/>
          </p:cNvGrpSpPr>
          <p:nvPr/>
        </p:nvGrpSpPr>
        <p:grpSpPr bwMode="auto">
          <a:xfrm>
            <a:off x="2019300" y="2192338"/>
            <a:ext cx="3860800" cy="2976562"/>
            <a:chOff x="1496" y="1381"/>
            <a:chExt cx="2432" cy="1875"/>
          </a:xfrm>
        </p:grpSpPr>
        <p:sp>
          <p:nvSpPr>
            <p:cNvPr id="19" name="Rectangle 5"/>
            <p:cNvSpPr>
              <a:spLocks noChangeArrowheads="1"/>
            </p:cNvSpPr>
            <p:nvPr/>
          </p:nvSpPr>
          <p:spPr bwMode="ltGray">
            <a:xfrm>
              <a:off x="2256" y="1381"/>
              <a:ext cx="1672" cy="224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6"/>
            <p:cNvSpPr>
              <a:spLocks noChangeArrowheads="1"/>
            </p:cNvSpPr>
            <p:nvPr/>
          </p:nvSpPr>
          <p:spPr bwMode="ltGray">
            <a:xfrm>
              <a:off x="1496" y="2377"/>
              <a:ext cx="1519" cy="8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" name="Group 10"/>
          <p:cNvGrpSpPr>
            <a:grpSpLocks/>
          </p:cNvGrpSpPr>
          <p:nvPr/>
        </p:nvGrpSpPr>
        <p:grpSpPr bwMode="auto">
          <a:xfrm>
            <a:off x="4483100" y="2190750"/>
            <a:ext cx="3479800" cy="2978150"/>
            <a:chOff x="3048" y="1380"/>
            <a:chExt cx="2192" cy="1876"/>
          </a:xfrm>
        </p:grpSpPr>
        <p:sp>
          <p:nvSpPr>
            <p:cNvPr id="22" name="Rectangle 8"/>
            <p:cNvSpPr>
              <a:spLocks noChangeArrowheads="1"/>
            </p:cNvSpPr>
            <p:nvPr/>
          </p:nvSpPr>
          <p:spPr bwMode="ltGray">
            <a:xfrm>
              <a:off x="4048" y="1380"/>
              <a:ext cx="1192" cy="226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9"/>
            <p:cNvSpPr>
              <a:spLocks noChangeArrowheads="1"/>
            </p:cNvSpPr>
            <p:nvPr/>
          </p:nvSpPr>
          <p:spPr bwMode="ltGray">
            <a:xfrm>
              <a:off x="3048" y="2376"/>
              <a:ext cx="1040" cy="880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13"/>
          <p:cNvGrpSpPr>
            <a:grpSpLocks/>
          </p:cNvGrpSpPr>
          <p:nvPr/>
        </p:nvGrpSpPr>
        <p:grpSpPr bwMode="auto">
          <a:xfrm>
            <a:off x="2298700" y="2587625"/>
            <a:ext cx="5918200" cy="2581275"/>
            <a:chOff x="1672" y="1630"/>
            <a:chExt cx="3728" cy="1626"/>
          </a:xfrm>
        </p:grpSpPr>
        <p:sp>
          <p:nvSpPr>
            <p:cNvPr id="25" name="Rectangle 11"/>
            <p:cNvSpPr>
              <a:spLocks noChangeArrowheads="1"/>
            </p:cNvSpPr>
            <p:nvPr/>
          </p:nvSpPr>
          <p:spPr bwMode="ltGray">
            <a:xfrm>
              <a:off x="1672" y="1630"/>
              <a:ext cx="1512" cy="180"/>
            </a:xfrm>
            <a:prstGeom prst="rect">
              <a:avLst/>
            </a:prstGeom>
            <a:solidFill>
              <a:srgbClr val="0066CC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12"/>
            <p:cNvSpPr>
              <a:spLocks noChangeArrowheads="1"/>
            </p:cNvSpPr>
            <p:nvPr/>
          </p:nvSpPr>
          <p:spPr bwMode="ltGray">
            <a:xfrm>
              <a:off x="4120" y="2376"/>
              <a:ext cx="1280" cy="880"/>
            </a:xfrm>
            <a:prstGeom prst="rect">
              <a:avLst/>
            </a:prstGeom>
            <a:solidFill>
              <a:srgbClr val="0066CC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Rectangle 14"/>
          <p:cNvSpPr>
            <a:spLocks noChangeArrowheads="1"/>
          </p:cNvSpPr>
          <p:nvPr/>
        </p:nvSpPr>
        <p:spPr bwMode="blackWhite">
          <a:xfrm>
            <a:off x="595313" y="2155825"/>
            <a:ext cx="7315200" cy="135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10000"/>
              </a:lnSpc>
              <a:spcBef>
                <a:spcPct val="0"/>
              </a:spcBef>
              <a:tabLst>
                <a:tab pos="16637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ename, CONCAT (ename, job), LENGTH(ename),</a:t>
            </a:r>
          </a:p>
          <a:p>
            <a:pPr algn="l">
              <a:lnSpc>
                <a:spcPct val="110000"/>
              </a:lnSpc>
              <a:spcBef>
                <a:spcPct val="0"/>
              </a:spcBef>
              <a:tabLst>
                <a:tab pos="16637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2 	INSTR(ename, 'A')</a:t>
            </a:r>
          </a:p>
          <a:p>
            <a:pPr algn="l">
              <a:lnSpc>
                <a:spcPct val="110000"/>
              </a:lnSpc>
              <a:spcBef>
                <a:spcPct val="0"/>
              </a:spcBef>
              <a:tabLst>
                <a:tab pos="16637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3 FROM   emp</a:t>
            </a:r>
          </a:p>
          <a:p>
            <a:pPr algn="l">
              <a:lnSpc>
                <a:spcPct val="110000"/>
              </a:lnSpc>
              <a:spcBef>
                <a:spcPct val="0"/>
              </a:spcBef>
              <a:tabLst>
                <a:tab pos="16637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4 WHERE</a:t>
            </a:r>
          </a:p>
        </p:txBody>
      </p:sp>
      <p:sp>
        <p:nvSpPr>
          <p:cNvPr id="28" name="Rectangle 15"/>
          <p:cNvSpPr>
            <a:spLocks noChangeArrowheads="1"/>
          </p:cNvSpPr>
          <p:nvPr/>
        </p:nvSpPr>
        <p:spPr bwMode="auto">
          <a:xfrm>
            <a:off x="2298700" y="3125788"/>
            <a:ext cx="3454400" cy="288925"/>
          </a:xfrm>
          <a:prstGeom prst="rect">
            <a:avLst/>
          </a:prstGeom>
          <a:solidFill>
            <a:srgbClr val="CC99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16"/>
          <p:cNvSpPr>
            <a:spLocks noChangeArrowheads="1"/>
          </p:cNvSpPr>
          <p:nvPr/>
        </p:nvSpPr>
        <p:spPr bwMode="auto">
          <a:xfrm>
            <a:off x="2241550" y="3048000"/>
            <a:ext cx="3751263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SUBSTR(job,1,5) = 'SALES';</a:t>
            </a:r>
          </a:p>
        </p:txBody>
      </p:sp>
      <p:sp>
        <p:nvSpPr>
          <p:cNvPr id="30" name="Rectangle 17"/>
          <p:cNvSpPr>
            <a:spLocks noChangeArrowheads="1"/>
          </p:cNvSpPr>
          <p:nvPr/>
        </p:nvSpPr>
        <p:spPr bwMode="blackWhite">
          <a:xfrm>
            <a:off x="658813" y="3692525"/>
            <a:ext cx="7653337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ENAME      CONCAT(ENAME,JOB)   LENGTH(ENAME) INSTR(ENAME,'A')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---------- ------------------- ------------- ----------------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MARTIN     MARTINSALESMAN                  6                2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ALLEN      ALLENSALESMAN                   5                1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TURNER     TURNERSALESMAN                  6                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WARD       WARDSALESMAN                    4                2</a:t>
            </a:r>
          </a:p>
        </p:txBody>
      </p: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Number Functions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307041" y="2094846"/>
            <a:ext cx="8016875" cy="4473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48640" marR="0" lvl="1" indent="-27432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/>
              <a:buChar char="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ROUND: Rounds value to specified decimal</a:t>
            </a:r>
          </a:p>
          <a:p>
            <a:pPr marL="822960" marR="0" lvl="2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ct val="9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ROUND(45.926, 2)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    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45.93</a:t>
            </a:r>
          </a:p>
          <a:p>
            <a:pPr marL="548640" marR="0" lvl="1" indent="-27432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/>
              <a:buChar char="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TRUNC:</a:t>
            </a: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Truncates value to specified decimal</a:t>
            </a:r>
          </a:p>
          <a:p>
            <a:pPr marL="822960" marR="0" lvl="2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ct val="9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TRUNC(45.926,   2)	</a:t>
            </a:r>
            <a:r>
              <a:rPr lang="en-US" sz="2000" dirty="0" smtClean="0">
                <a:solidFill>
                  <a:srgbClr val="FF3300"/>
                </a:solidFill>
              </a:rPr>
              <a:t>           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45.92</a:t>
            </a:r>
          </a:p>
          <a:p>
            <a:pPr marL="548640" marR="0" lvl="1" indent="-274320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/>
              <a:buChar char="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MOD: Returns remainder of division</a:t>
            </a:r>
          </a:p>
          <a:p>
            <a:pPr marL="548640" marR="0" lvl="1" indent="-274320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tabLst/>
              <a:defRPr/>
            </a:pPr>
            <a:r>
              <a:rPr lang="en-US" sz="2200" dirty="0" smtClean="0"/>
              <a:t>        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MOD(1600, 300)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2000" dirty="0" smtClean="0">
                <a:solidFill>
                  <a:srgbClr val="FF3300"/>
                </a:solidFill>
              </a:rPr>
              <a:t>                       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100</a:t>
            </a:r>
          </a:p>
        </p:txBody>
      </p:sp>
      <p:sp>
        <p:nvSpPr>
          <p:cNvPr id="31" name="Arc 4"/>
          <p:cNvSpPr>
            <a:spLocks/>
          </p:cNvSpPr>
          <p:nvPr/>
        </p:nvSpPr>
        <p:spPr bwMode="ltGray">
          <a:xfrm>
            <a:off x="5102879" y="3488671"/>
            <a:ext cx="211137" cy="225425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" name="Line 5"/>
          <p:cNvSpPr>
            <a:spLocks noChangeShapeType="1"/>
          </p:cNvSpPr>
          <p:nvPr/>
        </p:nvSpPr>
        <p:spPr bwMode="auto">
          <a:xfrm>
            <a:off x="3324084" y="2733021"/>
            <a:ext cx="1185863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stealth" w="med" len="med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33" name="Line 6"/>
          <p:cNvSpPr>
            <a:spLocks noChangeShapeType="1"/>
          </p:cNvSpPr>
          <p:nvPr/>
        </p:nvSpPr>
        <p:spPr bwMode="auto">
          <a:xfrm>
            <a:off x="3324084" y="3488671"/>
            <a:ext cx="1185863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stealth" w="med" len="med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34" name="Line 7"/>
          <p:cNvSpPr>
            <a:spLocks noChangeShapeType="1"/>
          </p:cNvSpPr>
          <p:nvPr/>
        </p:nvSpPr>
        <p:spPr bwMode="auto">
          <a:xfrm>
            <a:off x="3117312" y="4616245"/>
            <a:ext cx="1185863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stealth" w="med" len="med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Using the ROUND Function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blackWhite">
          <a:xfrm>
            <a:off x="488905" y="4164013"/>
            <a:ext cx="7283450" cy="8604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blackWhite">
          <a:xfrm>
            <a:off x="488905" y="2614613"/>
            <a:ext cx="7289800" cy="8905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476205" y="2633663"/>
            <a:ext cx="3811587" cy="2359025"/>
            <a:chOff x="599" y="1266"/>
            <a:chExt cx="2401" cy="1486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ltGray">
            <a:xfrm>
              <a:off x="599" y="2256"/>
              <a:ext cx="1364" cy="496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ltGray">
            <a:xfrm>
              <a:off x="1660" y="1266"/>
              <a:ext cx="1340" cy="173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10"/>
          <p:cNvGrpSpPr>
            <a:grpSpLocks/>
          </p:cNvGrpSpPr>
          <p:nvPr/>
        </p:nvGrpSpPr>
        <p:grpSpPr bwMode="auto">
          <a:xfrm>
            <a:off x="2730455" y="2633663"/>
            <a:ext cx="3894137" cy="2359025"/>
            <a:chOff x="2019" y="1266"/>
            <a:chExt cx="2453" cy="1486"/>
          </a:xfrm>
        </p:grpSpPr>
        <p:sp>
          <p:nvSpPr>
            <p:cNvPr id="15" name="Rectangle 8"/>
            <p:cNvSpPr>
              <a:spLocks noChangeArrowheads="1"/>
            </p:cNvSpPr>
            <p:nvPr/>
          </p:nvSpPr>
          <p:spPr bwMode="ltGray">
            <a:xfrm>
              <a:off x="2019" y="2256"/>
              <a:ext cx="1314" cy="496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9"/>
            <p:cNvSpPr>
              <a:spLocks noChangeArrowheads="1"/>
            </p:cNvSpPr>
            <p:nvPr/>
          </p:nvSpPr>
          <p:spPr bwMode="ltGray">
            <a:xfrm>
              <a:off x="3144" y="1266"/>
              <a:ext cx="1328" cy="173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" name="Group 13"/>
          <p:cNvGrpSpPr>
            <a:grpSpLocks/>
          </p:cNvGrpSpPr>
          <p:nvPr/>
        </p:nvGrpSpPr>
        <p:grpSpPr bwMode="auto">
          <a:xfrm>
            <a:off x="2138317" y="2932113"/>
            <a:ext cx="5133975" cy="2060575"/>
            <a:chOff x="1646" y="1454"/>
            <a:chExt cx="3234" cy="1298"/>
          </a:xfrm>
        </p:grpSpPr>
        <p:sp>
          <p:nvSpPr>
            <p:cNvPr id="18" name="Rectangle 11"/>
            <p:cNvSpPr>
              <a:spLocks noChangeArrowheads="1"/>
            </p:cNvSpPr>
            <p:nvPr/>
          </p:nvSpPr>
          <p:spPr bwMode="ltGray">
            <a:xfrm>
              <a:off x="3390" y="2256"/>
              <a:ext cx="1490" cy="496"/>
            </a:xfrm>
            <a:prstGeom prst="rect">
              <a:avLst/>
            </a:prstGeom>
            <a:solidFill>
              <a:srgbClr val="0066CC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2"/>
            <p:cNvSpPr>
              <a:spLocks noChangeArrowheads="1"/>
            </p:cNvSpPr>
            <p:nvPr/>
          </p:nvSpPr>
          <p:spPr bwMode="ltGray">
            <a:xfrm>
              <a:off x="1646" y="1454"/>
              <a:ext cx="1440" cy="188"/>
            </a:xfrm>
            <a:prstGeom prst="rect">
              <a:avLst/>
            </a:prstGeom>
            <a:solidFill>
              <a:srgbClr val="0066CC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" name="Rectangle 14"/>
          <p:cNvSpPr>
            <a:spLocks noChangeArrowheads="1"/>
          </p:cNvSpPr>
          <p:nvPr/>
        </p:nvSpPr>
        <p:spPr bwMode="blackWhite">
          <a:xfrm>
            <a:off x="476205" y="2284413"/>
            <a:ext cx="73152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637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ROUND(45.923,2), ROUND(45.923,0),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637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		ROUND(45.923,-1)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637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FROM   DUAL;</a:t>
            </a:r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blackWhite">
          <a:xfrm>
            <a:off x="501605" y="4176713"/>
            <a:ext cx="7258050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ROUND(45.923,2) ROUND(45.923,0) ROUND(45.923,-1)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--------------- -------------- -----------------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   45.92             46                50</a:t>
            </a:r>
          </a:p>
        </p:txBody>
      </p: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Using the TRUNC Function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blackWhite">
          <a:xfrm>
            <a:off x="480968" y="2514600"/>
            <a:ext cx="7289800" cy="107473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blackWhite">
          <a:xfrm>
            <a:off x="476205" y="4154488"/>
            <a:ext cx="7315200" cy="8604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</p:txBody>
      </p:sp>
      <p:grpSp>
        <p:nvGrpSpPr>
          <p:cNvPr id="23" name="Group 6"/>
          <p:cNvGrpSpPr>
            <a:grpSpLocks/>
          </p:cNvGrpSpPr>
          <p:nvPr/>
        </p:nvGrpSpPr>
        <p:grpSpPr bwMode="auto">
          <a:xfrm>
            <a:off x="477793" y="2562225"/>
            <a:ext cx="3811587" cy="2457450"/>
            <a:chOff x="599" y="1382"/>
            <a:chExt cx="2401" cy="1548"/>
          </a:xfrm>
        </p:grpSpPr>
        <p:sp>
          <p:nvSpPr>
            <p:cNvPr id="24" name="Rectangle 4"/>
            <p:cNvSpPr>
              <a:spLocks noChangeArrowheads="1"/>
            </p:cNvSpPr>
            <p:nvPr/>
          </p:nvSpPr>
          <p:spPr bwMode="ltGray">
            <a:xfrm>
              <a:off x="599" y="2378"/>
              <a:ext cx="1393" cy="552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5"/>
            <p:cNvSpPr>
              <a:spLocks noChangeArrowheads="1"/>
            </p:cNvSpPr>
            <p:nvPr/>
          </p:nvSpPr>
          <p:spPr bwMode="ltGray">
            <a:xfrm>
              <a:off x="1660" y="1382"/>
              <a:ext cx="1340" cy="226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" name="Group 9"/>
          <p:cNvGrpSpPr>
            <a:grpSpLocks/>
          </p:cNvGrpSpPr>
          <p:nvPr/>
        </p:nvGrpSpPr>
        <p:grpSpPr bwMode="auto">
          <a:xfrm>
            <a:off x="2746330" y="2562225"/>
            <a:ext cx="3638550" cy="2457450"/>
            <a:chOff x="2028" y="1382"/>
            <a:chExt cx="2292" cy="1548"/>
          </a:xfrm>
        </p:grpSpPr>
        <p:sp>
          <p:nvSpPr>
            <p:cNvPr id="27" name="Rectangle 7"/>
            <p:cNvSpPr>
              <a:spLocks noChangeArrowheads="1"/>
            </p:cNvSpPr>
            <p:nvPr/>
          </p:nvSpPr>
          <p:spPr bwMode="ltGray">
            <a:xfrm>
              <a:off x="2028" y="2378"/>
              <a:ext cx="1188" cy="552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ltGray">
            <a:xfrm>
              <a:off x="3132" y="1382"/>
              <a:ext cx="1188" cy="226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" name="Group 12"/>
          <p:cNvGrpSpPr>
            <a:grpSpLocks/>
          </p:cNvGrpSpPr>
          <p:nvPr/>
        </p:nvGrpSpPr>
        <p:grpSpPr bwMode="auto">
          <a:xfrm>
            <a:off x="2155780" y="2940050"/>
            <a:ext cx="4781550" cy="2079625"/>
            <a:chOff x="1656" y="1620"/>
            <a:chExt cx="3012" cy="1310"/>
          </a:xfrm>
        </p:grpSpPr>
        <p:sp>
          <p:nvSpPr>
            <p:cNvPr id="30" name="Rectangle 10"/>
            <p:cNvSpPr>
              <a:spLocks noChangeArrowheads="1"/>
            </p:cNvSpPr>
            <p:nvPr/>
          </p:nvSpPr>
          <p:spPr bwMode="ltGray">
            <a:xfrm>
              <a:off x="3244" y="2378"/>
              <a:ext cx="1424" cy="552"/>
            </a:xfrm>
            <a:prstGeom prst="rect">
              <a:avLst/>
            </a:prstGeom>
            <a:solidFill>
              <a:srgbClr val="0066CC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11"/>
            <p:cNvSpPr>
              <a:spLocks noChangeArrowheads="1"/>
            </p:cNvSpPr>
            <p:nvPr/>
          </p:nvSpPr>
          <p:spPr bwMode="ltGray">
            <a:xfrm>
              <a:off x="1656" y="1620"/>
              <a:ext cx="1424" cy="180"/>
            </a:xfrm>
            <a:prstGeom prst="rect">
              <a:avLst/>
            </a:prstGeom>
            <a:solidFill>
              <a:srgbClr val="0066CC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Rectangle 13"/>
          <p:cNvSpPr>
            <a:spLocks noChangeArrowheads="1"/>
          </p:cNvSpPr>
          <p:nvPr/>
        </p:nvSpPr>
        <p:spPr bwMode="blackWhite">
          <a:xfrm>
            <a:off x="477793" y="2276475"/>
            <a:ext cx="73152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637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	TRUNC(45.923,2), TRUNC(45.923),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637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		TRUNC(45.923,-1)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637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FROM   DUAL;</a:t>
            </a:r>
          </a:p>
        </p:txBody>
      </p:sp>
      <p:sp>
        <p:nvSpPr>
          <p:cNvPr id="33" name="Rectangle 14"/>
          <p:cNvSpPr>
            <a:spLocks noChangeArrowheads="1"/>
          </p:cNvSpPr>
          <p:nvPr/>
        </p:nvSpPr>
        <p:spPr bwMode="blackWhite">
          <a:xfrm>
            <a:off x="477793" y="4159250"/>
            <a:ext cx="7289800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TRUNC(45.923,2) TRUNC(45.923) TRUNC(45.923,-1)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--------------- ------------- ---------------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   45.92            45              40</a:t>
            </a:r>
          </a:p>
        </p:txBody>
      </p: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Using the MOD Function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blackWhite">
          <a:xfrm>
            <a:off x="539706" y="4316412"/>
            <a:ext cx="7315200" cy="160337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</p:txBody>
      </p:sp>
      <p:sp>
        <p:nvSpPr>
          <p:cNvPr id="19" name="Rectangle 4"/>
          <p:cNvSpPr txBox="1">
            <a:spLocks noChangeArrowheads="1"/>
          </p:cNvSpPr>
          <p:nvPr/>
        </p:nvSpPr>
        <p:spPr>
          <a:xfrm>
            <a:off x="476205" y="2012950"/>
            <a:ext cx="7385050" cy="1311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Calculate the remainder of the ratio of salary to commission for all employees whose job title is salesman.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blackWhite">
          <a:xfrm>
            <a:off x="533356" y="2968624"/>
            <a:ext cx="7289800" cy="105251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750843" y="2949574"/>
            <a:ext cx="18415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endParaRPr lang="en-US" sz="18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3" name="Group 9"/>
          <p:cNvGrpSpPr>
            <a:grpSpLocks/>
          </p:cNvGrpSpPr>
          <p:nvPr/>
        </p:nvGrpSpPr>
        <p:grpSpPr bwMode="auto">
          <a:xfrm>
            <a:off x="4797381" y="3082924"/>
            <a:ext cx="2135187" cy="2789238"/>
            <a:chOff x="3253" y="1912"/>
            <a:chExt cx="1345" cy="1757"/>
          </a:xfrm>
        </p:grpSpPr>
        <p:sp>
          <p:nvSpPr>
            <p:cNvPr id="26" name="Rectangle 7"/>
            <p:cNvSpPr>
              <a:spLocks noChangeArrowheads="1"/>
            </p:cNvSpPr>
            <p:nvPr/>
          </p:nvSpPr>
          <p:spPr bwMode="ltGray">
            <a:xfrm>
              <a:off x="3353" y="1912"/>
              <a:ext cx="1245" cy="224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8"/>
            <p:cNvSpPr>
              <a:spLocks noChangeArrowheads="1"/>
            </p:cNvSpPr>
            <p:nvPr/>
          </p:nvSpPr>
          <p:spPr bwMode="ltGray">
            <a:xfrm>
              <a:off x="3253" y="2709"/>
              <a:ext cx="1190" cy="96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" name="Rectangle 10"/>
          <p:cNvSpPr>
            <a:spLocks noChangeArrowheads="1"/>
          </p:cNvSpPr>
          <p:nvPr/>
        </p:nvSpPr>
        <p:spPr bwMode="auto">
          <a:xfrm>
            <a:off x="636543" y="3062287"/>
            <a:ext cx="7150100" cy="1411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ename, sal, comm, MOD(sal, comm)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	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	job = 'SALESMAN';</a:t>
            </a:r>
            <a:endParaRPr lang="en-US" sz="1800">
              <a:latin typeface="Courier New" pitchFamily="49" charset="0"/>
            </a:endParaRPr>
          </a:p>
          <a:p>
            <a:pPr algn="l"/>
            <a:endParaRPr lang="en-US" sz="1800">
              <a:latin typeface="Courier New" pitchFamily="49" charset="0"/>
            </a:endParaRPr>
          </a:p>
        </p:txBody>
      </p:sp>
      <p:sp>
        <p:nvSpPr>
          <p:cNvPr id="35" name="Rectangle 11"/>
          <p:cNvSpPr>
            <a:spLocks noChangeArrowheads="1"/>
          </p:cNvSpPr>
          <p:nvPr/>
        </p:nvSpPr>
        <p:spPr bwMode="blackWhite">
          <a:xfrm>
            <a:off x="515893" y="4329112"/>
            <a:ext cx="7289800" cy="157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      SAL      COMM MOD(SAL,COMM)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 -------------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          1250      1400          1250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ALLEN           1600       300           100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TURNER          1500         0          1500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WARD            1250       500           250</a:t>
            </a:r>
          </a:p>
        </p:txBody>
      </p: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Working with Dates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76205" y="2274838"/>
            <a:ext cx="77541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Arial" charset="0"/>
              <a:buChar char="•"/>
            </a:pPr>
            <a:r>
              <a:rPr lang="en-US" dirty="0" smtClean="0"/>
              <a:t>Oracle stores dates in an internal numeric format: century, year, month, day, hours, minutes, seconds.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The default date format is DD-MON-YY.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SYSDATE is a function returning date and time.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DUAL is a dummy table used to view SYSDATE.</a:t>
            </a:r>
          </a:p>
        </p:txBody>
      </p: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Arithmetic with Dates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6205" y="2286000"/>
            <a:ext cx="77541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Arial" charset="0"/>
              <a:buChar char="•"/>
            </a:pPr>
            <a:r>
              <a:rPr lang="en-US" dirty="0" smtClean="0"/>
              <a:t>Add or subtract a number to or from a date for a resultant </a:t>
            </a:r>
            <a:r>
              <a:rPr lang="en-US" i="1" dirty="0" smtClean="0"/>
              <a:t>date</a:t>
            </a:r>
            <a:r>
              <a:rPr lang="en-US" dirty="0" smtClean="0"/>
              <a:t> value.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Subtract two dates to find the </a:t>
            </a:r>
            <a:r>
              <a:rPr lang="en-US" i="1" dirty="0" smtClean="0"/>
              <a:t>number </a:t>
            </a:r>
            <a:r>
              <a:rPr lang="en-US" dirty="0" smtClean="0"/>
              <a:t>of days between those dates.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Add </a:t>
            </a:r>
            <a:r>
              <a:rPr lang="en-US" i="1" dirty="0" smtClean="0"/>
              <a:t>hours</a:t>
            </a:r>
            <a:r>
              <a:rPr lang="en-US" dirty="0" smtClean="0"/>
              <a:t> to a date by dividing the number of hours by 24.</a:t>
            </a:r>
          </a:p>
        </p:txBody>
      </p: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Using Arithmetic Operators with Dates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blackWhite">
          <a:xfrm>
            <a:off x="421341" y="2384425"/>
            <a:ext cx="7289800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blackWhite">
          <a:xfrm>
            <a:off x="421341" y="3883025"/>
            <a:ext cx="7291388" cy="13557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1872316" y="2420937"/>
            <a:ext cx="4076700" cy="2759075"/>
            <a:chOff x="1512" y="1538"/>
            <a:chExt cx="2568" cy="1738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ltGray">
            <a:xfrm>
              <a:off x="2292" y="1538"/>
              <a:ext cx="1788" cy="214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ltGray">
            <a:xfrm>
              <a:off x="1512" y="2474"/>
              <a:ext cx="996" cy="802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" name="Rectangle 8"/>
          <p:cNvSpPr>
            <a:spLocks noChangeArrowheads="1"/>
          </p:cNvSpPr>
          <p:nvPr/>
        </p:nvSpPr>
        <p:spPr bwMode="blackWhite">
          <a:xfrm>
            <a:off x="421341" y="2135187"/>
            <a:ext cx="7315200" cy="143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ename, (SYSDATE-hiredate)/7 WEEKS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  deptno = 10;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blackWhite">
          <a:xfrm>
            <a:off x="422929" y="3887787"/>
            <a:ext cx="7289800" cy="133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    WEEKS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      830.93709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CLARK      853.93709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MILLER     821.36566</a:t>
            </a:r>
          </a:p>
        </p:txBody>
      </p: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Date Functions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blackWhite">
          <a:xfrm>
            <a:off x="483253" y="2154237"/>
            <a:ext cx="2814638" cy="43402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blackWhite">
          <a:xfrm>
            <a:off x="3301066" y="2154237"/>
            <a:ext cx="3614737" cy="43402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3329641" y="2776537"/>
            <a:ext cx="36179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Number of months</a:t>
            </a:r>
            <a:br>
              <a:rPr lang="en-US" sz="2000">
                <a:solidFill>
                  <a:srgbClr val="000000"/>
                </a:solidFill>
                <a:latin typeface="Arial" charset="0"/>
              </a:rPr>
            </a:br>
            <a:r>
              <a:rPr lang="en-US" sz="2000">
                <a:solidFill>
                  <a:srgbClr val="000000"/>
                </a:solidFill>
                <a:latin typeface="Arial" charset="0"/>
              </a:rPr>
              <a:t>between two dates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470553" y="2776537"/>
            <a:ext cx="3621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3500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MONTHS_BETWEEN</a:t>
            </a: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470553" y="3554412"/>
            <a:ext cx="3621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3500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ADD_MONTHS</a:t>
            </a: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470553" y="4246562"/>
            <a:ext cx="3621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3500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NEXT_DAY	</a:t>
            </a: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470553" y="5045075"/>
            <a:ext cx="36210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3500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LAST_DAY</a:t>
            </a: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470553" y="5529262"/>
            <a:ext cx="3621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3500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ROUND	</a:t>
            </a: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470553" y="6038850"/>
            <a:ext cx="36210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3500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TRUNC 	</a:t>
            </a:r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3329641" y="3554412"/>
            <a:ext cx="36179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Add calendar months to date</a:t>
            </a:r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3329641" y="4246562"/>
            <a:ext cx="36179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Arial" charset="0"/>
              </a:rPr>
              <a:t>Next day of the date specified</a:t>
            </a:r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3329641" y="5045075"/>
            <a:ext cx="3617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Last day of the month</a:t>
            </a:r>
          </a:p>
        </p:txBody>
      </p:sp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3329641" y="5529262"/>
            <a:ext cx="3617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Round date 	</a:t>
            </a:r>
          </a:p>
        </p:txBody>
      </p:sp>
      <p:sp>
        <p:nvSpPr>
          <p:cNvPr id="26" name="Rectangle 16"/>
          <p:cNvSpPr>
            <a:spLocks noChangeArrowheads="1"/>
          </p:cNvSpPr>
          <p:nvPr/>
        </p:nvSpPr>
        <p:spPr bwMode="auto">
          <a:xfrm>
            <a:off x="3329641" y="6038850"/>
            <a:ext cx="3617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Truncate date</a:t>
            </a:r>
          </a:p>
        </p:txBody>
      </p:sp>
      <p:sp>
        <p:nvSpPr>
          <p:cNvPr id="27" name="Line 17"/>
          <p:cNvSpPr>
            <a:spLocks noChangeShapeType="1"/>
          </p:cNvSpPr>
          <p:nvPr/>
        </p:nvSpPr>
        <p:spPr bwMode="auto">
          <a:xfrm>
            <a:off x="491191" y="3427412"/>
            <a:ext cx="64373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" name="Line 18"/>
          <p:cNvSpPr>
            <a:spLocks noChangeShapeType="1"/>
          </p:cNvSpPr>
          <p:nvPr/>
        </p:nvSpPr>
        <p:spPr bwMode="auto">
          <a:xfrm>
            <a:off x="491191" y="4132262"/>
            <a:ext cx="64373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" name="Line 19"/>
          <p:cNvSpPr>
            <a:spLocks noChangeShapeType="1"/>
          </p:cNvSpPr>
          <p:nvPr/>
        </p:nvSpPr>
        <p:spPr bwMode="auto">
          <a:xfrm>
            <a:off x="491191" y="4875212"/>
            <a:ext cx="64373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" name="Line 20"/>
          <p:cNvSpPr>
            <a:spLocks noChangeShapeType="1"/>
          </p:cNvSpPr>
          <p:nvPr/>
        </p:nvSpPr>
        <p:spPr bwMode="auto">
          <a:xfrm>
            <a:off x="491191" y="5408612"/>
            <a:ext cx="64373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Line 21"/>
          <p:cNvSpPr>
            <a:spLocks noChangeShapeType="1"/>
          </p:cNvSpPr>
          <p:nvPr/>
        </p:nvSpPr>
        <p:spPr bwMode="auto">
          <a:xfrm>
            <a:off x="491191" y="5959475"/>
            <a:ext cx="64373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" name="Line 22"/>
          <p:cNvSpPr>
            <a:spLocks noChangeShapeType="1"/>
          </p:cNvSpPr>
          <p:nvPr/>
        </p:nvSpPr>
        <p:spPr bwMode="auto">
          <a:xfrm>
            <a:off x="491191" y="2722562"/>
            <a:ext cx="6437312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" name="Rectangle 23"/>
          <p:cNvSpPr>
            <a:spLocks noChangeArrowheads="1"/>
          </p:cNvSpPr>
          <p:nvPr/>
        </p:nvSpPr>
        <p:spPr bwMode="auto">
          <a:xfrm>
            <a:off x="470553" y="2243137"/>
            <a:ext cx="3621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3500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Function</a:t>
            </a:r>
          </a:p>
        </p:txBody>
      </p:sp>
      <p:sp>
        <p:nvSpPr>
          <p:cNvPr id="34" name="Rectangle 24"/>
          <p:cNvSpPr>
            <a:spLocks noChangeArrowheads="1"/>
          </p:cNvSpPr>
          <p:nvPr/>
        </p:nvSpPr>
        <p:spPr bwMode="auto">
          <a:xfrm>
            <a:off x="3347103" y="2243137"/>
            <a:ext cx="3621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3500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Description</a:t>
            </a:r>
          </a:p>
        </p:txBody>
      </p: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6205" y="2017059"/>
            <a:ext cx="694223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buFont typeface="Wingdings 2"/>
              <a:buChar char=""/>
              <a:defRPr/>
            </a:pPr>
            <a:r>
              <a:rPr lang="en-US" dirty="0" smtClean="0"/>
              <a:t>SQL Functions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dirty="0" smtClean="0"/>
              <a:t>Types of SQL Functions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dirty="0" smtClean="0"/>
              <a:t>Single-Row Functions </a:t>
            </a:r>
          </a:p>
          <a:p>
            <a:pPr marL="548958" lvl="1" indent="-274320">
              <a:buFont typeface="Courier New" pitchFamily="49" charset="0"/>
              <a:buChar char="o"/>
              <a:defRPr/>
            </a:pPr>
            <a:r>
              <a:rPr lang="en-US" dirty="0" smtClean="0"/>
              <a:t>Character Functions</a:t>
            </a:r>
          </a:p>
          <a:p>
            <a:pPr marL="548958" lvl="1" indent="-274320">
              <a:buFont typeface="Courier New" pitchFamily="49" charset="0"/>
              <a:buChar char="o"/>
              <a:defRPr/>
            </a:pPr>
            <a:r>
              <a:rPr lang="en-US" dirty="0" smtClean="0"/>
              <a:t>Number Functions</a:t>
            </a:r>
          </a:p>
          <a:p>
            <a:pPr marL="548958" lvl="1" indent="-274320">
              <a:buFont typeface="Courier New" pitchFamily="49" charset="0"/>
              <a:buChar char="o"/>
              <a:defRPr/>
            </a:pPr>
            <a:r>
              <a:rPr lang="en-US" dirty="0" smtClean="0"/>
              <a:t>Date Functions</a:t>
            </a:r>
          </a:p>
          <a:p>
            <a:pPr marL="548958" lvl="1" indent="-274320">
              <a:buFont typeface="Courier New" pitchFamily="49" charset="0"/>
              <a:buChar char="o"/>
              <a:defRPr/>
            </a:pPr>
            <a:r>
              <a:rPr lang="en-US" dirty="0" smtClean="0"/>
              <a:t>Conversion Functions</a:t>
            </a:r>
          </a:p>
          <a:p>
            <a:pPr marL="823595" lvl="2" indent="-274320">
              <a:buFont typeface="Arial" pitchFamily="34" charset="0"/>
              <a:buChar char="•"/>
              <a:defRPr/>
            </a:pPr>
            <a:r>
              <a:rPr lang="en-US" dirty="0" smtClean="0"/>
              <a:t>TO_NUMBER</a:t>
            </a:r>
          </a:p>
          <a:p>
            <a:pPr marL="823595" lvl="2" indent="-274320">
              <a:buFont typeface="Arial" pitchFamily="34" charset="0"/>
              <a:buChar char="•"/>
              <a:defRPr/>
            </a:pPr>
            <a:r>
              <a:rPr lang="en-US" dirty="0" smtClean="0"/>
              <a:t>TO_CHAR</a:t>
            </a:r>
          </a:p>
          <a:p>
            <a:pPr marL="823595" lvl="2" indent="-274320">
              <a:buFont typeface="Arial" pitchFamily="34" charset="0"/>
              <a:buChar char="•"/>
              <a:defRPr/>
            </a:pPr>
            <a:r>
              <a:rPr lang="en-US" dirty="0" smtClean="0"/>
              <a:t>TO_DATE</a:t>
            </a:r>
          </a:p>
          <a:p>
            <a:pPr marL="548958" lvl="1" indent="-274320">
              <a:buFont typeface="Courier New" pitchFamily="49" charset="0"/>
              <a:buChar char="o"/>
              <a:defRPr/>
            </a:pPr>
            <a:r>
              <a:rPr lang="en-US" dirty="0" smtClean="0"/>
              <a:t>General Functions</a:t>
            </a:r>
          </a:p>
          <a:p>
            <a:pPr marL="823595" lvl="2" indent="-274320">
              <a:buFont typeface="Arial" pitchFamily="34" charset="0"/>
              <a:buChar char="•"/>
              <a:defRPr/>
            </a:pPr>
            <a:r>
              <a:rPr lang="en-US" dirty="0" smtClean="0"/>
              <a:t>NVL Function</a:t>
            </a:r>
          </a:p>
          <a:p>
            <a:pPr marL="823595" lvl="2" indent="-274320">
              <a:buFont typeface="Arial" pitchFamily="34" charset="0"/>
              <a:buChar char="•"/>
              <a:defRPr/>
            </a:pPr>
            <a:r>
              <a:rPr lang="en-US" dirty="0" smtClean="0"/>
              <a:t>NVL2 Function</a:t>
            </a:r>
          </a:p>
          <a:p>
            <a:pPr marL="823595" lvl="2" indent="-274320">
              <a:buFont typeface="Arial" pitchFamily="34" charset="0"/>
              <a:buChar char="•"/>
              <a:defRPr/>
            </a:pPr>
            <a:r>
              <a:rPr lang="en-US" dirty="0" smtClean="0"/>
              <a:t>NULLIF Function</a:t>
            </a:r>
          </a:p>
          <a:p>
            <a:pPr marL="823595" lvl="2" indent="-274320">
              <a:buFont typeface="Arial" pitchFamily="34" charset="0"/>
              <a:buChar char="•"/>
              <a:defRPr/>
            </a:pPr>
            <a:r>
              <a:rPr lang="en-US" dirty="0" smtClean="0"/>
              <a:t>Decode Function</a:t>
            </a:r>
          </a:p>
          <a:p>
            <a:pPr marL="274320" indent="-274320">
              <a:buFont typeface="Arial" pitchFamily="34" charset="0"/>
              <a:buChar char="•"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Using Date Functions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765175" y="2068513"/>
            <a:ext cx="7826375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 algn="l">
              <a:lnSpc>
                <a:spcPct val="90000"/>
              </a:lnSpc>
              <a:spcBef>
                <a:spcPct val="35000"/>
              </a:spcBef>
              <a:buClr>
                <a:srgbClr val="FFCC00"/>
              </a:buClr>
              <a:buSzPct val="100000"/>
              <a:buFontTx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MONTHS_BETWEEN ('01-SEP-95','11-JAN-94')</a:t>
            </a:r>
          </a:p>
        </p:txBody>
      </p:sp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765175" y="3197225"/>
            <a:ext cx="77549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ct val="0"/>
              </a:spcBef>
              <a:buClr>
                <a:srgbClr val="FFCC00"/>
              </a:buClr>
              <a:buSzPct val="100000"/>
              <a:buFontTx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ADD_MONTHS ('11-JAN-94',6)</a:t>
            </a:r>
          </a:p>
        </p:txBody>
      </p:sp>
      <p:sp>
        <p:nvSpPr>
          <p:cNvPr id="37" name="Rectangle 5"/>
          <p:cNvSpPr>
            <a:spLocks noChangeArrowheads="1"/>
          </p:cNvSpPr>
          <p:nvPr/>
        </p:nvSpPr>
        <p:spPr bwMode="auto">
          <a:xfrm>
            <a:off x="746125" y="4395788"/>
            <a:ext cx="79168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ct val="0"/>
              </a:spcBef>
              <a:buClr>
                <a:srgbClr val="FFCC00"/>
              </a:buClr>
              <a:buSzPct val="100000"/>
              <a:buFontTx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NEXT_DAY ('01-SEP-95','FRIDAY') </a:t>
            </a:r>
          </a:p>
        </p:txBody>
      </p:sp>
      <p:sp>
        <p:nvSpPr>
          <p:cNvPr id="38" name="Rectangle 6"/>
          <p:cNvSpPr>
            <a:spLocks noChangeArrowheads="1"/>
          </p:cNvSpPr>
          <p:nvPr/>
        </p:nvSpPr>
        <p:spPr bwMode="auto">
          <a:xfrm>
            <a:off x="765175" y="5778500"/>
            <a:ext cx="67643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ct val="0"/>
              </a:spcBef>
              <a:buClr>
                <a:srgbClr val="FFCC00"/>
              </a:buClr>
              <a:buSzPct val="100000"/>
              <a:buFontTx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LAST_DAY('01-SEP-95')</a:t>
            </a:r>
          </a:p>
        </p:txBody>
      </p:sp>
      <p:sp>
        <p:nvSpPr>
          <p:cNvPr id="39" name="Line 7"/>
          <p:cNvSpPr>
            <a:spLocks noChangeShapeType="1"/>
          </p:cNvSpPr>
          <p:nvPr/>
        </p:nvSpPr>
        <p:spPr bwMode="auto">
          <a:xfrm>
            <a:off x="4786312" y="2701925"/>
            <a:ext cx="1028700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stealth" w="med" len="lg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40" name="Rectangle 8"/>
          <p:cNvSpPr>
            <a:spLocks noChangeArrowheads="1"/>
          </p:cNvSpPr>
          <p:nvPr/>
        </p:nvSpPr>
        <p:spPr bwMode="auto">
          <a:xfrm>
            <a:off x="6081712" y="2498725"/>
            <a:ext cx="23241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19.6774194</a:t>
            </a:r>
          </a:p>
        </p:txBody>
      </p:sp>
      <p:sp>
        <p:nvSpPr>
          <p:cNvPr id="41" name="Rectangle 9"/>
          <p:cNvSpPr>
            <a:spLocks noChangeArrowheads="1"/>
          </p:cNvSpPr>
          <p:nvPr/>
        </p:nvSpPr>
        <p:spPr bwMode="auto">
          <a:xfrm>
            <a:off x="6634162" y="3197225"/>
            <a:ext cx="23241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'11-JUL-94'</a:t>
            </a:r>
          </a:p>
        </p:txBody>
      </p:sp>
      <p:sp>
        <p:nvSpPr>
          <p:cNvPr id="42" name="Rectangle 10"/>
          <p:cNvSpPr>
            <a:spLocks noChangeArrowheads="1"/>
          </p:cNvSpPr>
          <p:nvPr/>
        </p:nvSpPr>
        <p:spPr bwMode="auto">
          <a:xfrm>
            <a:off x="6634162" y="4491038"/>
            <a:ext cx="23241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'08-SEP-95'</a:t>
            </a:r>
          </a:p>
        </p:txBody>
      </p:sp>
      <p:sp>
        <p:nvSpPr>
          <p:cNvPr id="43" name="Rectangle 11"/>
          <p:cNvSpPr>
            <a:spLocks noChangeArrowheads="1"/>
          </p:cNvSpPr>
          <p:nvPr/>
        </p:nvSpPr>
        <p:spPr bwMode="auto">
          <a:xfrm>
            <a:off x="6634162" y="5778500"/>
            <a:ext cx="23241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'30-SEP-95'</a:t>
            </a:r>
          </a:p>
        </p:txBody>
      </p:sp>
      <p:sp>
        <p:nvSpPr>
          <p:cNvPr id="44" name="Line 12"/>
          <p:cNvSpPr>
            <a:spLocks noChangeShapeType="1"/>
          </p:cNvSpPr>
          <p:nvPr/>
        </p:nvSpPr>
        <p:spPr bwMode="auto">
          <a:xfrm>
            <a:off x="6138862" y="4683125"/>
            <a:ext cx="495300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stealth" w="med" len="lg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45" name="Line 13"/>
          <p:cNvSpPr>
            <a:spLocks noChangeShapeType="1"/>
          </p:cNvSpPr>
          <p:nvPr/>
        </p:nvSpPr>
        <p:spPr bwMode="auto">
          <a:xfrm>
            <a:off x="6138862" y="3406775"/>
            <a:ext cx="495300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stealth" w="med" len="lg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46" name="Line 14"/>
          <p:cNvSpPr>
            <a:spLocks noChangeShapeType="1"/>
          </p:cNvSpPr>
          <p:nvPr/>
        </p:nvSpPr>
        <p:spPr bwMode="auto">
          <a:xfrm>
            <a:off x="6138862" y="5997575"/>
            <a:ext cx="495300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stealth" w="med" len="lg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Using Date Functions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476205" y="2362200"/>
            <a:ext cx="6629400" cy="559512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Round(</a:t>
            </a:r>
            <a:r>
              <a:rPr lang="en-US" dirty="0" err="1">
                <a:solidFill>
                  <a:schemeClr val="tx1"/>
                </a:solidFill>
                <a:cs typeface="Arial" pitchFamily="34" charset="0"/>
              </a:rPr>
              <a:t>to_date</a:t>
            </a: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(’25-jul-05’),’month’)  01-Aug-05</a:t>
            </a: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781005" y="3048000"/>
            <a:ext cx="6248400" cy="559512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Round(</a:t>
            </a:r>
            <a:r>
              <a:rPr lang="en-US" dirty="0" err="1">
                <a:solidFill>
                  <a:schemeClr val="tx1"/>
                </a:solidFill>
                <a:cs typeface="Arial" pitchFamily="34" charset="0"/>
              </a:rPr>
              <a:t>to_date</a:t>
            </a: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(’25-jul-05’),’Year’)  01-Jan-06</a:t>
            </a: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1314405" y="3810000"/>
            <a:ext cx="6324600" cy="558800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err="1">
                <a:solidFill>
                  <a:schemeClr val="tx1"/>
                </a:solidFill>
                <a:cs typeface="Arial" pitchFamily="34" charset="0"/>
              </a:rPr>
              <a:t>Trunc</a:t>
            </a: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(</a:t>
            </a:r>
            <a:r>
              <a:rPr lang="en-US" dirty="0" err="1">
                <a:solidFill>
                  <a:schemeClr val="tx1"/>
                </a:solidFill>
                <a:cs typeface="Arial" pitchFamily="34" charset="0"/>
              </a:rPr>
              <a:t>to_date</a:t>
            </a: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(’25-jul-05’),’month’)  01-Jul-05</a:t>
            </a:r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2609805" y="4572000"/>
            <a:ext cx="6324600" cy="558800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err="1">
                <a:solidFill>
                  <a:schemeClr val="tx1"/>
                </a:solidFill>
                <a:cs typeface="Arial" pitchFamily="34" charset="0"/>
              </a:rPr>
              <a:t>Trunc</a:t>
            </a: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(</a:t>
            </a:r>
            <a:r>
              <a:rPr lang="en-US" dirty="0" err="1">
                <a:solidFill>
                  <a:schemeClr val="tx1"/>
                </a:solidFill>
                <a:cs typeface="Arial" pitchFamily="34" charset="0"/>
              </a:rPr>
              <a:t>to_date</a:t>
            </a: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(’25-jul-05’),’year’)  01-Jan-05</a:t>
            </a:r>
          </a:p>
        </p:txBody>
      </p: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Conversion Functions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Line 2"/>
          <p:cNvSpPr>
            <a:spLocks noChangeShapeType="1"/>
          </p:cNvSpPr>
          <p:nvPr/>
        </p:nvSpPr>
        <p:spPr bwMode="auto">
          <a:xfrm flipV="1">
            <a:off x="4618037" y="3514725"/>
            <a:ext cx="0" cy="59055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reeform 3"/>
          <p:cNvSpPr>
            <a:spLocks/>
          </p:cNvSpPr>
          <p:nvPr/>
        </p:nvSpPr>
        <p:spPr bwMode="auto">
          <a:xfrm>
            <a:off x="2960687" y="4105275"/>
            <a:ext cx="3221038" cy="573088"/>
          </a:xfrm>
          <a:custGeom>
            <a:avLst/>
            <a:gdLst/>
            <a:ahLst/>
            <a:cxnLst>
              <a:cxn ang="0">
                <a:pos x="0" y="360"/>
              </a:cxn>
              <a:cxn ang="0">
                <a:pos x="0" y="0"/>
              </a:cxn>
              <a:cxn ang="0">
                <a:pos x="2028" y="0"/>
              </a:cxn>
              <a:cxn ang="0">
                <a:pos x="2028" y="300"/>
              </a:cxn>
            </a:cxnLst>
            <a:rect l="0" t="0" r="r" b="b"/>
            <a:pathLst>
              <a:path w="2029" h="361">
                <a:moveTo>
                  <a:pt x="0" y="360"/>
                </a:moveTo>
                <a:lnTo>
                  <a:pt x="0" y="0"/>
                </a:lnTo>
                <a:lnTo>
                  <a:pt x="2028" y="0"/>
                </a:lnTo>
                <a:lnTo>
                  <a:pt x="2028" y="30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blackWhite">
          <a:xfrm>
            <a:off x="1608137" y="4424363"/>
            <a:ext cx="2768600" cy="12541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Implicit datatype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conversion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blackWhite">
          <a:xfrm>
            <a:off x="4808537" y="4424363"/>
            <a:ext cx="2768600" cy="12541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Explicit datatype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conversion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blackWhite">
          <a:xfrm>
            <a:off x="3225800" y="2538413"/>
            <a:ext cx="2768600" cy="12541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Datatype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conversion</a:t>
            </a:r>
          </a:p>
        </p:txBody>
      </p: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Implicit </a:t>
            </a:r>
            <a:r>
              <a:rPr lang="en-US" sz="3200" dirty="0" err="1" smtClean="0"/>
              <a:t>Datatype</a:t>
            </a:r>
            <a:r>
              <a:rPr lang="en-US" sz="3200" dirty="0" smtClean="0"/>
              <a:t> Conversion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795337" y="2017059"/>
            <a:ext cx="7769225" cy="904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For assignments, the Oracle can automatically convert the following:</a:t>
            </a:r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blackWhite">
          <a:xfrm>
            <a:off x="854075" y="2510771"/>
            <a:ext cx="3633787" cy="3276600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5"/>
          <p:cNvSpPr>
            <a:spLocks noChangeArrowheads="1"/>
          </p:cNvSpPr>
          <p:nvPr/>
        </p:nvSpPr>
        <p:spPr bwMode="blackWhite">
          <a:xfrm>
            <a:off x="4510087" y="2510771"/>
            <a:ext cx="3614738" cy="3276600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6"/>
          <p:cNvSpPr>
            <a:spLocks noChangeArrowheads="1"/>
          </p:cNvSpPr>
          <p:nvPr/>
        </p:nvSpPr>
        <p:spPr bwMode="auto">
          <a:xfrm>
            <a:off x="841375" y="3075921"/>
            <a:ext cx="3662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VARCHAR2 or CHAR</a:t>
            </a:r>
          </a:p>
        </p:txBody>
      </p:sp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841375" y="2488546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</a:rPr>
              <a:t>From</a:t>
            </a:r>
          </a:p>
        </p:txBody>
      </p:sp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4598987" y="2488546"/>
            <a:ext cx="3633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To</a:t>
            </a:r>
          </a:p>
        </p:txBody>
      </p:sp>
      <p:sp>
        <p:nvSpPr>
          <p:cNvPr id="37" name="Rectangle 9"/>
          <p:cNvSpPr>
            <a:spLocks noChangeArrowheads="1"/>
          </p:cNvSpPr>
          <p:nvPr/>
        </p:nvSpPr>
        <p:spPr bwMode="auto">
          <a:xfrm>
            <a:off x="841375" y="3809346"/>
            <a:ext cx="3662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VARCHAR2 or CHAR</a:t>
            </a:r>
          </a:p>
        </p:txBody>
      </p:sp>
      <p:sp>
        <p:nvSpPr>
          <p:cNvPr id="38" name="Rectangle 10"/>
          <p:cNvSpPr>
            <a:spLocks noChangeArrowheads="1"/>
          </p:cNvSpPr>
          <p:nvPr/>
        </p:nvSpPr>
        <p:spPr bwMode="auto">
          <a:xfrm>
            <a:off x="841375" y="4501496"/>
            <a:ext cx="3662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NUMBER</a:t>
            </a:r>
          </a:p>
        </p:txBody>
      </p:sp>
      <p:grpSp>
        <p:nvGrpSpPr>
          <p:cNvPr id="39" name="Group 15"/>
          <p:cNvGrpSpPr>
            <a:grpSpLocks/>
          </p:cNvGrpSpPr>
          <p:nvPr/>
        </p:nvGrpSpPr>
        <p:grpSpPr bwMode="auto">
          <a:xfrm>
            <a:off x="841375" y="2898121"/>
            <a:ext cx="7278687" cy="2201863"/>
            <a:chOff x="599" y="1952"/>
            <a:chExt cx="4585" cy="1387"/>
          </a:xfrm>
        </p:grpSpPr>
        <p:sp>
          <p:nvSpPr>
            <p:cNvPr id="40" name="Line 11"/>
            <p:cNvSpPr>
              <a:spLocks noChangeShapeType="1"/>
            </p:cNvSpPr>
            <p:nvPr/>
          </p:nvSpPr>
          <p:spPr bwMode="auto">
            <a:xfrm>
              <a:off x="599" y="2402"/>
              <a:ext cx="458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2"/>
            <p:cNvSpPr>
              <a:spLocks noChangeShapeType="1"/>
            </p:cNvSpPr>
            <p:nvPr/>
          </p:nvSpPr>
          <p:spPr bwMode="auto">
            <a:xfrm>
              <a:off x="599" y="1952"/>
              <a:ext cx="4585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>
              <a:off x="599" y="2877"/>
              <a:ext cx="458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4"/>
            <p:cNvSpPr>
              <a:spLocks noChangeShapeType="1"/>
            </p:cNvSpPr>
            <p:nvPr/>
          </p:nvSpPr>
          <p:spPr bwMode="auto">
            <a:xfrm>
              <a:off x="599" y="3339"/>
              <a:ext cx="458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" name="Rectangle 16"/>
          <p:cNvSpPr>
            <a:spLocks noChangeArrowheads="1"/>
          </p:cNvSpPr>
          <p:nvPr/>
        </p:nvSpPr>
        <p:spPr bwMode="auto">
          <a:xfrm>
            <a:off x="841375" y="5193646"/>
            <a:ext cx="3662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DATE</a:t>
            </a:r>
          </a:p>
        </p:txBody>
      </p:sp>
      <p:sp>
        <p:nvSpPr>
          <p:cNvPr id="45" name="Rectangle 17"/>
          <p:cNvSpPr>
            <a:spLocks noChangeArrowheads="1"/>
          </p:cNvSpPr>
          <p:nvPr/>
        </p:nvSpPr>
        <p:spPr bwMode="auto">
          <a:xfrm>
            <a:off x="4570412" y="3075921"/>
            <a:ext cx="3471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NUMBER</a:t>
            </a:r>
          </a:p>
        </p:txBody>
      </p:sp>
      <p:sp>
        <p:nvSpPr>
          <p:cNvPr id="46" name="Rectangle 18"/>
          <p:cNvSpPr>
            <a:spLocks noChangeArrowheads="1"/>
          </p:cNvSpPr>
          <p:nvPr/>
        </p:nvSpPr>
        <p:spPr bwMode="auto">
          <a:xfrm>
            <a:off x="4570412" y="3809346"/>
            <a:ext cx="3471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DATE</a:t>
            </a:r>
          </a:p>
        </p:txBody>
      </p:sp>
      <p:sp>
        <p:nvSpPr>
          <p:cNvPr id="47" name="Rectangle 19"/>
          <p:cNvSpPr>
            <a:spLocks noChangeArrowheads="1"/>
          </p:cNvSpPr>
          <p:nvPr/>
        </p:nvSpPr>
        <p:spPr bwMode="auto">
          <a:xfrm>
            <a:off x="4570412" y="4501496"/>
            <a:ext cx="3471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VARCHAR2</a:t>
            </a:r>
          </a:p>
        </p:txBody>
      </p:sp>
      <p:sp>
        <p:nvSpPr>
          <p:cNvPr id="48" name="Rectangle 20"/>
          <p:cNvSpPr>
            <a:spLocks noChangeArrowheads="1"/>
          </p:cNvSpPr>
          <p:nvPr/>
        </p:nvSpPr>
        <p:spPr bwMode="auto">
          <a:xfrm>
            <a:off x="4570412" y="5193646"/>
            <a:ext cx="3471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VARCHAR2</a:t>
            </a:r>
          </a:p>
        </p:txBody>
      </p: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Implicit </a:t>
            </a:r>
            <a:r>
              <a:rPr lang="en-US" sz="3200" dirty="0" err="1" smtClean="0"/>
              <a:t>Datatype</a:t>
            </a:r>
            <a:r>
              <a:rPr lang="en-US" sz="3200" dirty="0" smtClean="0"/>
              <a:t> Conversion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627856" y="2017059"/>
            <a:ext cx="7983538" cy="904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For expression evaluation, the Oracle Server can automatically convert the following: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blackWhite">
          <a:xfrm>
            <a:off x="963613" y="2886075"/>
            <a:ext cx="3633787" cy="1839913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blackWhite">
          <a:xfrm>
            <a:off x="4619625" y="2886075"/>
            <a:ext cx="3614738" cy="1839913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950913" y="3451225"/>
            <a:ext cx="3662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VARCHAR2 or CHAR</a:t>
            </a: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950913" y="286385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From</a:t>
            </a:r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4708525" y="2863850"/>
            <a:ext cx="3633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To</a:t>
            </a:r>
          </a:p>
        </p:txBody>
      </p:sp>
      <p:grpSp>
        <p:nvGrpSpPr>
          <p:cNvPr id="28" name="Group 11"/>
          <p:cNvGrpSpPr>
            <a:grpSpLocks/>
          </p:cNvGrpSpPr>
          <p:nvPr/>
        </p:nvGrpSpPr>
        <p:grpSpPr bwMode="auto">
          <a:xfrm>
            <a:off x="950913" y="3273425"/>
            <a:ext cx="7297737" cy="714375"/>
            <a:chOff x="599" y="2062"/>
            <a:chExt cx="4597" cy="450"/>
          </a:xfrm>
        </p:grpSpPr>
        <p:sp>
          <p:nvSpPr>
            <p:cNvPr id="29" name="Line 9"/>
            <p:cNvSpPr>
              <a:spLocks noChangeShapeType="1"/>
            </p:cNvSpPr>
            <p:nvPr/>
          </p:nvSpPr>
          <p:spPr bwMode="auto">
            <a:xfrm>
              <a:off x="599" y="2512"/>
              <a:ext cx="459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10"/>
            <p:cNvSpPr>
              <a:spLocks noChangeShapeType="1"/>
            </p:cNvSpPr>
            <p:nvPr/>
          </p:nvSpPr>
          <p:spPr bwMode="auto">
            <a:xfrm>
              <a:off x="599" y="2062"/>
              <a:ext cx="4597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" name="Rectangle 12"/>
          <p:cNvSpPr>
            <a:spLocks noChangeArrowheads="1"/>
          </p:cNvSpPr>
          <p:nvPr/>
        </p:nvSpPr>
        <p:spPr bwMode="auto">
          <a:xfrm>
            <a:off x="950913" y="4184650"/>
            <a:ext cx="3662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VARCHAR2 or CHAR</a:t>
            </a:r>
          </a:p>
        </p:txBody>
      </p:sp>
      <p:sp>
        <p:nvSpPr>
          <p:cNvPr id="49" name="Rectangle 13"/>
          <p:cNvSpPr>
            <a:spLocks noChangeArrowheads="1"/>
          </p:cNvSpPr>
          <p:nvPr/>
        </p:nvSpPr>
        <p:spPr bwMode="auto">
          <a:xfrm>
            <a:off x="4679950" y="3451225"/>
            <a:ext cx="3471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NUMBER</a:t>
            </a:r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4679950" y="4184650"/>
            <a:ext cx="3471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DATE</a:t>
            </a:r>
          </a:p>
        </p:txBody>
      </p: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Explicit </a:t>
            </a:r>
            <a:r>
              <a:rPr lang="en-US" sz="3200" dirty="0" err="1" smtClean="0"/>
              <a:t>Datatype</a:t>
            </a:r>
            <a:r>
              <a:rPr lang="en-US" sz="3200" dirty="0" smtClean="0"/>
              <a:t> Conversion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673101" y="3897313"/>
            <a:ext cx="2609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NUMBER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3570288" y="3897313"/>
            <a:ext cx="2609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CHARACTER</a:t>
            </a:r>
          </a:p>
        </p:txBody>
      </p:sp>
      <p:grpSp>
        <p:nvGrpSpPr>
          <p:cNvPr id="18" name="Group 7"/>
          <p:cNvGrpSpPr>
            <a:grpSpLocks/>
          </p:cNvGrpSpPr>
          <p:nvPr/>
        </p:nvGrpSpPr>
        <p:grpSpPr bwMode="auto">
          <a:xfrm>
            <a:off x="1966913" y="4294188"/>
            <a:ext cx="2644775" cy="1182687"/>
            <a:chOff x="1248" y="2363"/>
            <a:chExt cx="1666" cy="745"/>
          </a:xfrm>
        </p:grpSpPr>
        <p:sp>
          <p:nvSpPr>
            <p:cNvPr id="19" name="Arc 5"/>
            <p:cNvSpPr>
              <a:spLocks/>
            </p:cNvSpPr>
            <p:nvPr/>
          </p:nvSpPr>
          <p:spPr bwMode="auto">
            <a:xfrm>
              <a:off x="2081" y="2363"/>
              <a:ext cx="833" cy="745"/>
            </a:xfrm>
            <a:custGeom>
              <a:avLst/>
              <a:gdLst>
                <a:gd name="G0" fmla="+- 26 0 0"/>
                <a:gd name="G1" fmla="+- 0 0 0"/>
                <a:gd name="G2" fmla="+- 21600 0 0"/>
                <a:gd name="T0" fmla="*/ 21625 w 21625"/>
                <a:gd name="T1" fmla="*/ 203 h 21600"/>
                <a:gd name="T2" fmla="*/ 0 w 21625"/>
                <a:gd name="T3" fmla="*/ 21600 h 21600"/>
                <a:gd name="T4" fmla="*/ 26 w 21625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25" h="21600" fill="none" extrusionOk="0">
                  <a:moveTo>
                    <a:pt x="21625" y="203"/>
                  </a:moveTo>
                  <a:cubicBezTo>
                    <a:pt x="21513" y="12052"/>
                    <a:pt x="11876" y="21599"/>
                    <a:pt x="26" y="21600"/>
                  </a:cubicBezTo>
                  <a:cubicBezTo>
                    <a:pt x="17" y="21600"/>
                    <a:pt x="8" y="21599"/>
                    <a:pt x="0" y="21599"/>
                  </a:cubicBezTo>
                </a:path>
                <a:path w="21625" h="21600" stroke="0" extrusionOk="0">
                  <a:moveTo>
                    <a:pt x="21625" y="203"/>
                  </a:moveTo>
                  <a:cubicBezTo>
                    <a:pt x="21513" y="12052"/>
                    <a:pt x="11876" y="21599"/>
                    <a:pt x="26" y="21600"/>
                  </a:cubicBezTo>
                  <a:cubicBezTo>
                    <a:pt x="17" y="21600"/>
                    <a:pt x="8" y="21599"/>
                    <a:pt x="0" y="21599"/>
                  </a:cubicBezTo>
                  <a:lnTo>
                    <a:pt x="26" y="0"/>
                  </a:lnTo>
                  <a:close/>
                </a:path>
              </a:pathLst>
            </a:custGeom>
            <a:noFill/>
            <a:ln w="50800" cap="rnd">
              <a:solidFill>
                <a:srgbClr val="FFCC00"/>
              </a:solidFill>
              <a:round/>
              <a:headEnd type="stealth" w="med" len="lg"/>
              <a:tailEnd type="none" w="sm" len="sm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Arc 6"/>
            <p:cNvSpPr>
              <a:spLocks/>
            </p:cNvSpPr>
            <p:nvPr/>
          </p:nvSpPr>
          <p:spPr bwMode="auto">
            <a:xfrm>
              <a:off x="1248" y="2363"/>
              <a:ext cx="832" cy="745"/>
            </a:xfrm>
            <a:custGeom>
              <a:avLst/>
              <a:gdLst>
                <a:gd name="G0" fmla="+- 21599 0 0"/>
                <a:gd name="G1" fmla="+- 0 0 0"/>
                <a:gd name="G2" fmla="+- 21600 0 0"/>
                <a:gd name="T0" fmla="*/ 21599 w 21599"/>
                <a:gd name="T1" fmla="*/ 21600 h 21600"/>
                <a:gd name="T2" fmla="*/ 0 w 21599"/>
                <a:gd name="T3" fmla="*/ 203 h 21600"/>
                <a:gd name="T4" fmla="*/ 21599 w 2159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99" h="21600" fill="none" extrusionOk="0">
                  <a:moveTo>
                    <a:pt x="21599" y="21600"/>
                  </a:moveTo>
                  <a:cubicBezTo>
                    <a:pt x="9748" y="21600"/>
                    <a:pt x="111" y="12052"/>
                    <a:pt x="-1" y="203"/>
                  </a:cubicBezTo>
                </a:path>
                <a:path w="21599" h="21600" stroke="0" extrusionOk="0">
                  <a:moveTo>
                    <a:pt x="21599" y="21600"/>
                  </a:moveTo>
                  <a:cubicBezTo>
                    <a:pt x="9748" y="21600"/>
                    <a:pt x="111" y="12052"/>
                    <a:pt x="-1" y="203"/>
                  </a:cubicBezTo>
                  <a:lnTo>
                    <a:pt x="21599" y="0"/>
                  </a:lnTo>
                  <a:close/>
                </a:path>
              </a:pathLst>
            </a:custGeom>
            <a:noFill/>
            <a:ln w="50800" cap="rnd">
              <a:solidFill>
                <a:srgbClr val="FFCC00"/>
              </a:solidFill>
              <a:round/>
              <a:headEnd type="none" w="sm" len="sm"/>
              <a:tailEnd type="none" w="sm" len="sm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1828801" y="5576888"/>
            <a:ext cx="2609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TO_CHAR</a:t>
            </a:r>
          </a:p>
        </p:txBody>
      </p:sp>
      <p:grpSp>
        <p:nvGrpSpPr>
          <p:cNvPr id="28" name="Group 13"/>
          <p:cNvGrpSpPr>
            <a:grpSpLocks/>
          </p:cNvGrpSpPr>
          <p:nvPr/>
        </p:nvGrpSpPr>
        <p:grpSpPr bwMode="auto">
          <a:xfrm>
            <a:off x="1885951" y="2109788"/>
            <a:ext cx="2740025" cy="1725612"/>
            <a:chOff x="1197" y="987"/>
            <a:chExt cx="1726" cy="1087"/>
          </a:xfrm>
        </p:grpSpPr>
        <p:grpSp>
          <p:nvGrpSpPr>
            <p:cNvPr id="31" name="Group 11"/>
            <p:cNvGrpSpPr>
              <a:grpSpLocks/>
            </p:cNvGrpSpPr>
            <p:nvPr/>
          </p:nvGrpSpPr>
          <p:grpSpPr bwMode="auto">
            <a:xfrm>
              <a:off x="1257" y="1329"/>
              <a:ext cx="1666" cy="745"/>
              <a:chOff x="1257" y="1329"/>
              <a:chExt cx="1666" cy="745"/>
            </a:xfrm>
          </p:grpSpPr>
          <p:sp>
            <p:nvSpPr>
              <p:cNvPr id="33" name="Arc 9"/>
              <p:cNvSpPr>
                <a:spLocks/>
              </p:cNvSpPr>
              <p:nvPr/>
            </p:nvSpPr>
            <p:spPr bwMode="auto">
              <a:xfrm rot="10800000">
                <a:off x="2091" y="1329"/>
                <a:ext cx="832" cy="745"/>
              </a:xfrm>
              <a:custGeom>
                <a:avLst/>
                <a:gdLst>
                  <a:gd name="G0" fmla="+- 21599 0 0"/>
                  <a:gd name="G1" fmla="+- 0 0 0"/>
                  <a:gd name="G2" fmla="+- 21600 0 0"/>
                  <a:gd name="T0" fmla="*/ 21573 w 21599"/>
                  <a:gd name="T1" fmla="*/ 21600 h 21600"/>
                  <a:gd name="T2" fmla="*/ 0 w 21599"/>
                  <a:gd name="T3" fmla="*/ 203 h 21600"/>
                  <a:gd name="T4" fmla="*/ 21599 w 21599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99" h="21600" fill="none" extrusionOk="0">
                    <a:moveTo>
                      <a:pt x="21573" y="21599"/>
                    </a:moveTo>
                    <a:cubicBezTo>
                      <a:pt x="9732" y="21585"/>
                      <a:pt x="111" y="12042"/>
                      <a:pt x="-1" y="203"/>
                    </a:cubicBezTo>
                  </a:path>
                  <a:path w="21599" h="21600" stroke="0" extrusionOk="0">
                    <a:moveTo>
                      <a:pt x="21573" y="21599"/>
                    </a:moveTo>
                    <a:cubicBezTo>
                      <a:pt x="9732" y="21585"/>
                      <a:pt x="111" y="12042"/>
                      <a:pt x="-1" y="203"/>
                    </a:cubicBezTo>
                    <a:lnTo>
                      <a:pt x="21599" y="0"/>
                    </a:lnTo>
                    <a:close/>
                  </a:path>
                </a:pathLst>
              </a:custGeom>
              <a:noFill/>
              <a:ln w="50800" cap="rnd">
                <a:solidFill>
                  <a:srgbClr val="FFCC00"/>
                </a:solidFill>
                <a:round/>
                <a:headEnd type="none" w="sm" len="sm"/>
                <a:tailEnd type="none" w="sm" len="sm"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4" name="Arc 10"/>
              <p:cNvSpPr>
                <a:spLocks/>
              </p:cNvSpPr>
              <p:nvPr/>
            </p:nvSpPr>
            <p:spPr bwMode="auto">
              <a:xfrm rot="10800000">
                <a:off x="1257" y="1329"/>
                <a:ext cx="832" cy="745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599 w 21599"/>
                  <a:gd name="T1" fmla="*/ 203 h 21600"/>
                  <a:gd name="T2" fmla="*/ 0 w 21599"/>
                  <a:gd name="T3" fmla="*/ 21600 h 21600"/>
                  <a:gd name="T4" fmla="*/ 0 w 21599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99" h="21600" fill="none" extrusionOk="0">
                    <a:moveTo>
                      <a:pt x="21599" y="203"/>
                    </a:moveTo>
                    <a:cubicBezTo>
                      <a:pt x="21487" y="12052"/>
                      <a:pt x="11850" y="21599"/>
                      <a:pt x="0" y="21600"/>
                    </a:cubicBezTo>
                  </a:path>
                  <a:path w="21599" h="21600" stroke="0" extrusionOk="0">
                    <a:moveTo>
                      <a:pt x="21599" y="203"/>
                    </a:moveTo>
                    <a:cubicBezTo>
                      <a:pt x="21487" y="12052"/>
                      <a:pt x="11850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50800" cap="rnd">
                <a:solidFill>
                  <a:srgbClr val="FFCC00"/>
                </a:solidFill>
                <a:round/>
                <a:headEnd type="stealth" w="med" len="lg"/>
                <a:tailEnd type="none" w="sm" len="sm"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32" name="Rectangle 12"/>
            <p:cNvSpPr>
              <a:spLocks noChangeArrowheads="1"/>
            </p:cNvSpPr>
            <p:nvPr/>
          </p:nvSpPr>
          <p:spPr bwMode="auto">
            <a:xfrm>
              <a:off x="1197" y="987"/>
              <a:ext cx="16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4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TO_NUMBER</a:t>
              </a:r>
            </a:p>
          </p:txBody>
        </p:sp>
      </p:grpSp>
      <p:grpSp>
        <p:nvGrpSpPr>
          <p:cNvPr id="35" name="Group 19"/>
          <p:cNvGrpSpPr>
            <a:grpSpLocks/>
          </p:cNvGrpSpPr>
          <p:nvPr/>
        </p:nvGrpSpPr>
        <p:grpSpPr bwMode="auto">
          <a:xfrm>
            <a:off x="4706938" y="3897313"/>
            <a:ext cx="3554413" cy="2136775"/>
            <a:chOff x="2974" y="2113"/>
            <a:chExt cx="2239" cy="1346"/>
          </a:xfrm>
        </p:grpSpPr>
        <p:grpSp>
          <p:nvGrpSpPr>
            <p:cNvPr id="36" name="Group 16"/>
            <p:cNvGrpSpPr>
              <a:grpSpLocks/>
            </p:cNvGrpSpPr>
            <p:nvPr/>
          </p:nvGrpSpPr>
          <p:grpSpPr bwMode="auto">
            <a:xfrm>
              <a:off x="2992" y="2363"/>
              <a:ext cx="1666" cy="745"/>
              <a:chOff x="2992" y="2363"/>
              <a:chExt cx="1666" cy="745"/>
            </a:xfrm>
          </p:grpSpPr>
          <p:sp>
            <p:nvSpPr>
              <p:cNvPr id="40" name="Arc 14"/>
              <p:cNvSpPr>
                <a:spLocks/>
              </p:cNvSpPr>
              <p:nvPr/>
            </p:nvSpPr>
            <p:spPr bwMode="auto">
              <a:xfrm>
                <a:off x="3825" y="2363"/>
                <a:ext cx="833" cy="745"/>
              </a:xfrm>
              <a:custGeom>
                <a:avLst/>
                <a:gdLst>
                  <a:gd name="G0" fmla="+- 26 0 0"/>
                  <a:gd name="G1" fmla="+- 0 0 0"/>
                  <a:gd name="G2" fmla="+- 21600 0 0"/>
                  <a:gd name="T0" fmla="*/ 21625 w 21625"/>
                  <a:gd name="T1" fmla="*/ 203 h 21600"/>
                  <a:gd name="T2" fmla="*/ 0 w 21625"/>
                  <a:gd name="T3" fmla="*/ 21600 h 21600"/>
                  <a:gd name="T4" fmla="*/ 26 w 21625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25" h="21600" fill="none" extrusionOk="0">
                    <a:moveTo>
                      <a:pt x="21625" y="203"/>
                    </a:moveTo>
                    <a:cubicBezTo>
                      <a:pt x="21513" y="12052"/>
                      <a:pt x="11876" y="21599"/>
                      <a:pt x="26" y="21600"/>
                    </a:cubicBezTo>
                    <a:cubicBezTo>
                      <a:pt x="17" y="21600"/>
                      <a:pt x="8" y="21599"/>
                      <a:pt x="0" y="21599"/>
                    </a:cubicBezTo>
                  </a:path>
                  <a:path w="21625" h="21600" stroke="0" extrusionOk="0">
                    <a:moveTo>
                      <a:pt x="21625" y="203"/>
                    </a:moveTo>
                    <a:cubicBezTo>
                      <a:pt x="21513" y="12052"/>
                      <a:pt x="11876" y="21599"/>
                      <a:pt x="26" y="21600"/>
                    </a:cubicBezTo>
                    <a:cubicBezTo>
                      <a:pt x="17" y="21600"/>
                      <a:pt x="8" y="21599"/>
                      <a:pt x="0" y="21599"/>
                    </a:cubicBezTo>
                    <a:lnTo>
                      <a:pt x="26" y="0"/>
                    </a:lnTo>
                    <a:close/>
                  </a:path>
                </a:pathLst>
              </a:custGeom>
              <a:noFill/>
              <a:ln w="50800" cap="rnd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" name="Arc 15"/>
              <p:cNvSpPr>
                <a:spLocks/>
              </p:cNvSpPr>
              <p:nvPr/>
            </p:nvSpPr>
            <p:spPr bwMode="auto">
              <a:xfrm>
                <a:off x="2992" y="2363"/>
                <a:ext cx="832" cy="745"/>
              </a:xfrm>
              <a:custGeom>
                <a:avLst/>
                <a:gdLst>
                  <a:gd name="G0" fmla="+- 21599 0 0"/>
                  <a:gd name="G1" fmla="+- 0 0 0"/>
                  <a:gd name="G2" fmla="+- 21600 0 0"/>
                  <a:gd name="T0" fmla="*/ 21599 w 21599"/>
                  <a:gd name="T1" fmla="*/ 21600 h 21600"/>
                  <a:gd name="T2" fmla="*/ 0 w 21599"/>
                  <a:gd name="T3" fmla="*/ 203 h 21600"/>
                  <a:gd name="T4" fmla="*/ 21599 w 21599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99" h="21600" fill="none" extrusionOk="0">
                    <a:moveTo>
                      <a:pt x="21599" y="21600"/>
                    </a:moveTo>
                    <a:cubicBezTo>
                      <a:pt x="9748" y="21600"/>
                      <a:pt x="111" y="12052"/>
                      <a:pt x="-1" y="203"/>
                    </a:cubicBezTo>
                  </a:path>
                  <a:path w="21599" h="21600" stroke="0" extrusionOk="0">
                    <a:moveTo>
                      <a:pt x="21599" y="21600"/>
                    </a:moveTo>
                    <a:cubicBezTo>
                      <a:pt x="9748" y="21600"/>
                      <a:pt x="111" y="12052"/>
                      <a:pt x="-1" y="203"/>
                    </a:cubicBezTo>
                    <a:lnTo>
                      <a:pt x="21599" y="0"/>
                    </a:lnTo>
                    <a:close/>
                  </a:path>
                </a:pathLst>
              </a:custGeom>
              <a:noFill/>
              <a:ln w="50800" cap="rnd">
                <a:solidFill>
                  <a:srgbClr val="FF3300"/>
                </a:solidFill>
                <a:round/>
                <a:headEnd type="none" w="sm" len="sm"/>
                <a:tailEnd type="stealth" w="med" len="lg"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37" name="Rectangle 17"/>
            <p:cNvSpPr>
              <a:spLocks noChangeArrowheads="1"/>
            </p:cNvSpPr>
            <p:nvPr/>
          </p:nvSpPr>
          <p:spPr bwMode="auto">
            <a:xfrm>
              <a:off x="4121" y="2113"/>
              <a:ext cx="10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4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DATE</a:t>
              </a:r>
            </a:p>
          </p:txBody>
        </p:sp>
        <p:sp>
          <p:nvSpPr>
            <p:cNvPr id="38" name="Rectangle 18"/>
            <p:cNvSpPr>
              <a:spLocks noChangeArrowheads="1"/>
            </p:cNvSpPr>
            <p:nvPr/>
          </p:nvSpPr>
          <p:spPr bwMode="auto">
            <a:xfrm>
              <a:off x="2974" y="3171"/>
              <a:ext cx="16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4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TO_CHAR</a:t>
              </a:r>
            </a:p>
          </p:txBody>
        </p:sp>
      </p:grpSp>
      <p:grpSp>
        <p:nvGrpSpPr>
          <p:cNvPr id="42" name="Group 24"/>
          <p:cNvGrpSpPr>
            <a:grpSpLocks/>
          </p:cNvGrpSpPr>
          <p:nvPr/>
        </p:nvGrpSpPr>
        <p:grpSpPr bwMode="auto">
          <a:xfrm>
            <a:off x="4681538" y="2109788"/>
            <a:ext cx="2673350" cy="1725612"/>
            <a:chOff x="2958" y="987"/>
            <a:chExt cx="1684" cy="1087"/>
          </a:xfrm>
        </p:grpSpPr>
        <p:grpSp>
          <p:nvGrpSpPr>
            <p:cNvPr id="43" name="Group 22"/>
            <p:cNvGrpSpPr>
              <a:grpSpLocks/>
            </p:cNvGrpSpPr>
            <p:nvPr/>
          </p:nvGrpSpPr>
          <p:grpSpPr bwMode="auto">
            <a:xfrm>
              <a:off x="2976" y="1329"/>
              <a:ext cx="1666" cy="745"/>
              <a:chOff x="2976" y="1329"/>
              <a:chExt cx="1666" cy="745"/>
            </a:xfrm>
          </p:grpSpPr>
          <p:sp>
            <p:nvSpPr>
              <p:cNvPr id="45" name="Arc 20"/>
              <p:cNvSpPr>
                <a:spLocks/>
              </p:cNvSpPr>
              <p:nvPr/>
            </p:nvSpPr>
            <p:spPr bwMode="auto">
              <a:xfrm rot="10800000">
                <a:off x="3810" y="1329"/>
                <a:ext cx="832" cy="745"/>
              </a:xfrm>
              <a:custGeom>
                <a:avLst/>
                <a:gdLst>
                  <a:gd name="G0" fmla="+- 21599 0 0"/>
                  <a:gd name="G1" fmla="+- 0 0 0"/>
                  <a:gd name="G2" fmla="+- 21600 0 0"/>
                  <a:gd name="T0" fmla="*/ 21573 w 21599"/>
                  <a:gd name="T1" fmla="*/ 21600 h 21600"/>
                  <a:gd name="T2" fmla="*/ 0 w 21599"/>
                  <a:gd name="T3" fmla="*/ 203 h 21600"/>
                  <a:gd name="T4" fmla="*/ 21599 w 21599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99" h="21600" fill="none" extrusionOk="0">
                    <a:moveTo>
                      <a:pt x="21573" y="21599"/>
                    </a:moveTo>
                    <a:cubicBezTo>
                      <a:pt x="9732" y="21585"/>
                      <a:pt x="111" y="12042"/>
                      <a:pt x="-1" y="203"/>
                    </a:cubicBezTo>
                  </a:path>
                  <a:path w="21599" h="21600" stroke="0" extrusionOk="0">
                    <a:moveTo>
                      <a:pt x="21573" y="21599"/>
                    </a:moveTo>
                    <a:cubicBezTo>
                      <a:pt x="9732" y="21585"/>
                      <a:pt x="111" y="12042"/>
                      <a:pt x="-1" y="203"/>
                    </a:cubicBezTo>
                    <a:lnTo>
                      <a:pt x="21599" y="0"/>
                    </a:lnTo>
                    <a:close/>
                  </a:path>
                </a:pathLst>
              </a:custGeom>
              <a:noFill/>
              <a:ln w="50800" cap="rnd">
                <a:solidFill>
                  <a:srgbClr val="FF3300"/>
                </a:solidFill>
                <a:round/>
                <a:headEnd type="none" w="sm" len="sm"/>
                <a:tailEnd type="stealth" w="med" len="lg"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6" name="Arc 21"/>
              <p:cNvSpPr>
                <a:spLocks/>
              </p:cNvSpPr>
              <p:nvPr/>
            </p:nvSpPr>
            <p:spPr bwMode="auto">
              <a:xfrm rot="10800000">
                <a:off x="2976" y="1329"/>
                <a:ext cx="832" cy="745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599 w 21599"/>
                  <a:gd name="T1" fmla="*/ 203 h 21600"/>
                  <a:gd name="T2" fmla="*/ 0 w 21599"/>
                  <a:gd name="T3" fmla="*/ 21600 h 21600"/>
                  <a:gd name="T4" fmla="*/ 0 w 21599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99" h="21600" fill="none" extrusionOk="0">
                    <a:moveTo>
                      <a:pt x="21599" y="203"/>
                    </a:moveTo>
                    <a:cubicBezTo>
                      <a:pt x="21487" y="12052"/>
                      <a:pt x="11850" y="21599"/>
                      <a:pt x="0" y="21600"/>
                    </a:cubicBezTo>
                  </a:path>
                  <a:path w="21599" h="21600" stroke="0" extrusionOk="0">
                    <a:moveTo>
                      <a:pt x="21599" y="203"/>
                    </a:moveTo>
                    <a:cubicBezTo>
                      <a:pt x="21487" y="12052"/>
                      <a:pt x="11850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50800" cap="rnd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44" name="Rectangle 23"/>
            <p:cNvSpPr>
              <a:spLocks noChangeArrowheads="1"/>
            </p:cNvSpPr>
            <p:nvPr/>
          </p:nvSpPr>
          <p:spPr bwMode="auto">
            <a:xfrm>
              <a:off x="2958" y="987"/>
              <a:ext cx="16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4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TO_DATE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TO_CHAR Function with Dates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235667" y="2817812"/>
            <a:ext cx="8047038" cy="3597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format model:</a:t>
            </a:r>
          </a:p>
          <a:p>
            <a:pPr marL="457200" marR="0" lvl="1" indent="0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Must be enclosed in single quotation marks and is case sensitive</a:t>
            </a:r>
          </a:p>
          <a:p>
            <a:pPr marL="457200" marR="0" lvl="1" indent="0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 include any valid date format element</a:t>
            </a:r>
          </a:p>
          <a:p>
            <a:pPr marL="457200" marR="0" lvl="1" indent="0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Has an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element to remove padded blanks or suppress leading zeros</a:t>
            </a:r>
          </a:p>
          <a:p>
            <a:pPr marL="457200" marR="0" lvl="1" indent="0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separated from the date value by a comma</a:t>
            </a: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blackWhite">
          <a:xfrm>
            <a:off x="956392" y="2108200"/>
            <a:ext cx="7273925" cy="53181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6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TO_CHAR(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date, 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'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fmt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')</a:t>
            </a:r>
          </a:p>
        </p:txBody>
      </p: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Elements of Date Format Model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blackWhite">
          <a:xfrm>
            <a:off x="488905" y="2017059"/>
            <a:ext cx="3633787" cy="42513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blackWhite">
          <a:xfrm>
            <a:off x="2854280" y="2017059"/>
            <a:ext cx="4905375" cy="42513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76205" y="2194859"/>
            <a:ext cx="3662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YYYY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76205" y="2923521"/>
            <a:ext cx="3662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YEAR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76205" y="3633134"/>
            <a:ext cx="3662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MM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76205" y="4299884"/>
            <a:ext cx="3662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MONTH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476205" y="5052359"/>
            <a:ext cx="3662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DY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476205" y="5761971"/>
            <a:ext cx="3662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DAY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3043192" y="2194859"/>
            <a:ext cx="4681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Full year in numbers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3043192" y="2923521"/>
            <a:ext cx="4681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Year spelled out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3043192" y="3633134"/>
            <a:ext cx="4681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Two-digit value for month</a:t>
            </a: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3043192" y="4869796"/>
            <a:ext cx="46815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Three-letter abbreviation of the day of the week</a:t>
            </a: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043192" y="5761971"/>
            <a:ext cx="4681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Full name of the day</a:t>
            </a: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3043192" y="4299884"/>
            <a:ext cx="4681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Full name of the month</a:t>
            </a:r>
          </a:p>
        </p:txBody>
      </p:sp>
      <p:grpSp>
        <p:nvGrpSpPr>
          <p:cNvPr id="20" name="Group 22"/>
          <p:cNvGrpSpPr>
            <a:grpSpLocks/>
          </p:cNvGrpSpPr>
          <p:nvPr/>
        </p:nvGrpSpPr>
        <p:grpSpPr bwMode="auto">
          <a:xfrm>
            <a:off x="476205" y="2753659"/>
            <a:ext cx="7278687" cy="2936875"/>
            <a:chOff x="599" y="1419"/>
            <a:chExt cx="4585" cy="1850"/>
          </a:xfrm>
        </p:grpSpPr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599" y="1419"/>
              <a:ext cx="458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599" y="1865"/>
              <a:ext cx="458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599" y="2313"/>
              <a:ext cx="458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>
              <a:off x="599" y="2747"/>
              <a:ext cx="458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599" y="3269"/>
              <a:ext cx="458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Elements of Date Format Model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>
          <a:xfrm>
            <a:off x="421341" y="2179638"/>
            <a:ext cx="7385050" cy="3524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ct val="125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Time elements format the time portion of the date.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ct val="125000"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ct val="125000"/>
              <a:buFont typeface="Wingdings" pitchFamily="2" charset="2"/>
              <a:buNone/>
              <a:tabLst/>
              <a:defRPr/>
            </a:pPr>
            <a:endParaRPr lang="en-US" dirty="0" smtClean="0"/>
          </a:p>
          <a:p>
            <a:pPr marL="285750" marR="0" lvl="0" indent="-285750" algn="l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ct val="125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Add character strings by enclosing them in double quotation marks.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ct val="125000"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ct val="125000"/>
              <a:buFont typeface="Wingdings" pitchFamily="2" charset="2"/>
              <a:buNone/>
              <a:tabLst/>
              <a:defRPr/>
            </a:pPr>
            <a:endParaRPr lang="en-US" dirty="0" smtClean="0"/>
          </a:p>
          <a:p>
            <a:pPr marL="285750" marR="0" lvl="0" indent="-285750" algn="l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ct val="125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Number suffixes spell out numbers.</a:t>
            </a:r>
          </a:p>
        </p:txBody>
      </p:sp>
      <p:grpSp>
        <p:nvGrpSpPr>
          <p:cNvPr id="43" name="Group 8"/>
          <p:cNvGrpSpPr>
            <a:grpSpLocks/>
          </p:cNvGrpSpPr>
          <p:nvPr/>
        </p:nvGrpSpPr>
        <p:grpSpPr bwMode="auto">
          <a:xfrm>
            <a:off x="783291" y="2628901"/>
            <a:ext cx="6843713" cy="522287"/>
            <a:chOff x="808" y="1565"/>
            <a:chExt cx="4311" cy="329"/>
          </a:xfrm>
        </p:grpSpPr>
        <p:sp>
          <p:nvSpPr>
            <p:cNvPr id="44" name="Rectangle 4"/>
            <p:cNvSpPr>
              <a:spLocks noChangeArrowheads="1"/>
            </p:cNvSpPr>
            <p:nvPr/>
          </p:nvSpPr>
          <p:spPr bwMode="blackWhite">
            <a:xfrm>
              <a:off x="816" y="1565"/>
              <a:ext cx="2141" cy="329"/>
            </a:xfrm>
            <a:prstGeom prst="rect">
              <a:avLst/>
            </a:prstGeom>
            <a:solidFill>
              <a:srgbClr val="FF993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Rectangle 5"/>
            <p:cNvSpPr>
              <a:spLocks noChangeArrowheads="1"/>
            </p:cNvSpPr>
            <p:nvPr/>
          </p:nvSpPr>
          <p:spPr bwMode="blackWhite">
            <a:xfrm>
              <a:off x="2978" y="1565"/>
              <a:ext cx="2141" cy="329"/>
            </a:xfrm>
            <a:prstGeom prst="rect">
              <a:avLst/>
            </a:prstGeom>
            <a:solidFill>
              <a:srgbClr val="FF993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Rectangle 6"/>
            <p:cNvSpPr>
              <a:spLocks noChangeArrowheads="1"/>
            </p:cNvSpPr>
            <p:nvPr/>
          </p:nvSpPr>
          <p:spPr bwMode="auto">
            <a:xfrm>
              <a:off x="808" y="1599"/>
              <a:ext cx="215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dirty="0" smtClean="0">
                  <a:solidFill>
                    <a:srgbClr val="000000"/>
                  </a:solidFill>
                  <a:latin typeface="Arial" pitchFamily="34" charset="0"/>
                </a:rPr>
                <a:t>HH24:MI:SS AM</a:t>
              </a:r>
              <a:endParaRPr lang="en-US" sz="2400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7" name="Rectangle 7"/>
            <p:cNvSpPr>
              <a:spLocks noChangeArrowheads="1"/>
            </p:cNvSpPr>
            <p:nvPr/>
          </p:nvSpPr>
          <p:spPr bwMode="auto">
            <a:xfrm>
              <a:off x="2955" y="1599"/>
              <a:ext cx="21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Arial" pitchFamily="34" charset="0"/>
                </a:rPr>
                <a:t>15:45:32 PM</a:t>
              </a:r>
            </a:p>
          </p:txBody>
        </p:sp>
      </p:grpSp>
      <p:grpSp>
        <p:nvGrpSpPr>
          <p:cNvPr id="48" name="Group 13"/>
          <p:cNvGrpSpPr>
            <a:grpSpLocks/>
          </p:cNvGrpSpPr>
          <p:nvPr/>
        </p:nvGrpSpPr>
        <p:grpSpPr bwMode="auto">
          <a:xfrm>
            <a:off x="842029" y="3746090"/>
            <a:ext cx="6864350" cy="522288"/>
            <a:chOff x="797" y="2522"/>
            <a:chExt cx="4324" cy="329"/>
          </a:xfrm>
        </p:grpSpPr>
        <p:sp>
          <p:nvSpPr>
            <p:cNvPr id="49" name="Rectangle 9"/>
            <p:cNvSpPr>
              <a:spLocks noChangeArrowheads="1"/>
            </p:cNvSpPr>
            <p:nvPr/>
          </p:nvSpPr>
          <p:spPr bwMode="blackWhite">
            <a:xfrm>
              <a:off x="805" y="2522"/>
              <a:ext cx="2148" cy="329"/>
            </a:xfrm>
            <a:prstGeom prst="rect">
              <a:avLst/>
            </a:prstGeom>
            <a:solidFill>
              <a:srgbClr val="FF993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Rectangle 10"/>
            <p:cNvSpPr>
              <a:spLocks noChangeArrowheads="1"/>
            </p:cNvSpPr>
            <p:nvPr/>
          </p:nvSpPr>
          <p:spPr bwMode="blackWhite">
            <a:xfrm>
              <a:off x="2973" y="2522"/>
              <a:ext cx="2148" cy="329"/>
            </a:xfrm>
            <a:prstGeom prst="rect">
              <a:avLst/>
            </a:prstGeom>
            <a:solidFill>
              <a:srgbClr val="FF993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Rectangle 11"/>
            <p:cNvSpPr>
              <a:spLocks noChangeArrowheads="1"/>
            </p:cNvSpPr>
            <p:nvPr/>
          </p:nvSpPr>
          <p:spPr bwMode="auto">
            <a:xfrm>
              <a:off x="797" y="2557"/>
              <a:ext cx="216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Arial" pitchFamily="34" charset="0"/>
                </a:rPr>
                <a:t>DD "of" MONTH</a:t>
              </a:r>
            </a:p>
          </p:txBody>
        </p:sp>
        <p:sp>
          <p:nvSpPr>
            <p:cNvPr id="52" name="Rectangle 12"/>
            <p:cNvSpPr>
              <a:spLocks noChangeArrowheads="1"/>
            </p:cNvSpPr>
            <p:nvPr/>
          </p:nvSpPr>
          <p:spPr bwMode="auto">
            <a:xfrm>
              <a:off x="2950" y="2557"/>
              <a:ext cx="21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Arial" pitchFamily="34" charset="0"/>
                </a:rPr>
                <a:t>12 of OCTOBER</a:t>
              </a:r>
            </a:p>
          </p:txBody>
        </p:sp>
      </p:grpSp>
      <p:grpSp>
        <p:nvGrpSpPr>
          <p:cNvPr id="53" name="Group 18"/>
          <p:cNvGrpSpPr>
            <a:grpSpLocks/>
          </p:cNvGrpSpPr>
          <p:nvPr/>
        </p:nvGrpSpPr>
        <p:grpSpPr bwMode="auto">
          <a:xfrm>
            <a:off x="854729" y="4911213"/>
            <a:ext cx="6864350" cy="522288"/>
            <a:chOff x="797" y="3198"/>
            <a:chExt cx="4324" cy="329"/>
          </a:xfrm>
        </p:grpSpPr>
        <p:sp>
          <p:nvSpPr>
            <p:cNvPr id="54" name="Rectangle 14"/>
            <p:cNvSpPr>
              <a:spLocks noChangeArrowheads="1"/>
            </p:cNvSpPr>
            <p:nvPr/>
          </p:nvSpPr>
          <p:spPr bwMode="blackWhite">
            <a:xfrm>
              <a:off x="805" y="3198"/>
              <a:ext cx="2148" cy="329"/>
            </a:xfrm>
            <a:prstGeom prst="rect">
              <a:avLst/>
            </a:prstGeom>
            <a:solidFill>
              <a:srgbClr val="FF993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Rectangle 15"/>
            <p:cNvSpPr>
              <a:spLocks noChangeArrowheads="1"/>
            </p:cNvSpPr>
            <p:nvPr/>
          </p:nvSpPr>
          <p:spPr bwMode="blackWhite">
            <a:xfrm>
              <a:off x="2973" y="3198"/>
              <a:ext cx="2148" cy="329"/>
            </a:xfrm>
            <a:prstGeom prst="rect">
              <a:avLst/>
            </a:prstGeom>
            <a:solidFill>
              <a:srgbClr val="FF993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16"/>
            <p:cNvSpPr>
              <a:spLocks noChangeArrowheads="1"/>
            </p:cNvSpPr>
            <p:nvPr/>
          </p:nvSpPr>
          <p:spPr bwMode="auto">
            <a:xfrm>
              <a:off x="797" y="3233"/>
              <a:ext cx="216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Arial" pitchFamily="34" charset="0"/>
                </a:rPr>
                <a:t>ddspth</a:t>
              </a:r>
            </a:p>
          </p:txBody>
        </p:sp>
        <p:sp>
          <p:nvSpPr>
            <p:cNvPr id="57" name="Rectangle 17"/>
            <p:cNvSpPr>
              <a:spLocks noChangeArrowheads="1"/>
            </p:cNvSpPr>
            <p:nvPr/>
          </p:nvSpPr>
          <p:spPr bwMode="auto">
            <a:xfrm>
              <a:off x="2950" y="3233"/>
              <a:ext cx="21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Arial" pitchFamily="34" charset="0"/>
                </a:rPr>
                <a:t>fourteenth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Using TO_CHAR Function with Dates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blackWhite">
          <a:xfrm>
            <a:off x="593726" y="2401094"/>
            <a:ext cx="7918450" cy="9794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blackWhite">
          <a:xfrm>
            <a:off x="593726" y="3771106"/>
            <a:ext cx="7926387" cy="259397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2" name="Group 7"/>
          <p:cNvGrpSpPr>
            <a:grpSpLocks/>
          </p:cNvGrpSpPr>
          <p:nvPr/>
        </p:nvGrpSpPr>
        <p:grpSpPr bwMode="auto">
          <a:xfrm>
            <a:off x="2141538" y="2701131"/>
            <a:ext cx="6297613" cy="3294063"/>
            <a:chOff x="1386" y="1388"/>
            <a:chExt cx="3967" cy="2075"/>
          </a:xfrm>
        </p:grpSpPr>
        <p:sp>
          <p:nvSpPr>
            <p:cNvPr id="23" name="Rectangle 5"/>
            <p:cNvSpPr>
              <a:spLocks noChangeArrowheads="1"/>
            </p:cNvSpPr>
            <p:nvPr/>
          </p:nvSpPr>
          <p:spPr bwMode="ltGray">
            <a:xfrm>
              <a:off x="1399" y="1388"/>
              <a:ext cx="3954" cy="224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6"/>
            <p:cNvSpPr>
              <a:spLocks noChangeArrowheads="1"/>
            </p:cNvSpPr>
            <p:nvPr/>
          </p:nvSpPr>
          <p:spPr bwMode="ltGray">
            <a:xfrm>
              <a:off x="1386" y="2078"/>
              <a:ext cx="1710" cy="138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Rectangle 8"/>
          <p:cNvSpPr>
            <a:spLocks noChangeArrowheads="1"/>
          </p:cNvSpPr>
          <p:nvPr/>
        </p:nvSpPr>
        <p:spPr bwMode="blackWhite">
          <a:xfrm>
            <a:off x="573088" y="2204244"/>
            <a:ext cx="7346950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6002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ename, 	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6002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  	TO_CHAR(hiredate, 'fmDD Month YYYY') HIREDATE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6002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FROM  	emp;</a:t>
            </a:r>
          </a:p>
        </p:txBody>
      </p:sp>
      <p:sp>
        <p:nvSpPr>
          <p:cNvPr id="26" name="Rectangle 9"/>
          <p:cNvSpPr>
            <a:spLocks noChangeArrowheads="1"/>
          </p:cNvSpPr>
          <p:nvPr/>
        </p:nvSpPr>
        <p:spPr bwMode="blackWhite">
          <a:xfrm>
            <a:off x="598488" y="3775869"/>
            <a:ext cx="7262813" cy="256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HIREDATE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-----------------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      17 November 1981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BLAKE      1 May 1981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CLARK      9 June 1981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JONES      2 April 1981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     28 September 1981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ALLEN      20 February 1981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SQL Functions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blackWhite">
          <a:xfrm>
            <a:off x="3444875" y="2617788"/>
            <a:ext cx="2311400" cy="93186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Function</a:t>
            </a:r>
          </a:p>
        </p:txBody>
      </p:sp>
      <p:grpSp>
        <p:nvGrpSpPr>
          <p:cNvPr id="25" name="Group 15"/>
          <p:cNvGrpSpPr>
            <a:grpSpLocks/>
          </p:cNvGrpSpPr>
          <p:nvPr/>
        </p:nvGrpSpPr>
        <p:grpSpPr bwMode="auto">
          <a:xfrm>
            <a:off x="762000" y="2689225"/>
            <a:ext cx="2595563" cy="3163888"/>
            <a:chOff x="480" y="1314"/>
            <a:chExt cx="1635" cy="1993"/>
          </a:xfrm>
        </p:grpSpPr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480" y="1314"/>
              <a:ext cx="58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4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Input</a:t>
              </a:r>
            </a:p>
          </p:txBody>
        </p:sp>
        <p:sp>
          <p:nvSpPr>
            <p:cNvPr id="27" name="Freeform 5"/>
            <p:cNvSpPr>
              <a:spLocks/>
            </p:cNvSpPr>
            <p:nvPr/>
          </p:nvSpPr>
          <p:spPr bwMode="auto">
            <a:xfrm>
              <a:off x="1176" y="1374"/>
              <a:ext cx="939" cy="559"/>
            </a:xfrm>
            <a:custGeom>
              <a:avLst/>
              <a:gdLst/>
              <a:ahLst/>
              <a:cxnLst>
                <a:cxn ang="0">
                  <a:pos x="0" y="558"/>
                </a:cxn>
                <a:cxn ang="0">
                  <a:pos x="0" y="0"/>
                </a:cxn>
                <a:cxn ang="0">
                  <a:pos x="938" y="0"/>
                </a:cxn>
              </a:cxnLst>
              <a:rect l="0" t="0" r="r" b="b"/>
              <a:pathLst>
                <a:path w="939" h="559">
                  <a:moveTo>
                    <a:pt x="0" y="558"/>
                  </a:moveTo>
                  <a:lnTo>
                    <a:pt x="0" y="0"/>
                  </a:lnTo>
                  <a:lnTo>
                    <a:pt x="938" y="0"/>
                  </a:lnTo>
                </a:path>
              </a:pathLst>
            </a:custGeom>
            <a:noFill/>
            <a:ln w="50800" cap="rnd" cmpd="sng">
              <a:solidFill>
                <a:srgbClr val="FFCC00"/>
              </a:solidFill>
              <a:prstDash val="solid"/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ln>
                  <a:solidFill>
                    <a:sysClr val="windowText" lastClr="000000"/>
                  </a:solidFill>
                </a:ln>
                <a:cs typeface="Arial" pitchFamily="34" charset="0"/>
              </a:endParaRPr>
            </a:p>
          </p:txBody>
        </p:sp>
        <p:sp>
          <p:nvSpPr>
            <p:cNvPr id="28" name="Freeform 6"/>
            <p:cNvSpPr>
              <a:spLocks/>
            </p:cNvSpPr>
            <p:nvPr/>
          </p:nvSpPr>
          <p:spPr bwMode="auto">
            <a:xfrm>
              <a:off x="1704" y="1704"/>
              <a:ext cx="411" cy="1309"/>
            </a:xfrm>
            <a:custGeom>
              <a:avLst/>
              <a:gdLst/>
              <a:ahLst/>
              <a:cxnLst>
                <a:cxn ang="0">
                  <a:pos x="0" y="1308"/>
                </a:cxn>
                <a:cxn ang="0">
                  <a:pos x="0" y="0"/>
                </a:cxn>
                <a:cxn ang="0">
                  <a:pos x="410" y="0"/>
                </a:cxn>
              </a:cxnLst>
              <a:rect l="0" t="0" r="r" b="b"/>
              <a:pathLst>
                <a:path w="411" h="1309">
                  <a:moveTo>
                    <a:pt x="0" y="1308"/>
                  </a:moveTo>
                  <a:lnTo>
                    <a:pt x="0" y="0"/>
                  </a:lnTo>
                  <a:lnTo>
                    <a:pt x="410" y="0"/>
                  </a:lnTo>
                </a:path>
              </a:pathLst>
            </a:custGeom>
            <a:noFill/>
            <a:ln w="50800" cap="rnd" cmpd="sng">
              <a:solidFill>
                <a:srgbClr val="FFCC00"/>
              </a:solidFill>
              <a:prstDash val="solid"/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1440" y="1536"/>
              <a:ext cx="675" cy="745"/>
            </a:xfrm>
            <a:custGeom>
              <a:avLst/>
              <a:gdLst/>
              <a:ahLst/>
              <a:cxnLst>
                <a:cxn ang="0">
                  <a:pos x="0" y="744"/>
                </a:cxn>
                <a:cxn ang="0">
                  <a:pos x="0" y="0"/>
                </a:cxn>
                <a:cxn ang="0">
                  <a:pos x="674" y="0"/>
                </a:cxn>
              </a:cxnLst>
              <a:rect l="0" t="0" r="r" b="b"/>
              <a:pathLst>
                <a:path w="675" h="745">
                  <a:moveTo>
                    <a:pt x="0" y="744"/>
                  </a:moveTo>
                  <a:lnTo>
                    <a:pt x="0" y="0"/>
                  </a:lnTo>
                  <a:lnTo>
                    <a:pt x="674" y="0"/>
                  </a:lnTo>
                </a:path>
              </a:pathLst>
            </a:custGeom>
            <a:noFill/>
            <a:ln w="50800" cap="rnd" cmpd="sng">
              <a:solidFill>
                <a:srgbClr val="FFCC00"/>
              </a:solidFill>
              <a:prstDash val="solid"/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30" name="Rectangle 8"/>
            <p:cNvSpPr>
              <a:spLocks noChangeArrowheads="1"/>
            </p:cNvSpPr>
            <p:nvPr/>
          </p:nvSpPr>
          <p:spPr bwMode="blackWhite">
            <a:xfrm>
              <a:off x="774" y="1833"/>
              <a:ext cx="561" cy="3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122238" tIns="61913" rIns="122238" bIns="61913" anchor="ctr"/>
            <a:lstStyle/>
            <a:p>
              <a:pPr defTabSz="1620838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400" dirty="0" err="1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arg</a:t>
              </a:r>
              <a:r>
                <a:rPr lang="en-US" sz="2400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 1</a:t>
              </a:r>
            </a:p>
          </p:txBody>
        </p:sp>
        <p:sp>
          <p:nvSpPr>
            <p:cNvPr id="31" name="Rectangle 9"/>
            <p:cNvSpPr>
              <a:spLocks noChangeArrowheads="1"/>
            </p:cNvSpPr>
            <p:nvPr/>
          </p:nvSpPr>
          <p:spPr bwMode="blackWhite">
            <a:xfrm>
              <a:off x="1067" y="2236"/>
              <a:ext cx="560" cy="3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122238" tIns="61913" rIns="122238" bIns="61913" anchor="ctr"/>
            <a:lstStyle/>
            <a:p>
              <a:pPr defTabSz="1620838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400" dirty="0" err="1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arg</a:t>
              </a:r>
              <a:r>
                <a:rPr lang="en-US" sz="2400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 2</a:t>
              </a:r>
            </a:p>
          </p:txBody>
        </p:sp>
        <p:sp>
          <p:nvSpPr>
            <p:cNvPr id="32" name="Rectangle 10"/>
            <p:cNvSpPr>
              <a:spLocks noChangeArrowheads="1"/>
            </p:cNvSpPr>
            <p:nvPr/>
          </p:nvSpPr>
          <p:spPr bwMode="blackWhite">
            <a:xfrm>
              <a:off x="1395" y="2976"/>
              <a:ext cx="561" cy="3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122238" tIns="61913" rIns="122238" bIns="61913" anchor="ctr"/>
            <a:lstStyle/>
            <a:p>
              <a:pPr defTabSz="1620838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400" dirty="0" err="1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arg</a:t>
              </a:r>
              <a:r>
                <a:rPr lang="en-US" sz="2400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400" i="1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n</a:t>
              </a:r>
            </a:p>
          </p:txBody>
        </p:sp>
        <p:grpSp>
          <p:nvGrpSpPr>
            <p:cNvPr id="33" name="Group 14"/>
            <p:cNvGrpSpPr>
              <a:grpSpLocks/>
            </p:cNvGrpSpPr>
            <p:nvPr/>
          </p:nvGrpSpPr>
          <p:grpSpPr bwMode="auto">
            <a:xfrm>
              <a:off x="1323" y="2642"/>
              <a:ext cx="254" cy="267"/>
              <a:chOff x="1323" y="2642"/>
              <a:chExt cx="254" cy="267"/>
            </a:xfrm>
          </p:grpSpPr>
          <p:sp>
            <p:nvSpPr>
              <p:cNvPr id="34" name="Rectangle 11"/>
              <p:cNvSpPr>
                <a:spLocks noChangeArrowheads="1"/>
              </p:cNvSpPr>
              <p:nvPr/>
            </p:nvSpPr>
            <p:spPr bwMode="blackWhite">
              <a:xfrm>
                <a:off x="1323" y="2642"/>
                <a:ext cx="62" cy="7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Rectangle 12"/>
              <p:cNvSpPr>
                <a:spLocks noChangeArrowheads="1"/>
              </p:cNvSpPr>
              <p:nvPr/>
            </p:nvSpPr>
            <p:spPr bwMode="blackWhite">
              <a:xfrm>
                <a:off x="1417" y="2737"/>
                <a:ext cx="63" cy="75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Rectangle 13"/>
              <p:cNvSpPr>
                <a:spLocks noChangeArrowheads="1"/>
              </p:cNvSpPr>
              <p:nvPr/>
            </p:nvSpPr>
            <p:spPr bwMode="blackWhite">
              <a:xfrm>
                <a:off x="1514" y="2834"/>
                <a:ext cx="63" cy="75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7" name="Rectangle 16"/>
          <p:cNvSpPr>
            <a:spLocks noChangeArrowheads="1"/>
          </p:cNvSpPr>
          <p:nvPr/>
        </p:nvSpPr>
        <p:spPr bwMode="auto">
          <a:xfrm>
            <a:off x="3295650" y="3575050"/>
            <a:ext cx="26098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Function performs action</a:t>
            </a:r>
          </a:p>
        </p:txBody>
      </p:sp>
      <p:grpSp>
        <p:nvGrpSpPr>
          <p:cNvPr id="38" name="Group 20"/>
          <p:cNvGrpSpPr>
            <a:grpSpLocks/>
          </p:cNvGrpSpPr>
          <p:nvPr/>
        </p:nvGrpSpPr>
        <p:grpSpPr bwMode="auto">
          <a:xfrm>
            <a:off x="5810250" y="2689225"/>
            <a:ext cx="2549525" cy="2555875"/>
            <a:chOff x="3660" y="1314"/>
            <a:chExt cx="1606" cy="1610"/>
          </a:xfrm>
        </p:grpSpPr>
        <p:sp>
          <p:nvSpPr>
            <p:cNvPr id="39" name="Freeform 17"/>
            <p:cNvSpPr>
              <a:spLocks/>
            </p:cNvSpPr>
            <p:nvPr/>
          </p:nvSpPr>
          <p:spPr bwMode="auto">
            <a:xfrm>
              <a:off x="3660" y="1524"/>
              <a:ext cx="781" cy="7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80" y="0"/>
                </a:cxn>
                <a:cxn ang="0">
                  <a:pos x="780" y="794"/>
                </a:cxn>
              </a:cxnLst>
              <a:rect l="0" t="0" r="r" b="b"/>
              <a:pathLst>
                <a:path w="781" h="795">
                  <a:moveTo>
                    <a:pt x="0" y="0"/>
                  </a:moveTo>
                  <a:lnTo>
                    <a:pt x="780" y="0"/>
                  </a:lnTo>
                  <a:lnTo>
                    <a:pt x="780" y="794"/>
                  </a:lnTo>
                </a:path>
              </a:pathLst>
            </a:custGeom>
            <a:noFill/>
            <a:ln w="50800" cap="rnd" cmpd="sng">
              <a:solidFill>
                <a:srgbClr val="FFCC00"/>
              </a:solidFill>
              <a:prstDash val="solid"/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40" name="Rectangle 18"/>
            <p:cNvSpPr>
              <a:spLocks noChangeArrowheads="1"/>
            </p:cNvSpPr>
            <p:nvPr/>
          </p:nvSpPr>
          <p:spPr bwMode="auto">
            <a:xfrm>
              <a:off x="4521" y="1314"/>
              <a:ext cx="74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4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Output</a:t>
              </a:r>
            </a:p>
          </p:txBody>
        </p:sp>
        <p:sp>
          <p:nvSpPr>
            <p:cNvPr id="41" name="Rectangle 19"/>
            <p:cNvSpPr>
              <a:spLocks noChangeArrowheads="1"/>
            </p:cNvSpPr>
            <p:nvPr/>
          </p:nvSpPr>
          <p:spPr bwMode="blackWhite">
            <a:xfrm>
              <a:off x="3904" y="2350"/>
              <a:ext cx="1096" cy="57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400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Result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400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value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TO_CHAR </a:t>
            </a:r>
            <a:r>
              <a:rPr lang="en-US" sz="3200" dirty="0" smtClean="0"/>
              <a:t>Function with </a:t>
            </a:r>
            <a:r>
              <a:rPr lang="en-US" sz="3200" dirty="0" smtClean="0"/>
              <a:t>Numbers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65879" y="2895600"/>
            <a:ext cx="7385050" cy="1311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these formats with the TO_CHAR function to display a number value as a character: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blackWhite">
          <a:xfrm>
            <a:off x="742079" y="2286000"/>
            <a:ext cx="7265988" cy="4841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6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TO_CHAR(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number, 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'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fmt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')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blackWhite">
          <a:xfrm>
            <a:off x="754779" y="2917825"/>
            <a:ext cx="3633788" cy="2749550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blackWhite">
          <a:xfrm>
            <a:off x="2020017" y="2917825"/>
            <a:ext cx="6022975" cy="2749550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742079" y="2946400"/>
            <a:ext cx="1265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742079" y="3386138"/>
            <a:ext cx="1265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742079" y="3870325"/>
            <a:ext cx="1265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$</a:t>
            </a: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742079" y="4351338"/>
            <a:ext cx="1265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L</a:t>
            </a:r>
          </a:p>
        </p:txBody>
      </p:sp>
      <p:sp>
        <p:nvSpPr>
          <p:cNvPr id="19" name="Line 11"/>
          <p:cNvSpPr>
            <a:spLocks noChangeShapeType="1"/>
          </p:cNvSpPr>
          <p:nvPr/>
        </p:nvSpPr>
        <p:spPr bwMode="auto">
          <a:xfrm>
            <a:off x="742079" y="3368675"/>
            <a:ext cx="7315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>
            <a:off x="742079" y="3835400"/>
            <a:ext cx="7315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13"/>
          <p:cNvSpPr>
            <a:spLocks noChangeShapeType="1"/>
          </p:cNvSpPr>
          <p:nvPr/>
        </p:nvSpPr>
        <p:spPr bwMode="auto">
          <a:xfrm>
            <a:off x="742079" y="5291138"/>
            <a:ext cx="7315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742079" y="4797425"/>
            <a:ext cx="1265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.</a:t>
            </a:r>
          </a:p>
        </p:txBody>
      </p:sp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742079" y="5222875"/>
            <a:ext cx="1265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,</a:t>
            </a:r>
          </a:p>
        </p:txBody>
      </p:sp>
      <p:sp>
        <p:nvSpPr>
          <p:cNvPr id="30" name="Line 16"/>
          <p:cNvSpPr>
            <a:spLocks noChangeShapeType="1"/>
          </p:cNvSpPr>
          <p:nvPr/>
        </p:nvSpPr>
        <p:spPr bwMode="auto">
          <a:xfrm>
            <a:off x="742079" y="4322763"/>
            <a:ext cx="7315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Line 17"/>
          <p:cNvSpPr>
            <a:spLocks noChangeShapeType="1"/>
          </p:cNvSpPr>
          <p:nvPr/>
        </p:nvSpPr>
        <p:spPr bwMode="auto">
          <a:xfrm>
            <a:off x="742079" y="4830763"/>
            <a:ext cx="7315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" name="Rectangle 18"/>
          <p:cNvSpPr>
            <a:spLocks noChangeArrowheads="1"/>
          </p:cNvSpPr>
          <p:nvPr/>
        </p:nvSpPr>
        <p:spPr bwMode="auto">
          <a:xfrm>
            <a:off x="2099392" y="2946400"/>
            <a:ext cx="595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Represents a number</a:t>
            </a:r>
          </a:p>
        </p:txBody>
      </p:sp>
      <p:sp>
        <p:nvSpPr>
          <p:cNvPr id="33" name="Rectangle 19"/>
          <p:cNvSpPr>
            <a:spLocks noChangeArrowheads="1"/>
          </p:cNvSpPr>
          <p:nvPr/>
        </p:nvSpPr>
        <p:spPr bwMode="auto">
          <a:xfrm>
            <a:off x="2099392" y="3386138"/>
            <a:ext cx="595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Forces a zero to be displayed</a:t>
            </a:r>
          </a:p>
        </p:txBody>
      </p:sp>
      <p:sp>
        <p:nvSpPr>
          <p:cNvPr id="34" name="Rectangle 20"/>
          <p:cNvSpPr>
            <a:spLocks noChangeArrowheads="1"/>
          </p:cNvSpPr>
          <p:nvPr/>
        </p:nvSpPr>
        <p:spPr bwMode="auto">
          <a:xfrm>
            <a:off x="2099392" y="3870325"/>
            <a:ext cx="595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Places a floating dollar sign</a:t>
            </a:r>
          </a:p>
        </p:txBody>
      </p:sp>
      <p:sp>
        <p:nvSpPr>
          <p:cNvPr id="35" name="Rectangle 21"/>
          <p:cNvSpPr>
            <a:spLocks noChangeArrowheads="1"/>
          </p:cNvSpPr>
          <p:nvPr/>
        </p:nvSpPr>
        <p:spPr bwMode="auto">
          <a:xfrm>
            <a:off x="2099392" y="4351338"/>
            <a:ext cx="595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Uses the floating local currency symbol</a:t>
            </a:r>
          </a:p>
        </p:txBody>
      </p:sp>
      <p:sp>
        <p:nvSpPr>
          <p:cNvPr id="36" name="Rectangle 22"/>
          <p:cNvSpPr>
            <a:spLocks noChangeArrowheads="1"/>
          </p:cNvSpPr>
          <p:nvPr/>
        </p:nvSpPr>
        <p:spPr bwMode="auto">
          <a:xfrm>
            <a:off x="2099392" y="4797425"/>
            <a:ext cx="595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Prints a decimal point</a:t>
            </a:r>
          </a:p>
        </p:txBody>
      </p:sp>
      <p:sp>
        <p:nvSpPr>
          <p:cNvPr id="37" name="Rectangle 23"/>
          <p:cNvSpPr>
            <a:spLocks noChangeArrowheads="1"/>
          </p:cNvSpPr>
          <p:nvPr/>
        </p:nvSpPr>
        <p:spPr bwMode="auto">
          <a:xfrm>
            <a:off x="2099392" y="5284788"/>
            <a:ext cx="595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Prints a thousand indicator</a:t>
            </a:r>
          </a:p>
        </p:txBody>
      </p: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Using TO_CHAR </a:t>
            </a:r>
            <a:r>
              <a:rPr lang="en-US" sz="3200" dirty="0" smtClean="0"/>
              <a:t>Function with </a:t>
            </a:r>
            <a:r>
              <a:rPr lang="en-US" sz="3200" dirty="0" smtClean="0"/>
              <a:t>Numbers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5" name="Rectangle 2"/>
          <p:cNvSpPr>
            <a:spLocks noChangeArrowheads="1"/>
          </p:cNvSpPr>
          <p:nvPr/>
        </p:nvSpPr>
        <p:spPr bwMode="blackWhite">
          <a:xfrm>
            <a:off x="441978" y="2590801"/>
            <a:ext cx="7308850" cy="111601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blackWhite">
          <a:xfrm>
            <a:off x="454678" y="4176713"/>
            <a:ext cx="7316788" cy="8604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38" name="Group 7"/>
          <p:cNvGrpSpPr>
            <a:grpSpLocks/>
          </p:cNvGrpSpPr>
          <p:nvPr/>
        </p:nvGrpSpPr>
        <p:grpSpPr bwMode="auto">
          <a:xfrm>
            <a:off x="524528" y="2711451"/>
            <a:ext cx="4860925" cy="2311400"/>
            <a:chOff x="642" y="1513"/>
            <a:chExt cx="3062" cy="1456"/>
          </a:xfrm>
        </p:grpSpPr>
        <p:sp>
          <p:nvSpPr>
            <p:cNvPr id="39" name="Rectangle 5"/>
            <p:cNvSpPr>
              <a:spLocks noChangeArrowheads="1"/>
            </p:cNvSpPr>
            <p:nvPr/>
          </p:nvSpPr>
          <p:spPr bwMode="ltGray">
            <a:xfrm>
              <a:off x="1704" y="1513"/>
              <a:ext cx="2000" cy="224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Rectangle 6"/>
            <p:cNvSpPr>
              <a:spLocks noChangeArrowheads="1"/>
            </p:cNvSpPr>
            <p:nvPr/>
          </p:nvSpPr>
          <p:spPr bwMode="ltGray">
            <a:xfrm>
              <a:off x="642" y="2454"/>
              <a:ext cx="847" cy="51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" name="Rectangle 8"/>
          <p:cNvSpPr>
            <a:spLocks noChangeArrowheads="1"/>
          </p:cNvSpPr>
          <p:nvPr/>
        </p:nvSpPr>
        <p:spPr bwMode="blackWhite">
          <a:xfrm>
            <a:off x="421341" y="2459038"/>
            <a:ext cx="7334250" cy="143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TO_CHAR(sal,'$99,999') SALARY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	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	ename = 'SCOTT';</a:t>
            </a:r>
          </a:p>
        </p:txBody>
      </p:sp>
      <p:sp>
        <p:nvSpPr>
          <p:cNvPr id="42" name="Rectangle 9"/>
          <p:cNvSpPr>
            <a:spLocks noChangeArrowheads="1"/>
          </p:cNvSpPr>
          <p:nvPr/>
        </p:nvSpPr>
        <p:spPr bwMode="blackWhite">
          <a:xfrm>
            <a:off x="467378" y="4160838"/>
            <a:ext cx="7262813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SALARY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$3,000</a:t>
            </a:r>
          </a:p>
        </p:txBody>
      </p: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TO_NUMBER </a:t>
            </a:r>
            <a:r>
              <a:rPr lang="en-US" sz="3200" dirty="0" smtClean="0"/>
              <a:t>and TO_DATE Functions 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76205" y="2268537"/>
            <a:ext cx="7385050" cy="904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ct val="95000"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Convert a character string to a number format using the 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TO_NUMBER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function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blackWhite">
          <a:xfrm>
            <a:off x="731792" y="3443287"/>
            <a:ext cx="7116763" cy="4826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6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TO_NUMBER(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'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fmt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'])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01567" y="4414837"/>
            <a:ext cx="7385050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798513" lvl="2" indent="-227013" algn="l" defTabSz="346075">
              <a:lnSpc>
                <a:spcPct val="95000"/>
              </a:lnSpc>
              <a:spcBef>
                <a:spcPct val="35000"/>
              </a:spcBef>
              <a:buClr>
                <a:srgbClr val="FF3300"/>
              </a:buClr>
              <a:buSzPct val="100000"/>
              <a:buFont typeface="Arial" pitchFamily="34" charset="0"/>
              <a:buChar char="•"/>
              <a:tabLst>
                <a:tab pos="571500" algn="l"/>
              </a:tabLst>
              <a:defRPr/>
            </a:pPr>
            <a:r>
              <a:rPr lang="en-US" sz="2200" b="0" dirty="0">
                <a:solidFill>
                  <a:schemeClr val="tx1"/>
                </a:solidFill>
                <a:latin typeface="+mn-lt"/>
              </a:rPr>
              <a:t>Convert a character string to a date format using the 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TO_DATE</a:t>
            </a:r>
            <a:r>
              <a:rPr lang="en-US" sz="2200" b="0" dirty="0">
                <a:solidFill>
                  <a:schemeClr val="tx1"/>
                </a:solidFill>
                <a:latin typeface="+mn-lt"/>
              </a:rPr>
              <a:t> function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blackWhite">
          <a:xfrm>
            <a:off x="769892" y="5489575"/>
            <a:ext cx="7078663" cy="53181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6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TO_DATE(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[, '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fmt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'])</a:t>
            </a:r>
          </a:p>
        </p:txBody>
      </p: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NVL </a:t>
            </a:r>
            <a:r>
              <a:rPr lang="en-US" sz="3200" dirty="0" smtClean="0"/>
              <a:t>Function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21341" y="2241755"/>
            <a:ext cx="7385050" cy="368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Converts null to an actual value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Datatypes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that can be used are date, character, and number.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Datatypes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must match </a:t>
            </a:r>
          </a:p>
          <a:p>
            <a:pPr marL="914400" marR="0" lvl="2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NVL(comm,0)</a:t>
            </a:r>
          </a:p>
          <a:p>
            <a:pPr marL="914400" marR="0" lvl="2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NVL(hiredate,'01-JAN-97')</a:t>
            </a:r>
          </a:p>
          <a:p>
            <a:pPr marL="914400" marR="0" lvl="2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NVL(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job,'No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Job Yet')</a:t>
            </a:r>
          </a:p>
        </p:txBody>
      </p: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Using the NVL </a:t>
            </a:r>
            <a:r>
              <a:rPr lang="en-US" sz="3200" dirty="0" smtClean="0"/>
              <a:t>Function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blackWhite">
          <a:xfrm>
            <a:off x="441978" y="2289175"/>
            <a:ext cx="7289800" cy="7270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6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6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blackWhite">
          <a:xfrm>
            <a:off x="416578" y="3398838"/>
            <a:ext cx="7315200" cy="259397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4566303" y="2324100"/>
            <a:ext cx="2978150" cy="3271838"/>
            <a:chOff x="3200" y="1140"/>
            <a:chExt cx="1876" cy="2061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ltGray">
            <a:xfrm>
              <a:off x="3200" y="1140"/>
              <a:ext cx="1853" cy="23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ltGray">
            <a:xfrm>
              <a:off x="3298" y="1833"/>
              <a:ext cx="1778" cy="136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" name="Rectangle 7"/>
          <p:cNvSpPr>
            <a:spLocks noChangeArrowheads="1"/>
          </p:cNvSpPr>
          <p:nvPr/>
        </p:nvSpPr>
        <p:spPr bwMode="blackWhite">
          <a:xfrm>
            <a:off x="421341" y="2182813"/>
            <a:ext cx="7315200" cy="99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ename, sal, comm, (sal*12)+NVL(comm,0)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emp;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blackWhite">
          <a:xfrm>
            <a:off x="421341" y="3382963"/>
            <a:ext cx="7289800" cy="256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      SAL      COMM (SAL*12)+NVL(COMM,0)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 --------------------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           5000                          60000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BLAKE           2850                          34200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CLARK           2450                          29400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JONES           2975                          35700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          1250      1400                16400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ALLEN           1600       300                19500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NVL2(expr1,expr2,expr3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421341" y="2344994"/>
            <a:ext cx="7385050" cy="3309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exp1 is not null it returns exp2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If exp1 is null it returns exp3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Select nvl2(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comm,comm+sal,sal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 from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emp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NULLIF(expr1,expr2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40993" y="2315497"/>
            <a:ext cx="7385050" cy="3384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Compares 2 expressions and returns null if they are equal or the first expression if they are not equal.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Select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ename,length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(ename),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job,length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(job),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NULLIF(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ename,job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 from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emp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</p:txBody>
      </p: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DECODE </a:t>
            </a:r>
            <a:r>
              <a:rPr lang="en-US" sz="3200" dirty="0" smtClean="0"/>
              <a:t>Function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6245" y="2451100"/>
            <a:ext cx="7385050" cy="1311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Facilitates conditional inquiries by doing the work of a </a:t>
            </a: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CASE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or </a:t>
            </a: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IF-THEN-ELSE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statement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blackWhite">
          <a:xfrm>
            <a:off x="315145" y="3414712"/>
            <a:ext cx="7267575" cy="10604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5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DECODE(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col/expression, search1, result1 </a:t>
            </a:r>
          </a:p>
          <a:p>
            <a:pPr algn="l">
              <a:lnSpc>
                <a:spcPct val="105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      			   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, search2, result2,...,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 algn="l">
              <a:lnSpc>
                <a:spcPct val="105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      			   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, default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])</a:t>
            </a:r>
          </a:p>
        </p:txBody>
      </p: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Using </a:t>
            </a:r>
            <a:r>
              <a:rPr lang="en-US" sz="3200" dirty="0" smtClean="0"/>
              <a:t>the DECODE Function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blackWhite">
          <a:xfrm>
            <a:off x="438803" y="2058334"/>
            <a:ext cx="7292975" cy="211931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blackWhite">
          <a:xfrm>
            <a:off x="443566" y="4357034"/>
            <a:ext cx="7291387" cy="18510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097741" y="2391709"/>
            <a:ext cx="4638675" cy="3365500"/>
            <a:chOff x="1643" y="1330"/>
            <a:chExt cx="2922" cy="2120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ltGray">
            <a:xfrm>
              <a:off x="1643" y="1330"/>
              <a:ext cx="2922" cy="86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ltGray">
            <a:xfrm>
              <a:off x="2370" y="2581"/>
              <a:ext cx="1327" cy="86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" name="Rectangle 8"/>
          <p:cNvSpPr>
            <a:spLocks noChangeArrowheads="1"/>
          </p:cNvSpPr>
          <p:nvPr/>
        </p:nvSpPr>
        <p:spPr bwMode="blackWhite">
          <a:xfrm>
            <a:off x="421341" y="2017059"/>
            <a:ext cx="7318375" cy="214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job, sal,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       DECODE(job, 'ANALYST',  SAL*1.1,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                   'CLERK',   SAL*1.15,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4                     'MANAGER', SAL*1.20,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5                                SAL)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6                REVISED_SALARY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7  FROM   emp;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blackWhite">
          <a:xfrm>
            <a:off x="448328" y="4341159"/>
            <a:ext cx="7265988" cy="182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JOB             SAL REVISED_SALARY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 --------------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PRESIDENT      5000           5000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MANAGER        2850           3420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MANAGER        2450           2940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Nesting </a:t>
            </a:r>
            <a:r>
              <a:rPr lang="en-US" sz="3200" dirty="0" smtClean="0"/>
              <a:t>Functions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Freeform 2"/>
          <p:cNvSpPr>
            <a:spLocks/>
          </p:cNvSpPr>
          <p:nvPr/>
        </p:nvSpPr>
        <p:spPr bwMode="auto">
          <a:xfrm>
            <a:off x="1073804" y="4603096"/>
            <a:ext cx="5634037" cy="1543050"/>
          </a:xfrm>
          <a:custGeom>
            <a:avLst/>
            <a:gdLst>
              <a:gd name="T0" fmla="*/ 0 w 3549"/>
              <a:gd name="T1" fmla="*/ 0 h 972"/>
              <a:gd name="T2" fmla="*/ 0 w 3549"/>
              <a:gd name="T3" fmla="*/ 2147483647 h 972"/>
              <a:gd name="T4" fmla="*/ 2147483647 w 3549"/>
              <a:gd name="T5" fmla="*/ 2147483647 h 972"/>
              <a:gd name="T6" fmla="*/ 2147483647 w 3549"/>
              <a:gd name="T7" fmla="*/ 0 h 972"/>
              <a:gd name="T8" fmla="*/ 0 60000 65536"/>
              <a:gd name="T9" fmla="*/ 0 60000 65536"/>
              <a:gd name="T10" fmla="*/ 0 60000 65536"/>
              <a:gd name="T11" fmla="*/ 0 60000 65536"/>
              <a:gd name="T12" fmla="*/ 0 w 3549"/>
              <a:gd name="T13" fmla="*/ 0 h 972"/>
              <a:gd name="T14" fmla="*/ 3549 w 3549"/>
              <a:gd name="T15" fmla="*/ 972 h 9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49" h="972">
                <a:moveTo>
                  <a:pt x="0" y="0"/>
                </a:moveTo>
                <a:lnTo>
                  <a:pt x="0" y="971"/>
                </a:lnTo>
                <a:lnTo>
                  <a:pt x="3548" y="971"/>
                </a:lnTo>
                <a:lnTo>
                  <a:pt x="3548" y="0"/>
                </a:lnTo>
              </a:path>
            </a:pathLst>
          </a:custGeom>
          <a:noFill/>
          <a:ln w="50800" cap="rnd">
            <a:solidFill>
              <a:srgbClr val="FFCC00"/>
            </a:solidFill>
            <a:round/>
            <a:headEnd type="stealth" w="med" len="lg"/>
            <a:tailEnd type="stealth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6" name="Rectangle 4"/>
          <p:cNvSpPr txBox="1">
            <a:spLocks noChangeArrowheads="1"/>
          </p:cNvSpPr>
          <p:nvPr/>
        </p:nvSpPr>
        <p:spPr>
          <a:xfrm>
            <a:off x="421341" y="2017059"/>
            <a:ext cx="7385050" cy="186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Single-row functions can be nested to any level.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Nested functions are evaluated from deepest level to the least-deep level.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blackWhite">
          <a:xfrm>
            <a:off x="503891" y="3903009"/>
            <a:ext cx="7300913" cy="68103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800754" y="4071284"/>
            <a:ext cx="65849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ts val="2200"/>
              </a:lnSpc>
              <a:spcBef>
                <a:spcPct val="50000"/>
              </a:spcBef>
              <a:tabLst>
                <a:tab pos="1200150" algn="l"/>
              </a:tabLst>
            </a:pPr>
            <a:r>
              <a:rPr lang="en-US" dirty="0">
                <a:solidFill>
                  <a:srgbClr val="FFCC00"/>
                </a:solidFill>
                <a:latin typeface="Courier New" pitchFamily="49" charset="0"/>
              </a:rPr>
              <a:t>F3</a:t>
            </a:r>
            <a:r>
              <a:rPr lang="en-US" dirty="0">
                <a:solidFill>
                  <a:srgbClr val="8CF4EA"/>
                </a:solidFill>
                <a:latin typeface="Courier New" pitchFamily="49" charset="0"/>
              </a:rPr>
              <a:t>(F2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</a:rPr>
              <a:t>(F1(col,arg1)</a:t>
            </a:r>
            <a:r>
              <a:rPr lang="en-US" dirty="0">
                <a:solidFill>
                  <a:srgbClr val="8CF4EA"/>
                </a:solidFill>
                <a:latin typeface="Courier New" pitchFamily="49" charset="0"/>
              </a:rPr>
              <a:t>,arg2)</a:t>
            </a:r>
            <a:r>
              <a:rPr lang="en-US" dirty="0">
                <a:solidFill>
                  <a:srgbClr val="FAFD00"/>
                </a:solidFill>
                <a:latin typeface="Courier New" pitchFamily="49" charset="0"/>
              </a:rPr>
              <a:t>,</a:t>
            </a:r>
            <a:r>
              <a:rPr lang="en-US" dirty="0">
                <a:solidFill>
                  <a:srgbClr val="FFCC00"/>
                </a:solidFill>
                <a:latin typeface="Courier New" pitchFamily="49" charset="0"/>
              </a:rPr>
              <a:t>arg3)</a:t>
            </a: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2285066" y="4745971"/>
            <a:ext cx="2214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000">
                <a:solidFill>
                  <a:schemeClr val="tx1"/>
                </a:solidFill>
                <a:latin typeface="Helvetica" charset="0"/>
              </a:rPr>
              <a:t>Step 1 = Result 1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2285066" y="5222221"/>
            <a:ext cx="2214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000">
                <a:solidFill>
                  <a:schemeClr val="tx2"/>
                </a:solidFill>
                <a:latin typeface="Helvetica" charset="0"/>
              </a:rPr>
              <a:t>Step 2 = Result 2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2285066" y="5714346"/>
            <a:ext cx="2214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000">
                <a:solidFill>
                  <a:srgbClr val="FFCC00"/>
                </a:solidFill>
                <a:latin typeface="Helvetica" charset="0"/>
              </a:rPr>
              <a:t>Step 3 = Result 3</a:t>
            </a:r>
          </a:p>
        </p:txBody>
      </p:sp>
      <p:sp>
        <p:nvSpPr>
          <p:cNvPr id="22" name="Freeform 10"/>
          <p:cNvSpPr>
            <a:spLocks/>
          </p:cNvSpPr>
          <p:nvPr/>
        </p:nvSpPr>
        <p:spPr bwMode="auto">
          <a:xfrm>
            <a:off x="1681816" y="4582459"/>
            <a:ext cx="3810000" cy="1055687"/>
          </a:xfrm>
          <a:custGeom>
            <a:avLst/>
            <a:gdLst>
              <a:gd name="T0" fmla="*/ 0 w 2400"/>
              <a:gd name="T1" fmla="*/ 0 h 665"/>
              <a:gd name="T2" fmla="*/ 0 w 2400"/>
              <a:gd name="T3" fmla="*/ 2147483647 h 665"/>
              <a:gd name="T4" fmla="*/ 2147483647 w 2400"/>
              <a:gd name="T5" fmla="*/ 2147483647 h 665"/>
              <a:gd name="T6" fmla="*/ 2147483647 w 2400"/>
              <a:gd name="T7" fmla="*/ 0 h 665"/>
              <a:gd name="T8" fmla="*/ 0 60000 65536"/>
              <a:gd name="T9" fmla="*/ 0 60000 65536"/>
              <a:gd name="T10" fmla="*/ 0 60000 65536"/>
              <a:gd name="T11" fmla="*/ 0 60000 65536"/>
              <a:gd name="T12" fmla="*/ 0 w 2400"/>
              <a:gd name="T13" fmla="*/ 0 h 665"/>
              <a:gd name="T14" fmla="*/ 2400 w 2400"/>
              <a:gd name="T15" fmla="*/ 665 h 66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0" h="665">
                <a:moveTo>
                  <a:pt x="0" y="0"/>
                </a:moveTo>
                <a:lnTo>
                  <a:pt x="0" y="664"/>
                </a:lnTo>
                <a:lnTo>
                  <a:pt x="2399" y="664"/>
                </a:lnTo>
                <a:lnTo>
                  <a:pt x="2399" y="0"/>
                </a:lnTo>
              </a:path>
            </a:pathLst>
          </a:custGeom>
          <a:noFill/>
          <a:ln w="50800" cap="rnd">
            <a:solidFill>
              <a:schemeClr val="hlink"/>
            </a:solidFill>
            <a:round/>
            <a:headEnd type="stealth" w="med" len="lg"/>
            <a:tailEnd type="stealth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23" name="Freeform 11"/>
          <p:cNvSpPr>
            <a:spLocks/>
          </p:cNvSpPr>
          <p:nvPr/>
        </p:nvSpPr>
        <p:spPr bwMode="auto">
          <a:xfrm>
            <a:off x="2146954" y="4601509"/>
            <a:ext cx="2473325" cy="569912"/>
          </a:xfrm>
          <a:custGeom>
            <a:avLst/>
            <a:gdLst>
              <a:gd name="T0" fmla="*/ 0 w 1558"/>
              <a:gd name="T1" fmla="*/ 0 h 359"/>
              <a:gd name="T2" fmla="*/ 0 w 1558"/>
              <a:gd name="T3" fmla="*/ 2147483647 h 359"/>
              <a:gd name="T4" fmla="*/ 2147483647 w 1558"/>
              <a:gd name="T5" fmla="*/ 2147483647 h 359"/>
              <a:gd name="T6" fmla="*/ 2147483647 w 1558"/>
              <a:gd name="T7" fmla="*/ 0 h 359"/>
              <a:gd name="T8" fmla="*/ 0 60000 65536"/>
              <a:gd name="T9" fmla="*/ 0 60000 65536"/>
              <a:gd name="T10" fmla="*/ 0 60000 65536"/>
              <a:gd name="T11" fmla="*/ 0 60000 65536"/>
              <a:gd name="T12" fmla="*/ 0 w 1558"/>
              <a:gd name="T13" fmla="*/ 0 h 359"/>
              <a:gd name="T14" fmla="*/ 1558 w 1558"/>
              <a:gd name="T15" fmla="*/ 359 h 3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58" h="359">
                <a:moveTo>
                  <a:pt x="0" y="0"/>
                </a:moveTo>
                <a:lnTo>
                  <a:pt x="0" y="358"/>
                </a:lnTo>
                <a:lnTo>
                  <a:pt x="1557" y="358"/>
                </a:lnTo>
                <a:lnTo>
                  <a:pt x="1557" y="0"/>
                </a:lnTo>
              </a:path>
            </a:pathLst>
          </a:custGeom>
          <a:noFill/>
          <a:ln w="50800" cap="rnd">
            <a:solidFill>
              <a:schemeClr val="accent1"/>
            </a:solidFill>
            <a:round/>
            <a:headEnd type="stealth" w="med" len="lg"/>
            <a:tailEnd type="stealth" w="med" len="lg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Types of SQL Functions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2" name="Line 2"/>
          <p:cNvSpPr>
            <a:spLocks noChangeShapeType="1"/>
          </p:cNvSpPr>
          <p:nvPr/>
        </p:nvSpPr>
        <p:spPr bwMode="auto">
          <a:xfrm flipV="1">
            <a:off x="4280617" y="3367881"/>
            <a:ext cx="0" cy="644525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23" name="Freeform 3"/>
          <p:cNvSpPr>
            <a:spLocks/>
          </p:cNvSpPr>
          <p:nvPr/>
        </p:nvSpPr>
        <p:spPr bwMode="auto">
          <a:xfrm>
            <a:off x="1975567" y="3993356"/>
            <a:ext cx="4706938" cy="534988"/>
          </a:xfrm>
          <a:custGeom>
            <a:avLst/>
            <a:gdLst/>
            <a:ahLst/>
            <a:cxnLst>
              <a:cxn ang="0">
                <a:pos x="0" y="316"/>
              </a:cxn>
              <a:cxn ang="0">
                <a:pos x="0" y="0"/>
              </a:cxn>
              <a:cxn ang="0">
                <a:pos x="2964" y="0"/>
              </a:cxn>
              <a:cxn ang="0">
                <a:pos x="2964" y="148"/>
              </a:cxn>
              <a:cxn ang="0">
                <a:pos x="2964" y="336"/>
              </a:cxn>
            </a:cxnLst>
            <a:rect l="0" t="0" r="r" b="b"/>
            <a:pathLst>
              <a:path w="2965" h="337">
                <a:moveTo>
                  <a:pt x="0" y="316"/>
                </a:moveTo>
                <a:lnTo>
                  <a:pt x="0" y="0"/>
                </a:lnTo>
                <a:lnTo>
                  <a:pt x="2964" y="0"/>
                </a:lnTo>
                <a:lnTo>
                  <a:pt x="2964" y="148"/>
                </a:lnTo>
                <a:lnTo>
                  <a:pt x="2964" y="336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blackWhite">
          <a:xfrm>
            <a:off x="3124917" y="2445544"/>
            <a:ext cx="2311400" cy="93186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Functions</a:t>
            </a:r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blackWhite">
          <a:xfrm>
            <a:off x="904005" y="4502944"/>
            <a:ext cx="2284412" cy="92075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Single-row 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functions</a:t>
            </a:r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blackWhite">
          <a:xfrm>
            <a:off x="5458542" y="4488656"/>
            <a:ext cx="2263775" cy="95091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Multiple-row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functions</a:t>
            </a:r>
          </a:p>
        </p:txBody>
      </p:sp>
      <p:grpSp>
        <p:nvGrpSpPr>
          <p:cNvPr id="42" name="Group 10"/>
          <p:cNvGrpSpPr>
            <a:grpSpLocks/>
          </p:cNvGrpSpPr>
          <p:nvPr/>
        </p:nvGrpSpPr>
        <p:grpSpPr bwMode="auto">
          <a:xfrm>
            <a:off x="242017" y="4963319"/>
            <a:ext cx="3581400" cy="0"/>
            <a:chOff x="242017" y="4963319"/>
            <a:chExt cx="3581400" cy="0"/>
          </a:xfrm>
        </p:grpSpPr>
        <p:sp>
          <p:nvSpPr>
            <p:cNvPr id="43" name="Line 8"/>
            <p:cNvSpPr>
              <a:spLocks noChangeShapeType="1"/>
            </p:cNvSpPr>
            <p:nvPr/>
          </p:nvSpPr>
          <p:spPr bwMode="auto">
            <a:xfrm>
              <a:off x="336" y="2855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44" name="Line 9"/>
            <p:cNvSpPr>
              <a:spLocks noChangeShapeType="1"/>
            </p:cNvSpPr>
            <p:nvPr/>
          </p:nvSpPr>
          <p:spPr bwMode="auto">
            <a:xfrm>
              <a:off x="2208" y="2855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</p:grpSp>
      <p:grpSp>
        <p:nvGrpSpPr>
          <p:cNvPr id="45" name="Group 15"/>
          <p:cNvGrpSpPr>
            <a:grpSpLocks/>
          </p:cNvGrpSpPr>
          <p:nvPr/>
        </p:nvGrpSpPr>
        <p:grpSpPr bwMode="auto">
          <a:xfrm>
            <a:off x="4833067" y="4658519"/>
            <a:ext cx="3524250" cy="552450"/>
            <a:chOff x="3228" y="2663"/>
            <a:chExt cx="2220" cy="348"/>
          </a:xfrm>
        </p:grpSpPr>
        <p:sp>
          <p:nvSpPr>
            <p:cNvPr id="46" name="Line 11"/>
            <p:cNvSpPr>
              <a:spLocks noChangeShapeType="1"/>
            </p:cNvSpPr>
            <p:nvPr/>
          </p:nvSpPr>
          <p:spPr bwMode="auto">
            <a:xfrm>
              <a:off x="3228" y="2855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47" name="Line 12"/>
            <p:cNvSpPr>
              <a:spLocks noChangeShapeType="1"/>
            </p:cNvSpPr>
            <p:nvPr/>
          </p:nvSpPr>
          <p:spPr bwMode="auto">
            <a:xfrm>
              <a:off x="5064" y="2855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48" name="Line 13"/>
            <p:cNvSpPr>
              <a:spLocks noChangeShapeType="1"/>
            </p:cNvSpPr>
            <p:nvPr/>
          </p:nvSpPr>
          <p:spPr bwMode="auto">
            <a:xfrm>
              <a:off x="3228" y="2663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49" name="Line 14"/>
            <p:cNvSpPr>
              <a:spLocks noChangeShapeType="1"/>
            </p:cNvSpPr>
            <p:nvPr/>
          </p:nvSpPr>
          <p:spPr bwMode="auto">
            <a:xfrm>
              <a:off x="3228" y="3011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</p:grpSp>
      <p:sp>
        <p:nvSpPr>
          <p:cNvPr id="50" name="Line 13"/>
          <p:cNvSpPr>
            <a:spLocks noChangeShapeType="1"/>
          </p:cNvSpPr>
          <p:nvPr/>
        </p:nvSpPr>
        <p:spPr bwMode="auto">
          <a:xfrm>
            <a:off x="294405" y="4963319"/>
            <a:ext cx="609600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stealth" w="med" len="lg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56" name="Line 13"/>
          <p:cNvSpPr>
            <a:spLocks noChangeShapeType="1"/>
          </p:cNvSpPr>
          <p:nvPr/>
        </p:nvSpPr>
        <p:spPr bwMode="auto">
          <a:xfrm>
            <a:off x="3188417" y="4963319"/>
            <a:ext cx="609600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stealth" w="med" len="lg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Nesting </a:t>
            </a:r>
            <a:r>
              <a:rPr lang="en-US" sz="3200" dirty="0" smtClean="0"/>
              <a:t>Functions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blackWhite">
          <a:xfrm>
            <a:off x="243502" y="2487613"/>
            <a:ext cx="7288213" cy="121126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15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15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blackWhite">
          <a:xfrm>
            <a:off x="243502" y="4256088"/>
            <a:ext cx="7288213" cy="8604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4" name="Group 7"/>
          <p:cNvGrpSpPr>
            <a:grpSpLocks/>
          </p:cNvGrpSpPr>
          <p:nvPr/>
        </p:nvGrpSpPr>
        <p:grpSpPr bwMode="auto">
          <a:xfrm>
            <a:off x="1810365" y="2757488"/>
            <a:ext cx="4545012" cy="1868487"/>
            <a:chOff x="1585" y="1487"/>
            <a:chExt cx="2863" cy="1177"/>
          </a:xfrm>
        </p:grpSpPr>
        <p:sp>
          <p:nvSpPr>
            <p:cNvPr id="25" name="Rectangle 5"/>
            <p:cNvSpPr>
              <a:spLocks noChangeArrowheads="1"/>
            </p:cNvSpPr>
            <p:nvPr/>
          </p:nvSpPr>
          <p:spPr bwMode="ltGray">
            <a:xfrm>
              <a:off x="1801" y="1487"/>
              <a:ext cx="2647" cy="233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6"/>
            <p:cNvSpPr>
              <a:spLocks noChangeArrowheads="1"/>
            </p:cNvSpPr>
            <p:nvPr/>
          </p:nvSpPr>
          <p:spPr bwMode="ltGray">
            <a:xfrm>
              <a:off x="1585" y="2463"/>
              <a:ext cx="2583" cy="201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Rectangle 8"/>
          <p:cNvSpPr>
            <a:spLocks noChangeArrowheads="1"/>
          </p:cNvSpPr>
          <p:nvPr/>
        </p:nvSpPr>
        <p:spPr bwMode="blackWhite">
          <a:xfrm>
            <a:off x="230802" y="2360613"/>
            <a:ext cx="7313613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ename,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	     NVL(TO_CHAR(mgr),'No Manager')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FROM	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4  WHERE	mgr IS NULL;</a:t>
            </a:r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blackWhite">
          <a:xfrm>
            <a:off x="256202" y="4268788"/>
            <a:ext cx="7262813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NVL(TO_CHAR(MGR),'NOMANAGER')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-----------------------------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      No Manager</a:t>
            </a:r>
          </a:p>
        </p:txBody>
      </p: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407886"/>
            <a:ext cx="84166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Modern Database Management (Sixth Edition) by Fred R. McFadden, Jeffrey A. </a:t>
            </a:r>
            <a:r>
              <a:rPr lang="en-US" dirty="0" err="1" smtClean="0"/>
              <a:t>Hoffer</a:t>
            </a:r>
            <a:r>
              <a:rPr lang="en-US" dirty="0" smtClean="0"/>
              <a:t>, Mary B. Prescott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System Concepts (Fifth Edition) by Henry F. Korth, S. Sudarshan, A. Silberschatz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Oracle-database-10g-sql-fundamentals-1-student-guide-volume-1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SQL and Relational Theory: How to Write Accurate SQL Code by C.J.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Systems: A Practical Approach to Design, Implementation and Management (4th Edition) by Thomas M. Connolly, Carolyn E. </a:t>
            </a:r>
            <a:r>
              <a:rPr lang="en-US" dirty="0" err="1" smtClean="0"/>
              <a:t>Begg</a:t>
            </a:r>
            <a:endParaRPr lang="en-US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Fundamentals of Database Systems, 5th Edition by </a:t>
            </a:r>
            <a:r>
              <a:rPr lang="en-US" dirty="0" err="1" smtClean="0"/>
              <a:t>RamezElmasri</a:t>
            </a:r>
            <a:r>
              <a:rPr lang="en-US" dirty="0" smtClean="0"/>
              <a:t>, </a:t>
            </a:r>
            <a:r>
              <a:rPr lang="en-US" dirty="0" err="1" smtClean="0"/>
              <a:t>Shamkant</a:t>
            </a:r>
            <a:r>
              <a:rPr lang="en-US" dirty="0" smtClean="0"/>
              <a:t> B. </a:t>
            </a:r>
            <a:r>
              <a:rPr lang="en-US" dirty="0" err="1" smtClean="0"/>
              <a:t>Navathe</a:t>
            </a:r>
            <a:endParaRPr lang="en-US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Design and Relational Theory: Normal Forms and All That Jazz by C. 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An Introduction to Database Systems 8th Edition, by C.J. Date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="" xmlns:p14="http://schemas.microsoft.com/office/powerpoint/2010/main" val="1923382373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420234"/>
            <a:ext cx="7895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hlinkClick r:id="rId2"/>
              </a:rPr>
              <a:t>https://www.db-book.com/db6/slide-dir/index.html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3"/>
              </a:rPr>
              <a:t>https://docs.oracle.com/en/database/oracle/oracle-database/20/sqlrf/SQL-Standards.html#GUID-BCCCFF75-D2A4-43AD-8CAF-C3C97D92AC63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4"/>
              </a:rPr>
              <a:t>https://www.slideshare.net/HaaMeemMohiyuddin1/data-knowledge-and-information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5"/>
              </a:rPr>
              <a:t>https://www.slideshare.net/tabinhasan/from-data-to-wisdom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6"/>
              </a:rPr>
              <a:t>https</a:t>
            </a:r>
            <a:r>
              <a:rPr lang="en-US" smtClean="0">
                <a:hlinkClick r:id="rId6"/>
              </a:rPr>
              <a:t>://www.slideshare.net/thinnaphat.bo/</a:t>
            </a:r>
            <a:endParaRPr lang="en-US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="" xmlns:p14="http://schemas.microsoft.com/office/powerpoint/2010/main" val="3224969828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Single-Row Functions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242017" y="4963319"/>
            <a:ext cx="3581400" cy="0"/>
            <a:chOff x="242017" y="4963319"/>
            <a:chExt cx="3581400" cy="0"/>
          </a:xfrm>
        </p:grpSpPr>
        <p:sp>
          <p:nvSpPr>
            <p:cNvPr id="43" name="Line 8"/>
            <p:cNvSpPr>
              <a:spLocks noChangeShapeType="1"/>
            </p:cNvSpPr>
            <p:nvPr/>
          </p:nvSpPr>
          <p:spPr bwMode="auto">
            <a:xfrm>
              <a:off x="336" y="2855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44" name="Line 9"/>
            <p:cNvSpPr>
              <a:spLocks noChangeShapeType="1"/>
            </p:cNvSpPr>
            <p:nvPr/>
          </p:nvSpPr>
          <p:spPr bwMode="auto">
            <a:xfrm>
              <a:off x="2208" y="2855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</p:grp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476205" y="2068513"/>
            <a:ext cx="7385050" cy="3276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Arial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Manipulate data items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Arial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Accept arguments and return one value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Arial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 on each row returned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Arial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Return one result per row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Arial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May modify the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datatype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Arial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 be nested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blackWhite">
          <a:xfrm>
            <a:off x="498430" y="5624513"/>
            <a:ext cx="7237413" cy="36671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 i="1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function_name 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(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column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|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expression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, [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arg1, arg2,...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])</a:t>
            </a:r>
          </a:p>
        </p:txBody>
      </p: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Single-Row Functions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Line 2"/>
          <p:cNvSpPr>
            <a:spLocks noChangeShapeType="1"/>
          </p:cNvSpPr>
          <p:nvPr/>
        </p:nvSpPr>
        <p:spPr bwMode="auto">
          <a:xfrm flipV="1">
            <a:off x="4641851" y="2987674"/>
            <a:ext cx="0" cy="1419225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10" name="Line 3"/>
          <p:cNvSpPr>
            <a:spLocks noChangeShapeType="1"/>
          </p:cNvSpPr>
          <p:nvPr/>
        </p:nvSpPr>
        <p:spPr bwMode="auto">
          <a:xfrm flipH="1" flipV="1">
            <a:off x="2700338" y="3903662"/>
            <a:ext cx="1960563" cy="503237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11" name="Line 4"/>
          <p:cNvSpPr>
            <a:spLocks noChangeShapeType="1"/>
          </p:cNvSpPr>
          <p:nvPr/>
        </p:nvSpPr>
        <p:spPr bwMode="auto">
          <a:xfrm flipV="1">
            <a:off x="4660901" y="3886199"/>
            <a:ext cx="2012950" cy="52070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 flipH="1">
            <a:off x="2916238" y="4406899"/>
            <a:ext cx="1744663" cy="1598613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>
            <a:off x="4660901" y="4406899"/>
            <a:ext cx="1671637" cy="1652588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blackWhite">
          <a:xfrm>
            <a:off x="2065338" y="5565774"/>
            <a:ext cx="1785938" cy="931863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Conversion</a:t>
            </a: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blackWhite">
          <a:xfrm>
            <a:off x="3792538" y="2284412"/>
            <a:ext cx="1739900" cy="911225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Character</a:t>
            </a: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blackWhite">
          <a:xfrm>
            <a:off x="6269038" y="3471862"/>
            <a:ext cx="1739900" cy="911225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22238" tIns="61913" rIns="122238" bIns="61913" anchor="ctr"/>
          <a:lstStyle/>
          <a:p>
            <a:pPr defTabSz="1620838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Number</a:t>
            </a:r>
          </a:p>
        </p:txBody>
      </p:sp>
      <p:sp>
        <p:nvSpPr>
          <p:cNvPr id="19" name="Rectangle 11"/>
          <p:cNvSpPr>
            <a:spLocks noChangeArrowheads="1"/>
          </p:cNvSpPr>
          <p:nvPr/>
        </p:nvSpPr>
        <p:spPr bwMode="blackWhite">
          <a:xfrm>
            <a:off x="5413376" y="5586412"/>
            <a:ext cx="1739900" cy="911225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Date</a:t>
            </a:r>
          </a:p>
        </p:txBody>
      </p:sp>
      <p:sp>
        <p:nvSpPr>
          <p:cNvPr id="20" name="Rectangle 12"/>
          <p:cNvSpPr>
            <a:spLocks noChangeArrowheads="1"/>
          </p:cNvSpPr>
          <p:nvPr/>
        </p:nvSpPr>
        <p:spPr bwMode="blackWhite">
          <a:xfrm>
            <a:off x="1279526" y="3471862"/>
            <a:ext cx="1739900" cy="911225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General</a:t>
            </a:r>
          </a:p>
        </p:txBody>
      </p:sp>
      <p:sp>
        <p:nvSpPr>
          <p:cNvPr id="21" name="Rectangle 13"/>
          <p:cNvSpPr>
            <a:spLocks noChangeArrowheads="1"/>
          </p:cNvSpPr>
          <p:nvPr/>
        </p:nvSpPr>
        <p:spPr bwMode="blackWhite">
          <a:xfrm>
            <a:off x="3586163" y="3924299"/>
            <a:ext cx="2152650" cy="9318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Single-row 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functions</a:t>
            </a:r>
          </a:p>
        </p:txBody>
      </p: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 Functions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blackWhite">
          <a:xfrm>
            <a:off x="3435350" y="2066131"/>
            <a:ext cx="2311400" cy="93186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Character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functions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1584325" y="4695031"/>
            <a:ext cx="1403350" cy="133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822325">
              <a:lnSpc>
                <a:spcPct val="90000"/>
              </a:lnSpc>
              <a:spcBef>
                <a:spcPct val="35000"/>
              </a:spcBef>
              <a:defRPr/>
            </a:pP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LOWER</a:t>
            </a:r>
          </a:p>
          <a:p>
            <a:pPr algn="l" defTabSz="822325">
              <a:lnSpc>
                <a:spcPct val="90000"/>
              </a:lnSpc>
              <a:spcBef>
                <a:spcPct val="35000"/>
              </a:spcBef>
              <a:defRPr/>
            </a:pP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UPPER</a:t>
            </a:r>
          </a:p>
          <a:p>
            <a:pPr algn="l" defTabSz="822325">
              <a:lnSpc>
                <a:spcPct val="90000"/>
              </a:lnSpc>
              <a:spcBef>
                <a:spcPct val="35000"/>
              </a:spcBef>
              <a:defRPr/>
            </a:pP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INITCAP</a:t>
            </a: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4819650" y="4661693"/>
            <a:ext cx="1422400" cy="153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822325">
              <a:lnSpc>
                <a:spcPct val="90000"/>
              </a:lnSpc>
              <a:spcBef>
                <a:spcPct val="35000"/>
              </a:spcBef>
              <a:defRPr/>
            </a:pPr>
            <a:r>
              <a:rPr lang="en-US"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CONCAT</a:t>
            </a:r>
          </a:p>
          <a:p>
            <a:pPr algn="l" defTabSz="822325">
              <a:lnSpc>
                <a:spcPct val="90000"/>
              </a:lnSpc>
              <a:spcBef>
                <a:spcPct val="35000"/>
              </a:spcBef>
              <a:defRPr/>
            </a:pPr>
            <a:r>
              <a:rPr lang="en-US"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SUBSTR</a:t>
            </a:r>
          </a:p>
          <a:p>
            <a:pPr algn="l" defTabSz="822325">
              <a:lnSpc>
                <a:spcPct val="90000"/>
              </a:lnSpc>
              <a:spcBef>
                <a:spcPct val="35000"/>
              </a:spcBef>
              <a:defRPr/>
            </a:pPr>
            <a:r>
              <a:rPr lang="en-US"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LENGTH</a:t>
            </a:r>
          </a:p>
          <a:p>
            <a:pPr algn="l" defTabSz="822325">
              <a:lnSpc>
                <a:spcPct val="90000"/>
              </a:lnSpc>
              <a:spcBef>
                <a:spcPct val="35000"/>
              </a:spcBef>
              <a:defRPr/>
            </a:pPr>
            <a:r>
              <a:rPr lang="en-US"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INSTR</a:t>
            </a:r>
          </a:p>
          <a:p>
            <a:pPr algn="l" defTabSz="822325">
              <a:lnSpc>
                <a:spcPct val="90000"/>
              </a:lnSpc>
              <a:spcBef>
                <a:spcPct val="35000"/>
              </a:spcBef>
              <a:defRPr/>
            </a:pPr>
            <a:r>
              <a:rPr lang="en-US"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LPAD, RPAD</a:t>
            </a:r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 flipV="1">
            <a:off x="4591050" y="3009106"/>
            <a:ext cx="0" cy="320675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24" name="Freeform 7"/>
          <p:cNvSpPr>
            <a:spLocks/>
          </p:cNvSpPr>
          <p:nvPr/>
        </p:nvSpPr>
        <p:spPr bwMode="auto">
          <a:xfrm>
            <a:off x="2632075" y="3348831"/>
            <a:ext cx="3848100" cy="534987"/>
          </a:xfrm>
          <a:custGeom>
            <a:avLst/>
            <a:gdLst/>
            <a:ahLst/>
            <a:cxnLst>
              <a:cxn ang="0">
                <a:pos x="0" y="316"/>
              </a:cxn>
              <a:cxn ang="0">
                <a:pos x="0" y="0"/>
              </a:cxn>
              <a:cxn ang="0">
                <a:pos x="2423" y="0"/>
              </a:cxn>
              <a:cxn ang="0">
                <a:pos x="2423" y="148"/>
              </a:cxn>
              <a:cxn ang="0">
                <a:pos x="2423" y="336"/>
              </a:cxn>
            </a:cxnLst>
            <a:rect l="0" t="0" r="r" b="b"/>
            <a:pathLst>
              <a:path w="2424" h="337">
                <a:moveTo>
                  <a:pt x="0" y="316"/>
                </a:moveTo>
                <a:lnTo>
                  <a:pt x="0" y="0"/>
                </a:lnTo>
                <a:lnTo>
                  <a:pt x="2423" y="0"/>
                </a:lnTo>
                <a:lnTo>
                  <a:pt x="2423" y="148"/>
                </a:lnTo>
                <a:lnTo>
                  <a:pt x="2423" y="336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blackWhite">
          <a:xfrm>
            <a:off x="723900" y="3629818"/>
            <a:ext cx="3754438" cy="92075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Case conversion 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functions</a:t>
            </a:r>
          </a:p>
        </p:txBody>
      </p:sp>
      <p:sp>
        <p:nvSpPr>
          <p:cNvPr id="26" name="Rectangle 9"/>
          <p:cNvSpPr>
            <a:spLocks noChangeArrowheads="1"/>
          </p:cNvSpPr>
          <p:nvPr/>
        </p:nvSpPr>
        <p:spPr bwMode="blackWhite">
          <a:xfrm>
            <a:off x="4673600" y="3615531"/>
            <a:ext cx="3719513" cy="9509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Character manipulation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functions</a:t>
            </a:r>
          </a:p>
        </p:txBody>
      </p:sp>
      <p:sp>
        <p:nvSpPr>
          <p:cNvPr id="27" name="Rectangle 10"/>
          <p:cNvSpPr>
            <a:spLocks noChangeArrowheads="1"/>
          </p:cNvSpPr>
          <p:nvPr/>
        </p:nvSpPr>
        <p:spPr bwMode="auto">
          <a:xfrm>
            <a:off x="6419850" y="4737893"/>
            <a:ext cx="1339850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822325">
              <a:lnSpc>
                <a:spcPct val="90000"/>
              </a:lnSpc>
              <a:spcBef>
                <a:spcPct val="35000"/>
              </a:spcBef>
              <a:defRPr/>
            </a:pPr>
            <a:r>
              <a:rPr lang="en-US"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Trim</a:t>
            </a:r>
          </a:p>
          <a:p>
            <a:pPr algn="l" defTabSz="822325">
              <a:lnSpc>
                <a:spcPct val="90000"/>
              </a:lnSpc>
              <a:spcBef>
                <a:spcPct val="35000"/>
              </a:spcBef>
              <a:defRPr/>
            </a:pPr>
            <a:r>
              <a:rPr lang="en-US"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Ltrim, Rtrim</a:t>
            </a:r>
          </a:p>
          <a:p>
            <a:pPr algn="l" defTabSz="822325">
              <a:lnSpc>
                <a:spcPct val="90000"/>
              </a:lnSpc>
              <a:spcBef>
                <a:spcPct val="35000"/>
              </a:spcBef>
              <a:defRPr/>
            </a:pPr>
            <a:r>
              <a:rPr lang="en-US"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Replace</a:t>
            </a:r>
          </a:p>
        </p:txBody>
      </p: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  <p:bldP spid="22" grpId="0" autoUpdateAnimBg="0"/>
      <p:bldP spid="2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Case Conversion Functions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blackWhite">
          <a:xfrm>
            <a:off x="576218" y="3268663"/>
            <a:ext cx="3711575" cy="465137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Function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blackWhite">
          <a:xfrm>
            <a:off x="4313193" y="3268663"/>
            <a:ext cx="3540125" cy="465137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Result</a:t>
            </a:r>
          </a:p>
        </p:txBody>
      </p:sp>
      <p:sp>
        <p:nvSpPr>
          <p:cNvPr id="14" name="Arc 4"/>
          <p:cNvSpPr>
            <a:spLocks/>
          </p:cNvSpPr>
          <p:nvPr/>
        </p:nvSpPr>
        <p:spPr bwMode="ltGray">
          <a:xfrm>
            <a:off x="5075193" y="3246438"/>
            <a:ext cx="211137" cy="225425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Rectangle 6"/>
          <p:cNvSpPr txBox="1">
            <a:spLocks noChangeArrowheads="1"/>
          </p:cNvSpPr>
          <p:nvPr/>
        </p:nvSpPr>
        <p:spPr>
          <a:xfrm>
            <a:off x="476205" y="2633663"/>
            <a:ext cx="7385050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Convert case for character strings</a:t>
            </a: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blackWhite">
          <a:xfrm>
            <a:off x="580980" y="3765550"/>
            <a:ext cx="3784600" cy="1417638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LOWER(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SQL Course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UPPER(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SQL Course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INITCAP(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SQL Course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)</a:t>
            </a: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blackWhite">
          <a:xfrm>
            <a:off x="4313193" y="3757613"/>
            <a:ext cx="3540125" cy="1417637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sql course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SQL COURSE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Sql Course</a:t>
            </a:r>
          </a:p>
        </p:txBody>
      </p: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Using Case Conversion Functions</a:t>
            </a:r>
            <a:endParaRPr lang="en-US" sz="4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52405" y="2017059"/>
            <a:ext cx="7385050" cy="904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Display the employee number, name, and department number for employee Blake.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blackWhite">
          <a:xfrm>
            <a:off x="479380" y="2906059"/>
            <a:ext cx="7399338" cy="12414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SQL&gt; SELECT	empno, ename, deptno        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 2  FROM	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 3  WHERE	ename = 'blake';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Arial" pitchFamily="34" charset="0"/>
              </a:rPr>
              <a:t>no rows selected</a:t>
            </a:r>
          </a:p>
        </p:txBody>
      </p:sp>
      <p:grpSp>
        <p:nvGrpSpPr>
          <p:cNvPr id="17" name="Group 9"/>
          <p:cNvGrpSpPr>
            <a:grpSpLocks/>
          </p:cNvGrpSpPr>
          <p:nvPr/>
        </p:nvGrpSpPr>
        <p:grpSpPr bwMode="auto">
          <a:xfrm>
            <a:off x="476205" y="4369734"/>
            <a:ext cx="7396163" cy="2236788"/>
            <a:chOff x="576" y="2394"/>
            <a:chExt cx="4659" cy="1409"/>
          </a:xfrm>
        </p:grpSpPr>
        <p:sp>
          <p:nvSpPr>
            <p:cNvPr id="18" name="Rectangle 5"/>
            <p:cNvSpPr>
              <a:spLocks noChangeArrowheads="1"/>
            </p:cNvSpPr>
            <p:nvPr/>
          </p:nvSpPr>
          <p:spPr bwMode="blackWhite">
            <a:xfrm>
              <a:off x="576" y="2402"/>
              <a:ext cx="4634" cy="69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tabLst>
                  <a:tab pos="1200150" algn="l"/>
                </a:tabLst>
                <a:defRPr/>
              </a:pPr>
              <a:endParaRPr lang="en-US" sz="1800">
                <a:solidFill>
                  <a:srgbClr val="000000"/>
                </a:solidFill>
                <a:latin typeface="Courier New" pitchFamily="49" charset="0"/>
                <a:cs typeface="Arial" pitchFamily="34" charset="0"/>
              </a:endParaRPr>
            </a:p>
            <a:p>
              <a:pPr algn="l">
                <a:lnSpc>
                  <a:spcPct val="100000"/>
                </a:lnSpc>
                <a:spcBef>
                  <a:spcPct val="0"/>
                </a:spcBef>
                <a:tabLst>
                  <a:tab pos="1200150" algn="l"/>
                </a:tabLst>
                <a:defRPr/>
              </a:pPr>
              <a:endParaRPr lang="en-US" sz="1800">
                <a:solidFill>
                  <a:srgbClr val="000000"/>
                </a:solidFill>
                <a:latin typeface="Courier New" pitchFamily="49" charset="0"/>
                <a:cs typeface="Arial" pitchFamily="34" charset="0"/>
              </a:endParaRPr>
            </a:p>
          </p:txBody>
        </p:sp>
        <p:sp>
          <p:nvSpPr>
            <p:cNvPr id="20" name="Rectangle 6"/>
            <p:cNvSpPr>
              <a:spLocks noChangeArrowheads="1"/>
            </p:cNvSpPr>
            <p:nvPr/>
          </p:nvSpPr>
          <p:spPr bwMode="blackWhite">
            <a:xfrm>
              <a:off x="583" y="3261"/>
              <a:ext cx="4608" cy="542"/>
            </a:xfrm>
            <a:prstGeom prst="rect">
              <a:avLst/>
            </a:prstGeom>
            <a:solidFill>
              <a:srgbClr val="DDDDDD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>
                  <a:alpha val="50000"/>
                </a:srgbClr>
              </a:outerShdw>
            </a:effectLst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90000"/>
                </a:lnSpc>
                <a:spcBef>
                  <a:spcPct val="0"/>
                </a:spcBef>
                <a:tabLst>
                  <a:tab pos="1200150" algn="l"/>
                </a:tabLst>
                <a:defRPr/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    EMPNO ENAME         DEPTNO</a:t>
              </a:r>
            </a:p>
            <a:p>
              <a:pPr algn="l">
                <a:lnSpc>
                  <a:spcPct val="90000"/>
                </a:lnSpc>
                <a:spcBef>
                  <a:spcPct val="0"/>
                </a:spcBef>
                <a:tabLst>
                  <a:tab pos="1200150" algn="l"/>
                </a:tabLst>
                <a:defRPr/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--------- ---------- ---------</a:t>
              </a:r>
            </a:p>
            <a:p>
              <a:pPr algn="l">
                <a:lnSpc>
                  <a:spcPct val="90000"/>
                </a:lnSpc>
                <a:spcBef>
                  <a:spcPct val="0"/>
                </a:spcBef>
                <a:tabLst>
                  <a:tab pos="1200150" algn="l"/>
                </a:tabLst>
                <a:defRPr/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     7698 BLAKE             30</a:t>
              </a:r>
            </a:p>
          </p:txBody>
        </p:sp>
        <p:sp>
          <p:nvSpPr>
            <p:cNvPr id="21" name="Rectangle 7"/>
            <p:cNvSpPr>
              <a:spLocks noChangeArrowheads="1"/>
            </p:cNvSpPr>
            <p:nvPr/>
          </p:nvSpPr>
          <p:spPr bwMode="ltGray">
            <a:xfrm>
              <a:off x="1757" y="2828"/>
              <a:ext cx="1134" cy="192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8"/>
            <p:cNvSpPr>
              <a:spLocks noChangeArrowheads="1"/>
            </p:cNvSpPr>
            <p:nvPr/>
          </p:nvSpPr>
          <p:spPr bwMode="blackWhite">
            <a:xfrm>
              <a:off x="585" y="2394"/>
              <a:ext cx="4650" cy="7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tabLst>
                  <a:tab pos="120015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SQL&gt; SELECT	empno, ename, deptno</a:t>
              </a:r>
            </a:p>
            <a:p>
              <a:pPr algn="l">
                <a:lnSpc>
                  <a:spcPct val="100000"/>
                </a:lnSpc>
                <a:spcBef>
                  <a:spcPct val="0"/>
                </a:spcBef>
                <a:tabLst>
                  <a:tab pos="120015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 2  FROM	emp</a:t>
              </a:r>
            </a:p>
            <a:p>
              <a:pPr algn="l">
                <a:lnSpc>
                  <a:spcPct val="100000"/>
                </a:lnSpc>
                <a:spcBef>
                  <a:spcPct val="0"/>
                </a:spcBef>
                <a:tabLst>
                  <a:tab pos="120015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 3  WHERE 	LOWER(ename) = 'blake';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2E9946D16C184EB989F9FC2A3DFC08" ma:contentTypeVersion="2" ma:contentTypeDescription="Create a new document." ma:contentTypeScope="" ma:versionID="d5fc09881e83886aaca87862f044631b">
  <xsd:schema xmlns:xsd="http://www.w3.org/2001/XMLSchema" xmlns:xs="http://www.w3.org/2001/XMLSchema" xmlns:p="http://schemas.microsoft.com/office/2006/metadata/properties" xmlns:ns2="0dfa279d-e32e-4a94-92c9-87da2dd19b4d" targetNamespace="http://schemas.microsoft.com/office/2006/metadata/properties" ma:root="true" ma:fieldsID="f0d453a66d46f20f7fa8f63c33e2d4a2" ns2:_="">
    <xsd:import namespace="0dfa279d-e32e-4a94-92c9-87da2dd19b4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fa279d-e32e-4a94-92c9-87da2dd19b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D900126-5A70-4188-9EC1-D715B6DDBF50}"/>
</file>

<file path=customXml/itemProps2.xml><?xml version="1.0" encoding="utf-8"?>
<ds:datastoreItem xmlns:ds="http://schemas.openxmlformats.org/officeDocument/2006/customXml" ds:itemID="{81B38F4C-70AA-4799-8351-82A9D1B9653B}"/>
</file>

<file path=customXml/itemProps3.xml><?xml version="1.0" encoding="utf-8"?>
<ds:datastoreItem xmlns:ds="http://schemas.openxmlformats.org/officeDocument/2006/customXml" ds:itemID="{B104122C-17A4-42DC-B3AC-CD145CBFC7AE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428</TotalTime>
  <Words>1467</Words>
  <Application>Microsoft Macintosh PowerPoint</Application>
  <PresentationFormat>On-screen Show (4:3)</PresentationFormat>
  <Paragraphs>435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Spectrum</vt:lpstr>
      <vt:lpstr>Single-Row Functions </vt:lpstr>
      <vt:lpstr>Lecture Outline</vt:lpstr>
      <vt:lpstr>SQL Functions</vt:lpstr>
      <vt:lpstr>Two Types of SQL Functions</vt:lpstr>
      <vt:lpstr>Single-Row Functions</vt:lpstr>
      <vt:lpstr>Single-Row Functions</vt:lpstr>
      <vt:lpstr>Character Functions</vt:lpstr>
      <vt:lpstr>Case Conversion Functions</vt:lpstr>
      <vt:lpstr>Using Case Conversion Functions</vt:lpstr>
      <vt:lpstr>Character Manipulation Functions</vt:lpstr>
      <vt:lpstr>Using the Character Manipulation Functions</vt:lpstr>
      <vt:lpstr>Number Functions</vt:lpstr>
      <vt:lpstr>Using the ROUND Function</vt:lpstr>
      <vt:lpstr>Using the TRUNC Function</vt:lpstr>
      <vt:lpstr>Using the MOD Function</vt:lpstr>
      <vt:lpstr>Working with Dates</vt:lpstr>
      <vt:lpstr>Arithmetic with Dates</vt:lpstr>
      <vt:lpstr>Using Arithmetic Operators with Dates</vt:lpstr>
      <vt:lpstr>Date Functions</vt:lpstr>
      <vt:lpstr>Using Date Functions</vt:lpstr>
      <vt:lpstr>Using Date Functions</vt:lpstr>
      <vt:lpstr>Conversion Functions</vt:lpstr>
      <vt:lpstr>Implicit Datatype Conversion</vt:lpstr>
      <vt:lpstr>Implicit Datatype Conversion</vt:lpstr>
      <vt:lpstr>Explicit Datatype Conversion</vt:lpstr>
      <vt:lpstr>TO_CHAR Function with Dates</vt:lpstr>
      <vt:lpstr>Elements of Date Format Model</vt:lpstr>
      <vt:lpstr>Elements of Date Format Model</vt:lpstr>
      <vt:lpstr>Using TO_CHAR Function with Dates</vt:lpstr>
      <vt:lpstr>TO_CHAR Function with Numbers</vt:lpstr>
      <vt:lpstr>Using TO_CHAR Function with Numbers</vt:lpstr>
      <vt:lpstr>TO_NUMBER and TO_DATE Functions </vt:lpstr>
      <vt:lpstr>NVL Function</vt:lpstr>
      <vt:lpstr>Using the NVL Function</vt:lpstr>
      <vt:lpstr>NVL2(expr1,expr2,expr3)</vt:lpstr>
      <vt:lpstr>NULLIF(expr1,expr2)</vt:lpstr>
      <vt:lpstr>DECODE Function</vt:lpstr>
      <vt:lpstr>Using the DECODE Function</vt:lpstr>
      <vt:lpstr>Nesting Functions</vt:lpstr>
      <vt:lpstr>Nesting Functions</vt:lpstr>
      <vt:lpstr>Slide 41</vt:lpstr>
      <vt:lpstr>Slide 42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user pc</cp:lastModifiedBy>
  <cp:revision>30</cp:revision>
  <dcterms:created xsi:type="dcterms:W3CDTF">2018-12-10T17:20:29Z</dcterms:created>
  <dcterms:modified xsi:type="dcterms:W3CDTF">2020-06-19T14:41:30Z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0x010100BD2E9946D16C184EB989F9FC2A3DFC08</vt:lpwstr>
  </property>
</Properties>
</file>