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4" r:id="rId14"/>
    <p:sldId id="269" r:id="rId15"/>
    <p:sldId id="270" r:id="rId16"/>
    <p:sldId id="271" r:id="rId17"/>
    <p:sldId id="273"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p:cViewPr varScale="1">
        <p:scale>
          <a:sx n="110" d="100"/>
          <a:sy n="110" d="100"/>
        </p:scale>
        <p:origin x="156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15F907F-DB8E-400C-B96F-20C8B3A30739}"/>
              </a:ext>
            </a:extLst>
          </p:cNvPr>
          <p:cNvSpPr>
            <a:spLocks noGrp="1"/>
          </p:cNvSpPr>
          <p:nvPr>
            <p:ph type="dt" sz="half" idx="10"/>
          </p:nvPr>
        </p:nvSpPr>
        <p:spPr/>
        <p:txBody>
          <a:bodyPr/>
          <a:lstStyle>
            <a:lvl1pPr>
              <a:defRPr/>
            </a:lvl1pPr>
          </a:lstStyle>
          <a:p>
            <a:pPr>
              <a:defRPr/>
            </a:pPr>
            <a:fld id="{55ED7CBE-9584-4A6B-9D6A-1703254B3B1E}" type="datetimeFigureOut">
              <a:rPr lang="en-US"/>
              <a:pPr>
                <a:defRPr/>
              </a:pPr>
              <a:t>9/11/2021</a:t>
            </a:fld>
            <a:endParaRPr lang="en-US"/>
          </a:p>
        </p:txBody>
      </p:sp>
      <p:sp>
        <p:nvSpPr>
          <p:cNvPr id="5" name="Footer Placeholder 4">
            <a:extLst>
              <a:ext uri="{FF2B5EF4-FFF2-40B4-BE49-F238E27FC236}">
                <a16:creationId xmlns:a16="http://schemas.microsoft.com/office/drawing/2014/main" id="{FD8D073D-89AC-4495-A6D4-6EECFFAF7B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C2327E-7832-46E6-B9FC-AB37F761B41F}"/>
              </a:ext>
            </a:extLst>
          </p:cNvPr>
          <p:cNvSpPr>
            <a:spLocks noGrp="1"/>
          </p:cNvSpPr>
          <p:nvPr>
            <p:ph type="sldNum" sz="quarter" idx="12"/>
          </p:nvPr>
        </p:nvSpPr>
        <p:spPr/>
        <p:txBody>
          <a:bodyPr/>
          <a:lstStyle>
            <a:lvl1pPr>
              <a:defRPr/>
            </a:lvl1pPr>
          </a:lstStyle>
          <a:p>
            <a:pPr>
              <a:defRPr/>
            </a:pPr>
            <a:fld id="{A05BB8D9-771D-4283-82A1-29CFB6E6DC76}" type="slidenum">
              <a:rPr lang="en-US"/>
              <a:pPr>
                <a:defRPr/>
              </a:pPr>
              <a:t>‹#›</a:t>
            </a:fld>
            <a:endParaRPr lang="en-US"/>
          </a:p>
        </p:txBody>
      </p:sp>
    </p:spTree>
    <p:extLst>
      <p:ext uri="{BB962C8B-B14F-4D97-AF65-F5344CB8AC3E}">
        <p14:creationId xmlns:p14="http://schemas.microsoft.com/office/powerpoint/2010/main" val="245580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4E53C-F797-45D9-AC93-FEEB65405E26}"/>
              </a:ext>
            </a:extLst>
          </p:cNvPr>
          <p:cNvSpPr>
            <a:spLocks noGrp="1"/>
          </p:cNvSpPr>
          <p:nvPr>
            <p:ph type="dt" sz="half" idx="10"/>
          </p:nvPr>
        </p:nvSpPr>
        <p:spPr/>
        <p:txBody>
          <a:bodyPr/>
          <a:lstStyle>
            <a:lvl1pPr>
              <a:defRPr/>
            </a:lvl1pPr>
          </a:lstStyle>
          <a:p>
            <a:pPr>
              <a:defRPr/>
            </a:pPr>
            <a:fld id="{87BAA470-3B73-48E7-BDE0-6E69A209CCE7}" type="datetimeFigureOut">
              <a:rPr lang="en-US"/>
              <a:pPr>
                <a:defRPr/>
              </a:pPr>
              <a:t>9/11/2021</a:t>
            </a:fld>
            <a:endParaRPr lang="en-US"/>
          </a:p>
        </p:txBody>
      </p:sp>
      <p:sp>
        <p:nvSpPr>
          <p:cNvPr id="5" name="Footer Placeholder 4">
            <a:extLst>
              <a:ext uri="{FF2B5EF4-FFF2-40B4-BE49-F238E27FC236}">
                <a16:creationId xmlns:a16="http://schemas.microsoft.com/office/drawing/2014/main" id="{09AB162C-4D6C-4A9F-8213-C21414AA311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DB7545-789A-42FE-A8E1-2A5B2539FC32}"/>
              </a:ext>
            </a:extLst>
          </p:cNvPr>
          <p:cNvSpPr>
            <a:spLocks noGrp="1"/>
          </p:cNvSpPr>
          <p:nvPr>
            <p:ph type="sldNum" sz="quarter" idx="12"/>
          </p:nvPr>
        </p:nvSpPr>
        <p:spPr/>
        <p:txBody>
          <a:bodyPr/>
          <a:lstStyle>
            <a:lvl1pPr>
              <a:defRPr/>
            </a:lvl1pPr>
          </a:lstStyle>
          <a:p>
            <a:pPr>
              <a:defRPr/>
            </a:pPr>
            <a:fld id="{3892FBBE-7720-4AC0-8C0A-E95C2A459D0E}" type="slidenum">
              <a:rPr lang="en-US"/>
              <a:pPr>
                <a:defRPr/>
              </a:pPr>
              <a:t>‹#›</a:t>
            </a:fld>
            <a:endParaRPr lang="en-US"/>
          </a:p>
        </p:txBody>
      </p:sp>
    </p:spTree>
    <p:extLst>
      <p:ext uri="{BB962C8B-B14F-4D97-AF65-F5344CB8AC3E}">
        <p14:creationId xmlns:p14="http://schemas.microsoft.com/office/powerpoint/2010/main" val="408064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059FD-CA8F-4B7D-8B27-2F983594A423}"/>
              </a:ext>
            </a:extLst>
          </p:cNvPr>
          <p:cNvSpPr>
            <a:spLocks noGrp="1"/>
          </p:cNvSpPr>
          <p:nvPr>
            <p:ph type="dt" sz="half" idx="10"/>
          </p:nvPr>
        </p:nvSpPr>
        <p:spPr/>
        <p:txBody>
          <a:bodyPr/>
          <a:lstStyle>
            <a:lvl1pPr>
              <a:defRPr/>
            </a:lvl1pPr>
          </a:lstStyle>
          <a:p>
            <a:pPr>
              <a:defRPr/>
            </a:pPr>
            <a:fld id="{F7D43052-FFF5-4178-81C6-F4EFF9AFE63B}" type="datetimeFigureOut">
              <a:rPr lang="en-US"/>
              <a:pPr>
                <a:defRPr/>
              </a:pPr>
              <a:t>9/11/2021</a:t>
            </a:fld>
            <a:endParaRPr lang="en-US"/>
          </a:p>
        </p:txBody>
      </p:sp>
      <p:sp>
        <p:nvSpPr>
          <p:cNvPr id="5" name="Footer Placeholder 4">
            <a:extLst>
              <a:ext uri="{FF2B5EF4-FFF2-40B4-BE49-F238E27FC236}">
                <a16:creationId xmlns:a16="http://schemas.microsoft.com/office/drawing/2014/main" id="{5489374F-3469-4B20-8624-27B26A8CD62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F7DBBE-2A77-4A13-A19E-19A9938506ED}"/>
              </a:ext>
            </a:extLst>
          </p:cNvPr>
          <p:cNvSpPr>
            <a:spLocks noGrp="1"/>
          </p:cNvSpPr>
          <p:nvPr>
            <p:ph type="sldNum" sz="quarter" idx="12"/>
          </p:nvPr>
        </p:nvSpPr>
        <p:spPr/>
        <p:txBody>
          <a:bodyPr/>
          <a:lstStyle>
            <a:lvl1pPr>
              <a:defRPr/>
            </a:lvl1pPr>
          </a:lstStyle>
          <a:p>
            <a:pPr>
              <a:defRPr/>
            </a:pPr>
            <a:fld id="{8643D377-2CA3-411B-A987-0AF4EF465DEB}" type="slidenum">
              <a:rPr lang="en-US"/>
              <a:pPr>
                <a:defRPr/>
              </a:pPr>
              <a:t>‹#›</a:t>
            </a:fld>
            <a:endParaRPr lang="en-US"/>
          </a:p>
        </p:txBody>
      </p:sp>
    </p:spTree>
    <p:extLst>
      <p:ext uri="{BB962C8B-B14F-4D97-AF65-F5344CB8AC3E}">
        <p14:creationId xmlns:p14="http://schemas.microsoft.com/office/powerpoint/2010/main" val="404688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C1AED-BCB3-4BFD-ABAB-2873CF05D7AA}"/>
              </a:ext>
            </a:extLst>
          </p:cNvPr>
          <p:cNvSpPr>
            <a:spLocks noGrp="1"/>
          </p:cNvSpPr>
          <p:nvPr>
            <p:ph type="dt" sz="half" idx="10"/>
          </p:nvPr>
        </p:nvSpPr>
        <p:spPr/>
        <p:txBody>
          <a:bodyPr/>
          <a:lstStyle>
            <a:lvl1pPr>
              <a:defRPr/>
            </a:lvl1pPr>
          </a:lstStyle>
          <a:p>
            <a:pPr>
              <a:defRPr/>
            </a:pPr>
            <a:fld id="{1E142DE9-258B-469B-93D4-3CDD33C4A40C}" type="datetimeFigureOut">
              <a:rPr lang="en-US"/>
              <a:pPr>
                <a:defRPr/>
              </a:pPr>
              <a:t>9/11/2021</a:t>
            </a:fld>
            <a:endParaRPr lang="en-US"/>
          </a:p>
        </p:txBody>
      </p:sp>
      <p:sp>
        <p:nvSpPr>
          <p:cNvPr id="5" name="Footer Placeholder 4">
            <a:extLst>
              <a:ext uri="{FF2B5EF4-FFF2-40B4-BE49-F238E27FC236}">
                <a16:creationId xmlns:a16="http://schemas.microsoft.com/office/drawing/2014/main" id="{C6CB5D36-6879-4623-8D6D-39B5B4E7FED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D7380E4-8C4B-4080-B0D8-2C9E9ED68784}"/>
              </a:ext>
            </a:extLst>
          </p:cNvPr>
          <p:cNvSpPr>
            <a:spLocks noGrp="1"/>
          </p:cNvSpPr>
          <p:nvPr>
            <p:ph type="sldNum" sz="quarter" idx="12"/>
          </p:nvPr>
        </p:nvSpPr>
        <p:spPr/>
        <p:txBody>
          <a:bodyPr/>
          <a:lstStyle>
            <a:lvl1pPr>
              <a:defRPr/>
            </a:lvl1pPr>
          </a:lstStyle>
          <a:p>
            <a:pPr>
              <a:defRPr/>
            </a:pPr>
            <a:fld id="{4313EC17-BFA7-44E5-A42D-ECEB854241AE}" type="slidenum">
              <a:rPr lang="en-US"/>
              <a:pPr>
                <a:defRPr/>
              </a:pPr>
              <a:t>‹#›</a:t>
            </a:fld>
            <a:endParaRPr lang="en-US"/>
          </a:p>
        </p:txBody>
      </p:sp>
    </p:spTree>
    <p:extLst>
      <p:ext uri="{BB962C8B-B14F-4D97-AF65-F5344CB8AC3E}">
        <p14:creationId xmlns:p14="http://schemas.microsoft.com/office/powerpoint/2010/main" val="224797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F19B84-153E-4FB9-B32F-EE1B60024859}"/>
              </a:ext>
            </a:extLst>
          </p:cNvPr>
          <p:cNvSpPr>
            <a:spLocks noGrp="1"/>
          </p:cNvSpPr>
          <p:nvPr>
            <p:ph type="dt" sz="half" idx="10"/>
          </p:nvPr>
        </p:nvSpPr>
        <p:spPr/>
        <p:txBody>
          <a:bodyPr/>
          <a:lstStyle>
            <a:lvl1pPr>
              <a:defRPr/>
            </a:lvl1pPr>
          </a:lstStyle>
          <a:p>
            <a:pPr>
              <a:defRPr/>
            </a:pPr>
            <a:fld id="{62202EFB-DB52-42F0-B815-F117AC7AF82F}" type="datetimeFigureOut">
              <a:rPr lang="en-US"/>
              <a:pPr>
                <a:defRPr/>
              </a:pPr>
              <a:t>9/11/2021</a:t>
            </a:fld>
            <a:endParaRPr lang="en-US"/>
          </a:p>
        </p:txBody>
      </p:sp>
      <p:sp>
        <p:nvSpPr>
          <p:cNvPr id="5" name="Footer Placeholder 4">
            <a:extLst>
              <a:ext uri="{FF2B5EF4-FFF2-40B4-BE49-F238E27FC236}">
                <a16:creationId xmlns:a16="http://schemas.microsoft.com/office/drawing/2014/main" id="{9806C356-0F81-45FB-8836-B86473586E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EC0FCD-1B84-4906-AFC9-A1C12AA32F07}"/>
              </a:ext>
            </a:extLst>
          </p:cNvPr>
          <p:cNvSpPr>
            <a:spLocks noGrp="1"/>
          </p:cNvSpPr>
          <p:nvPr>
            <p:ph type="sldNum" sz="quarter" idx="12"/>
          </p:nvPr>
        </p:nvSpPr>
        <p:spPr/>
        <p:txBody>
          <a:bodyPr/>
          <a:lstStyle>
            <a:lvl1pPr>
              <a:defRPr/>
            </a:lvl1pPr>
          </a:lstStyle>
          <a:p>
            <a:pPr>
              <a:defRPr/>
            </a:pPr>
            <a:fld id="{C0708C89-3C4E-48AE-9B5E-169929C076A4}" type="slidenum">
              <a:rPr lang="en-US"/>
              <a:pPr>
                <a:defRPr/>
              </a:pPr>
              <a:t>‹#›</a:t>
            </a:fld>
            <a:endParaRPr lang="en-US"/>
          </a:p>
        </p:txBody>
      </p:sp>
    </p:spTree>
    <p:extLst>
      <p:ext uri="{BB962C8B-B14F-4D97-AF65-F5344CB8AC3E}">
        <p14:creationId xmlns:p14="http://schemas.microsoft.com/office/powerpoint/2010/main" val="134604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7822F3F-C084-4624-B8B4-290246F452FD}"/>
              </a:ext>
            </a:extLst>
          </p:cNvPr>
          <p:cNvSpPr>
            <a:spLocks noGrp="1"/>
          </p:cNvSpPr>
          <p:nvPr>
            <p:ph type="dt" sz="half" idx="10"/>
          </p:nvPr>
        </p:nvSpPr>
        <p:spPr/>
        <p:txBody>
          <a:bodyPr/>
          <a:lstStyle>
            <a:lvl1pPr>
              <a:defRPr/>
            </a:lvl1pPr>
          </a:lstStyle>
          <a:p>
            <a:pPr>
              <a:defRPr/>
            </a:pPr>
            <a:fld id="{A1415FD1-13E4-434F-9FD6-83DA7B9AB9F6}" type="datetimeFigureOut">
              <a:rPr lang="en-US"/>
              <a:pPr>
                <a:defRPr/>
              </a:pPr>
              <a:t>9/11/2021</a:t>
            </a:fld>
            <a:endParaRPr lang="en-US"/>
          </a:p>
        </p:txBody>
      </p:sp>
      <p:sp>
        <p:nvSpPr>
          <p:cNvPr id="6" name="Footer Placeholder 4">
            <a:extLst>
              <a:ext uri="{FF2B5EF4-FFF2-40B4-BE49-F238E27FC236}">
                <a16:creationId xmlns:a16="http://schemas.microsoft.com/office/drawing/2014/main" id="{76B0DAEE-C137-4A49-BC29-9298933A0C6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314BCC-CC1B-48B5-BDAC-C3CB3EF2C423}"/>
              </a:ext>
            </a:extLst>
          </p:cNvPr>
          <p:cNvSpPr>
            <a:spLocks noGrp="1"/>
          </p:cNvSpPr>
          <p:nvPr>
            <p:ph type="sldNum" sz="quarter" idx="12"/>
          </p:nvPr>
        </p:nvSpPr>
        <p:spPr/>
        <p:txBody>
          <a:bodyPr/>
          <a:lstStyle>
            <a:lvl1pPr>
              <a:defRPr/>
            </a:lvl1pPr>
          </a:lstStyle>
          <a:p>
            <a:pPr>
              <a:defRPr/>
            </a:pPr>
            <a:fld id="{AB5A51A4-FB3A-4A63-97CB-418AF4CCE315}" type="slidenum">
              <a:rPr lang="en-US"/>
              <a:pPr>
                <a:defRPr/>
              </a:pPr>
              <a:t>‹#›</a:t>
            </a:fld>
            <a:endParaRPr lang="en-US"/>
          </a:p>
        </p:txBody>
      </p:sp>
    </p:spTree>
    <p:extLst>
      <p:ext uri="{BB962C8B-B14F-4D97-AF65-F5344CB8AC3E}">
        <p14:creationId xmlns:p14="http://schemas.microsoft.com/office/powerpoint/2010/main" val="399004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90BCD9D-5CF7-403D-948C-AD41EC76D13A}"/>
              </a:ext>
            </a:extLst>
          </p:cNvPr>
          <p:cNvSpPr>
            <a:spLocks noGrp="1"/>
          </p:cNvSpPr>
          <p:nvPr>
            <p:ph type="dt" sz="half" idx="10"/>
          </p:nvPr>
        </p:nvSpPr>
        <p:spPr/>
        <p:txBody>
          <a:bodyPr/>
          <a:lstStyle>
            <a:lvl1pPr>
              <a:defRPr/>
            </a:lvl1pPr>
          </a:lstStyle>
          <a:p>
            <a:pPr>
              <a:defRPr/>
            </a:pPr>
            <a:fld id="{1FB7E03D-46E3-4F39-AC23-FF3B582DC034}" type="datetimeFigureOut">
              <a:rPr lang="en-US"/>
              <a:pPr>
                <a:defRPr/>
              </a:pPr>
              <a:t>9/11/2021</a:t>
            </a:fld>
            <a:endParaRPr lang="en-US"/>
          </a:p>
        </p:txBody>
      </p:sp>
      <p:sp>
        <p:nvSpPr>
          <p:cNvPr id="8" name="Footer Placeholder 4">
            <a:extLst>
              <a:ext uri="{FF2B5EF4-FFF2-40B4-BE49-F238E27FC236}">
                <a16:creationId xmlns:a16="http://schemas.microsoft.com/office/drawing/2014/main" id="{742899E3-A762-45F9-A0E1-0461305428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BA056A4-B657-432F-8E09-73509098A40D}"/>
              </a:ext>
            </a:extLst>
          </p:cNvPr>
          <p:cNvSpPr>
            <a:spLocks noGrp="1"/>
          </p:cNvSpPr>
          <p:nvPr>
            <p:ph type="sldNum" sz="quarter" idx="12"/>
          </p:nvPr>
        </p:nvSpPr>
        <p:spPr/>
        <p:txBody>
          <a:bodyPr/>
          <a:lstStyle>
            <a:lvl1pPr>
              <a:defRPr/>
            </a:lvl1pPr>
          </a:lstStyle>
          <a:p>
            <a:pPr>
              <a:defRPr/>
            </a:pPr>
            <a:fld id="{7A146B1E-8051-4530-A975-FB3CD0B16FA2}" type="slidenum">
              <a:rPr lang="en-US"/>
              <a:pPr>
                <a:defRPr/>
              </a:pPr>
              <a:t>‹#›</a:t>
            </a:fld>
            <a:endParaRPr lang="en-US"/>
          </a:p>
        </p:txBody>
      </p:sp>
    </p:spTree>
    <p:extLst>
      <p:ext uri="{BB962C8B-B14F-4D97-AF65-F5344CB8AC3E}">
        <p14:creationId xmlns:p14="http://schemas.microsoft.com/office/powerpoint/2010/main" val="261341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0369086-CCA2-468E-865E-3A85CD37E74E}"/>
              </a:ext>
            </a:extLst>
          </p:cNvPr>
          <p:cNvSpPr>
            <a:spLocks noGrp="1"/>
          </p:cNvSpPr>
          <p:nvPr>
            <p:ph type="dt" sz="half" idx="10"/>
          </p:nvPr>
        </p:nvSpPr>
        <p:spPr/>
        <p:txBody>
          <a:bodyPr/>
          <a:lstStyle>
            <a:lvl1pPr>
              <a:defRPr/>
            </a:lvl1pPr>
          </a:lstStyle>
          <a:p>
            <a:pPr>
              <a:defRPr/>
            </a:pPr>
            <a:fld id="{75C5EDEF-DDF5-40B4-9061-F3A112AECCAC}" type="datetimeFigureOut">
              <a:rPr lang="en-US"/>
              <a:pPr>
                <a:defRPr/>
              </a:pPr>
              <a:t>9/11/2021</a:t>
            </a:fld>
            <a:endParaRPr lang="en-US"/>
          </a:p>
        </p:txBody>
      </p:sp>
      <p:sp>
        <p:nvSpPr>
          <p:cNvPr id="4" name="Footer Placeholder 4">
            <a:extLst>
              <a:ext uri="{FF2B5EF4-FFF2-40B4-BE49-F238E27FC236}">
                <a16:creationId xmlns:a16="http://schemas.microsoft.com/office/drawing/2014/main" id="{1A48EABA-D425-4E1D-8C1F-1E529BC3612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57ACFBF-AC2B-4CCC-A90A-A81A7D1D91B4}"/>
              </a:ext>
            </a:extLst>
          </p:cNvPr>
          <p:cNvSpPr>
            <a:spLocks noGrp="1"/>
          </p:cNvSpPr>
          <p:nvPr>
            <p:ph type="sldNum" sz="quarter" idx="12"/>
          </p:nvPr>
        </p:nvSpPr>
        <p:spPr/>
        <p:txBody>
          <a:bodyPr/>
          <a:lstStyle>
            <a:lvl1pPr>
              <a:defRPr/>
            </a:lvl1pPr>
          </a:lstStyle>
          <a:p>
            <a:pPr>
              <a:defRPr/>
            </a:pPr>
            <a:fld id="{8BE5C414-8853-4A95-A39D-14816B7E5631}" type="slidenum">
              <a:rPr lang="en-US"/>
              <a:pPr>
                <a:defRPr/>
              </a:pPr>
              <a:t>‹#›</a:t>
            </a:fld>
            <a:endParaRPr lang="en-US"/>
          </a:p>
        </p:txBody>
      </p:sp>
    </p:spTree>
    <p:extLst>
      <p:ext uri="{BB962C8B-B14F-4D97-AF65-F5344CB8AC3E}">
        <p14:creationId xmlns:p14="http://schemas.microsoft.com/office/powerpoint/2010/main" val="281269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6DE1364-D94F-406D-8B5D-C96630624CDC}"/>
              </a:ext>
            </a:extLst>
          </p:cNvPr>
          <p:cNvSpPr>
            <a:spLocks noGrp="1"/>
          </p:cNvSpPr>
          <p:nvPr>
            <p:ph type="dt" sz="half" idx="10"/>
          </p:nvPr>
        </p:nvSpPr>
        <p:spPr/>
        <p:txBody>
          <a:bodyPr/>
          <a:lstStyle>
            <a:lvl1pPr>
              <a:defRPr/>
            </a:lvl1pPr>
          </a:lstStyle>
          <a:p>
            <a:pPr>
              <a:defRPr/>
            </a:pPr>
            <a:fld id="{F004BA40-F2BD-460D-9F47-9AFC9D80B013}" type="datetimeFigureOut">
              <a:rPr lang="en-US"/>
              <a:pPr>
                <a:defRPr/>
              </a:pPr>
              <a:t>9/11/2021</a:t>
            </a:fld>
            <a:endParaRPr lang="en-US"/>
          </a:p>
        </p:txBody>
      </p:sp>
      <p:sp>
        <p:nvSpPr>
          <p:cNvPr id="3" name="Footer Placeholder 4">
            <a:extLst>
              <a:ext uri="{FF2B5EF4-FFF2-40B4-BE49-F238E27FC236}">
                <a16:creationId xmlns:a16="http://schemas.microsoft.com/office/drawing/2014/main" id="{9FDA1217-2843-4429-BC4C-B6E9EA663CE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FB4ACA3-615A-4221-8912-93C8289B4532}"/>
              </a:ext>
            </a:extLst>
          </p:cNvPr>
          <p:cNvSpPr>
            <a:spLocks noGrp="1"/>
          </p:cNvSpPr>
          <p:nvPr>
            <p:ph type="sldNum" sz="quarter" idx="12"/>
          </p:nvPr>
        </p:nvSpPr>
        <p:spPr/>
        <p:txBody>
          <a:bodyPr/>
          <a:lstStyle>
            <a:lvl1pPr>
              <a:defRPr/>
            </a:lvl1pPr>
          </a:lstStyle>
          <a:p>
            <a:pPr>
              <a:defRPr/>
            </a:pPr>
            <a:fld id="{461693B9-6A7D-4CB0-97F3-11486D2604B4}" type="slidenum">
              <a:rPr lang="en-US"/>
              <a:pPr>
                <a:defRPr/>
              </a:pPr>
              <a:t>‹#›</a:t>
            </a:fld>
            <a:endParaRPr lang="en-US"/>
          </a:p>
        </p:txBody>
      </p:sp>
    </p:spTree>
    <p:extLst>
      <p:ext uri="{BB962C8B-B14F-4D97-AF65-F5344CB8AC3E}">
        <p14:creationId xmlns:p14="http://schemas.microsoft.com/office/powerpoint/2010/main" val="73035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F84FA87-38E6-4EF5-9F56-6F114055C70B}"/>
              </a:ext>
            </a:extLst>
          </p:cNvPr>
          <p:cNvSpPr>
            <a:spLocks noGrp="1"/>
          </p:cNvSpPr>
          <p:nvPr>
            <p:ph type="dt" sz="half" idx="10"/>
          </p:nvPr>
        </p:nvSpPr>
        <p:spPr/>
        <p:txBody>
          <a:bodyPr/>
          <a:lstStyle>
            <a:lvl1pPr>
              <a:defRPr/>
            </a:lvl1pPr>
          </a:lstStyle>
          <a:p>
            <a:pPr>
              <a:defRPr/>
            </a:pPr>
            <a:fld id="{8C475A04-7FA3-4C80-86E4-16B3DFB29593}" type="datetimeFigureOut">
              <a:rPr lang="en-US"/>
              <a:pPr>
                <a:defRPr/>
              </a:pPr>
              <a:t>9/11/2021</a:t>
            </a:fld>
            <a:endParaRPr lang="en-US"/>
          </a:p>
        </p:txBody>
      </p:sp>
      <p:sp>
        <p:nvSpPr>
          <p:cNvPr id="6" name="Footer Placeholder 4">
            <a:extLst>
              <a:ext uri="{FF2B5EF4-FFF2-40B4-BE49-F238E27FC236}">
                <a16:creationId xmlns:a16="http://schemas.microsoft.com/office/drawing/2014/main" id="{79DE73EF-64C9-4109-B41F-663FA2F6E0F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29D8853-8C58-458C-ABFC-09608DCC1237}"/>
              </a:ext>
            </a:extLst>
          </p:cNvPr>
          <p:cNvSpPr>
            <a:spLocks noGrp="1"/>
          </p:cNvSpPr>
          <p:nvPr>
            <p:ph type="sldNum" sz="quarter" idx="12"/>
          </p:nvPr>
        </p:nvSpPr>
        <p:spPr/>
        <p:txBody>
          <a:bodyPr/>
          <a:lstStyle>
            <a:lvl1pPr>
              <a:defRPr/>
            </a:lvl1pPr>
          </a:lstStyle>
          <a:p>
            <a:pPr>
              <a:defRPr/>
            </a:pPr>
            <a:fld id="{351F59A1-6DC7-47B0-A8FB-CEBB04CC558A}" type="slidenum">
              <a:rPr lang="en-US"/>
              <a:pPr>
                <a:defRPr/>
              </a:pPr>
              <a:t>‹#›</a:t>
            </a:fld>
            <a:endParaRPr lang="en-US"/>
          </a:p>
        </p:txBody>
      </p:sp>
    </p:spTree>
    <p:extLst>
      <p:ext uri="{BB962C8B-B14F-4D97-AF65-F5344CB8AC3E}">
        <p14:creationId xmlns:p14="http://schemas.microsoft.com/office/powerpoint/2010/main" val="251509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CBFE706-1A0A-4E6D-A03B-859C989781D9}"/>
              </a:ext>
            </a:extLst>
          </p:cNvPr>
          <p:cNvSpPr>
            <a:spLocks noGrp="1"/>
          </p:cNvSpPr>
          <p:nvPr>
            <p:ph type="dt" sz="half" idx="10"/>
          </p:nvPr>
        </p:nvSpPr>
        <p:spPr/>
        <p:txBody>
          <a:bodyPr/>
          <a:lstStyle>
            <a:lvl1pPr>
              <a:defRPr/>
            </a:lvl1pPr>
          </a:lstStyle>
          <a:p>
            <a:pPr>
              <a:defRPr/>
            </a:pPr>
            <a:fld id="{7E9FB565-8022-4DFC-BD2C-124B4ECB825A}" type="datetimeFigureOut">
              <a:rPr lang="en-US"/>
              <a:pPr>
                <a:defRPr/>
              </a:pPr>
              <a:t>9/11/2021</a:t>
            </a:fld>
            <a:endParaRPr lang="en-US"/>
          </a:p>
        </p:txBody>
      </p:sp>
      <p:sp>
        <p:nvSpPr>
          <p:cNvPr id="6" name="Footer Placeholder 4">
            <a:extLst>
              <a:ext uri="{FF2B5EF4-FFF2-40B4-BE49-F238E27FC236}">
                <a16:creationId xmlns:a16="http://schemas.microsoft.com/office/drawing/2014/main" id="{58C61DDF-2CE3-4BD6-968A-C56BD76AF51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764DE4-862C-48A6-A3DE-C8E940245A23}"/>
              </a:ext>
            </a:extLst>
          </p:cNvPr>
          <p:cNvSpPr>
            <a:spLocks noGrp="1"/>
          </p:cNvSpPr>
          <p:nvPr>
            <p:ph type="sldNum" sz="quarter" idx="12"/>
          </p:nvPr>
        </p:nvSpPr>
        <p:spPr/>
        <p:txBody>
          <a:bodyPr/>
          <a:lstStyle>
            <a:lvl1pPr>
              <a:defRPr/>
            </a:lvl1pPr>
          </a:lstStyle>
          <a:p>
            <a:pPr>
              <a:defRPr/>
            </a:pPr>
            <a:fld id="{942886D1-C637-442B-A39A-A0D3F7BFD4AD}" type="slidenum">
              <a:rPr lang="en-US"/>
              <a:pPr>
                <a:defRPr/>
              </a:pPr>
              <a:t>‹#›</a:t>
            </a:fld>
            <a:endParaRPr lang="en-US"/>
          </a:p>
        </p:txBody>
      </p:sp>
    </p:spTree>
    <p:extLst>
      <p:ext uri="{BB962C8B-B14F-4D97-AF65-F5344CB8AC3E}">
        <p14:creationId xmlns:p14="http://schemas.microsoft.com/office/powerpoint/2010/main" val="341971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D103265-13D7-4A58-AC62-B9177395C3D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EB5397-D431-42A2-9C3E-B5524070962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522DD83-58D6-4105-9866-63EFD7DAAA9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9F5FFAB-E66A-44DE-B5ED-1CDF57DB5285}" type="datetimeFigureOut">
              <a:rPr lang="en-US"/>
              <a:pPr>
                <a:defRPr/>
              </a:pPr>
              <a:t>9/11/2021</a:t>
            </a:fld>
            <a:endParaRPr lang="en-US"/>
          </a:p>
        </p:txBody>
      </p:sp>
      <p:sp>
        <p:nvSpPr>
          <p:cNvPr id="5" name="Footer Placeholder 4">
            <a:extLst>
              <a:ext uri="{FF2B5EF4-FFF2-40B4-BE49-F238E27FC236}">
                <a16:creationId xmlns:a16="http://schemas.microsoft.com/office/drawing/2014/main" id="{560B2304-BA1A-47CB-AC27-A3F9399201E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08D4F0C-7F39-48F3-8D92-2545AF2A284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E38B28E-BEA2-4414-8D6C-4F6793A7D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F6221B72-C48A-4DB7-90C2-A9E7415D0E23}"/>
              </a:ext>
            </a:extLst>
          </p:cNvPr>
          <p:cNvSpPr>
            <a:spLocks noGrp="1"/>
          </p:cNvSpPr>
          <p:nvPr>
            <p:ph type="ctrTitle"/>
          </p:nvPr>
        </p:nvSpPr>
        <p:spPr/>
        <p:txBody>
          <a:bodyPr/>
          <a:lstStyle/>
          <a:p>
            <a:r>
              <a:rPr lang="en-US" altLang="en-US" sz="2800" b="1"/>
              <a:t>AMERICAN INTERNATIONAL UNIVERSITY-BANGLADESH (AIUB)</a:t>
            </a:r>
            <a:br>
              <a:rPr lang="en-US" altLang="en-US" sz="2800"/>
            </a:br>
            <a:r>
              <a:rPr lang="en-US" altLang="en-US" sz="2800"/>
              <a:t>Faculty of Science and Technology</a:t>
            </a:r>
            <a:endParaRPr lang="en-US" altLang="en-US" sz="2800" b="1"/>
          </a:p>
        </p:txBody>
      </p:sp>
      <p:sp>
        <p:nvSpPr>
          <p:cNvPr id="3" name="Subtitle 2">
            <a:extLst>
              <a:ext uri="{FF2B5EF4-FFF2-40B4-BE49-F238E27FC236}">
                <a16:creationId xmlns:a16="http://schemas.microsoft.com/office/drawing/2014/main" id="{D8DA6E1A-6628-4B36-A6B3-00E225928F26}"/>
              </a:ext>
            </a:extLst>
          </p:cNvPr>
          <p:cNvSpPr>
            <a:spLocks noGrp="1"/>
          </p:cNvSpPr>
          <p:nvPr>
            <p:ph type="subTitle" idx="1"/>
          </p:nvPr>
        </p:nvSpPr>
        <p:spPr/>
        <p:txBody>
          <a:bodyPr rtlCol="0">
            <a:normAutofit fontScale="70000" lnSpcReduction="20000"/>
          </a:bodyPr>
          <a:lstStyle/>
          <a:p>
            <a:pPr eaLnBrk="1" fontAlgn="auto" hangingPunct="1">
              <a:spcAft>
                <a:spcPts val="0"/>
              </a:spcAft>
              <a:defRPr/>
            </a:pPr>
            <a:r>
              <a:rPr lang="en-US" b="1" dirty="0"/>
              <a:t>COURSE OUTLINE</a:t>
            </a:r>
          </a:p>
          <a:p>
            <a:pPr eaLnBrk="1" fontAlgn="auto" hangingPunct="1">
              <a:spcAft>
                <a:spcPts val="0"/>
              </a:spcAft>
              <a:defRPr/>
            </a:pPr>
            <a:r>
              <a:rPr lang="en-US" dirty="0"/>
              <a:t>CSC – 2210</a:t>
            </a:r>
          </a:p>
          <a:p>
            <a:pPr eaLnBrk="1" fontAlgn="auto" hangingPunct="1">
              <a:spcAft>
                <a:spcPts val="0"/>
              </a:spcAft>
              <a:defRPr/>
            </a:pPr>
            <a:r>
              <a:rPr lang="en-US" dirty="0"/>
              <a:t>Object Oriented Analysis and Design (OOAD)</a:t>
            </a:r>
          </a:p>
          <a:p>
            <a:pPr eaLnBrk="1" fontAlgn="auto" hangingPunct="1">
              <a:spcAft>
                <a:spcPts val="0"/>
              </a:spcAft>
              <a:defRPr/>
            </a:pPr>
            <a:r>
              <a:rPr lang="en-US" dirty="0"/>
              <a:t>Fall 2021-2022</a:t>
            </a:r>
          </a:p>
          <a:p>
            <a:pPr eaLnBrk="1" fontAlgn="auto" hangingPunct="1">
              <a:spcAft>
                <a:spcPts val="0"/>
              </a:spcAft>
              <a:defRPr/>
            </a:pPr>
            <a:r>
              <a:rPr lang="en-US" dirty="0"/>
              <a:t>Online – Microsoft Teams</a:t>
            </a:r>
          </a:p>
        </p:txBody>
      </p:sp>
      <p:pic>
        <p:nvPicPr>
          <p:cNvPr id="2052" name="Picture 4">
            <a:extLst>
              <a:ext uri="{FF2B5EF4-FFF2-40B4-BE49-F238E27FC236}">
                <a16:creationId xmlns:a16="http://schemas.microsoft.com/office/drawing/2014/main" id="{F20BEDA1-3864-4B7E-BFEF-4880C8AC6CE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554038"/>
            <a:ext cx="14478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1E6122E-8E9D-432C-9E02-DA598CB5A771}"/>
              </a:ext>
            </a:extLst>
          </p:cNvPr>
          <p:cNvSpPr>
            <a:spLocks noGrp="1"/>
          </p:cNvSpPr>
          <p:nvPr>
            <p:ph type="title"/>
          </p:nvPr>
        </p:nvSpPr>
        <p:spPr/>
        <p:txBody>
          <a:bodyPr/>
          <a:lstStyle/>
          <a:p>
            <a:r>
              <a:rPr lang="en-US" altLang="en-US" b="1"/>
              <a:t>Course Topics (Contd.)</a:t>
            </a:r>
            <a:endParaRPr lang="en-US" altLang="en-US"/>
          </a:p>
        </p:txBody>
      </p:sp>
      <p:graphicFrame>
        <p:nvGraphicFramePr>
          <p:cNvPr id="4" name="Content Placeholder 3">
            <a:extLst>
              <a:ext uri="{FF2B5EF4-FFF2-40B4-BE49-F238E27FC236}">
                <a16:creationId xmlns:a16="http://schemas.microsoft.com/office/drawing/2014/main" id="{5BD576A6-E2E2-4E5A-B3C9-FCE4417AFCAE}"/>
              </a:ext>
            </a:extLst>
          </p:cNvPr>
          <p:cNvGraphicFramePr>
            <a:graphicFrameLocks noGrp="1"/>
          </p:cNvGraphicFramePr>
          <p:nvPr>
            <p:ph idx="1"/>
            <p:extLst>
              <p:ext uri="{D42A27DB-BD31-4B8C-83A1-F6EECF244321}">
                <p14:modId xmlns:p14="http://schemas.microsoft.com/office/powerpoint/2010/main" val="362165198"/>
              </p:ext>
            </p:extLst>
          </p:nvPr>
        </p:nvGraphicFramePr>
        <p:xfrm>
          <a:off x="457200" y="1560513"/>
          <a:ext cx="8229601" cy="4551362"/>
        </p:xfrm>
        <a:graphic>
          <a:graphicData uri="http://schemas.openxmlformats.org/drawingml/2006/table">
            <a:tbl>
              <a:tblPr firstRow="1" firstCol="1" lastRow="1" lastCol="1" bandRow="1" bandCol="1"/>
              <a:tblGrid>
                <a:gridCol w="1359704">
                  <a:extLst>
                    <a:ext uri="{9D8B030D-6E8A-4147-A177-3AD203B41FA5}">
                      <a16:colId xmlns:a16="http://schemas.microsoft.com/office/drawing/2014/main" val="1033756259"/>
                    </a:ext>
                  </a:extLst>
                </a:gridCol>
                <a:gridCol w="1867721">
                  <a:extLst>
                    <a:ext uri="{9D8B030D-6E8A-4147-A177-3AD203B41FA5}">
                      <a16:colId xmlns:a16="http://schemas.microsoft.com/office/drawing/2014/main" val="3801532464"/>
                    </a:ext>
                  </a:extLst>
                </a:gridCol>
                <a:gridCol w="963575">
                  <a:extLst>
                    <a:ext uri="{9D8B030D-6E8A-4147-A177-3AD203B41FA5}">
                      <a16:colId xmlns:a16="http://schemas.microsoft.com/office/drawing/2014/main" val="4266003891"/>
                    </a:ext>
                  </a:extLst>
                </a:gridCol>
                <a:gridCol w="2473034">
                  <a:extLst>
                    <a:ext uri="{9D8B030D-6E8A-4147-A177-3AD203B41FA5}">
                      <a16:colId xmlns:a16="http://schemas.microsoft.com/office/drawing/2014/main" val="2082753843"/>
                    </a:ext>
                  </a:extLst>
                </a:gridCol>
                <a:gridCol w="1565567">
                  <a:extLst>
                    <a:ext uri="{9D8B030D-6E8A-4147-A177-3AD203B41FA5}">
                      <a16:colId xmlns:a16="http://schemas.microsoft.com/office/drawing/2014/main" val="1816547026"/>
                    </a:ext>
                  </a:extLst>
                </a:gridCol>
              </a:tblGrid>
              <a:tr h="1974281">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11. OO Software metrics</a:t>
                      </a:r>
                      <a:endParaRPr lang="en-US" sz="1600" dirty="0">
                        <a:effectLst/>
                        <a:latin typeface="Times New Roman" panose="02020603050405020304" pitchFamily="18" charset="0"/>
                        <a:ea typeface="Times New Roman" panose="02020603050405020304" pitchFamily="18" charset="0"/>
                      </a:endParaRPr>
                    </a:p>
                  </a:txBody>
                  <a:tcPr marL="67319" marR="6731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To introduce the Software measuring technique specially for Object Oriented Methodology using various OO software metrics</a:t>
                      </a:r>
                      <a:endParaRPr lang="en-US" sz="1600" dirty="0">
                        <a:effectLst/>
                        <a:latin typeface="Times New Roman" panose="02020603050405020304" pitchFamily="18" charset="0"/>
                        <a:ea typeface="Times New Roman" panose="02020603050405020304" pitchFamily="18" charset="0"/>
                      </a:endParaRPr>
                    </a:p>
                  </a:txBody>
                  <a:tcPr marL="67319" marR="6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2 Classes </a:t>
                      </a:r>
                      <a:endParaRPr lang="en-US" sz="1600" dirty="0">
                        <a:effectLst/>
                        <a:latin typeface="Times New Roman" panose="02020603050405020304" pitchFamily="18" charset="0"/>
                        <a:ea typeface="Times New Roman" panose="02020603050405020304" pitchFamily="18" charset="0"/>
                      </a:endParaRPr>
                    </a:p>
                  </a:txBody>
                  <a:tcPr marL="67319" marR="6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Students will study the theories and formulae of various OO Software metrics and then apply them in exercises</a:t>
                      </a:r>
                      <a:endParaRPr lang="en-US" sz="1600" dirty="0">
                        <a:effectLst/>
                        <a:latin typeface="Times New Roman" panose="02020603050405020304" pitchFamily="18" charset="0"/>
                        <a:ea typeface="Times New Roman" panose="02020603050405020304" pitchFamily="18" charset="0"/>
                      </a:endParaRPr>
                    </a:p>
                  </a:txBody>
                  <a:tcPr marL="67319" marR="6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Lecture notes, board work, question-answer session</a:t>
                      </a:r>
                      <a:endParaRPr lang="en-US" sz="1600">
                        <a:effectLst/>
                        <a:latin typeface="Times New Roman" panose="02020603050405020304" pitchFamily="18" charset="0"/>
                        <a:ea typeface="Times New Roman" panose="02020603050405020304" pitchFamily="18" charset="0"/>
                      </a:endParaRPr>
                    </a:p>
                  </a:txBody>
                  <a:tcPr marL="67319" marR="67319"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861871"/>
                  </a:ext>
                </a:extLst>
              </a:tr>
              <a:tr h="2333241">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12. Design Patterns</a:t>
                      </a:r>
                      <a:endParaRPr lang="en-US" sz="1600" dirty="0">
                        <a:effectLst/>
                        <a:latin typeface="Times New Roman" panose="02020603050405020304" pitchFamily="18" charset="0"/>
                        <a:ea typeface="Times New Roman" panose="02020603050405020304" pitchFamily="18" charset="0"/>
                      </a:endParaRPr>
                    </a:p>
                  </a:txBody>
                  <a:tcPr marL="67319" marR="6731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To discuss design patterns which capture the essence of a design solution that has been proven to be useful in practice of OO Methodology</a:t>
                      </a:r>
                      <a:endParaRPr lang="en-US" sz="1600">
                        <a:effectLst/>
                        <a:latin typeface="Times New Roman" panose="02020603050405020304" pitchFamily="18" charset="0"/>
                        <a:ea typeface="Times New Roman" panose="02020603050405020304" pitchFamily="18" charset="0"/>
                      </a:endParaRPr>
                    </a:p>
                  </a:txBody>
                  <a:tcPr marL="67319" marR="6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2 Classes </a:t>
                      </a:r>
                      <a:endParaRPr lang="en-US" sz="1600">
                        <a:effectLst/>
                        <a:latin typeface="Times New Roman" panose="02020603050405020304" pitchFamily="18" charset="0"/>
                        <a:ea typeface="Times New Roman" panose="02020603050405020304" pitchFamily="18" charset="0"/>
                      </a:endParaRPr>
                    </a:p>
                  </a:txBody>
                  <a:tcPr marL="67319" marR="6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Students will be shown the theories and technique of using various design patterns</a:t>
                      </a:r>
                      <a:endParaRPr lang="en-US" sz="1600" dirty="0">
                        <a:effectLst/>
                        <a:latin typeface="Times New Roman" panose="02020603050405020304" pitchFamily="18" charset="0"/>
                        <a:ea typeface="Times New Roman" panose="02020603050405020304" pitchFamily="18" charset="0"/>
                      </a:endParaRPr>
                    </a:p>
                  </a:txBody>
                  <a:tcPr marL="67319" marR="6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Lecture note, examples, code walkthroughs</a:t>
                      </a:r>
                      <a:endParaRPr lang="en-US" sz="1600" dirty="0">
                        <a:effectLst/>
                        <a:latin typeface="Times New Roman" panose="02020603050405020304" pitchFamily="18" charset="0"/>
                        <a:ea typeface="Times New Roman" panose="02020603050405020304" pitchFamily="18" charset="0"/>
                      </a:endParaRPr>
                    </a:p>
                  </a:txBody>
                  <a:tcPr marL="67319" marR="67319"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6650009"/>
                  </a:ext>
                </a:extLst>
              </a:tr>
              <a:tr h="243840">
                <a:tc gridSpan="5">
                  <a:txBody>
                    <a:bodyPr/>
                    <a:lstStyle/>
                    <a:p>
                      <a:pPr marL="0" marR="0" algn="ctr" defTabSz="914400" rtl="0" eaLnBrk="1" latinLnBrk="0" hangingPunct="1">
                        <a:spcBef>
                          <a:spcPts val="0"/>
                        </a:spcBef>
                        <a:spcAft>
                          <a:spcPts val="0"/>
                        </a:spcAft>
                      </a:pPr>
                      <a:r>
                        <a:rPr lang="en-US" sz="1600" b="1" kern="1200" dirty="0">
                          <a:solidFill>
                            <a:schemeClr val="tx1"/>
                          </a:solidFill>
                          <a:effectLst/>
                          <a:latin typeface="Arial" panose="020B0604020202020204" pitchFamily="34" charset="0"/>
                          <a:ea typeface="Times New Roman" panose="02020603050405020304" pitchFamily="18" charset="0"/>
                          <a:cs typeface="+mn-cs"/>
                        </a:rPr>
                        <a:t>Final Assignment</a:t>
                      </a:r>
                    </a:p>
                  </a:txBody>
                  <a:tcPr marL="67319" marR="6731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90125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8C1537B-469F-4AB7-9970-F1B068EA60BA}"/>
              </a:ext>
            </a:extLst>
          </p:cNvPr>
          <p:cNvSpPr>
            <a:spLocks noGrp="1"/>
          </p:cNvSpPr>
          <p:nvPr>
            <p:ph type="title"/>
          </p:nvPr>
        </p:nvSpPr>
        <p:spPr/>
        <p:txBody>
          <a:bodyPr/>
          <a:lstStyle/>
          <a:p>
            <a:r>
              <a:rPr lang="en-US" altLang="en-US" b="1"/>
              <a:t>Course Requirements</a:t>
            </a:r>
          </a:p>
        </p:txBody>
      </p:sp>
      <p:sp>
        <p:nvSpPr>
          <p:cNvPr id="13315" name="Content Placeholder 2">
            <a:extLst>
              <a:ext uri="{FF2B5EF4-FFF2-40B4-BE49-F238E27FC236}">
                <a16:creationId xmlns:a16="http://schemas.microsoft.com/office/drawing/2014/main" id="{18462E75-BE8B-4ABC-AF2A-83B0C6CE732A}"/>
              </a:ext>
            </a:extLst>
          </p:cNvPr>
          <p:cNvSpPr>
            <a:spLocks noGrp="1"/>
          </p:cNvSpPr>
          <p:nvPr>
            <p:ph idx="1"/>
          </p:nvPr>
        </p:nvSpPr>
        <p:spPr/>
        <p:txBody>
          <a:bodyPr/>
          <a:lstStyle/>
          <a:p>
            <a:r>
              <a:rPr lang="en-US" altLang="en-US" dirty="0"/>
              <a:t>Must appear at least three short quizzes before the mid semester assessment and 4 short quizzes before the final assessment.</a:t>
            </a:r>
          </a:p>
          <a:p>
            <a:r>
              <a:rPr lang="en-US" altLang="en-US" dirty="0"/>
              <a:t>Students must have 80% attendance to pass the course.</a:t>
            </a:r>
          </a:p>
          <a:p>
            <a:r>
              <a:rPr lang="en-US" altLang="en-US" dirty="0"/>
              <a:t>Must appear the comprehensive quiz in both terms.</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DD53B76-00EE-4908-9A02-41862722F8EF}"/>
              </a:ext>
            </a:extLst>
          </p:cNvPr>
          <p:cNvSpPr>
            <a:spLocks noGrp="1"/>
          </p:cNvSpPr>
          <p:nvPr>
            <p:ph type="title"/>
          </p:nvPr>
        </p:nvSpPr>
        <p:spPr/>
        <p:txBody>
          <a:bodyPr/>
          <a:lstStyle/>
          <a:p>
            <a:r>
              <a:rPr lang="en-US" altLang="en-US" b="1" dirty="0"/>
              <a:t>Assignment </a:t>
            </a:r>
            <a:br>
              <a:rPr lang="en-US" altLang="en-US" b="1" dirty="0"/>
            </a:br>
            <a:r>
              <a:rPr lang="en-US" altLang="en-US" sz="3200" dirty="0"/>
              <a:t>(Mid Semester)</a:t>
            </a:r>
            <a:endParaRPr lang="en-US" altLang="en-US" dirty="0"/>
          </a:p>
        </p:txBody>
      </p:sp>
      <p:sp>
        <p:nvSpPr>
          <p:cNvPr id="3" name="Content Placeholder 2">
            <a:extLst>
              <a:ext uri="{FF2B5EF4-FFF2-40B4-BE49-F238E27FC236}">
                <a16:creationId xmlns:a16="http://schemas.microsoft.com/office/drawing/2014/main" id="{9418822D-9ED4-40DC-8C6E-E2BAFA900D4D}"/>
              </a:ext>
            </a:extLst>
          </p:cNvPr>
          <p:cNvSpPr>
            <a:spLocks noGrp="1"/>
          </p:cNvSpPr>
          <p:nvPr>
            <p:ph idx="1"/>
          </p:nvPr>
        </p:nvSpPr>
        <p:spPr/>
        <p:txBody>
          <a:bodyPr>
            <a:normAutofit lnSpcReduction="10000"/>
          </a:bodyPr>
          <a:lstStyle/>
          <a:p>
            <a:pPr>
              <a:defRPr/>
            </a:pPr>
            <a:r>
              <a:rPr lang="en-US" dirty="0"/>
              <a:t>Group Assignment: Maximum member - 3</a:t>
            </a:r>
          </a:p>
          <a:p>
            <a:pPr>
              <a:defRPr/>
            </a:pPr>
            <a:r>
              <a:rPr lang="en-US" dirty="0"/>
              <a:t>Students will be required to design a system using the diagrams learnt up to midterm (i.e. Use Case, Class and Sequence Diagram). The system may be an old project that the students have completed in a prior course, like, PL-1, DBMS, OOP1, etc.</a:t>
            </a:r>
          </a:p>
          <a:p>
            <a:pPr>
              <a:defRPr/>
            </a:pPr>
            <a:r>
              <a:rPr lang="en-US" dirty="0"/>
              <a:t>Detail guideline and deadlines will be provided separately.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DD53B76-00EE-4908-9A02-41862722F8EF}"/>
              </a:ext>
            </a:extLst>
          </p:cNvPr>
          <p:cNvSpPr>
            <a:spLocks noGrp="1"/>
          </p:cNvSpPr>
          <p:nvPr>
            <p:ph type="title"/>
          </p:nvPr>
        </p:nvSpPr>
        <p:spPr/>
        <p:txBody>
          <a:bodyPr/>
          <a:lstStyle/>
          <a:p>
            <a:r>
              <a:rPr lang="en-US" altLang="en-US" b="1" dirty="0"/>
              <a:t>Assignment </a:t>
            </a:r>
            <a:br>
              <a:rPr lang="en-US" altLang="en-US" b="1" dirty="0"/>
            </a:br>
            <a:r>
              <a:rPr lang="en-US" altLang="en-US" sz="3200" dirty="0"/>
              <a:t>(Final)</a:t>
            </a:r>
            <a:endParaRPr lang="en-US" altLang="en-US" dirty="0"/>
          </a:p>
        </p:txBody>
      </p:sp>
      <p:sp>
        <p:nvSpPr>
          <p:cNvPr id="3" name="Content Placeholder 2">
            <a:extLst>
              <a:ext uri="{FF2B5EF4-FFF2-40B4-BE49-F238E27FC236}">
                <a16:creationId xmlns:a16="http://schemas.microsoft.com/office/drawing/2014/main" id="{9418822D-9ED4-40DC-8C6E-E2BAFA900D4D}"/>
              </a:ext>
            </a:extLst>
          </p:cNvPr>
          <p:cNvSpPr>
            <a:spLocks noGrp="1"/>
          </p:cNvSpPr>
          <p:nvPr>
            <p:ph idx="1"/>
          </p:nvPr>
        </p:nvSpPr>
        <p:spPr/>
        <p:txBody>
          <a:bodyPr>
            <a:normAutofit fontScale="92500" lnSpcReduction="10000"/>
          </a:bodyPr>
          <a:lstStyle/>
          <a:p>
            <a:pPr marL="0" indent="0">
              <a:buNone/>
              <a:defRPr/>
            </a:pPr>
            <a:r>
              <a:rPr lang="en-US" dirty="0"/>
              <a:t>Group Assignment: Maximum member - 3</a:t>
            </a:r>
          </a:p>
          <a:p>
            <a:pPr>
              <a:defRPr/>
            </a:pPr>
            <a:r>
              <a:rPr lang="en-US" dirty="0"/>
              <a:t>Students will be required to complete the design of the system they did as the midterm assignment using the diagrams learnt up to final term (i.e. Class Diagram, Activity and </a:t>
            </a:r>
            <a:r>
              <a:rPr lang="en-US" dirty="0" err="1"/>
              <a:t>Statechart</a:t>
            </a:r>
            <a:r>
              <a:rPr lang="en-US" dirty="0"/>
              <a:t>). </a:t>
            </a:r>
          </a:p>
          <a:p>
            <a:pPr>
              <a:defRPr/>
            </a:pPr>
            <a:r>
              <a:rPr lang="en-US" dirty="0"/>
              <a:t>Various Object-oriented Software metrics must be used to make comment on the design (especially on the Class Diagram)</a:t>
            </a:r>
          </a:p>
          <a:p>
            <a:pPr>
              <a:defRPr/>
            </a:pPr>
            <a:r>
              <a:rPr lang="en-US" dirty="0"/>
              <a:t>Detail guideline and deadlines will be provided separately.</a:t>
            </a:r>
          </a:p>
          <a:p>
            <a:pPr>
              <a:defRPr/>
            </a:pPr>
            <a:endParaRPr lang="en-US" dirty="0"/>
          </a:p>
        </p:txBody>
      </p:sp>
    </p:spTree>
    <p:extLst>
      <p:ext uri="{BB962C8B-B14F-4D97-AF65-F5344CB8AC3E}">
        <p14:creationId xmlns:p14="http://schemas.microsoft.com/office/powerpoint/2010/main" val="79078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6DAE0DB-3845-4DB0-8762-9C6A34BCDECC}"/>
              </a:ext>
            </a:extLst>
          </p:cNvPr>
          <p:cNvSpPr>
            <a:spLocks noGrp="1"/>
          </p:cNvSpPr>
          <p:nvPr>
            <p:ph type="title"/>
          </p:nvPr>
        </p:nvSpPr>
        <p:spPr/>
        <p:txBody>
          <a:bodyPr/>
          <a:lstStyle/>
          <a:p>
            <a:r>
              <a:rPr lang="en-US" altLang="en-US" b="1"/>
              <a:t>Evaluation</a:t>
            </a:r>
          </a:p>
        </p:txBody>
      </p:sp>
      <p:sp>
        <p:nvSpPr>
          <p:cNvPr id="3" name="Content Placeholder 2">
            <a:extLst>
              <a:ext uri="{FF2B5EF4-FFF2-40B4-BE49-F238E27FC236}">
                <a16:creationId xmlns:a16="http://schemas.microsoft.com/office/drawing/2014/main" id="{0BB2AD28-1EC7-440E-9F1A-175C9B9A7D96}"/>
              </a:ext>
            </a:extLst>
          </p:cNvPr>
          <p:cNvSpPr>
            <a:spLocks noGrp="1"/>
          </p:cNvSpPr>
          <p:nvPr>
            <p:ph idx="1"/>
          </p:nvPr>
        </p:nvSpPr>
        <p:spPr/>
        <p:txBody>
          <a:bodyPr>
            <a:normAutofit fontScale="55000" lnSpcReduction="20000"/>
          </a:bodyPr>
          <a:lstStyle/>
          <a:p>
            <a:pPr marL="0" indent="0">
              <a:buFont typeface="Arial" panose="020B0604020202020204" pitchFamily="34" charset="0"/>
              <a:buNone/>
              <a:defRPr/>
            </a:pPr>
            <a:r>
              <a:rPr lang="en-US" b="1" dirty="0"/>
              <a:t>Mid Semester Assessment:</a:t>
            </a:r>
          </a:p>
          <a:p>
            <a:pPr>
              <a:defRPr/>
            </a:pPr>
            <a:r>
              <a:rPr lang="en-US" dirty="0"/>
              <a:t>Short Quiz (Best 3 out of 6): 		40%</a:t>
            </a:r>
          </a:p>
          <a:p>
            <a:pPr>
              <a:defRPr/>
            </a:pPr>
            <a:r>
              <a:rPr lang="en-US" dirty="0"/>
              <a:t>Comprehensive Quiz			20%</a:t>
            </a:r>
          </a:p>
          <a:p>
            <a:pPr>
              <a:defRPr/>
            </a:pPr>
            <a:r>
              <a:rPr lang="en-US" dirty="0"/>
              <a:t>Mid semester Assignment :		30%</a:t>
            </a:r>
          </a:p>
          <a:p>
            <a:pPr marL="0" indent="0">
              <a:buNone/>
              <a:defRPr/>
            </a:pPr>
            <a:r>
              <a:rPr lang="en-US" dirty="0"/>
              <a:t>(and/ or Midterm Exam)</a:t>
            </a:r>
          </a:p>
          <a:p>
            <a:pPr>
              <a:defRPr/>
            </a:pPr>
            <a:r>
              <a:rPr lang="en-US" dirty="0"/>
              <a:t>Attendance &amp; Performance:		10%</a:t>
            </a:r>
          </a:p>
          <a:p>
            <a:pPr>
              <a:defRPr/>
            </a:pPr>
            <a:endParaRPr lang="en-US" dirty="0"/>
          </a:p>
          <a:p>
            <a:pPr marL="0" indent="0">
              <a:buFont typeface="Arial" panose="020B0604020202020204" pitchFamily="34" charset="0"/>
              <a:buNone/>
              <a:defRPr/>
            </a:pPr>
            <a:r>
              <a:rPr lang="en-US" b="1" dirty="0"/>
              <a:t>Final Assessment:</a:t>
            </a:r>
          </a:p>
          <a:p>
            <a:pPr>
              <a:defRPr/>
            </a:pPr>
            <a:r>
              <a:rPr lang="en-US" dirty="0"/>
              <a:t>Short Quiz (Best 4 out of 7): 		40%</a:t>
            </a:r>
          </a:p>
          <a:p>
            <a:pPr>
              <a:defRPr/>
            </a:pPr>
            <a:r>
              <a:rPr lang="en-US" dirty="0"/>
              <a:t>Comprehensive Quiz			20%</a:t>
            </a:r>
          </a:p>
          <a:p>
            <a:pPr>
              <a:defRPr/>
            </a:pPr>
            <a:r>
              <a:rPr lang="en-US" dirty="0"/>
              <a:t>Final Assignment:			30%</a:t>
            </a:r>
          </a:p>
          <a:p>
            <a:pPr marL="0" indent="0">
              <a:buNone/>
              <a:defRPr/>
            </a:pPr>
            <a:r>
              <a:rPr lang="en-US" dirty="0"/>
              <a:t>(and/ or Final Exam)</a:t>
            </a:r>
          </a:p>
          <a:p>
            <a:pPr>
              <a:defRPr/>
            </a:pPr>
            <a:r>
              <a:rPr lang="en-US" dirty="0"/>
              <a:t>Attendance &amp; Performance:		10%</a:t>
            </a:r>
          </a:p>
          <a:p>
            <a:pPr>
              <a:defRPr/>
            </a:pPr>
            <a:endParaRPr lang="en-US" dirty="0"/>
          </a:p>
          <a:p>
            <a:pPr marL="0" indent="0">
              <a:buFont typeface="Arial" panose="020B0604020202020204" pitchFamily="34" charset="0"/>
              <a:buNone/>
              <a:defRPr/>
            </a:pPr>
            <a:r>
              <a:rPr lang="en-US" b="1" dirty="0"/>
              <a:t>Semester grade:  40% mid semester assessment + 60% final assessment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7D87DE7-8A88-47D2-AEB2-229C694C76E9}"/>
              </a:ext>
            </a:extLst>
          </p:cNvPr>
          <p:cNvSpPr>
            <a:spLocks noGrp="1"/>
          </p:cNvSpPr>
          <p:nvPr>
            <p:ph type="title"/>
          </p:nvPr>
        </p:nvSpPr>
        <p:spPr/>
        <p:txBody>
          <a:bodyPr/>
          <a:lstStyle/>
          <a:p>
            <a:r>
              <a:rPr lang="en-US" altLang="en-US" b="1"/>
              <a:t>Text Books</a:t>
            </a:r>
          </a:p>
        </p:txBody>
      </p:sp>
      <p:sp>
        <p:nvSpPr>
          <p:cNvPr id="3" name="Content Placeholder 2">
            <a:extLst>
              <a:ext uri="{FF2B5EF4-FFF2-40B4-BE49-F238E27FC236}">
                <a16:creationId xmlns:a16="http://schemas.microsoft.com/office/drawing/2014/main" id="{084398DC-E43D-4701-ACD1-2C74A7A5D4B0}"/>
              </a:ext>
            </a:extLst>
          </p:cNvPr>
          <p:cNvSpPr>
            <a:spLocks noGrp="1"/>
          </p:cNvSpPr>
          <p:nvPr>
            <p:ph idx="1"/>
          </p:nvPr>
        </p:nvSpPr>
        <p:spPr/>
        <p:txBody>
          <a:bodyPr>
            <a:normAutofit fontScale="92500" lnSpcReduction="20000"/>
          </a:bodyPr>
          <a:lstStyle/>
          <a:p>
            <a:pPr>
              <a:defRPr/>
            </a:pPr>
            <a:r>
              <a:rPr lang="en-US" dirty="0"/>
              <a:t>The Unified Modeling Language User Guide</a:t>
            </a:r>
          </a:p>
          <a:p>
            <a:pPr lvl="1">
              <a:defRPr/>
            </a:pPr>
            <a:r>
              <a:rPr lang="en-US" dirty="0"/>
              <a:t>by Grady </a:t>
            </a:r>
            <a:r>
              <a:rPr lang="en-US" dirty="0" err="1"/>
              <a:t>Booch</a:t>
            </a:r>
            <a:r>
              <a:rPr lang="en-US" dirty="0"/>
              <a:t>, James Rumbaugh, Ivar Jacobson</a:t>
            </a:r>
          </a:p>
          <a:p>
            <a:pPr>
              <a:defRPr/>
            </a:pPr>
            <a:r>
              <a:rPr lang="en-US" dirty="0"/>
              <a:t>UML Weekend Crash Course</a:t>
            </a:r>
          </a:p>
          <a:p>
            <a:pPr lvl="1">
              <a:defRPr/>
            </a:pPr>
            <a:r>
              <a:rPr lang="en-US" dirty="0"/>
              <a:t>by Thomas A Pender</a:t>
            </a:r>
          </a:p>
          <a:p>
            <a:pPr>
              <a:defRPr/>
            </a:pPr>
            <a:r>
              <a:rPr lang="en-US" dirty="0"/>
              <a:t>Head first design patterns</a:t>
            </a:r>
          </a:p>
          <a:p>
            <a:pPr lvl="1">
              <a:defRPr/>
            </a:pPr>
            <a:r>
              <a:rPr lang="en-US" dirty="0"/>
              <a:t>by Eric Freeman, Elisabeth Freeman, Kathy Sierra, Bert Bates</a:t>
            </a:r>
          </a:p>
          <a:p>
            <a:pPr>
              <a:defRPr/>
            </a:pPr>
            <a:r>
              <a:rPr lang="en-US" dirty="0"/>
              <a:t>Design Patterns- Elements of Reusable Object-Oriented Software</a:t>
            </a:r>
          </a:p>
          <a:p>
            <a:pPr lvl="1">
              <a:defRPr/>
            </a:pPr>
            <a:r>
              <a:rPr lang="en-US" dirty="0"/>
              <a:t>by Eric, Gamma, Richard Helm, Ralph Johnson, John </a:t>
            </a:r>
            <a:r>
              <a:rPr lang="en-US" dirty="0" err="1"/>
              <a:t>Vlissides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0EB8F1D-E791-4009-841A-C6517B0C5F4D}"/>
              </a:ext>
            </a:extLst>
          </p:cNvPr>
          <p:cNvSpPr>
            <a:spLocks noGrp="1"/>
          </p:cNvSpPr>
          <p:nvPr>
            <p:ph type="title"/>
          </p:nvPr>
        </p:nvSpPr>
        <p:spPr/>
        <p:txBody>
          <a:bodyPr/>
          <a:lstStyle/>
          <a:p>
            <a:r>
              <a:rPr lang="en-US" altLang="en-US" b="1"/>
              <a:t>Reference Materials</a:t>
            </a:r>
          </a:p>
        </p:txBody>
      </p:sp>
      <p:sp>
        <p:nvSpPr>
          <p:cNvPr id="3" name="Content Placeholder 2">
            <a:extLst>
              <a:ext uri="{FF2B5EF4-FFF2-40B4-BE49-F238E27FC236}">
                <a16:creationId xmlns:a16="http://schemas.microsoft.com/office/drawing/2014/main" id="{3A150DFB-76A0-423B-AD9C-6877539BFAD9}"/>
              </a:ext>
            </a:extLst>
          </p:cNvPr>
          <p:cNvSpPr>
            <a:spLocks noGrp="1"/>
          </p:cNvSpPr>
          <p:nvPr>
            <p:ph idx="1"/>
          </p:nvPr>
        </p:nvSpPr>
        <p:spPr/>
        <p:txBody>
          <a:bodyPr>
            <a:normAutofit fontScale="70000" lnSpcReduction="20000"/>
          </a:bodyPr>
          <a:lstStyle/>
          <a:p>
            <a:pPr>
              <a:defRPr/>
            </a:pPr>
            <a:r>
              <a:rPr lang="en-US" dirty="0"/>
              <a:t>UML @ Classroom - An Introduction to Object-Oriented Modeling</a:t>
            </a:r>
          </a:p>
          <a:p>
            <a:pPr marL="0" indent="0">
              <a:buNone/>
              <a:defRPr/>
            </a:pPr>
            <a:r>
              <a:rPr lang="en-US" dirty="0"/>
              <a:t>- by Martina </a:t>
            </a:r>
            <a:r>
              <a:rPr lang="en-US" dirty="0" err="1"/>
              <a:t>Seidl</a:t>
            </a:r>
            <a:r>
              <a:rPr lang="en-US" dirty="0"/>
              <a:t>, Marion Scholz, Christian </a:t>
            </a:r>
            <a:r>
              <a:rPr lang="en-US" dirty="0" err="1"/>
              <a:t>Huemer</a:t>
            </a:r>
            <a:r>
              <a:rPr lang="en-US" dirty="0"/>
              <a:t>, </a:t>
            </a:r>
            <a:r>
              <a:rPr lang="en-US" dirty="0" err="1"/>
              <a:t>Gerti</a:t>
            </a:r>
            <a:r>
              <a:rPr lang="en-US" dirty="0"/>
              <a:t> Kappel</a:t>
            </a:r>
          </a:p>
          <a:p>
            <a:pPr>
              <a:defRPr/>
            </a:pPr>
            <a:r>
              <a:rPr lang="en-US" dirty="0"/>
              <a:t>An Integrated Approach to Software Engineering</a:t>
            </a:r>
          </a:p>
          <a:p>
            <a:pPr lvl="1">
              <a:defRPr/>
            </a:pPr>
            <a:r>
              <a:rPr lang="en-US" dirty="0"/>
              <a:t>by Pankaj </a:t>
            </a:r>
            <a:r>
              <a:rPr lang="en-US" dirty="0" err="1"/>
              <a:t>Jalote</a:t>
            </a:r>
            <a:endParaRPr lang="en-US" dirty="0"/>
          </a:p>
          <a:p>
            <a:pPr>
              <a:defRPr/>
            </a:pPr>
            <a:r>
              <a:rPr lang="en-US" dirty="0"/>
              <a:t>Object Oriented Software Engineering</a:t>
            </a:r>
          </a:p>
          <a:p>
            <a:pPr lvl="1">
              <a:defRPr/>
            </a:pPr>
            <a:r>
              <a:rPr lang="en-US" dirty="0"/>
              <a:t>Ivar Jacobson, Magnus </a:t>
            </a:r>
            <a:r>
              <a:rPr lang="en-US" dirty="0" err="1"/>
              <a:t>Christerson</a:t>
            </a:r>
            <a:r>
              <a:rPr lang="en-US" dirty="0"/>
              <a:t>, </a:t>
            </a:r>
            <a:r>
              <a:rPr lang="en-US" dirty="0" err="1"/>
              <a:t>Patrik</a:t>
            </a:r>
            <a:r>
              <a:rPr lang="en-US" dirty="0"/>
              <a:t> Jonsson, Gunnar Overgaard</a:t>
            </a:r>
          </a:p>
          <a:p>
            <a:pPr>
              <a:defRPr/>
            </a:pPr>
            <a:r>
              <a:rPr lang="en-US" dirty="0"/>
              <a:t>The Unified Modeling Language Reference Manual</a:t>
            </a:r>
          </a:p>
          <a:p>
            <a:pPr lvl="1">
              <a:defRPr/>
            </a:pPr>
            <a:r>
              <a:rPr lang="en-US" dirty="0"/>
              <a:t>by Grady </a:t>
            </a:r>
            <a:r>
              <a:rPr lang="en-US" dirty="0" err="1"/>
              <a:t>Booch</a:t>
            </a:r>
            <a:r>
              <a:rPr lang="en-US" dirty="0"/>
              <a:t>, James Rumbaugh, Ivar Jacobson</a:t>
            </a:r>
          </a:p>
          <a:p>
            <a:pPr>
              <a:defRPr/>
            </a:pPr>
            <a:r>
              <a:rPr lang="en-US" dirty="0"/>
              <a:t>Object Oriented System Analysis and Design, Second Edition</a:t>
            </a:r>
          </a:p>
          <a:p>
            <a:pPr lvl="1">
              <a:defRPr/>
            </a:pPr>
            <a:r>
              <a:rPr lang="en-US" dirty="0"/>
              <a:t>by Grady </a:t>
            </a:r>
            <a:r>
              <a:rPr lang="en-US" dirty="0" err="1"/>
              <a:t>Booch</a:t>
            </a:r>
            <a:endParaRPr lang="en-US" dirty="0"/>
          </a:p>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E138DD3-F314-45A4-980B-79CA553E5EFE}"/>
              </a:ext>
            </a:extLst>
          </p:cNvPr>
          <p:cNvSpPr>
            <a:spLocks noGrp="1"/>
          </p:cNvSpPr>
          <p:nvPr>
            <p:ph type="title"/>
          </p:nvPr>
        </p:nvSpPr>
        <p:spPr/>
        <p:txBody>
          <a:bodyPr/>
          <a:lstStyle/>
          <a:p>
            <a:r>
              <a:rPr lang="en-US" altLang="en-US" b="1"/>
              <a:t>Contacts and Designations</a:t>
            </a:r>
          </a:p>
        </p:txBody>
      </p:sp>
      <p:sp>
        <p:nvSpPr>
          <p:cNvPr id="19459" name="Content Placeholder 2">
            <a:extLst>
              <a:ext uri="{FF2B5EF4-FFF2-40B4-BE49-F238E27FC236}">
                <a16:creationId xmlns:a16="http://schemas.microsoft.com/office/drawing/2014/main" id="{6D8EFB9C-5FBD-4B43-B641-CD2282D8A7D3}"/>
              </a:ext>
            </a:extLst>
          </p:cNvPr>
          <p:cNvSpPr>
            <a:spLocks noGrp="1"/>
          </p:cNvSpPr>
          <p:nvPr>
            <p:ph idx="1"/>
          </p:nvPr>
        </p:nvSpPr>
        <p:spPr/>
        <p:txBody>
          <a:bodyPr/>
          <a:lstStyle/>
          <a:p>
            <a:r>
              <a:rPr lang="de-DE" altLang="en-US" b="1" dirty="0"/>
              <a:t>S. A. M. Manzur H. Khan</a:t>
            </a:r>
            <a:endParaRPr lang="en-US" altLang="en-US" dirty="0"/>
          </a:p>
          <a:p>
            <a:pPr lvl="1"/>
            <a:r>
              <a:rPr lang="en-US" altLang="en-US" dirty="0"/>
              <a:t>Associate Professor, Department of Computer Science &amp; MIS</a:t>
            </a:r>
          </a:p>
          <a:p>
            <a:pPr lvl="1"/>
            <a:r>
              <a:rPr lang="en-US" altLang="en-US" dirty="0"/>
              <a:t>Director, Office of Student Affairs (</a:t>
            </a:r>
            <a:r>
              <a:rPr lang="en-US" altLang="en-US" dirty="0" err="1"/>
              <a:t>OSA</a:t>
            </a:r>
            <a:r>
              <a:rPr lang="en-US" altLang="en-US" dirty="0"/>
              <a:t>)</a:t>
            </a:r>
          </a:p>
          <a:p>
            <a:r>
              <a:rPr lang="en-US" altLang="en-US" dirty="0"/>
              <a:t>Office: Level 3, Building C, AIUB Campus</a:t>
            </a:r>
          </a:p>
          <a:p>
            <a:r>
              <a:rPr lang="en-US" altLang="en-US" dirty="0"/>
              <a:t>Extension: 121</a:t>
            </a:r>
          </a:p>
          <a:p>
            <a:r>
              <a:rPr lang="en-US" altLang="en-US" dirty="0"/>
              <a:t>Email or MS Teams: manzur@aiub.edu; Alternate Email: manzurhkhan@gmail.com </a:t>
            </a:r>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41D558B-7715-42FF-8366-4712015C5425}"/>
              </a:ext>
            </a:extLst>
          </p:cNvPr>
          <p:cNvSpPr>
            <a:spLocks noGrp="1"/>
          </p:cNvSpPr>
          <p:nvPr>
            <p:ph type="title"/>
          </p:nvPr>
        </p:nvSpPr>
        <p:spPr/>
        <p:txBody>
          <a:bodyPr/>
          <a:lstStyle/>
          <a:p>
            <a:r>
              <a:rPr lang="en-US" altLang="en-US" sz="3600" b="1" dirty="0"/>
              <a:t>COURSE OUTLINE: OOAD</a:t>
            </a:r>
            <a:endParaRPr lang="en-US" altLang="en-US" sz="3600" dirty="0"/>
          </a:p>
        </p:txBody>
      </p:sp>
      <p:sp>
        <p:nvSpPr>
          <p:cNvPr id="3075" name="Content Placeholder 2">
            <a:extLst>
              <a:ext uri="{FF2B5EF4-FFF2-40B4-BE49-F238E27FC236}">
                <a16:creationId xmlns:a16="http://schemas.microsoft.com/office/drawing/2014/main" id="{7D71A752-5EBE-409F-AF46-ADB689E2485E}"/>
              </a:ext>
            </a:extLst>
          </p:cNvPr>
          <p:cNvSpPr>
            <a:spLocks noGrp="1"/>
          </p:cNvSpPr>
          <p:nvPr>
            <p:ph idx="1"/>
          </p:nvPr>
        </p:nvSpPr>
        <p:spPr/>
        <p:txBody>
          <a:bodyPr/>
          <a:lstStyle/>
          <a:p>
            <a:r>
              <a:rPr lang="en-US" altLang="en-US" b="1" dirty="0"/>
              <a:t>Credit: </a:t>
            </a:r>
            <a:r>
              <a:rPr lang="en-US" altLang="en-US" dirty="0"/>
              <a:t>3 credit hours (3 hours of theory per week)</a:t>
            </a:r>
          </a:p>
          <a:p>
            <a:r>
              <a:rPr lang="en-US" altLang="en-US" b="1" dirty="0"/>
              <a:t>Nature: </a:t>
            </a:r>
            <a:r>
              <a:rPr lang="en-US" altLang="en-US" dirty="0"/>
              <a:t>Major Course for BSc. in CSE</a:t>
            </a:r>
          </a:p>
          <a:p>
            <a:r>
              <a:rPr lang="en-US" altLang="en-US" b="1" dirty="0"/>
              <a:t>Prerequisite: 	</a:t>
            </a:r>
          </a:p>
          <a:p>
            <a:pPr lvl="1"/>
            <a:r>
              <a:rPr lang="en-US" altLang="en-US" dirty="0"/>
              <a:t>CSC 2105 – Data Structure</a:t>
            </a:r>
          </a:p>
          <a:p>
            <a:pPr lvl="1"/>
            <a:r>
              <a:rPr lang="en-US" altLang="en-US" dirty="0"/>
              <a:t>CSC 2107 – Introduction to Database</a:t>
            </a:r>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C1EF879-20B1-4213-A1B0-1BDF88435712}"/>
              </a:ext>
            </a:extLst>
          </p:cNvPr>
          <p:cNvSpPr>
            <a:spLocks noGrp="1"/>
          </p:cNvSpPr>
          <p:nvPr>
            <p:ph type="title"/>
          </p:nvPr>
        </p:nvSpPr>
        <p:spPr/>
        <p:txBody>
          <a:bodyPr/>
          <a:lstStyle/>
          <a:p>
            <a:r>
              <a:rPr lang="en-US" altLang="en-US" sz="4000" b="1"/>
              <a:t>Course Description</a:t>
            </a:r>
            <a:endParaRPr lang="en-US" altLang="en-US" sz="4000"/>
          </a:p>
        </p:txBody>
      </p:sp>
      <p:sp>
        <p:nvSpPr>
          <p:cNvPr id="3" name="Content Placeholder 2">
            <a:extLst>
              <a:ext uri="{FF2B5EF4-FFF2-40B4-BE49-F238E27FC236}">
                <a16:creationId xmlns:a16="http://schemas.microsoft.com/office/drawing/2014/main" id="{962745EA-E069-4689-80B2-487D9471CBCA}"/>
              </a:ext>
            </a:extLst>
          </p:cNvPr>
          <p:cNvSpPr>
            <a:spLocks noGrp="1"/>
          </p:cNvSpPr>
          <p:nvPr>
            <p:ph idx="1"/>
          </p:nvPr>
        </p:nvSpPr>
        <p:spPr/>
        <p:txBody>
          <a:bodyPr>
            <a:normAutofit fontScale="92500" lnSpcReduction="20000"/>
          </a:bodyPr>
          <a:lstStyle/>
          <a:p>
            <a:pPr marL="0" indent="0">
              <a:buFont typeface="Arial" panose="020B0604020202020204" pitchFamily="34" charset="0"/>
              <a:buNone/>
              <a:defRPr/>
            </a:pPr>
            <a:r>
              <a:rPr lang="en-US" dirty="0"/>
              <a:t>Object oriented (OO) technology is the most modern way of thinking to implement any realistic information system. This course covers one of the most widely used and popular OOAD tools available at the moment- </a:t>
            </a:r>
            <a:r>
              <a:rPr lang="en-US" b="1" dirty="0"/>
              <a:t>UML (Unified Modeling Language) </a:t>
            </a:r>
            <a:r>
              <a:rPr lang="en-US" dirty="0"/>
              <a:t>along with </a:t>
            </a:r>
            <a:r>
              <a:rPr lang="en-US" b="1" dirty="0"/>
              <a:t>OO metrics</a:t>
            </a:r>
            <a:r>
              <a:rPr lang="en-US" dirty="0"/>
              <a:t>, IS Project Planning tools and above all </a:t>
            </a:r>
            <a:r>
              <a:rPr lang="en-US" b="1" dirty="0"/>
              <a:t>OO Design Pattern</a:t>
            </a:r>
            <a:r>
              <a:rPr lang="en-US" dirty="0"/>
              <a:t>. UML is a language for visualizing, specifying, constructing and documenting the artifacts of a software-intensive system. The other topics cover the </a:t>
            </a:r>
            <a:r>
              <a:rPr lang="en-US" b="1" dirty="0"/>
              <a:t>Object-Oriented Software Engineering</a:t>
            </a:r>
            <a:r>
              <a:rPr lang="en-US" dirty="0"/>
              <a:t> aspects.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F6E3E74-CB76-4548-A930-358596FEC147}"/>
              </a:ext>
            </a:extLst>
          </p:cNvPr>
          <p:cNvSpPr>
            <a:spLocks noGrp="1"/>
          </p:cNvSpPr>
          <p:nvPr>
            <p:ph type="title"/>
          </p:nvPr>
        </p:nvSpPr>
        <p:spPr/>
        <p:txBody>
          <a:bodyPr/>
          <a:lstStyle/>
          <a:p>
            <a:r>
              <a:rPr lang="en-US" altLang="en-US" b="1"/>
              <a:t>Objectives</a:t>
            </a:r>
          </a:p>
        </p:txBody>
      </p:sp>
      <p:sp>
        <p:nvSpPr>
          <p:cNvPr id="3" name="Content Placeholder 2">
            <a:extLst>
              <a:ext uri="{FF2B5EF4-FFF2-40B4-BE49-F238E27FC236}">
                <a16:creationId xmlns:a16="http://schemas.microsoft.com/office/drawing/2014/main" id="{B53DEE69-8BB1-42DD-A8A2-B9EC55EAFA79}"/>
              </a:ext>
            </a:extLst>
          </p:cNvPr>
          <p:cNvSpPr>
            <a:spLocks noGrp="1"/>
          </p:cNvSpPr>
          <p:nvPr>
            <p:ph idx="1"/>
          </p:nvPr>
        </p:nvSpPr>
        <p:spPr/>
        <p:txBody>
          <a:bodyPr>
            <a:normAutofit fontScale="62500" lnSpcReduction="20000"/>
          </a:bodyPr>
          <a:lstStyle/>
          <a:p>
            <a:pPr marL="0" indent="0">
              <a:buFont typeface="Arial" panose="020B0604020202020204" pitchFamily="34" charset="0"/>
              <a:buNone/>
              <a:defRPr/>
            </a:pPr>
            <a:r>
              <a:rPr lang="en-US" dirty="0"/>
              <a:t>The main objectives of this course are as follows:</a:t>
            </a:r>
          </a:p>
          <a:p>
            <a:pPr>
              <a:defRPr/>
            </a:pPr>
            <a:r>
              <a:rPr lang="en-US" dirty="0"/>
              <a:t>to introduce System Analysis and Design using Object Oriented Concepts, </a:t>
            </a:r>
          </a:p>
          <a:p>
            <a:pPr>
              <a:defRPr/>
            </a:pPr>
            <a:r>
              <a:rPr lang="en-US" dirty="0"/>
              <a:t>to provide a sound understanding of the fundamental concepts of the object model, </a:t>
            </a:r>
          </a:p>
          <a:p>
            <a:pPr>
              <a:defRPr/>
            </a:pPr>
            <a:r>
              <a:rPr lang="en-US" dirty="0"/>
              <a:t>to familiarize with the notation and process of object-oriented analysis and design,</a:t>
            </a:r>
          </a:p>
          <a:p>
            <a:pPr>
              <a:defRPr/>
            </a:pPr>
            <a:r>
              <a:rPr lang="en-US" dirty="0"/>
              <a:t>to enable students to realize the industrial-strength of the Object-Oriented Technology, comfortable to use visual tools to design Object Oriented System,</a:t>
            </a:r>
          </a:p>
          <a:p>
            <a:pPr>
              <a:defRPr/>
            </a:pPr>
            <a:r>
              <a:rPr lang="en-US" dirty="0"/>
              <a:t>to help students to see the insight and long-term effect of various Object Orientated aspects using Object Orientated metrics, and to see their relationship with those aspects</a:t>
            </a:r>
          </a:p>
          <a:p>
            <a:pPr>
              <a:defRPr/>
            </a:pPr>
            <a:r>
              <a:rPr lang="en-US" dirty="0"/>
              <a:t>to introduce students with the concepts of Design Patterns and its implementations using some common design patterns that are widely used in the industry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FA08768-A2BA-43BF-A4B3-0D91D065E7C1}"/>
              </a:ext>
            </a:extLst>
          </p:cNvPr>
          <p:cNvSpPr>
            <a:spLocks noGrp="1"/>
          </p:cNvSpPr>
          <p:nvPr>
            <p:ph type="title"/>
          </p:nvPr>
        </p:nvSpPr>
        <p:spPr/>
        <p:txBody>
          <a:bodyPr/>
          <a:lstStyle/>
          <a:p>
            <a:r>
              <a:rPr lang="en-US" altLang="en-US" b="1"/>
              <a:t>Course Topics</a:t>
            </a:r>
          </a:p>
        </p:txBody>
      </p:sp>
      <p:graphicFrame>
        <p:nvGraphicFramePr>
          <p:cNvPr id="8" name="Content Placeholder 7">
            <a:extLst>
              <a:ext uri="{FF2B5EF4-FFF2-40B4-BE49-F238E27FC236}">
                <a16:creationId xmlns:a16="http://schemas.microsoft.com/office/drawing/2014/main" id="{E4F5FA42-5421-45CE-B3F6-7534C5D83E12}"/>
              </a:ext>
            </a:extLst>
          </p:cNvPr>
          <p:cNvGraphicFramePr>
            <a:graphicFrameLocks noGrp="1"/>
          </p:cNvGraphicFramePr>
          <p:nvPr>
            <p:ph idx="1"/>
          </p:nvPr>
        </p:nvGraphicFramePr>
        <p:xfrm>
          <a:off x="609600" y="1203325"/>
          <a:ext cx="7924800" cy="5121275"/>
        </p:xfrm>
        <a:graphic>
          <a:graphicData uri="http://schemas.openxmlformats.org/drawingml/2006/table">
            <a:tbl>
              <a:tblPr firstRow="1" firstCol="1" lastRow="1" lastCol="1" bandRow="1" bandCol="1"/>
              <a:tblGrid>
                <a:gridCol w="1381284">
                  <a:extLst>
                    <a:ext uri="{9D8B030D-6E8A-4147-A177-3AD203B41FA5}">
                      <a16:colId xmlns:a16="http://schemas.microsoft.com/office/drawing/2014/main" val="3252180343"/>
                    </a:ext>
                  </a:extLst>
                </a:gridCol>
                <a:gridCol w="2014374">
                  <a:extLst>
                    <a:ext uri="{9D8B030D-6E8A-4147-A177-3AD203B41FA5}">
                      <a16:colId xmlns:a16="http://schemas.microsoft.com/office/drawing/2014/main" val="1362259453"/>
                    </a:ext>
                  </a:extLst>
                </a:gridCol>
                <a:gridCol w="908066">
                  <a:extLst>
                    <a:ext uri="{9D8B030D-6E8A-4147-A177-3AD203B41FA5}">
                      <a16:colId xmlns:a16="http://schemas.microsoft.com/office/drawing/2014/main" val="123427810"/>
                    </a:ext>
                  </a:extLst>
                </a:gridCol>
                <a:gridCol w="2113493">
                  <a:extLst>
                    <a:ext uri="{9D8B030D-6E8A-4147-A177-3AD203B41FA5}">
                      <a16:colId xmlns:a16="http://schemas.microsoft.com/office/drawing/2014/main" val="1649119753"/>
                    </a:ext>
                  </a:extLst>
                </a:gridCol>
                <a:gridCol w="1507583">
                  <a:extLst>
                    <a:ext uri="{9D8B030D-6E8A-4147-A177-3AD203B41FA5}">
                      <a16:colId xmlns:a16="http://schemas.microsoft.com/office/drawing/2014/main" val="3856512235"/>
                    </a:ext>
                  </a:extLst>
                </a:gridCol>
              </a:tblGrid>
              <a:tr h="1950962">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1. Introduction to Software Modeling</a:t>
                      </a:r>
                      <a:endParaRPr lang="en-US" sz="1600" dirty="0">
                        <a:effectLst/>
                        <a:latin typeface="Times New Roman" panose="02020603050405020304" pitchFamily="18" charset="0"/>
                        <a:ea typeface="Times New Roman" panose="02020603050405020304" pitchFamily="18" charset="0"/>
                      </a:endParaRPr>
                    </a:p>
                  </a:txBody>
                  <a:tcPr marL="62861" marR="6286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Introducing the outline of the upcoming topics. Discuss the necessity of formal modeling techniques in system development.</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1 class </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Why we do software modeling will be lectured in summarized form along with necessary explanation of phrases and concepts</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Lecture notes, Explanation of quotations, real life examples, question-answer session</a:t>
                      </a:r>
                      <a:endParaRPr lang="en-US" sz="160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428630"/>
                  </a:ext>
                </a:extLst>
              </a:tr>
              <a:tr h="1219351">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2. Introduction of UML</a:t>
                      </a:r>
                      <a:endParaRPr lang="en-US" sz="1600" dirty="0">
                        <a:effectLst/>
                        <a:latin typeface="Times New Roman" panose="02020603050405020304" pitchFamily="18" charset="0"/>
                        <a:ea typeface="Times New Roman" panose="02020603050405020304" pitchFamily="18" charset="0"/>
                      </a:endParaRPr>
                    </a:p>
                  </a:txBody>
                  <a:tcPr marL="62861" marR="6286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Introducing various UML and its building blocks with their notations.</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2 classes </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The introduction of UML necessary explanation of phrases and concepts.</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Lecture notes, question-answer session</a:t>
                      </a:r>
                      <a:endParaRPr lang="en-US" sz="160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514951"/>
                  </a:ext>
                </a:extLst>
              </a:tr>
              <a:tr h="1950962">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3. Use Case Diagram</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2861" marR="6286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Understanding the requirements with the static view of a system. Also.</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2 Classes </a:t>
                      </a:r>
                      <a:endParaRPr lang="en-US" sz="160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Students will realize the importance of the requirement analysis as the first step of system analysis with the help of the most visual tool Use Case Diagram</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Lecture notes, real life case study solutions, question-answer session</a:t>
                      </a:r>
                      <a:endParaRPr lang="en-US" sz="1600" dirty="0">
                        <a:effectLst/>
                        <a:latin typeface="Times New Roman" panose="02020603050405020304" pitchFamily="18" charset="0"/>
                        <a:ea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035671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60B29CC-B1C7-4C4C-9E2D-6E2A7D7B1D1A}"/>
              </a:ext>
            </a:extLst>
          </p:cNvPr>
          <p:cNvSpPr>
            <a:spLocks noGrp="1"/>
          </p:cNvSpPr>
          <p:nvPr>
            <p:ph type="title"/>
          </p:nvPr>
        </p:nvSpPr>
        <p:spPr/>
        <p:txBody>
          <a:bodyPr/>
          <a:lstStyle/>
          <a:p>
            <a:r>
              <a:rPr lang="en-US" altLang="en-US" b="1"/>
              <a:t>Course Topics (Contd.)</a:t>
            </a:r>
            <a:endParaRPr lang="en-US" altLang="en-US"/>
          </a:p>
        </p:txBody>
      </p:sp>
      <p:graphicFrame>
        <p:nvGraphicFramePr>
          <p:cNvPr id="4" name="Content Placeholder 3">
            <a:extLst>
              <a:ext uri="{FF2B5EF4-FFF2-40B4-BE49-F238E27FC236}">
                <a16:creationId xmlns:a16="http://schemas.microsoft.com/office/drawing/2014/main" id="{4243D52C-33D8-422A-8410-4C3A12FB8147}"/>
              </a:ext>
            </a:extLst>
          </p:cNvPr>
          <p:cNvGraphicFramePr>
            <a:graphicFrameLocks noGrp="1"/>
          </p:cNvGraphicFramePr>
          <p:nvPr>
            <p:ph idx="1"/>
            <p:extLst>
              <p:ext uri="{D42A27DB-BD31-4B8C-83A1-F6EECF244321}">
                <p14:modId xmlns:p14="http://schemas.microsoft.com/office/powerpoint/2010/main" val="3530882292"/>
              </p:ext>
            </p:extLst>
          </p:nvPr>
        </p:nvGraphicFramePr>
        <p:xfrm>
          <a:off x="457200" y="1524000"/>
          <a:ext cx="8229599" cy="3902075"/>
        </p:xfrm>
        <a:graphic>
          <a:graphicData uri="http://schemas.openxmlformats.org/drawingml/2006/table">
            <a:tbl>
              <a:tblPr firstRow="1" firstCol="1" lastRow="1" lastCol="1" bandRow="1" bandCol="1"/>
              <a:tblGrid>
                <a:gridCol w="1143000">
                  <a:extLst>
                    <a:ext uri="{9D8B030D-6E8A-4147-A177-3AD203B41FA5}">
                      <a16:colId xmlns:a16="http://schemas.microsoft.com/office/drawing/2014/main" val="1706520771"/>
                    </a:ext>
                  </a:extLst>
                </a:gridCol>
                <a:gridCol w="2383261">
                  <a:extLst>
                    <a:ext uri="{9D8B030D-6E8A-4147-A177-3AD203B41FA5}">
                      <a16:colId xmlns:a16="http://schemas.microsoft.com/office/drawing/2014/main" val="2941069395"/>
                    </a:ext>
                  </a:extLst>
                </a:gridCol>
                <a:gridCol w="942990">
                  <a:extLst>
                    <a:ext uri="{9D8B030D-6E8A-4147-A177-3AD203B41FA5}">
                      <a16:colId xmlns:a16="http://schemas.microsoft.com/office/drawing/2014/main" val="1523890765"/>
                    </a:ext>
                  </a:extLst>
                </a:gridCol>
                <a:gridCol w="2194782">
                  <a:extLst>
                    <a:ext uri="{9D8B030D-6E8A-4147-A177-3AD203B41FA5}">
                      <a16:colId xmlns:a16="http://schemas.microsoft.com/office/drawing/2014/main" val="433771864"/>
                    </a:ext>
                  </a:extLst>
                </a:gridCol>
                <a:gridCol w="1565566">
                  <a:extLst>
                    <a:ext uri="{9D8B030D-6E8A-4147-A177-3AD203B41FA5}">
                      <a16:colId xmlns:a16="http://schemas.microsoft.com/office/drawing/2014/main" val="4110432182"/>
                    </a:ext>
                  </a:extLst>
                </a:gridCol>
              </a:tblGrid>
              <a:tr h="2194917">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4. Class Diagram</a:t>
                      </a:r>
                      <a:endParaRPr lang="en-US" sz="1600" dirty="0">
                        <a:effectLst/>
                        <a:latin typeface="Times New Roman" panose="02020603050405020304" pitchFamily="18" charset="0"/>
                        <a:ea typeface="Times New Roman" panose="02020603050405020304" pitchFamily="18" charset="0"/>
                      </a:endParaRPr>
                    </a:p>
                  </a:txBody>
                  <a:tcPr marL="49919" marR="4991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Realizing and understanding the relationships between a set of classes, interfaces and collaborations. Class diagrams address the static design view of a system.</a:t>
                      </a:r>
                      <a:endParaRPr lang="en-US" sz="1600" dirty="0">
                        <a:effectLst/>
                        <a:latin typeface="Times New Roman" panose="02020603050405020304" pitchFamily="18" charset="0"/>
                        <a:ea typeface="Times New Roman" panose="02020603050405020304" pitchFamily="18" charset="0"/>
                      </a:endParaRPr>
                    </a:p>
                  </a:txBody>
                  <a:tcPr marL="49919" marR="49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3 Classes </a:t>
                      </a:r>
                      <a:endParaRPr lang="en-US" sz="1600">
                        <a:effectLst/>
                        <a:latin typeface="Times New Roman" panose="02020603050405020304" pitchFamily="18" charset="0"/>
                        <a:ea typeface="Times New Roman" panose="02020603050405020304" pitchFamily="18" charset="0"/>
                      </a:endParaRPr>
                    </a:p>
                  </a:txBody>
                  <a:tcPr marL="49919" marR="49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The most common artifact of OO design- classes will be introduced to the students with all possible relationships explained with notations and examples</a:t>
                      </a:r>
                      <a:endParaRPr lang="en-US" sz="1600" dirty="0">
                        <a:effectLst/>
                        <a:latin typeface="Times New Roman" panose="02020603050405020304" pitchFamily="18" charset="0"/>
                        <a:ea typeface="Times New Roman" panose="02020603050405020304" pitchFamily="18" charset="0"/>
                      </a:endParaRPr>
                    </a:p>
                  </a:txBody>
                  <a:tcPr marL="49919" marR="49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Lecture notes, real life case study solutions, question-answer session</a:t>
                      </a:r>
                      <a:endParaRPr lang="en-US" sz="1600" dirty="0">
                        <a:effectLst/>
                        <a:latin typeface="Times New Roman" panose="02020603050405020304" pitchFamily="18" charset="0"/>
                        <a:ea typeface="Times New Roman" panose="02020603050405020304" pitchFamily="18" charset="0"/>
                      </a:endParaRPr>
                    </a:p>
                  </a:txBody>
                  <a:tcPr marL="49919" marR="49919"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931670"/>
                  </a:ext>
                </a:extLst>
              </a:tr>
              <a:tr h="1707158">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5. CRC Cards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49919" marR="4991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The goal is to provide the simplest possible conceptual introduction to OO modeling. </a:t>
                      </a:r>
                      <a:endParaRPr lang="en-US" sz="1600">
                        <a:effectLst/>
                        <a:latin typeface="Times New Roman" panose="02020603050405020304" pitchFamily="18" charset="0"/>
                        <a:ea typeface="Times New Roman" panose="02020603050405020304" pitchFamily="18" charset="0"/>
                      </a:endParaRPr>
                    </a:p>
                  </a:txBody>
                  <a:tcPr marL="49919" marR="49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0.5 Class </a:t>
                      </a:r>
                      <a:endParaRPr lang="en-US" sz="1600">
                        <a:effectLst/>
                        <a:latin typeface="Times New Roman" panose="02020603050405020304" pitchFamily="18" charset="0"/>
                        <a:ea typeface="Times New Roman" panose="02020603050405020304" pitchFamily="18" charset="0"/>
                      </a:endParaRPr>
                    </a:p>
                  </a:txBody>
                  <a:tcPr marL="49919" marR="49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Students will be shown a comparison of the class diagram with another popular technique of class identification - CRC Cards.</a:t>
                      </a:r>
                      <a:endParaRPr lang="en-US" sz="1600">
                        <a:effectLst/>
                        <a:latin typeface="Times New Roman" panose="02020603050405020304" pitchFamily="18" charset="0"/>
                        <a:ea typeface="Times New Roman" panose="02020603050405020304" pitchFamily="18" charset="0"/>
                      </a:endParaRPr>
                    </a:p>
                  </a:txBody>
                  <a:tcPr marL="49919" marR="49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Lecture notes, real life case study solutions, question-answer session</a:t>
                      </a:r>
                      <a:endParaRPr lang="en-US" sz="1600" dirty="0">
                        <a:effectLst/>
                        <a:latin typeface="Times New Roman" panose="02020603050405020304" pitchFamily="18" charset="0"/>
                        <a:ea typeface="Times New Roman" panose="02020603050405020304" pitchFamily="18" charset="0"/>
                      </a:endParaRPr>
                    </a:p>
                  </a:txBody>
                  <a:tcPr marL="49919" marR="49919"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128913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86813B7-2E1A-4B91-8257-DDB06E1E308F}"/>
              </a:ext>
            </a:extLst>
          </p:cNvPr>
          <p:cNvSpPr>
            <a:spLocks noGrp="1"/>
          </p:cNvSpPr>
          <p:nvPr>
            <p:ph type="title"/>
          </p:nvPr>
        </p:nvSpPr>
        <p:spPr/>
        <p:txBody>
          <a:bodyPr/>
          <a:lstStyle/>
          <a:p>
            <a:r>
              <a:rPr lang="en-US" altLang="en-US" b="1"/>
              <a:t>Course Topics (Contd.)</a:t>
            </a:r>
          </a:p>
        </p:txBody>
      </p:sp>
      <p:graphicFrame>
        <p:nvGraphicFramePr>
          <p:cNvPr id="4" name="Content Placeholder 3">
            <a:extLst>
              <a:ext uri="{FF2B5EF4-FFF2-40B4-BE49-F238E27FC236}">
                <a16:creationId xmlns:a16="http://schemas.microsoft.com/office/drawing/2014/main" id="{77B9382D-DCF8-473D-B095-FEB727BE0149}"/>
              </a:ext>
            </a:extLst>
          </p:cNvPr>
          <p:cNvGraphicFramePr>
            <a:graphicFrameLocks noGrp="1"/>
          </p:cNvGraphicFramePr>
          <p:nvPr>
            <p:ph idx="1"/>
            <p:extLst>
              <p:ext uri="{D42A27DB-BD31-4B8C-83A1-F6EECF244321}">
                <p14:modId xmlns:p14="http://schemas.microsoft.com/office/powerpoint/2010/main" val="3209448614"/>
              </p:ext>
            </p:extLst>
          </p:nvPr>
        </p:nvGraphicFramePr>
        <p:xfrm>
          <a:off x="457200" y="1600200"/>
          <a:ext cx="8229600" cy="2792413"/>
        </p:xfrm>
        <a:graphic>
          <a:graphicData uri="http://schemas.openxmlformats.org/drawingml/2006/table">
            <a:tbl>
              <a:tblPr firstRow="1" firstCol="1" lastRow="1" lastCol="1" bandRow="1" bandCol="1"/>
              <a:tblGrid>
                <a:gridCol w="1434410">
                  <a:extLst>
                    <a:ext uri="{9D8B030D-6E8A-4147-A177-3AD203B41FA5}">
                      <a16:colId xmlns:a16="http://schemas.microsoft.com/office/drawing/2014/main" val="3715680837"/>
                    </a:ext>
                  </a:extLst>
                </a:gridCol>
                <a:gridCol w="2091851">
                  <a:extLst>
                    <a:ext uri="{9D8B030D-6E8A-4147-A177-3AD203B41FA5}">
                      <a16:colId xmlns:a16="http://schemas.microsoft.com/office/drawing/2014/main" val="1079546720"/>
                    </a:ext>
                  </a:extLst>
                </a:gridCol>
                <a:gridCol w="942991">
                  <a:extLst>
                    <a:ext uri="{9D8B030D-6E8A-4147-A177-3AD203B41FA5}">
                      <a16:colId xmlns:a16="http://schemas.microsoft.com/office/drawing/2014/main" val="3804453025"/>
                    </a:ext>
                  </a:extLst>
                </a:gridCol>
                <a:gridCol w="2194782">
                  <a:extLst>
                    <a:ext uri="{9D8B030D-6E8A-4147-A177-3AD203B41FA5}">
                      <a16:colId xmlns:a16="http://schemas.microsoft.com/office/drawing/2014/main" val="2680276871"/>
                    </a:ext>
                  </a:extLst>
                </a:gridCol>
                <a:gridCol w="1565566">
                  <a:extLst>
                    <a:ext uri="{9D8B030D-6E8A-4147-A177-3AD203B41FA5}">
                      <a16:colId xmlns:a16="http://schemas.microsoft.com/office/drawing/2014/main" val="2489587004"/>
                    </a:ext>
                  </a:extLst>
                </a:gridCol>
              </a:tblGrid>
              <a:tr h="2438583">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6. Sequence Diagram</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A sequence diagram is an interaction diagram that emphasizes the time-ordering of messages.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3 Classes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Notations of interaction diagrams would be introduced to the students with its necessity to understand the dynamic view of a system. Both, UML 1.4 and 2.0 specifications will be introduced.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Lecture notes, real life case study solutions, question-answer session</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646440"/>
                  </a:ext>
                </a:extLst>
              </a:tr>
              <a:tr h="353830">
                <a:tc gridSpan="5">
                  <a:txBody>
                    <a:bodyPr/>
                    <a:lstStyle/>
                    <a:p>
                      <a:pPr marL="0" marR="0" algn="ctr">
                        <a:spcBef>
                          <a:spcPts val="0"/>
                        </a:spcBef>
                        <a:spcAft>
                          <a:spcPts val="0"/>
                        </a:spcAft>
                      </a:pPr>
                      <a:r>
                        <a:rPr lang="en-US" sz="1600" b="1" kern="1200" dirty="0">
                          <a:solidFill>
                            <a:schemeClr val="tx1"/>
                          </a:solidFill>
                          <a:effectLst/>
                          <a:latin typeface="Arial" panose="020B0604020202020204" pitchFamily="34" charset="0"/>
                          <a:ea typeface="Times New Roman" panose="02020603050405020304" pitchFamily="18" charset="0"/>
                          <a:cs typeface="+mn-cs"/>
                        </a:rPr>
                        <a:t>Mid Semester Assignments (Group of max 3)</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131235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340475E-B572-44F6-B1E4-579C8801A266}"/>
              </a:ext>
            </a:extLst>
          </p:cNvPr>
          <p:cNvSpPr>
            <a:spLocks noGrp="1"/>
          </p:cNvSpPr>
          <p:nvPr>
            <p:ph type="title"/>
          </p:nvPr>
        </p:nvSpPr>
        <p:spPr/>
        <p:txBody>
          <a:bodyPr/>
          <a:lstStyle/>
          <a:p>
            <a:r>
              <a:rPr lang="en-US" altLang="en-US" b="1"/>
              <a:t>Course Topics (Contd.)</a:t>
            </a:r>
            <a:endParaRPr lang="en-US" altLang="en-US"/>
          </a:p>
        </p:txBody>
      </p:sp>
      <p:graphicFrame>
        <p:nvGraphicFramePr>
          <p:cNvPr id="5" name="Content Placeholder 4">
            <a:extLst>
              <a:ext uri="{FF2B5EF4-FFF2-40B4-BE49-F238E27FC236}">
                <a16:creationId xmlns:a16="http://schemas.microsoft.com/office/drawing/2014/main" id="{A3A485E8-B317-406B-81AA-A27699681E55}"/>
              </a:ext>
            </a:extLst>
          </p:cNvPr>
          <p:cNvGraphicFramePr>
            <a:graphicFrameLocks noGrp="1"/>
          </p:cNvGraphicFramePr>
          <p:nvPr>
            <p:ph idx="1"/>
            <p:extLst>
              <p:ext uri="{D42A27DB-BD31-4B8C-83A1-F6EECF244321}">
                <p14:modId xmlns:p14="http://schemas.microsoft.com/office/powerpoint/2010/main" val="2567552388"/>
              </p:ext>
            </p:extLst>
          </p:nvPr>
        </p:nvGraphicFramePr>
        <p:xfrm>
          <a:off x="457200" y="1668463"/>
          <a:ext cx="8229600" cy="4145280"/>
        </p:xfrm>
        <a:graphic>
          <a:graphicData uri="http://schemas.openxmlformats.org/drawingml/2006/table">
            <a:tbl>
              <a:tblPr firstRow="1" firstCol="1" lastRow="1" lastCol="1" bandRow="1" bandCol="1"/>
              <a:tblGrid>
                <a:gridCol w="1359703">
                  <a:extLst>
                    <a:ext uri="{9D8B030D-6E8A-4147-A177-3AD203B41FA5}">
                      <a16:colId xmlns:a16="http://schemas.microsoft.com/office/drawing/2014/main" val="4091674933"/>
                    </a:ext>
                  </a:extLst>
                </a:gridCol>
                <a:gridCol w="1867722">
                  <a:extLst>
                    <a:ext uri="{9D8B030D-6E8A-4147-A177-3AD203B41FA5}">
                      <a16:colId xmlns:a16="http://schemas.microsoft.com/office/drawing/2014/main" val="3239761255"/>
                    </a:ext>
                  </a:extLst>
                </a:gridCol>
                <a:gridCol w="887375">
                  <a:extLst>
                    <a:ext uri="{9D8B030D-6E8A-4147-A177-3AD203B41FA5}">
                      <a16:colId xmlns:a16="http://schemas.microsoft.com/office/drawing/2014/main" val="991201180"/>
                    </a:ext>
                  </a:extLst>
                </a:gridCol>
                <a:gridCol w="2549234">
                  <a:extLst>
                    <a:ext uri="{9D8B030D-6E8A-4147-A177-3AD203B41FA5}">
                      <a16:colId xmlns:a16="http://schemas.microsoft.com/office/drawing/2014/main" val="170444600"/>
                    </a:ext>
                  </a:extLst>
                </a:gridCol>
                <a:gridCol w="1565566">
                  <a:extLst>
                    <a:ext uri="{9D8B030D-6E8A-4147-A177-3AD203B41FA5}">
                      <a16:colId xmlns:a16="http://schemas.microsoft.com/office/drawing/2014/main" val="2951322052"/>
                    </a:ext>
                  </a:extLst>
                </a:gridCol>
              </a:tblGrid>
              <a:tr h="1950570">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7. Activity Diagram</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To introduce activity diagram that shows the flow from activity to activity within a system to complete a system feature/ task</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2 Classes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Students will learn the notations of activity diagram along with identifying and drawing the flow of the system from activity to activity within a system</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Lecture notes, real life case study solutions, question-answer session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6675589"/>
                  </a:ext>
                </a:extLst>
              </a:tr>
              <a:tr h="2194392">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8. </a:t>
                      </a:r>
                      <a:r>
                        <a:rPr lang="en-US" sz="1600" b="1" dirty="0" err="1">
                          <a:effectLst/>
                          <a:latin typeface="Arial" panose="020B0604020202020204" pitchFamily="34" charset="0"/>
                          <a:ea typeface="Times New Roman" panose="02020603050405020304" pitchFamily="18" charset="0"/>
                        </a:rPr>
                        <a:t>Statechart</a:t>
                      </a:r>
                      <a:r>
                        <a:rPr lang="en-US" sz="1600" b="1" dirty="0">
                          <a:effectLst/>
                          <a:latin typeface="Arial" panose="020B0604020202020204" pitchFamily="34" charset="0"/>
                          <a:ea typeface="Times New Roman" panose="02020603050405020304" pitchFamily="18" charset="0"/>
                        </a:rPr>
                        <a:t> Diagram</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It is important in modeling the behavior of an interface, class or collaboration and emphasize the event-ordered behavior of an object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2 Classes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Students would be able to understand the behavioral aspects of the system by drawing states of the objects using various examples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Lecture notes, real life case study solutions, question-answer session</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89236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208A02B-63CE-40FA-B9F7-A12B1153E9A9}"/>
              </a:ext>
            </a:extLst>
          </p:cNvPr>
          <p:cNvSpPr>
            <a:spLocks noGrp="1"/>
          </p:cNvSpPr>
          <p:nvPr>
            <p:ph type="title"/>
          </p:nvPr>
        </p:nvSpPr>
        <p:spPr/>
        <p:txBody>
          <a:bodyPr/>
          <a:lstStyle/>
          <a:p>
            <a:r>
              <a:rPr lang="en-US" altLang="en-US" b="1"/>
              <a:t>Course Topics (Contd.)</a:t>
            </a:r>
            <a:endParaRPr lang="en-US" altLang="en-US"/>
          </a:p>
        </p:txBody>
      </p:sp>
      <p:graphicFrame>
        <p:nvGraphicFramePr>
          <p:cNvPr id="5" name="Content Placeholder 4">
            <a:extLst>
              <a:ext uri="{FF2B5EF4-FFF2-40B4-BE49-F238E27FC236}">
                <a16:creationId xmlns:a16="http://schemas.microsoft.com/office/drawing/2014/main" id="{85EECE4A-313C-44B1-998C-0915A7C66D4B}"/>
              </a:ext>
            </a:extLst>
          </p:cNvPr>
          <p:cNvGraphicFramePr>
            <a:graphicFrameLocks noGrp="1"/>
          </p:cNvGraphicFramePr>
          <p:nvPr>
            <p:ph idx="1"/>
          </p:nvPr>
        </p:nvGraphicFramePr>
        <p:xfrm>
          <a:off x="457200" y="1501775"/>
          <a:ext cx="8229600" cy="4772039"/>
        </p:xfrm>
        <a:graphic>
          <a:graphicData uri="http://schemas.openxmlformats.org/drawingml/2006/table">
            <a:tbl>
              <a:tblPr firstRow="1" firstCol="1" lastRow="1" lastCol="1" bandRow="1" bandCol="1"/>
              <a:tblGrid>
                <a:gridCol w="1359703">
                  <a:extLst>
                    <a:ext uri="{9D8B030D-6E8A-4147-A177-3AD203B41FA5}">
                      <a16:colId xmlns:a16="http://schemas.microsoft.com/office/drawing/2014/main" val="3750533683"/>
                    </a:ext>
                  </a:extLst>
                </a:gridCol>
                <a:gridCol w="1867722">
                  <a:extLst>
                    <a:ext uri="{9D8B030D-6E8A-4147-A177-3AD203B41FA5}">
                      <a16:colId xmlns:a16="http://schemas.microsoft.com/office/drawing/2014/main" val="2307298186"/>
                    </a:ext>
                  </a:extLst>
                </a:gridCol>
                <a:gridCol w="734975">
                  <a:extLst>
                    <a:ext uri="{9D8B030D-6E8A-4147-A177-3AD203B41FA5}">
                      <a16:colId xmlns:a16="http://schemas.microsoft.com/office/drawing/2014/main" val="2108466629"/>
                    </a:ext>
                  </a:extLst>
                </a:gridCol>
                <a:gridCol w="2701634">
                  <a:extLst>
                    <a:ext uri="{9D8B030D-6E8A-4147-A177-3AD203B41FA5}">
                      <a16:colId xmlns:a16="http://schemas.microsoft.com/office/drawing/2014/main" val="2052186361"/>
                    </a:ext>
                  </a:extLst>
                </a:gridCol>
                <a:gridCol w="1565566">
                  <a:extLst>
                    <a:ext uri="{9D8B030D-6E8A-4147-A177-3AD203B41FA5}">
                      <a16:colId xmlns:a16="http://schemas.microsoft.com/office/drawing/2014/main" val="3456556568"/>
                    </a:ext>
                  </a:extLst>
                </a:gridCol>
              </a:tblGrid>
              <a:tr h="3065159">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9. Combined Diagram-</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Component and</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Deployment Diagram</a:t>
                      </a:r>
                      <a:endParaRPr lang="en-US" sz="1600" dirty="0">
                        <a:effectLst/>
                        <a:latin typeface="Times New Roman" panose="02020603050405020304" pitchFamily="18" charset="0"/>
                        <a:ea typeface="Times New Roman" panose="02020603050405020304" pitchFamily="18" charset="0"/>
                      </a:endParaRPr>
                    </a:p>
                  </a:txBody>
                  <a:tcPr marL="54750" marR="547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To enable the students understand the physical implementation of the system</a:t>
                      </a:r>
                      <a:endParaRPr lang="en-US" sz="1600" dirty="0">
                        <a:effectLst/>
                        <a:latin typeface="Times New Roman" panose="02020603050405020304" pitchFamily="18" charset="0"/>
                        <a:ea typeface="Times New Roman" panose="02020603050405020304" pitchFamily="18" charset="0"/>
                      </a:endParaRPr>
                    </a:p>
                  </a:txBody>
                  <a:tcPr marL="54750" marR="547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0.5 Class </a:t>
                      </a:r>
                      <a:endParaRPr lang="en-US" sz="1600" dirty="0">
                        <a:effectLst/>
                        <a:latin typeface="Times New Roman" panose="02020603050405020304" pitchFamily="18" charset="0"/>
                        <a:ea typeface="Times New Roman" panose="02020603050405020304" pitchFamily="18" charset="0"/>
                      </a:endParaRPr>
                    </a:p>
                  </a:txBody>
                  <a:tcPr marL="54750" marR="547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Through notations and diagrams used on examples students will be able to visualize the physical implementation of the software prior to real implementation. Students can see the residence of various components of the system to various locations and the deployment relationships</a:t>
                      </a:r>
                      <a:endParaRPr lang="en-US" sz="1600" dirty="0">
                        <a:effectLst/>
                        <a:latin typeface="Times New Roman" panose="02020603050405020304" pitchFamily="18" charset="0"/>
                        <a:ea typeface="Times New Roman" panose="02020603050405020304" pitchFamily="18" charset="0"/>
                      </a:endParaRPr>
                    </a:p>
                  </a:txBody>
                  <a:tcPr marL="54750" marR="547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Lecture notes, real life case study solutions, question-answer session</a:t>
                      </a:r>
                      <a:endParaRPr lang="en-US" sz="1600">
                        <a:effectLst/>
                        <a:latin typeface="Times New Roman" panose="02020603050405020304" pitchFamily="18" charset="0"/>
                        <a:ea typeface="Times New Roman" panose="02020603050405020304" pitchFamily="18" charset="0"/>
                      </a:endParaRPr>
                    </a:p>
                  </a:txBody>
                  <a:tcPr marL="54750" marR="547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622848"/>
                  </a:ext>
                </a:extLst>
              </a:tr>
              <a:tr h="1706866">
                <a:tc>
                  <a:txBody>
                    <a:bodyPr/>
                    <a:lstStyle/>
                    <a:p>
                      <a:pPr marL="0" marR="0">
                        <a:spcBef>
                          <a:spcPts val="0"/>
                        </a:spcBef>
                        <a:spcAft>
                          <a:spcPts val="0"/>
                        </a:spcAft>
                      </a:pPr>
                      <a:r>
                        <a:rPr lang="en-US" sz="1600" b="1" dirty="0">
                          <a:effectLst/>
                          <a:latin typeface="Arial" panose="020B0604020202020204" pitchFamily="34" charset="0"/>
                          <a:ea typeface="Times New Roman" panose="02020603050405020304" pitchFamily="18" charset="0"/>
                        </a:rPr>
                        <a:t>10. COCOMO &amp; Function Point (Software Project Estimation)</a:t>
                      </a:r>
                      <a:endParaRPr lang="en-US" sz="1600" dirty="0">
                        <a:effectLst/>
                        <a:latin typeface="Times New Roman" panose="02020603050405020304" pitchFamily="18" charset="0"/>
                        <a:ea typeface="Times New Roman" panose="02020603050405020304" pitchFamily="18" charset="0"/>
                      </a:endParaRPr>
                    </a:p>
                  </a:txBody>
                  <a:tcPr marL="54750" marR="547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To discuss various aspects of IS project estimation using one of the popular methodologies named COCOMO</a:t>
                      </a:r>
                      <a:endParaRPr lang="en-US" sz="1600">
                        <a:effectLst/>
                        <a:latin typeface="Times New Roman" panose="02020603050405020304" pitchFamily="18" charset="0"/>
                        <a:ea typeface="Times New Roman" panose="02020603050405020304" pitchFamily="18" charset="0"/>
                      </a:endParaRPr>
                    </a:p>
                  </a:txBody>
                  <a:tcPr marL="54750" marR="547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Arial" panose="020B0604020202020204" pitchFamily="34" charset="0"/>
                          <a:ea typeface="Times New Roman" panose="02020603050405020304" pitchFamily="18" charset="0"/>
                        </a:rPr>
                        <a:t>1 Class </a:t>
                      </a:r>
                      <a:endParaRPr lang="en-US" sz="1600">
                        <a:effectLst/>
                        <a:latin typeface="Times New Roman" panose="02020603050405020304" pitchFamily="18" charset="0"/>
                        <a:ea typeface="Times New Roman" panose="02020603050405020304" pitchFamily="18" charset="0"/>
                      </a:endParaRPr>
                    </a:p>
                  </a:txBody>
                  <a:tcPr marL="54750" marR="547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Students will be introduced with theories and formulae of COCOMO and practice them in exercises</a:t>
                      </a:r>
                      <a:endParaRPr lang="en-US" sz="1600" dirty="0">
                        <a:effectLst/>
                        <a:latin typeface="Times New Roman" panose="02020603050405020304" pitchFamily="18" charset="0"/>
                        <a:ea typeface="Times New Roman" panose="02020603050405020304" pitchFamily="18" charset="0"/>
                      </a:endParaRPr>
                    </a:p>
                  </a:txBody>
                  <a:tcPr marL="54750" marR="547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rPr>
                        <a:t>Lecture notes, board work, question-answer session</a:t>
                      </a:r>
                      <a:endParaRPr lang="en-US" sz="1600" dirty="0">
                        <a:effectLst/>
                        <a:latin typeface="Times New Roman" panose="02020603050405020304" pitchFamily="18" charset="0"/>
                        <a:ea typeface="Times New Roman" panose="02020603050405020304" pitchFamily="18" charset="0"/>
                      </a:endParaRPr>
                    </a:p>
                  </a:txBody>
                  <a:tcPr marL="54750" marR="547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84987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3E896BD53A6745BB297B34FE9887EF" ma:contentTypeVersion="0" ma:contentTypeDescription="Create a new document." ma:contentTypeScope="" ma:versionID="5741ef9f2b574064a313f952b769c1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BBBB45-A356-40C4-95D9-0CA619DB06A0}"/>
</file>

<file path=customXml/itemProps2.xml><?xml version="1.0" encoding="utf-8"?>
<ds:datastoreItem xmlns:ds="http://schemas.openxmlformats.org/officeDocument/2006/customXml" ds:itemID="{795F813D-DC4E-471E-8A47-093A4DB9E5B2}"/>
</file>

<file path=customXml/itemProps3.xml><?xml version="1.0" encoding="utf-8"?>
<ds:datastoreItem xmlns:ds="http://schemas.openxmlformats.org/officeDocument/2006/customXml" ds:itemID="{14E9DBAD-B206-4EB6-8C63-40DAC012AA86}"/>
</file>

<file path=docProps/app.xml><?xml version="1.0" encoding="utf-8"?>
<Properties xmlns="http://schemas.openxmlformats.org/officeDocument/2006/extended-properties" xmlns:vt="http://schemas.openxmlformats.org/officeDocument/2006/docPropsVTypes">
  <TotalTime>677</TotalTime>
  <Words>1514</Words>
  <Application>Microsoft Office PowerPoint</Application>
  <PresentationFormat>On-screen Show (4:3)</PresentationFormat>
  <Paragraphs>153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AMERICAN INTERNATIONAL UNIVERSITY-BANGLADESH (AIUB) Faculty of Science and Technology</vt:lpstr>
      <vt:lpstr>COURSE OUTLINE: OOAD</vt:lpstr>
      <vt:lpstr>Course Description</vt:lpstr>
      <vt:lpstr>Objectives</vt:lpstr>
      <vt:lpstr>Course Topics</vt:lpstr>
      <vt:lpstr>Course Topics (Contd.)</vt:lpstr>
      <vt:lpstr>Course Topics (Contd.)</vt:lpstr>
      <vt:lpstr>Course Topics (Contd.)</vt:lpstr>
      <vt:lpstr>Course Topics (Contd.)</vt:lpstr>
      <vt:lpstr>Course Topics (Contd.)</vt:lpstr>
      <vt:lpstr>Course Requirements</vt:lpstr>
      <vt:lpstr>Assignment  (Mid Semester)</vt:lpstr>
      <vt:lpstr>Assignment  (Final)</vt:lpstr>
      <vt:lpstr>Evaluation</vt:lpstr>
      <vt:lpstr>Text Books</vt:lpstr>
      <vt:lpstr>Reference Materials</vt:lpstr>
      <vt:lpstr>Contacts and Designations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Manzur</dc:creator>
  <cp:lastModifiedBy>Manzur H. Khan</cp:lastModifiedBy>
  <cp:revision>38</cp:revision>
  <dcterms:created xsi:type="dcterms:W3CDTF">2010-05-25T06:52:40Z</dcterms:created>
  <dcterms:modified xsi:type="dcterms:W3CDTF">2021-09-11T12:10:30Z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0x010100BD3E896BD53A6745BB297B34FE9887EF</vt:lpwstr>
  </property>
</Properties>
</file>