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2" r:id="rId6"/>
    <p:sldId id="260" r:id="rId7"/>
    <p:sldId id="261" r:id="rId8"/>
    <p:sldId id="274" r:id="rId9"/>
    <p:sldId id="264" r:id="rId10"/>
    <p:sldId id="277" r:id="rId11"/>
    <p:sldId id="265" r:id="rId12"/>
    <p:sldId id="269" r:id="rId13"/>
    <p:sldId id="273" r:id="rId14"/>
    <p:sldId id="286" r:id="rId15"/>
    <p:sldId id="287" r:id="rId16"/>
    <p:sldId id="288" r:id="rId17"/>
    <p:sldId id="272" r:id="rId18"/>
    <p:sldId id="275" r:id="rId19"/>
    <p:sldId id="281" r:id="rId20"/>
    <p:sldId id="282" r:id="rId21"/>
    <p:sldId id="283" r:id="rId22"/>
    <p:sldId id="284" r:id="rId23"/>
    <p:sldId id="28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9/8/2020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randomBar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randomBar dir="vert"/>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randomBar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randomBar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randomBar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randomBar dir="ver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randomBar dir="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9/8/2020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ransition spd="slow">
    <p:randomBar dir="ver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randomBar dir="ver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transition spd="slow">
    <p:randomBar dir="ver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randomBar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9/8/2020</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slow">
    <p:randomBar dir="vert"/>
  </p:transition>
  <p:timing>
    <p:tnLst>
      <p:par>
        <p:cTn id="1" dur="indefinite" restart="never" nodeType="tmRoot"/>
      </p:par>
    </p:tnLst>
  </p:timing>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064" y="3337560"/>
            <a:ext cx="8714936" cy="2301240"/>
          </a:xfrm>
        </p:spPr>
        <p:txBody>
          <a:bodyPr>
            <a:normAutofit/>
          </a:bodyPr>
          <a:lstStyle/>
          <a:p>
            <a:pPr algn="ctr"/>
            <a:r>
              <a:rPr lang="en-US" sz="3200" dirty="0" smtClean="0"/>
              <a:t>Dr. Buddha </a:t>
            </a:r>
            <a:r>
              <a:rPr lang="en-US" sz="3200" dirty="0" err="1" smtClean="0"/>
              <a:t>Dev</a:t>
            </a:r>
            <a:r>
              <a:rPr lang="en-US" sz="3200" dirty="0" smtClean="0"/>
              <a:t> </a:t>
            </a:r>
            <a:r>
              <a:rPr lang="en-US" sz="3200" dirty="0" err="1" smtClean="0"/>
              <a:t>Biswas</a:t>
            </a:r>
            <a:r>
              <a:rPr lang="en-US" sz="3200" dirty="0" smtClean="0"/>
              <a:t/>
            </a:r>
            <a:br>
              <a:rPr lang="en-US" sz="3200" dirty="0" smtClean="0"/>
            </a:br>
            <a:r>
              <a:rPr lang="en-US" sz="3200" dirty="0" smtClean="0"/>
              <a:t>Department of Social Science</a:t>
            </a:r>
            <a:endParaRPr lang="en-US" sz="3200" dirty="0"/>
          </a:p>
        </p:txBody>
      </p:sp>
      <p:sp>
        <p:nvSpPr>
          <p:cNvPr id="3" name="Subtitle 2"/>
          <p:cNvSpPr>
            <a:spLocks noGrp="1"/>
          </p:cNvSpPr>
          <p:nvPr>
            <p:ph type="subTitle" idx="1"/>
          </p:nvPr>
        </p:nvSpPr>
        <p:spPr/>
        <p:txBody>
          <a:bodyPr/>
          <a:lstStyle/>
          <a:p>
            <a:r>
              <a:rPr lang="en-US" sz="4000" dirty="0"/>
              <a:t>Migration in Bangladesh </a:t>
            </a:r>
          </a:p>
          <a:p>
            <a:endParaRPr lang="en-US" dirty="0"/>
          </a:p>
        </p:txBody>
      </p:sp>
    </p:spTree>
    <p:extLst>
      <p:ext uri="{BB962C8B-B14F-4D97-AF65-F5344CB8AC3E}">
        <p14:creationId xmlns:p14="http://schemas.microsoft.com/office/powerpoint/2010/main" val="803223706"/>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024744" cy="1143000"/>
          </a:xfrm>
        </p:spPr>
        <p:txBody>
          <a:bodyPr>
            <a:normAutofit fontScale="90000"/>
          </a:bodyPr>
          <a:lstStyle/>
          <a:p>
            <a:r>
              <a:rPr lang="en-US" b="1" dirty="0" smtClean="0"/>
              <a:t>Push Factors</a:t>
            </a:r>
            <a:r>
              <a:rPr lang="en-US" b="1" dirty="0"/>
              <a:t>:</a:t>
            </a:r>
            <a:br>
              <a:rPr lang="en-US" b="1" dirty="0"/>
            </a:br>
            <a:endParaRPr lang="en-US" dirty="0"/>
          </a:p>
        </p:txBody>
      </p:sp>
      <p:sp>
        <p:nvSpPr>
          <p:cNvPr id="3" name="Content Placeholder 2"/>
          <p:cNvSpPr>
            <a:spLocks noGrp="1"/>
          </p:cNvSpPr>
          <p:nvPr>
            <p:ph idx="1"/>
          </p:nvPr>
        </p:nvSpPr>
        <p:spPr>
          <a:xfrm>
            <a:off x="1043492" y="1828800"/>
            <a:ext cx="6777317" cy="4003829"/>
          </a:xfrm>
        </p:spPr>
        <p:txBody>
          <a:bodyPr/>
          <a:lstStyle/>
          <a:p>
            <a:r>
              <a:rPr lang="en-US" dirty="0"/>
              <a:t>Sociopolitical factors – These include family conflicts and unification; the quest for independence; ethnic, religious, racial and cultural parameters; warfare, or the threat of conflict, among other factors that contribute to migration</a:t>
            </a:r>
          </a:p>
        </p:txBody>
      </p:sp>
    </p:spTree>
    <p:extLst>
      <p:ext uri="{BB962C8B-B14F-4D97-AF65-F5344CB8AC3E}">
        <p14:creationId xmlns:p14="http://schemas.microsoft.com/office/powerpoint/2010/main" val="3011045298"/>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85800"/>
            <a:ext cx="7024744" cy="838200"/>
          </a:xfrm>
        </p:spPr>
        <p:txBody>
          <a:bodyPr>
            <a:normAutofit fontScale="90000"/>
          </a:bodyPr>
          <a:lstStyle/>
          <a:p>
            <a:r>
              <a:rPr lang="en-US" sz="3200" b="1" dirty="0"/>
              <a:t>Causes of Migration(Push-Pull Factors)</a:t>
            </a:r>
            <a:r>
              <a:rPr lang="en-US" sz="3200" dirty="0"/>
              <a:t>Rural-Urban in Bangladesh</a:t>
            </a:r>
          </a:p>
        </p:txBody>
      </p:sp>
      <p:sp>
        <p:nvSpPr>
          <p:cNvPr id="3" name="Content Placeholder 2"/>
          <p:cNvSpPr>
            <a:spLocks noGrp="1"/>
          </p:cNvSpPr>
          <p:nvPr>
            <p:ph idx="1"/>
          </p:nvPr>
        </p:nvSpPr>
        <p:spPr>
          <a:xfrm>
            <a:off x="381000" y="1447800"/>
            <a:ext cx="8305800" cy="5181600"/>
          </a:xfrm>
        </p:spPr>
        <p:txBody>
          <a:bodyPr>
            <a:normAutofit fontScale="70000" lnSpcReduction="20000"/>
          </a:bodyPr>
          <a:lstStyle/>
          <a:p>
            <a:r>
              <a:rPr lang="en-US" dirty="0" smtClean="0"/>
              <a:t>When a person gets attracted to better job opportunities, modern lifestyle and infrastructural facilities of more developed cities and migrates there, it is known as migration due to pull factors.</a:t>
            </a:r>
          </a:p>
          <a:p>
            <a:r>
              <a:rPr lang="en-US" b="1" dirty="0" smtClean="0"/>
              <a:t>Pull Factors:</a:t>
            </a:r>
          </a:p>
          <a:p>
            <a:r>
              <a:rPr lang="en-US" dirty="0" smtClean="0"/>
              <a:t>Better lifestyle</a:t>
            </a:r>
          </a:p>
          <a:p>
            <a:r>
              <a:rPr lang="en-US" dirty="0" smtClean="0"/>
              <a:t>Well Transportation communication system</a:t>
            </a:r>
          </a:p>
          <a:p>
            <a:r>
              <a:rPr lang="en-US" dirty="0" smtClean="0"/>
              <a:t>Better economic opportunities at the new place</a:t>
            </a:r>
          </a:p>
          <a:p>
            <a:pPr lvl="0"/>
            <a:r>
              <a:rPr lang="en-US" dirty="0" smtClean="0"/>
              <a:t>Health facilities</a:t>
            </a:r>
          </a:p>
          <a:p>
            <a:pPr lvl="0"/>
            <a:r>
              <a:rPr lang="en-US" dirty="0" smtClean="0"/>
              <a:t>Job availability</a:t>
            </a:r>
          </a:p>
          <a:p>
            <a:pPr lvl="0"/>
            <a:r>
              <a:rPr lang="en-US" dirty="0" smtClean="0"/>
              <a:t>Better standard of living</a:t>
            </a:r>
          </a:p>
          <a:p>
            <a:pPr lvl="0"/>
            <a:r>
              <a:rPr lang="en-US" dirty="0" smtClean="0"/>
              <a:t>Political/Religious liberty</a:t>
            </a:r>
          </a:p>
          <a:p>
            <a:pPr lvl="0"/>
            <a:r>
              <a:rPr lang="en-US" dirty="0" smtClean="0"/>
              <a:t>Attractive climate, suitable for industry, for example in case of Bangladesh RMG sector etc.</a:t>
            </a:r>
          </a:p>
          <a:p>
            <a:pPr lvl="0"/>
            <a:r>
              <a:rPr lang="en-US" dirty="0" smtClean="0"/>
              <a:t>Acceptance by society</a:t>
            </a:r>
          </a:p>
          <a:p>
            <a:pPr lvl="0"/>
            <a:r>
              <a:rPr lang="en-US" dirty="0"/>
              <a:t>Pursuit of specialized education</a:t>
            </a:r>
            <a:endParaRPr lang="en-US" dirty="0" smtClean="0"/>
          </a:p>
          <a:p>
            <a:pPr lvl="0"/>
            <a:endParaRPr lang="en-US" dirty="0" smtClean="0"/>
          </a:p>
          <a:p>
            <a:endParaRPr lang="en-US" dirty="0"/>
          </a:p>
        </p:txBody>
      </p:sp>
    </p:spTree>
    <p:extLst>
      <p:ext uri="{BB962C8B-B14F-4D97-AF65-F5344CB8AC3E}">
        <p14:creationId xmlns:p14="http://schemas.microsoft.com/office/powerpoint/2010/main" val="2317405549"/>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nternal Migration – Rural-Urban Migration&#10;IMPACT&#10;RURAL AREA?&#10;URBAN AREA?&#10;•Depopulation&#10;•Women take on&#10;greater share of&#10;f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8229600" cy="5629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670459"/>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Negative Impacts of Rural-Urban Migration</a:t>
            </a:r>
            <a:endParaRPr lang="en-US" dirty="0"/>
          </a:p>
        </p:txBody>
      </p:sp>
      <p:sp>
        <p:nvSpPr>
          <p:cNvPr id="3" name="Content Placeholder 2"/>
          <p:cNvSpPr>
            <a:spLocks noGrp="1"/>
          </p:cNvSpPr>
          <p:nvPr>
            <p:ph idx="1"/>
          </p:nvPr>
        </p:nvSpPr>
        <p:spPr>
          <a:xfrm>
            <a:off x="609600" y="1371600"/>
            <a:ext cx="7543800" cy="4953000"/>
          </a:xfrm>
        </p:spPr>
        <p:txBody>
          <a:bodyPr>
            <a:normAutofit fontScale="85000" lnSpcReduction="10000"/>
          </a:bodyPr>
          <a:lstStyle/>
          <a:p>
            <a:r>
              <a:rPr lang="en-US" dirty="0" smtClean="0"/>
              <a:t>Pollutions</a:t>
            </a:r>
          </a:p>
          <a:p>
            <a:r>
              <a:rPr lang="en-US" dirty="0" smtClean="0"/>
              <a:t>Traffic Jam</a:t>
            </a:r>
          </a:p>
          <a:p>
            <a:r>
              <a:rPr lang="en-US" dirty="0" smtClean="0"/>
              <a:t>Slum Dwelling/Squatter settlement</a:t>
            </a:r>
          </a:p>
          <a:p>
            <a:r>
              <a:rPr lang="en-US" dirty="0" smtClean="0"/>
              <a:t>Poor housing and sanitation</a:t>
            </a:r>
          </a:p>
          <a:p>
            <a:r>
              <a:rPr lang="en-US" dirty="0" smtClean="0"/>
              <a:t>Health and nutrition problem</a:t>
            </a:r>
          </a:p>
          <a:p>
            <a:r>
              <a:rPr lang="en-US" dirty="0" smtClean="0"/>
              <a:t>Growth of Informal Job sector</a:t>
            </a:r>
          </a:p>
          <a:p>
            <a:r>
              <a:rPr lang="en-US" dirty="0" smtClean="0"/>
              <a:t>Lack of facilities like water, electricity and gas</a:t>
            </a:r>
          </a:p>
          <a:p>
            <a:r>
              <a:rPr lang="en-US" dirty="0" smtClean="0"/>
              <a:t>Lack of Education for migrated people</a:t>
            </a:r>
          </a:p>
          <a:p>
            <a:r>
              <a:rPr lang="en-US" dirty="0" smtClean="0"/>
              <a:t>Urban Poverty</a:t>
            </a:r>
          </a:p>
          <a:p>
            <a:r>
              <a:rPr lang="en-US" dirty="0" smtClean="0"/>
              <a:t>Unemployment</a:t>
            </a:r>
          </a:p>
          <a:p>
            <a:r>
              <a:rPr lang="en-US" dirty="0" smtClean="0"/>
              <a:t>Increased Crime rate</a:t>
            </a:r>
          </a:p>
          <a:p>
            <a:endParaRPr lang="en-US" dirty="0" smtClean="0"/>
          </a:p>
          <a:p>
            <a:endParaRPr lang="en-US" dirty="0" smtClean="0"/>
          </a:p>
          <a:p>
            <a:endParaRPr lang="en-US" dirty="0"/>
          </a:p>
        </p:txBody>
      </p:sp>
    </p:spTree>
    <p:extLst>
      <p:ext uri="{BB962C8B-B14F-4D97-AF65-F5344CB8AC3E}">
        <p14:creationId xmlns:p14="http://schemas.microsoft.com/office/powerpoint/2010/main" val="890676717"/>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924800" cy="914400"/>
          </a:xfrm>
        </p:spPr>
        <p:txBody>
          <a:bodyPr>
            <a:noAutofit/>
          </a:bodyPr>
          <a:lstStyle/>
          <a:p>
            <a:r>
              <a:rPr lang="en-US" sz="2400" b="1" dirty="0" smtClean="0"/>
              <a:t/>
            </a:r>
            <a:br>
              <a:rPr lang="en-US" sz="2400" b="1" dirty="0" smtClean="0"/>
            </a:br>
            <a:r>
              <a:rPr lang="en-US" sz="2400" dirty="0"/>
              <a:t/>
            </a:r>
            <a:br>
              <a:rPr lang="en-US" sz="2400" dirty="0"/>
            </a:br>
            <a:r>
              <a:rPr lang="en-US" sz="2400" dirty="0" smtClean="0"/>
              <a:t/>
            </a:r>
            <a:br>
              <a:rPr lang="en-US" sz="2400" dirty="0" smtClean="0"/>
            </a:br>
            <a:r>
              <a:rPr lang="en-US" sz="2400" dirty="0"/>
              <a:t/>
            </a:r>
            <a:br>
              <a:rPr lang="en-US" sz="2400" dirty="0"/>
            </a:br>
            <a:endParaRPr lang="en-US" sz="2400" dirty="0"/>
          </a:p>
        </p:txBody>
      </p:sp>
      <p:sp>
        <p:nvSpPr>
          <p:cNvPr id="3" name="Content Placeholder 2"/>
          <p:cNvSpPr>
            <a:spLocks noGrp="1"/>
          </p:cNvSpPr>
          <p:nvPr>
            <p:ph idx="1"/>
          </p:nvPr>
        </p:nvSpPr>
        <p:spPr>
          <a:xfrm>
            <a:off x="183292" y="838200"/>
            <a:ext cx="8991600" cy="6019800"/>
          </a:xfrm>
        </p:spPr>
        <p:txBody>
          <a:bodyPr>
            <a:noAutofit/>
          </a:bodyPr>
          <a:lstStyle/>
          <a:p>
            <a:pPr algn="just"/>
            <a:r>
              <a:rPr lang="en-US" sz="2000" dirty="0"/>
              <a:t>The primacy of Dhaka, which is highly associated with </a:t>
            </a:r>
            <a:r>
              <a:rPr lang="en-US" sz="2000" dirty="0" err="1"/>
              <a:t>centralised</a:t>
            </a:r>
            <a:r>
              <a:rPr lang="en-US" sz="2000" dirty="0"/>
              <a:t> governance of the country, is overwhelming. The capital hosts 28 percent of the country's urban population and 25 percent of economic activities employing 35 percent of the total urban </a:t>
            </a:r>
            <a:r>
              <a:rPr lang="en-US" sz="2000" dirty="0" err="1"/>
              <a:t>labour</a:t>
            </a:r>
            <a:r>
              <a:rPr lang="en-US" sz="2000" dirty="0"/>
              <a:t> force. </a:t>
            </a:r>
          </a:p>
          <a:p>
            <a:pPr algn="just"/>
            <a:r>
              <a:rPr lang="en-US" sz="2000" dirty="0"/>
              <a:t>A primate city generally dominates over other cities literary in all aspects - politics, economy, media, culture and education, inter alia. According to urban economists, unitary governments generally </a:t>
            </a:r>
            <a:r>
              <a:rPr lang="en-US" sz="2000" dirty="0" err="1"/>
              <a:t>favour</a:t>
            </a:r>
            <a:r>
              <a:rPr lang="en-US" sz="2000" dirty="0"/>
              <a:t> the national capital, creating a primate city bias in public services and infrastructure investments, among others. Rent seeking and urban bias by central government bureaucrats result in the </a:t>
            </a:r>
            <a:r>
              <a:rPr lang="en-US" sz="2000" dirty="0" err="1"/>
              <a:t>centralisation</a:t>
            </a:r>
            <a:r>
              <a:rPr lang="en-US" sz="2000" dirty="0"/>
              <a:t>. This </a:t>
            </a:r>
            <a:r>
              <a:rPr lang="en-US" sz="2000" dirty="0" err="1"/>
              <a:t>favouritism</a:t>
            </a:r>
            <a:r>
              <a:rPr lang="en-US" sz="2000" dirty="0"/>
              <a:t> draws in immigrants. However, according to a World Bank study, the degree of urban concentration in Bangladesh is higher than many of its comparators with Dhaka's primacy rate being 32 percent, which is much higher than its optimal (21 percent) level</a:t>
            </a:r>
            <a:r>
              <a:rPr lang="en-US" sz="2000" dirty="0" smtClean="0"/>
              <a:t>.</a:t>
            </a:r>
          </a:p>
          <a:p>
            <a:pPr algn="just"/>
            <a:r>
              <a:rPr lang="en-US" sz="2000" dirty="0"/>
              <a:t>Finally, excessive urban concentration leads to degradation of the quality of life owing to congestion, contamination of ground water and poor air quality, among others</a:t>
            </a:r>
            <a:r>
              <a:rPr lang="en-US" sz="2000" dirty="0" smtClean="0"/>
              <a:t>.</a:t>
            </a:r>
          </a:p>
        </p:txBody>
      </p:sp>
      <p:sp>
        <p:nvSpPr>
          <p:cNvPr id="4" name="Rectangle 3"/>
          <p:cNvSpPr/>
          <p:nvPr/>
        </p:nvSpPr>
        <p:spPr>
          <a:xfrm>
            <a:off x="381000" y="152400"/>
            <a:ext cx="7620000" cy="1107996"/>
          </a:xfrm>
          <a:prstGeom prst="rect">
            <a:avLst/>
          </a:prstGeom>
        </p:spPr>
        <p:txBody>
          <a:bodyPr wrap="square">
            <a:spAutoFit/>
          </a:bodyPr>
          <a:lstStyle/>
          <a:p>
            <a:endParaRPr lang="en-US" b="1" dirty="0" smtClean="0"/>
          </a:p>
          <a:p>
            <a:r>
              <a:rPr lang="en-US" sz="2400" b="1" dirty="0" smtClean="0"/>
              <a:t>Dhaka's </a:t>
            </a:r>
            <a:r>
              <a:rPr lang="en-US" sz="2400" b="1" dirty="0"/>
              <a:t>Primacy</a:t>
            </a:r>
            <a:br>
              <a:rPr lang="en-US" sz="2400" b="1" dirty="0"/>
            </a:br>
            <a:endParaRPr lang="en-US" sz="2400" dirty="0"/>
          </a:p>
        </p:txBody>
      </p:sp>
    </p:spTree>
    <p:extLst>
      <p:ext uri="{BB962C8B-B14F-4D97-AF65-F5344CB8AC3E}">
        <p14:creationId xmlns:p14="http://schemas.microsoft.com/office/powerpoint/2010/main" val="2216489533"/>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6781800" cy="762000"/>
          </a:xfrm>
        </p:spPr>
        <p:txBody>
          <a:bodyPr>
            <a:noAutofit/>
          </a:bodyPr>
          <a:lstStyle/>
          <a:p>
            <a:r>
              <a:rPr lang="en-US" sz="3200" b="1" dirty="0" smtClean="0"/>
              <a:t>Dhaka's </a:t>
            </a:r>
            <a:r>
              <a:rPr lang="en-US" sz="3200" b="1" dirty="0"/>
              <a:t>Primacy</a:t>
            </a:r>
            <a:endParaRPr lang="en-US" sz="3200" dirty="0"/>
          </a:p>
        </p:txBody>
      </p:sp>
      <p:sp>
        <p:nvSpPr>
          <p:cNvPr id="3" name="Content Placeholder 2"/>
          <p:cNvSpPr>
            <a:spLocks noGrp="1"/>
          </p:cNvSpPr>
          <p:nvPr>
            <p:ph idx="1"/>
          </p:nvPr>
        </p:nvSpPr>
        <p:spPr>
          <a:xfrm>
            <a:off x="457200" y="1219200"/>
            <a:ext cx="8458200" cy="5257800"/>
          </a:xfrm>
        </p:spPr>
        <p:txBody>
          <a:bodyPr>
            <a:normAutofit fontScale="62500" lnSpcReduction="20000"/>
          </a:bodyPr>
          <a:lstStyle/>
          <a:p>
            <a:r>
              <a:rPr lang="en-US" dirty="0"/>
              <a:t>The next point to ponder is how to break the urban primacy of Dhaka? Experience suggests that in developing countries, urban concentration increases in the early stages of economic development. Thus, part of the problem is structural. In fact, most developing countries have witnessed the rise of primate cities- Bangkok in Thailand, Jakarta in Indonesia, Manila in the Philippines and Colombo of Sri Lanka are some examples of primate cities. But their concentration varies widely. Nevertheless, there are numerous ways to lessen urban primacy. </a:t>
            </a:r>
          </a:p>
          <a:p>
            <a:r>
              <a:rPr lang="en-US" dirty="0"/>
              <a:t>Externalities such as congestion or pollution arises from higher population density should be priced (through tax and other measures). This could lead to de-concentration. The lack of pricing or ineffective regulation means that immigration into the capital city is underpriced or </a:t>
            </a:r>
            <a:r>
              <a:rPr lang="en-US" dirty="0" err="1"/>
              <a:t>subsidised</a:t>
            </a:r>
            <a:r>
              <a:rPr lang="en-US" dirty="0"/>
              <a:t>.</a:t>
            </a:r>
          </a:p>
          <a:p>
            <a:r>
              <a:rPr lang="en-US" dirty="0"/>
              <a:t>Investment in modern intercity transport and communications may prompt urban de-concentration as manufactures could locate their firms in hinterlands</a:t>
            </a:r>
            <a:r>
              <a:rPr lang="en-US" dirty="0" smtClean="0"/>
              <a:t>.</a:t>
            </a:r>
          </a:p>
          <a:p>
            <a:r>
              <a:rPr lang="en-US" dirty="0" err="1"/>
              <a:t>Globalisation</a:t>
            </a:r>
            <a:r>
              <a:rPr lang="en-US" dirty="0"/>
              <a:t> could also help reduce urban primacy, provided trade and other reforms are carried out. The literature on new economic geography predicts that a country's exposure to trade may encourage hinterland development. </a:t>
            </a:r>
          </a:p>
          <a:p>
            <a:endParaRPr lang="en-US" dirty="0"/>
          </a:p>
          <a:p>
            <a:endParaRPr lang="en-US" dirty="0"/>
          </a:p>
        </p:txBody>
      </p:sp>
    </p:spTree>
    <p:extLst>
      <p:ext uri="{BB962C8B-B14F-4D97-AF65-F5344CB8AC3E}">
        <p14:creationId xmlns:p14="http://schemas.microsoft.com/office/powerpoint/2010/main" val="1790792774"/>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811" y="498389"/>
            <a:ext cx="7024744" cy="644611"/>
          </a:xfrm>
        </p:spPr>
        <p:txBody>
          <a:bodyPr>
            <a:normAutofit fontScale="90000"/>
          </a:bodyPr>
          <a:lstStyle/>
          <a:p>
            <a:r>
              <a:rPr lang="en-US" b="1" dirty="0"/>
              <a:t>Dhaka's Primacy</a:t>
            </a:r>
            <a:endParaRPr lang="en-US" dirty="0"/>
          </a:p>
        </p:txBody>
      </p:sp>
      <p:sp>
        <p:nvSpPr>
          <p:cNvPr id="3" name="Content Placeholder 2"/>
          <p:cNvSpPr>
            <a:spLocks noGrp="1"/>
          </p:cNvSpPr>
          <p:nvPr>
            <p:ph idx="1"/>
          </p:nvPr>
        </p:nvSpPr>
        <p:spPr>
          <a:xfrm>
            <a:off x="152400" y="1143000"/>
            <a:ext cx="8763000" cy="5562600"/>
          </a:xfrm>
        </p:spPr>
        <p:txBody>
          <a:bodyPr>
            <a:noAutofit/>
          </a:bodyPr>
          <a:lstStyle/>
          <a:p>
            <a:r>
              <a:rPr lang="en-US" sz="1600" dirty="0" smtClean="0"/>
              <a:t>Finally</a:t>
            </a:r>
            <a:r>
              <a:rPr lang="en-US" sz="1600" dirty="0"/>
              <a:t>, local political and fiscal autonomy could help in reducing urban primacy. Studies indicate that the key to a successful local political process is local participation in political processes (voting outside the influence of the central government and reasonably unconstrained by national-level party officials) and local determination of revenues and expenditure levels. </a:t>
            </a:r>
          </a:p>
          <a:p>
            <a:r>
              <a:rPr lang="en-US" sz="1600" dirty="0"/>
              <a:t>That said, history is full of evidences that over-concentration of political and economic power, often in the capital, leads to the fall of many kingdoms, empires and states. Citing the example of </a:t>
            </a:r>
            <a:r>
              <a:rPr lang="en-US" sz="1600" dirty="0" err="1"/>
              <a:t>Pax</a:t>
            </a:r>
            <a:r>
              <a:rPr lang="en-US" sz="1600" dirty="0"/>
              <a:t> </a:t>
            </a:r>
            <a:r>
              <a:rPr lang="en-US" sz="1600" dirty="0" err="1"/>
              <a:t>Romana</a:t>
            </a:r>
            <a:r>
              <a:rPr lang="en-US" sz="1600" dirty="0"/>
              <a:t>, urban economists discourage over concentration of power in capital cities. Rome used its political and military might to suppress potential competitors to its rule and to extract resources from its empire. The result was that the parasitic character of the Roman metropolis was not only responsible for a weakening of the Italian economy, it also played a central role in the collapse of the empire. </a:t>
            </a:r>
          </a:p>
          <a:p>
            <a:r>
              <a:rPr lang="en-US" sz="1600" dirty="0"/>
              <a:t>The outcome of power concentration is no different in other instances- </a:t>
            </a:r>
            <a:r>
              <a:rPr lang="en-US" sz="1600" dirty="0" err="1"/>
              <a:t>Pharaonic</a:t>
            </a:r>
            <a:r>
              <a:rPr lang="en-US" sz="1600" dirty="0"/>
              <a:t> Egypt and the Ming dynasty in China tightened the reins after, not before, they prospered, but this could not save their collapse. Dhaka seems to be following the same path. Taking lessons from history, the government should act now and show its commitment toward </a:t>
            </a:r>
            <a:r>
              <a:rPr lang="en-US" sz="1600" dirty="0" err="1"/>
              <a:t>decentralised</a:t>
            </a:r>
            <a:r>
              <a:rPr lang="en-US" sz="1600" dirty="0"/>
              <a:t> governance. </a:t>
            </a:r>
            <a:endParaRPr lang="en-US" sz="1600" dirty="0" smtClean="0"/>
          </a:p>
          <a:p>
            <a:pPr algn="just"/>
            <a:endParaRPr lang="en-US" sz="1600" dirty="0" smtClean="0"/>
          </a:p>
          <a:p>
            <a:pPr algn="just"/>
            <a:r>
              <a:rPr lang="en-US" sz="1600" dirty="0" smtClean="0"/>
              <a:t>Source</a:t>
            </a:r>
            <a:r>
              <a:rPr lang="en-US" sz="1600" dirty="0"/>
              <a:t>: </a:t>
            </a:r>
            <a:r>
              <a:rPr lang="en-US" sz="1600" dirty="0" smtClean="0"/>
              <a:t>M </a:t>
            </a:r>
            <a:r>
              <a:rPr lang="en-US" sz="1600" dirty="0" err="1" smtClean="0"/>
              <a:t>Shahidul</a:t>
            </a:r>
            <a:r>
              <a:rPr lang="en-US" sz="1600" dirty="0" smtClean="0"/>
              <a:t> Islam ,The </a:t>
            </a:r>
            <a:r>
              <a:rPr lang="en-US" sz="1600" dirty="0"/>
              <a:t>Daily Star </a:t>
            </a:r>
            <a:r>
              <a:rPr lang="en-US" sz="1600" b="1" dirty="0"/>
              <a:t>Friday,</a:t>
            </a:r>
            <a:r>
              <a:rPr lang="en-US" sz="1600" dirty="0"/>
              <a:t> March 27, 2020</a:t>
            </a:r>
          </a:p>
          <a:p>
            <a:pPr algn="just"/>
            <a:endParaRPr lang="en-US" sz="1600" dirty="0"/>
          </a:p>
          <a:p>
            <a:endParaRPr lang="en-US" sz="1600" dirty="0"/>
          </a:p>
          <a:p>
            <a:r>
              <a:rPr lang="en-US" sz="1600" dirty="0"/>
              <a:t> </a:t>
            </a:r>
          </a:p>
          <a:p>
            <a:endParaRPr lang="en-US" sz="1600" dirty="0"/>
          </a:p>
        </p:txBody>
      </p:sp>
    </p:spTree>
    <p:extLst>
      <p:ext uri="{BB962C8B-B14F-4D97-AF65-F5344CB8AC3E}">
        <p14:creationId xmlns:p14="http://schemas.microsoft.com/office/powerpoint/2010/main" val="4124208450"/>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7200"/>
            <a:ext cx="7024744" cy="914400"/>
          </a:xfrm>
        </p:spPr>
        <p:txBody>
          <a:bodyPr>
            <a:normAutofit/>
          </a:bodyPr>
          <a:lstStyle/>
          <a:p>
            <a:r>
              <a:rPr lang="en-US" sz="2400" b="1" dirty="0" smtClean="0"/>
              <a:t>How to manage/reduce Internal Migration in Bangladesh</a:t>
            </a:r>
            <a:endParaRPr lang="en-US" sz="2400" b="1" dirty="0"/>
          </a:p>
        </p:txBody>
      </p:sp>
      <p:sp>
        <p:nvSpPr>
          <p:cNvPr id="3" name="Content Placeholder 2"/>
          <p:cNvSpPr>
            <a:spLocks noGrp="1"/>
          </p:cNvSpPr>
          <p:nvPr>
            <p:ph idx="1"/>
          </p:nvPr>
        </p:nvSpPr>
        <p:spPr>
          <a:xfrm>
            <a:off x="762000" y="1447800"/>
            <a:ext cx="7924800" cy="4953000"/>
          </a:xfrm>
        </p:spPr>
        <p:txBody>
          <a:bodyPr>
            <a:normAutofit fontScale="70000" lnSpcReduction="20000"/>
          </a:bodyPr>
          <a:lstStyle/>
          <a:p>
            <a:r>
              <a:rPr lang="en-US" dirty="0"/>
              <a:t>By decentralizing infrastructure, industrial activities, public services, and administrative functions, as well as </a:t>
            </a:r>
            <a:r>
              <a:rPr lang="en-US" dirty="0" err="1"/>
              <a:t>divelting</a:t>
            </a:r>
            <a:r>
              <a:rPr lang="en-US" dirty="0"/>
              <a:t> investment from Dhaka City towards small towns and villages, rural urban migration in Dhaka City can be reduced</a:t>
            </a:r>
            <a:r>
              <a:rPr lang="en-US" dirty="0" smtClean="0"/>
              <a:t>.</a:t>
            </a:r>
            <a:endParaRPr lang="en-US" dirty="0"/>
          </a:p>
          <a:p>
            <a:r>
              <a:rPr lang="en-US" dirty="0" smtClean="0"/>
              <a:t>Decentralization</a:t>
            </a:r>
          </a:p>
          <a:p>
            <a:pPr marL="395288" indent="-284163">
              <a:buNone/>
            </a:pPr>
            <a:r>
              <a:rPr lang="en-US" dirty="0"/>
              <a:t> </a:t>
            </a:r>
            <a:r>
              <a:rPr lang="en-US" dirty="0" smtClean="0"/>
              <a:t>   (Population distribution, creating education, health, job facilities in other cities,  ) </a:t>
            </a:r>
          </a:p>
          <a:p>
            <a:r>
              <a:rPr lang="en-US" dirty="0" smtClean="0"/>
              <a:t>Rural development</a:t>
            </a:r>
          </a:p>
          <a:p>
            <a:r>
              <a:rPr lang="en-US" dirty="0" smtClean="0"/>
              <a:t>Self Employment</a:t>
            </a:r>
          </a:p>
          <a:p>
            <a:r>
              <a:rPr lang="en-US" dirty="0" smtClean="0"/>
              <a:t>Improving the condition of the Informal job sector</a:t>
            </a:r>
          </a:p>
          <a:p>
            <a:r>
              <a:rPr lang="en-US" dirty="0" smtClean="0"/>
              <a:t>Create Urban hubs and encourage settlement in growth area to help  absorb migrants</a:t>
            </a:r>
          </a:p>
          <a:p>
            <a:r>
              <a:rPr lang="en-US" dirty="0"/>
              <a:t>Develop </a:t>
            </a:r>
            <a:r>
              <a:rPr lang="en-US" dirty="0" err="1"/>
              <a:t>peri</a:t>
            </a:r>
            <a:r>
              <a:rPr lang="en-US" dirty="0"/>
              <a:t>-urban areas with improved transportation for migrant populations. </a:t>
            </a:r>
            <a:r>
              <a:rPr lang="en-US" dirty="0" smtClean="0"/>
              <a:t>This </a:t>
            </a:r>
            <a:r>
              <a:rPr lang="en-US" dirty="0"/>
              <a:t>policy would ease pressure on slums and squatter settlements, as well as on amenities like sanitation</a:t>
            </a:r>
            <a:endParaRPr lang="en-US" dirty="0" smtClean="0"/>
          </a:p>
          <a:p>
            <a:endParaRPr lang="en-US" dirty="0" smtClean="0"/>
          </a:p>
          <a:p>
            <a:endParaRPr lang="en-US" dirty="0"/>
          </a:p>
        </p:txBody>
      </p:sp>
    </p:spTree>
    <p:extLst>
      <p:ext uri="{BB962C8B-B14F-4D97-AF65-F5344CB8AC3E}">
        <p14:creationId xmlns:p14="http://schemas.microsoft.com/office/powerpoint/2010/main" val="3432811969"/>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THREE FORMS OF DECENTRALISATION&#10; Deconcentration&#10; Delegation&#10; Devolution&#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43000"/>
            <a:ext cx="7772400" cy="509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474677"/>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024744" cy="1143000"/>
          </a:xfrm>
        </p:spPr>
        <p:txBody>
          <a:bodyPr>
            <a:normAutofit/>
          </a:bodyPr>
          <a:lstStyle/>
          <a:p>
            <a:r>
              <a:rPr lang="en-US" sz="2800" b="1" dirty="0"/>
              <a:t>How to manage/reduce Internal Migration in Bangladesh</a:t>
            </a:r>
            <a:endParaRPr lang="en-US" sz="2800" dirty="0"/>
          </a:p>
        </p:txBody>
      </p:sp>
      <p:sp>
        <p:nvSpPr>
          <p:cNvPr id="3" name="Content Placeholder 2"/>
          <p:cNvSpPr>
            <a:spLocks noGrp="1"/>
          </p:cNvSpPr>
          <p:nvPr>
            <p:ph idx="1"/>
          </p:nvPr>
        </p:nvSpPr>
        <p:spPr>
          <a:xfrm>
            <a:off x="533400" y="2057400"/>
            <a:ext cx="8229600" cy="4495800"/>
          </a:xfrm>
        </p:spPr>
        <p:txBody>
          <a:bodyPr>
            <a:normAutofit fontScale="62500" lnSpcReduction="20000"/>
          </a:bodyPr>
          <a:lstStyle/>
          <a:p>
            <a:r>
              <a:rPr lang="en-US" b="1" i="1" dirty="0"/>
              <a:t>Urban decentralization </a:t>
            </a:r>
            <a:r>
              <a:rPr lang="en-US" dirty="0"/>
              <a:t>through promotion of new locations in </a:t>
            </a:r>
            <a:r>
              <a:rPr lang="en-US" dirty="0" smtClean="0"/>
              <a:t>non-metropolitan areas </a:t>
            </a:r>
            <a:r>
              <a:rPr lang="en-US" dirty="0"/>
              <a:t>can playa vital role in </a:t>
            </a:r>
            <a:r>
              <a:rPr lang="en-US" dirty="0" err="1"/>
              <a:t>moulding</a:t>
            </a:r>
            <a:r>
              <a:rPr lang="en-US" dirty="0"/>
              <a:t> migration flows and national </a:t>
            </a:r>
            <a:r>
              <a:rPr lang="en-US" dirty="0" smtClean="0"/>
              <a:t>settlement pattern</a:t>
            </a:r>
            <a:r>
              <a:rPr lang="en-US" dirty="0"/>
              <a:t>. To be more specific, this refers to the promotion of locations, </a:t>
            </a:r>
            <a:r>
              <a:rPr lang="en-US" dirty="0" smtClean="0"/>
              <a:t>mainly rural </a:t>
            </a:r>
            <a:r>
              <a:rPr lang="en-US" dirty="0"/>
              <a:t>market </a:t>
            </a:r>
            <a:r>
              <a:rPr lang="en-US" dirty="0" err="1"/>
              <a:t>centres</a:t>
            </a:r>
            <a:r>
              <a:rPr lang="en-US" dirty="0"/>
              <a:t>, to small rural towns. It assumes that small towns within </a:t>
            </a:r>
            <a:r>
              <a:rPr lang="en-US" dirty="0" smtClean="0"/>
              <a:t>a self-reliant </a:t>
            </a:r>
            <a:r>
              <a:rPr lang="en-US" dirty="0"/>
              <a:t>territorial unit can promote rural development through greater </a:t>
            </a:r>
            <a:r>
              <a:rPr lang="en-US" dirty="0" smtClean="0"/>
              <a:t>local control </a:t>
            </a:r>
            <a:r>
              <a:rPr lang="en-US" dirty="0"/>
              <a:t>over resources complementary urban-rural linkages and decision </a:t>
            </a:r>
            <a:r>
              <a:rPr lang="en-US" dirty="0" smtClean="0"/>
              <a:t>making at </a:t>
            </a:r>
            <a:r>
              <a:rPr lang="en-US" dirty="0"/>
              <a:t>the local level. </a:t>
            </a:r>
            <a:endParaRPr lang="en-US" dirty="0" smtClean="0"/>
          </a:p>
          <a:p>
            <a:r>
              <a:rPr lang="en-US" dirty="0" smtClean="0"/>
              <a:t>The </a:t>
            </a:r>
            <a:r>
              <a:rPr lang="en-US" dirty="0"/>
              <a:t>approach suggests measures </a:t>
            </a:r>
            <a:r>
              <a:rPr lang="en-US" dirty="0" smtClean="0"/>
              <a:t>such as </a:t>
            </a:r>
            <a:r>
              <a:rPr lang="en-US" b="1" dirty="0" smtClean="0"/>
              <a:t>rural industrialization</a:t>
            </a:r>
            <a:r>
              <a:rPr lang="en-US" dirty="0" smtClean="0"/>
              <a:t>, diversification </a:t>
            </a:r>
            <a:r>
              <a:rPr lang="en-US" dirty="0"/>
              <a:t>of agriculture, retention of surpluses at the local </a:t>
            </a:r>
            <a:r>
              <a:rPr lang="en-US" dirty="0" smtClean="0"/>
              <a:t>level, comprehensive </a:t>
            </a:r>
            <a:r>
              <a:rPr lang="en-US" dirty="0"/>
              <a:t>land reform, introducing and adopting the key elements </a:t>
            </a:r>
            <a:r>
              <a:rPr lang="en-US" dirty="0" smtClean="0"/>
              <a:t>of urbanism </a:t>
            </a:r>
            <a:r>
              <a:rPr lang="en-US" dirty="0"/>
              <a:t>to specific rural setting (Friedman and </a:t>
            </a:r>
            <a:r>
              <a:rPr lang="en-US" dirty="0" err="1"/>
              <a:t>Dauglass</a:t>
            </a:r>
            <a:r>
              <a:rPr lang="en-US" dirty="0"/>
              <a:t> 1978: </a:t>
            </a:r>
            <a:r>
              <a:rPr lang="en-US" dirty="0" smtClean="0"/>
              <a:t>Douglass1992</a:t>
            </a:r>
            <a:r>
              <a:rPr lang="en-US" dirty="0"/>
              <a:t>). It was found that such industrial and urban decentralization strategies </a:t>
            </a:r>
            <a:r>
              <a:rPr lang="en-US" dirty="0" smtClean="0"/>
              <a:t>had been </a:t>
            </a:r>
            <a:r>
              <a:rPr lang="en-US" dirty="0"/>
              <a:t>fairly successful in Republic of Korea, Cuba, Poland, India, </a:t>
            </a:r>
            <a:r>
              <a:rPr lang="en-US" dirty="0" err="1" smtClean="0"/>
              <a:t>Malaysia,Tanzania</a:t>
            </a:r>
            <a:r>
              <a:rPr lang="en-US" dirty="0" smtClean="0"/>
              <a:t> </a:t>
            </a:r>
            <a:r>
              <a:rPr lang="en-US" dirty="0"/>
              <a:t>and Japan (</a:t>
            </a:r>
            <a:r>
              <a:rPr lang="en-US" dirty="0" err="1"/>
              <a:t>Simmon's</a:t>
            </a:r>
            <a:r>
              <a:rPr lang="en-US" dirty="0"/>
              <a:t> 1979 and </a:t>
            </a:r>
            <a:r>
              <a:rPr lang="en-US" dirty="0" err="1"/>
              <a:t>Oberai</a:t>
            </a:r>
            <a:r>
              <a:rPr lang="en-US" dirty="0"/>
              <a:t>, 1987).</a:t>
            </a:r>
          </a:p>
        </p:txBody>
      </p:sp>
    </p:spTree>
    <p:extLst>
      <p:ext uri="{BB962C8B-B14F-4D97-AF65-F5344CB8AC3E}">
        <p14:creationId xmlns:p14="http://schemas.microsoft.com/office/powerpoint/2010/main" val="3434359892"/>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Definition</a:t>
            </a:r>
          </a:p>
          <a:p>
            <a:r>
              <a:rPr lang="en-US" dirty="0" smtClean="0"/>
              <a:t>Types</a:t>
            </a:r>
          </a:p>
          <a:p>
            <a:r>
              <a:rPr lang="en-US" dirty="0" smtClean="0"/>
              <a:t>Causes of Internal(Rural-Urban) Migration</a:t>
            </a:r>
          </a:p>
          <a:p>
            <a:pPr marL="68580" indent="0">
              <a:buNone/>
            </a:pPr>
            <a:r>
              <a:rPr lang="en-US" dirty="0" smtClean="0"/>
              <a:t>     In Bangladesh</a:t>
            </a:r>
          </a:p>
          <a:p>
            <a:r>
              <a:rPr lang="en-US" dirty="0"/>
              <a:t> </a:t>
            </a:r>
            <a:r>
              <a:rPr lang="en-US" dirty="0" smtClean="0"/>
              <a:t>Effects or consequences of Rural-Urban Migration</a:t>
            </a:r>
          </a:p>
          <a:p>
            <a:r>
              <a:rPr lang="en-US" dirty="0" smtClean="0"/>
              <a:t>How to reduce the internal migration</a:t>
            </a:r>
          </a:p>
          <a:p>
            <a:pPr marL="68580" indent="0">
              <a:buNone/>
            </a:pPr>
            <a:endParaRPr lang="en-US" dirty="0"/>
          </a:p>
        </p:txBody>
      </p:sp>
    </p:spTree>
    <p:extLst>
      <p:ext uri="{BB962C8B-B14F-4D97-AF65-F5344CB8AC3E}">
        <p14:creationId xmlns:p14="http://schemas.microsoft.com/office/powerpoint/2010/main" val="3451908720"/>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990600"/>
            <a:ext cx="7024744" cy="914400"/>
          </a:xfrm>
        </p:spPr>
        <p:txBody>
          <a:bodyPr>
            <a:normAutofit fontScale="90000"/>
          </a:bodyPr>
          <a:lstStyle/>
          <a:p>
            <a:r>
              <a:rPr lang="en-US" sz="2800" b="1" dirty="0"/>
              <a:t>How to manage/reduce Internal Migration in Bangladesh</a:t>
            </a:r>
            <a:endParaRPr lang="en-US" sz="2800" dirty="0"/>
          </a:p>
        </p:txBody>
      </p:sp>
      <p:sp>
        <p:nvSpPr>
          <p:cNvPr id="3" name="Content Placeholder 2"/>
          <p:cNvSpPr>
            <a:spLocks noGrp="1"/>
          </p:cNvSpPr>
          <p:nvPr>
            <p:ph idx="1"/>
          </p:nvPr>
        </p:nvSpPr>
        <p:spPr>
          <a:xfrm>
            <a:off x="762000" y="1981200"/>
            <a:ext cx="7772400" cy="4419600"/>
          </a:xfrm>
        </p:spPr>
        <p:txBody>
          <a:bodyPr>
            <a:normAutofit lnSpcReduction="10000"/>
          </a:bodyPr>
          <a:lstStyle/>
          <a:p>
            <a:r>
              <a:rPr lang="en-US" dirty="0"/>
              <a:t>Instead of allowing the prevailing urban centers to be bear the burnt of </a:t>
            </a:r>
            <a:r>
              <a:rPr lang="en-US" dirty="0" smtClean="0"/>
              <a:t>migration it </a:t>
            </a:r>
            <a:r>
              <a:rPr lang="en-US" dirty="0"/>
              <a:t>is necessary to </a:t>
            </a:r>
            <a:r>
              <a:rPr lang="en-US" b="1" dirty="0"/>
              <a:t>develop small urban centers </a:t>
            </a:r>
            <a:r>
              <a:rPr lang="en-US" dirty="0"/>
              <a:t>in the form of </a:t>
            </a:r>
            <a:r>
              <a:rPr lang="en-US" i="1" dirty="0"/>
              <a:t>Compact </a:t>
            </a:r>
            <a:r>
              <a:rPr lang="en-US" i="1" dirty="0" smtClean="0"/>
              <a:t>Townships </a:t>
            </a:r>
            <a:r>
              <a:rPr lang="en-US" dirty="0" smtClean="0"/>
              <a:t>that </a:t>
            </a:r>
            <a:r>
              <a:rPr lang="en-US" dirty="0"/>
              <a:t>would not only absorb </a:t>
            </a:r>
            <a:r>
              <a:rPr lang="en-US" dirty="0" smtClean="0"/>
              <a:t>willing migrants </a:t>
            </a:r>
            <a:r>
              <a:rPr lang="en-US" dirty="0"/>
              <a:t>but </a:t>
            </a:r>
            <a:r>
              <a:rPr lang="en-US" dirty="0" smtClean="0"/>
              <a:t>also encourage </a:t>
            </a:r>
            <a:r>
              <a:rPr lang="en-US" dirty="0"/>
              <a:t>other </a:t>
            </a:r>
            <a:r>
              <a:rPr lang="en-US" dirty="0" smtClean="0"/>
              <a:t>rural households </a:t>
            </a:r>
            <a:r>
              <a:rPr lang="en-US" dirty="0"/>
              <a:t>to move to these Compact Towns. Similar concept had been used </a:t>
            </a:r>
            <a:r>
              <a:rPr lang="en-US" dirty="0" smtClean="0"/>
              <a:t>in other </a:t>
            </a:r>
            <a:r>
              <a:rPr lang="en-US" dirty="0"/>
              <a:t>countries like Germany and </a:t>
            </a:r>
            <a:r>
              <a:rPr lang="en-US" dirty="0" err="1"/>
              <a:t>Srilanka</a:t>
            </a:r>
            <a:r>
              <a:rPr lang="en-US" dirty="0"/>
              <a:t>.</a:t>
            </a:r>
          </a:p>
        </p:txBody>
      </p:sp>
    </p:spTree>
    <p:extLst>
      <p:ext uri="{BB962C8B-B14F-4D97-AF65-F5344CB8AC3E}">
        <p14:creationId xmlns:p14="http://schemas.microsoft.com/office/powerpoint/2010/main" val="976271746"/>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38200"/>
            <a:ext cx="7086600" cy="914400"/>
          </a:xfrm>
        </p:spPr>
        <p:txBody>
          <a:bodyPr>
            <a:normAutofit fontScale="90000"/>
          </a:bodyPr>
          <a:lstStyle/>
          <a:p>
            <a:r>
              <a:rPr lang="en-US" sz="2800" b="1" dirty="0"/>
              <a:t>How to manage/reduce Internal Migration in Bangladesh</a:t>
            </a:r>
            <a:endParaRPr lang="en-US" sz="2800" dirty="0"/>
          </a:p>
        </p:txBody>
      </p:sp>
      <p:sp>
        <p:nvSpPr>
          <p:cNvPr id="3" name="Content Placeholder 2"/>
          <p:cNvSpPr>
            <a:spLocks noGrp="1"/>
          </p:cNvSpPr>
          <p:nvPr>
            <p:ph idx="1"/>
          </p:nvPr>
        </p:nvSpPr>
        <p:spPr>
          <a:xfrm>
            <a:off x="609600" y="1981200"/>
            <a:ext cx="8001000" cy="4343400"/>
          </a:xfrm>
        </p:spPr>
        <p:txBody>
          <a:bodyPr>
            <a:normAutofit fontScale="92500" lnSpcReduction="20000"/>
          </a:bodyPr>
          <a:lstStyle/>
          <a:p>
            <a:r>
              <a:rPr lang="en-US" dirty="0"/>
              <a:t>The new industries should be established in middle-sized towns, small towns, </a:t>
            </a:r>
            <a:r>
              <a:rPr lang="en-US" dirty="0" smtClean="0"/>
              <a:t>or new </a:t>
            </a:r>
            <a:r>
              <a:rPr lang="en-US" dirty="0"/>
              <a:t>locations selected on account of the accessibility of raw materials or </a:t>
            </a:r>
            <a:r>
              <a:rPr lang="en-US" dirty="0" smtClean="0"/>
              <a:t>other considerations.</a:t>
            </a:r>
          </a:p>
          <a:p>
            <a:r>
              <a:rPr lang="en-US" dirty="0"/>
              <a:t>In the light of </a:t>
            </a:r>
            <a:r>
              <a:rPr lang="en-US" dirty="0" err="1"/>
              <a:t>Todaro</a:t>
            </a:r>
            <a:r>
              <a:rPr lang="en-US" dirty="0"/>
              <a:t> model (1976) it can be recommended that </a:t>
            </a:r>
            <a:r>
              <a:rPr lang="en-US" i="1" dirty="0"/>
              <a:t>imbalances </a:t>
            </a:r>
            <a:r>
              <a:rPr lang="en-US" i="1" dirty="0" smtClean="0"/>
              <a:t>in urban-rural </a:t>
            </a:r>
            <a:r>
              <a:rPr lang="en-US" i="1" dirty="0"/>
              <a:t>employment opportunities </a:t>
            </a:r>
            <a:r>
              <a:rPr lang="en-US" dirty="0"/>
              <a:t>need to be reduced</a:t>
            </a:r>
            <a:r>
              <a:rPr lang="en-US" dirty="0" smtClean="0"/>
              <a:t>.</a:t>
            </a:r>
            <a:r>
              <a:rPr lang="en-US" dirty="0"/>
              <a:t> By creating and increasing </a:t>
            </a:r>
            <a:r>
              <a:rPr lang="en-US" i="1" dirty="0"/>
              <a:t>wage rate </a:t>
            </a:r>
            <a:r>
              <a:rPr lang="en-US" dirty="0"/>
              <a:t>in different area or </a:t>
            </a:r>
            <a:r>
              <a:rPr lang="en-US" dirty="0" smtClean="0"/>
              <a:t>less populated </a:t>
            </a:r>
            <a:r>
              <a:rPr lang="en-US" dirty="0"/>
              <a:t>area, population can redistribute or rural urban migration can reduce.</a:t>
            </a:r>
          </a:p>
        </p:txBody>
      </p:sp>
    </p:spTree>
    <p:extLst>
      <p:ext uri="{BB962C8B-B14F-4D97-AF65-F5344CB8AC3E}">
        <p14:creationId xmlns:p14="http://schemas.microsoft.com/office/powerpoint/2010/main" val="1137552585"/>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normAutofit/>
          </a:bodyPr>
          <a:lstStyle/>
          <a:p>
            <a:r>
              <a:rPr lang="en-US" sz="2800" b="1" dirty="0"/>
              <a:t>How to manage/reduce Internal Migration in Bangladesh</a:t>
            </a:r>
            <a:endParaRPr lang="en-US" sz="2800" dirty="0"/>
          </a:p>
        </p:txBody>
      </p:sp>
      <p:sp>
        <p:nvSpPr>
          <p:cNvPr id="3" name="Content Placeholder 2"/>
          <p:cNvSpPr>
            <a:spLocks noGrp="1"/>
          </p:cNvSpPr>
          <p:nvPr>
            <p:ph idx="1"/>
          </p:nvPr>
        </p:nvSpPr>
        <p:spPr>
          <a:xfrm>
            <a:off x="1043492" y="2057400"/>
            <a:ext cx="7414708" cy="3775229"/>
          </a:xfrm>
        </p:spPr>
        <p:txBody>
          <a:bodyPr>
            <a:normAutofit/>
          </a:bodyPr>
          <a:lstStyle/>
          <a:p>
            <a:r>
              <a:rPr lang="en-US" dirty="0"/>
              <a:t>The government may be </a:t>
            </a:r>
            <a:r>
              <a:rPr lang="en-US" i="1" dirty="0"/>
              <a:t>redistributing population </a:t>
            </a:r>
            <a:r>
              <a:rPr lang="en-US" dirty="0"/>
              <a:t>from </a:t>
            </a:r>
            <a:r>
              <a:rPr lang="en-US" dirty="0" smtClean="0"/>
              <a:t>thickly Populated </a:t>
            </a:r>
            <a:r>
              <a:rPr lang="en-US" dirty="0"/>
              <a:t>areas to sparsely populated areas</a:t>
            </a:r>
            <a:r>
              <a:rPr lang="en-US" dirty="0" smtClean="0"/>
              <a:t>.</a:t>
            </a:r>
          </a:p>
          <a:p>
            <a:r>
              <a:rPr lang="en-US" i="1" dirty="0"/>
              <a:t>Subsidies and tax incentives </a:t>
            </a:r>
            <a:r>
              <a:rPr lang="en-US" dirty="0"/>
              <a:t>may be provided only for offices, factories </a:t>
            </a:r>
            <a:r>
              <a:rPr lang="en-US" dirty="0" smtClean="0"/>
              <a:t>of industries </a:t>
            </a:r>
            <a:r>
              <a:rPr lang="en-US" dirty="0"/>
              <a:t>which will be out of Dhaka City.</a:t>
            </a:r>
          </a:p>
        </p:txBody>
      </p:sp>
    </p:spTree>
    <p:extLst>
      <p:ext uri="{BB962C8B-B14F-4D97-AF65-F5344CB8AC3E}">
        <p14:creationId xmlns:p14="http://schemas.microsoft.com/office/powerpoint/2010/main" val="1511401009"/>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0"/>
            <a:ext cx="7024744" cy="1143000"/>
          </a:xfrm>
        </p:spPr>
        <p:txBody>
          <a:bodyPr>
            <a:normAutofit/>
          </a:bodyPr>
          <a:lstStyle/>
          <a:p>
            <a:r>
              <a:rPr lang="en-US" sz="2800" b="1" dirty="0"/>
              <a:t>How to manage/reduce Internal Migration in Bangladesh</a:t>
            </a:r>
            <a:endParaRPr lang="en-US" sz="2800" dirty="0"/>
          </a:p>
        </p:txBody>
      </p:sp>
      <p:sp>
        <p:nvSpPr>
          <p:cNvPr id="3" name="Content Placeholder 2"/>
          <p:cNvSpPr>
            <a:spLocks noGrp="1"/>
          </p:cNvSpPr>
          <p:nvPr>
            <p:ph idx="1"/>
          </p:nvPr>
        </p:nvSpPr>
        <p:spPr>
          <a:xfrm>
            <a:off x="609600" y="2323652"/>
            <a:ext cx="8001000" cy="4000948"/>
          </a:xfrm>
        </p:spPr>
        <p:txBody>
          <a:bodyPr>
            <a:normAutofit/>
          </a:bodyPr>
          <a:lstStyle/>
          <a:p>
            <a:r>
              <a:rPr lang="en-US" dirty="0"/>
              <a:t>By increasing economic opportunities in rural areas through, e.g. promotion </a:t>
            </a:r>
            <a:r>
              <a:rPr lang="en-US" dirty="0" smtClean="0"/>
              <a:t>of small  </a:t>
            </a:r>
            <a:r>
              <a:rPr lang="en-US" dirty="0" err="1" smtClean="0"/>
              <a:t>labour</a:t>
            </a:r>
            <a:r>
              <a:rPr lang="en-US" dirty="0" smtClean="0"/>
              <a:t> </a:t>
            </a:r>
            <a:r>
              <a:rPr lang="en-US" dirty="0"/>
              <a:t>intensive industries and minor </a:t>
            </a:r>
            <a:r>
              <a:rPr lang="en-US" dirty="0" smtClean="0"/>
              <a:t>   public </a:t>
            </a:r>
            <a:r>
              <a:rPr lang="en-US" dirty="0"/>
              <a:t>works. Rural </a:t>
            </a:r>
            <a:r>
              <a:rPr lang="en-US" dirty="0" smtClean="0"/>
              <a:t>off-farm development </a:t>
            </a:r>
            <a:r>
              <a:rPr lang="en-US" dirty="0"/>
              <a:t>also helps to satisfy the basic needs and practical ambitions of rural</a:t>
            </a:r>
          </a:p>
          <a:p>
            <a:pPr marL="395288" indent="-327025">
              <a:buNone/>
            </a:pPr>
            <a:r>
              <a:rPr lang="en-US" dirty="0" smtClean="0"/>
              <a:t>    residents </a:t>
            </a:r>
            <a:r>
              <a:rPr lang="en-US" dirty="0"/>
              <a:t>and hence reduce rural urban migration </a:t>
            </a:r>
            <a:r>
              <a:rPr lang="en-US" dirty="0" smtClean="0"/>
              <a:t>     in </a:t>
            </a:r>
            <a:r>
              <a:rPr lang="en-US" dirty="0"/>
              <a:t>Dhaka City.</a:t>
            </a:r>
          </a:p>
        </p:txBody>
      </p:sp>
    </p:spTree>
    <p:extLst>
      <p:ext uri="{BB962C8B-B14F-4D97-AF65-F5344CB8AC3E}">
        <p14:creationId xmlns:p14="http://schemas.microsoft.com/office/powerpoint/2010/main" val="3107363882"/>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Definition</a:t>
            </a:r>
            <a:endParaRPr lang="en-US" dirty="0"/>
          </a:p>
        </p:txBody>
      </p:sp>
      <p:sp>
        <p:nvSpPr>
          <p:cNvPr id="3" name="Content Placeholder 2"/>
          <p:cNvSpPr>
            <a:spLocks noGrp="1"/>
          </p:cNvSpPr>
          <p:nvPr>
            <p:ph idx="1"/>
          </p:nvPr>
        </p:nvSpPr>
        <p:spPr/>
        <p:txBody>
          <a:bodyPr/>
          <a:lstStyle/>
          <a:p>
            <a:r>
              <a:rPr lang="en-US" dirty="0" smtClean="0"/>
              <a:t> The </a:t>
            </a:r>
            <a:r>
              <a:rPr lang="en-US" dirty="0"/>
              <a:t>temporary or permanent movement of people from one place to </a:t>
            </a:r>
            <a:r>
              <a:rPr lang="en-US" dirty="0" smtClean="0"/>
              <a:t>another.</a:t>
            </a:r>
          </a:p>
          <a:p>
            <a:r>
              <a:rPr lang="en-US" dirty="0"/>
              <a:t>“Migration refers to movement of a person from one place to another place, away from native place either within or outside the country for job, occupation, business or in search of better standard of living, on a permanent basis.”</a:t>
            </a:r>
          </a:p>
        </p:txBody>
      </p:sp>
    </p:spTree>
    <p:extLst>
      <p:ext uri="{BB962C8B-B14F-4D97-AF65-F5344CB8AC3E}">
        <p14:creationId xmlns:p14="http://schemas.microsoft.com/office/powerpoint/2010/main" val="2158338624"/>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Immigration </a:t>
            </a:r>
            <a:r>
              <a:rPr lang="en-US" b="1" dirty="0"/>
              <a:t>and Emigration:</a:t>
            </a:r>
            <a:r>
              <a:rPr lang="en-US" dirty="0"/>
              <a:t> </a:t>
            </a:r>
            <a:br>
              <a:rPr lang="en-US" dirty="0"/>
            </a:br>
            <a:endParaRPr lang="en-US" dirty="0"/>
          </a:p>
        </p:txBody>
      </p:sp>
      <p:sp>
        <p:nvSpPr>
          <p:cNvPr id="3" name="Content Placeholder 2"/>
          <p:cNvSpPr>
            <a:spLocks noGrp="1"/>
          </p:cNvSpPr>
          <p:nvPr>
            <p:ph idx="1"/>
          </p:nvPr>
        </p:nvSpPr>
        <p:spPr/>
        <p:txBody>
          <a:bodyPr/>
          <a:lstStyle/>
          <a:p>
            <a:r>
              <a:rPr lang="en-US" dirty="0" smtClean="0"/>
              <a:t>When </a:t>
            </a:r>
            <a:r>
              <a:rPr lang="en-US" dirty="0"/>
              <a:t>people from one country move permanently to another country, for example, if people from </a:t>
            </a:r>
            <a:r>
              <a:rPr lang="en-US" dirty="0" smtClean="0"/>
              <a:t>Bangladesh </a:t>
            </a:r>
            <a:r>
              <a:rPr lang="en-US" dirty="0"/>
              <a:t>move to America then for America, it is termed as Immigration, whereas for </a:t>
            </a:r>
            <a:r>
              <a:rPr lang="en-US" dirty="0" smtClean="0"/>
              <a:t>Bangladesh </a:t>
            </a:r>
            <a:r>
              <a:rPr lang="en-US" dirty="0"/>
              <a:t>it is termed as Emigration. </a:t>
            </a:r>
          </a:p>
          <a:p>
            <a:endParaRPr lang="en-US" dirty="0"/>
          </a:p>
        </p:txBody>
      </p:sp>
    </p:spTree>
    <p:extLst>
      <p:ext uri="{BB962C8B-B14F-4D97-AF65-F5344CB8AC3E}">
        <p14:creationId xmlns:p14="http://schemas.microsoft.com/office/powerpoint/2010/main" val="3540840974"/>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010400" cy="762000"/>
          </a:xfrm>
        </p:spPr>
        <p:txBody>
          <a:bodyPr>
            <a:normAutofit/>
          </a:bodyPr>
          <a:lstStyle/>
          <a:p>
            <a:r>
              <a:rPr lang="en-US" sz="3600" b="1" dirty="0" smtClean="0"/>
              <a:t>Types of Migration</a:t>
            </a:r>
            <a:endParaRPr lang="en-US" sz="3600" b="1"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1143000"/>
            <a:ext cx="8403109" cy="5737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1285535"/>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Migration</a:t>
            </a:r>
            <a:r>
              <a:rPr lang="en-US" dirty="0"/>
              <a:t/>
            </a:r>
            <a:br>
              <a:rPr lang="en-US" dirty="0"/>
            </a:br>
            <a:endParaRPr lang="en-US" dirty="0"/>
          </a:p>
        </p:txBody>
      </p:sp>
      <p:sp>
        <p:nvSpPr>
          <p:cNvPr id="3" name="Content Placeholder 2"/>
          <p:cNvSpPr>
            <a:spLocks noGrp="1"/>
          </p:cNvSpPr>
          <p:nvPr>
            <p:ph idx="1"/>
          </p:nvPr>
        </p:nvSpPr>
        <p:spPr>
          <a:xfrm>
            <a:off x="457200" y="1676400"/>
            <a:ext cx="8077200" cy="4724400"/>
          </a:xfrm>
        </p:spPr>
        <p:txBody>
          <a:bodyPr>
            <a:normAutofit fontScale="85000" lnSpcReduction="20000"/>
          </a:bodyPr>
          <a:lstStyle/>
          <a:p>
            <a:r>
              <a:rPr lang="en-US" dirty="0" smtClean="0"/>
              <a:t>There </a:t>
            </a:r>
            <a:r>
              <a:rPr lang="en-US" dirty="0"/>
              <a:t>are many types of migrations and many people are not aware of these types. Below we have discussed the most common ones:</a:t>
            </a:r>
          </a:p>
          <a:p>
            <a:pPr lvl="0"/>
            <a:r>
              <a:rPr lang="en-US" b="1" dirty="0"/>
              <a:t>Internal Migration</a:t>
            </a:r>
            <a:r>
              <a:rPr lang="en-US" dirty="0"/>
              <a:t>: It is the type in which you move to a new home within the same state, country or continent. A person move to another administrative territory</a:t>
            </a:r>
            <a:r>
              <a:rPr lang="en-US" dirty="0" smtClean="0"/>
              <a:t>.</a:t>
            </a:r>
          </a:p>
          <a:p>
            <a:pPr marL="388938" lvl="0" indent="0">
              <a:buNone/>
            </a:pPr>
            <a:r>
              <a:rPr lang="en-US" dirty="0"/>
              <a:t> </a:t>
            </a:r>
            <a:r>
              <a:rPr lang="en-US" dirty="0" smtClean="0"/>
              <a:t>Rural-Urban </a:t>
            </a:r>
            <a:r>
              <a:rPr lang="en-US" dirty="0"/>
              <a:t>Migration </a:t>
            </a:r>
            <a:r>
              <a:rPr lang="en-US" dirty="0" smtClean="0"/>
              <a:t>:Movement </a:t>
            </a:r>
            <a:r>
              <a:rPr lang="en-US" dirty="0"/>
              <a:t>of people away </a:t>
            </a:r>
            <a:r>
              <a:rPr lang="en-US" dirty="0" smtClean="0"/>
              <a:t> from </a:t>
            </a:r>
            <a:r>
              <a:rPr lang="en-US" dirty="0"/>
              <a:t>the rural region (countryside, farms) to an urban (town, city) area. </a:t>
            </a:r>
          </a:p>
          <a:p>
            <a:pPr lvl="0"/>
            <a:r>
              <a:rPr lang="en-US" b="1" dirty="0" smtClean="0"/>
              <a:t>External/International </a:t>
            </a:r>
            <a:r>
              <a:rPr lang="en-US" b="1" dirty="0"/>
              <a:t>Migration</a:t>
            </a:r>
            <a:r>
              <a:rPr lang="en-US" dirty="0"/>
              <a:t>: It is the type in which you move to a new home in a different state, country or continent</a:t>
            </a:r>
            <a:r>
              <a:rPr lang="en-US" dirty="0" smtClean="0"/>
              <a:t>.</a:t>
            </a:r>
            <a:endParaRPr lang="en-US" dirty="0"/>
          </a:p>
        </p:txBody>
      </p:sp>
    </p:spTree>
    <p:extLst>
      <p:ext uri="{BB962C8B-B14F-4D97-AF65-F5344CB8AC3E}">
        <p14:creationId xmlns:p14="http://schemas.microsoft.com/office/powerpoint/2010/main" val="1605751416"/>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9600"/>
            <a:ext cx="7024744" cy="1143000"/>
          </a:xfrm>
        </p:spPr>
        <p:txBody>
          <a:bodyPr/>
          <a:lstStyle/>
          <a:p>
            <a:r>
              <a:rPr lang="en-US" dirty="0" smtClean="0"/>
              <a:t>International Migration</a:t>
            </a:r>
            <a:endParaRPr lang="en-US" dirty="0"/>
          </a:p>
        </p:txBody>
      </p:sp>
      <p:sp>
        <p:nvSpPr>
          <p:cNvPr id="3" name="Content Placeholder 2"/>
          <p:cNvSpPr>
            <a:spLocks noGrp="1"/>
          </p:cNvSpPr>
          <p:nvPr>
            <p:ph idx="1"/>
          </p:nvPr>
        </p:nvSpPr>
        <p:spPr>
          <a:xfrm>
            <a:off x="381000" y="1828800"/>
            <a:ext cx="8458200" cy="4724400"/>
          </a:xfrm>
        </p:spPr>
        <p:txBody>
          <a:bodyPr>
            <a:normAutofit fontScale="62500" lnSpcReduction="20000"/>
          </a:bodyPr>
          <a:lstStyle/>
          <a:p>
            <a:pPr lvl="0"/>
            <a:r>
              <a:rPr lang="en-US" b="1" dirty="0"/>
              <a:t>Population Transfer/Forced Migration</a:t>
            </a:r>
            <a:r>
              <a:rPr lang="en-US" dirty="0"/>
              <a:t>: It is the type in which the government forces a huge group of people to leave a region on the basis of religion or ethnicity. It is also called the involuntary or the </a:t>
            </a:r>
            <a:r>
              <a:rPr lang="en-US" dirty="0" smtClean="0"/>
              <a:t>forced </a:t>
            </a:r>
            <a:r>
              <a:rPr lang="en-US" dirty="0"/>
              <a:t>migration</a:t>
            </a:r>
            <a:r>
              <a:rPr lang="en-US" dirty="0" smtClean="0"/>
              <a:t>.</a:t>
            </a:r>
            <a:r>
              <a:rPr lang="en-US" dirty="0"/>
              <a:t> </a:t>
            </a:r>
            <a:r>
              <a:rPr lang="en-US" dirty="0" smtClean="0"/>
              <a:t>Refugees </a:t>
            </a:r>
            <a:r>
              <a:rPr lang="en-US" dirty="0"/>
              <a:t>are persons who owing to well-founded fear of persecution for reasons of race, religion, nationality or political opinions, are outside of their country of origin and cannot or owing to such fear, do not wish to avail themselves of the protection of that country.</a:t>
            </a:r>
          </a:p>
          <a:p>
            <a:pPr lvl="0"/>
            <a:r>
              <a:rPr lang="en-US" b="1" dirty="0"/>
              <a:t>Impelled/Imposed</a:t>
            </a:r>
            <a:r>
              <a:rPr lang="en-US" dirty="0"/>
              <a:t>:  It is the type of movement in which people are forced to leave a country because of unfavorable situations like religious persecution, political unrest or warfare.</a:t>
            </a:r>
          </a:p>
          <a:p>
            <a:pPr lvl="0"/>
            <a:r>
              <a:rPr lang="en-US" b="1" dirty="0"/>
              <a:t>Return Migration</a:t>
            </a:r>
            <a:r>
              <a:rPr lang="en-US" dirty="0"/>
              <a:t>: It is the voluntary movement of the immigrants to the place of origin.</a:t>
            </a:r>
          </a:p>
          <a:p>
            <a:pPr lvl="0"/>
            <a:r>
              <a:rPr lang="en-US" b="1" dirty="0"/>
              <a:t>Seasonal Migration</a:t>
            </a:r>
            <a:r>
              <a:rPr lang="en-US" dirty="0"/>
              <a:t>: It is the movement for a specific period of time in response to the climate conditions or labor conditions.</a:t>
            </a:r>
          </a:p>
          <a:p>
            <a:r>
              <a:rPr lang="en-US" b="1" dirty="0"/>
              <a:t>Chain Migration</a:t>
            </a:r>
            <a:r>
              <a:rPr lang="en-US" dirty="0"/>
              <a:t>: It is the type of movement which begins from one member of the family who arranges money for his family members in order to make them move to a new location.</a:t>
            </a:r>
          </a:p>
          <a:p>
            <a:endParaRPr lang="en-US" dirty="0"/>
          </a:p>
        </p:txBody>
      </p:sp>
    </p:spTree>
    <p:extLst>
      <p:ext uri="{BB962C8B-B14F-4D97-AF65-F5344CB8AC3E}">
        <p14:creationId xmlns:p14="http://schemas.microsoft.com/office/powerpoint/2010/main" val="1514227222"/>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smtClean="0"/>
              <a:t>Internal </a:t>
            </a:r>
            <a:r>
              <a:rPr lang="en-US" dirty="0" smtClean="0"/>
              <a:t>Migration in Bangladesh</a:t>
            </a:r>
            <a:endParaRPr lang="en-US" dirty="0"/>
          </a:p>
        </p:txBody>
      </p:sp>
      <p:sp>
        <p:nvSpPr>
          <p:cNvPr id="3" name="Content Placeholder 2"/>
          <p:cNvSpPr>
            <a:spLocks noGrp="1"/>
          </p:cNvSpPr>
          <p:nvPr>
            <p:ph idx="1"/>
          </p:nvPr>
        </p:nvSpPr>
        <p:spPr/>
        <p:txBody>
          <a:bodyPr/>
          <a:lstStyle/>
          <a:p>
            <a:r>
              <a:rPr lang="en-US" dirty="0"/>
              <a:t>Rural-urban migration plays a key role in the rapid urbanization process of Bangladesh. Increasing urbanization is not caused by the natural population growth in the urban areas in Bangladesh; rather it is an outcome of the push - pull factors of migration.</a:t>
            </a:r>
          </a:p>
        </p:txBody>
      </p:sp>
    </p:spTree>
    <p:extLst>
      <p:ext uri="{BB962C8B-B14F-4D97-AF65-F5344CB8AC3E}">
        <p14:creationId xmlns:p14="http://schemas.microsoft.com/office/powerpoint/2010/main" val="1628392557"/>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315200" cy="1143000"/>
          </a:xfrm>
        </p:spPr>
        <p:txBody>
          <a:bodyPr>
            <a:noAutofit/>
          </a:bodyPr>
          <a:lstStyle/>
          <a:p>
            <a:r>
              <a:rPr lang="en-US" sz="3200" b="1" dirty="0" smtClean="0"/>
              <a:t/>
            </a:r>
            <a:br>
              <a:rPr lang="en-US" sz="3200" b="1" dirty="0" smtClean="0"/>
            </a:br>
            <a:r>
              <a:rPr lang="en-US" sz="3200" b="1" dirty="0" smtClean="0"/>
              <a:t>Causes </a:t>
            </a:r>
            <a:r>
              <a:rPr lang="en-US" sz="3200" b="1" dirty="0"/>
              <a:t>of </a:t>
            </a:r>
            <a:r>
              <a:rPr lang="en-US" sz="3200" b="1" dirty="0" smtClean="0"/>
              <a:t>Migration(Push-Pull Factors)</a:t>
            </a:r>
            <a:r>
              <a:rPr lang="en-US" sz="3200" dirty="0" smtClean="0"/>
              <a:t>Rural-Urban in Bangladesh</a:t>
            </a:r>
            <a:endParaRPr lang="en-US" sz="3200" dirty="0"/>
          </a:p>
        </p:txBody>
      </p:sp>
      <p:sp>
        <p:nvSpPr>
          <p:cNvPr id="3" name="Content Placeholder 2"/>
          <p:cNvSpPr>
            <a:spLocks noGrp="1"/>
          </p:cNvSpPr>
          <p:nvPr>
            <p:ph idx="1"/>
          </p:nvPr>
        </p:nvSpPr>
        <p:spPr>
          <a:xfrm>
            <a:off x="457200" y="1905000"/>
            <a:ext cx="8686800" cy="4953000"/>
          </a:xfrm>
        </p:spPr>
        <p:txBody>
          <a:bodyPr>
            <a:normAutofit fontScale="70000" lnSpcReduction="20000"/>
          </a:bodyPr>
          <a:lstStyle/>
          <a:p>
            <a:pPr marL="68580" indent="0">
              <a:buNone/>
            </a:pPr>
            <a:r>
              <a:rPr lang="en-US" b="1" u="sng" dirty="0" smtClean="0"/>
              <a:t>Push </a:t>
            </a:r>
            <a:r>
              <a:rPr lang="en-US" b="1" u="sng" dirty="0"/>
              <a:t>factors</a:t>
            </a:r>
            <a:r>
              <a:rPr lang="en-US" u="sng" dirty="0"/>
              <a:t>: </a:t>
            </a:r>
            <a:endParaRPr lang="en-US" u="sng" dirty="0" smtClean="0"/>
          </a:p>
          <a:p>
            <a:r>
              <a:rPr lang="en-US" dirty="0" smtClean="0"/>
              <a:t>These </a:t>
            </a:r>
            <a:r>
              <a:rPr lang="en-US" dirty="0"/>
              <a:t>are the negative factors in the home country that compel people to move to another one. </a:t>
            </a:r>
            <a:endParaRPr lang="en-US" dirty="0" smtClean="0"/>
          </a:p>
          <a:p>
            <a:pPr marL="68580" indent="0">
              <a:buNone/>
            </a:pPr>
            <a:r>
              <a:rPr lang="en-US" b="1" dirty="0" smtClean="0"/>
              <a:t>Push </a:t>
            </a:r>
            <a:r>
              <a:rPr lang="en-US" b="1" dirty="0"/>
              <a:t>factors </a:t>
            </a:r>
            <a:r>
              <a:rPr lang="en-US" b="1" dirty="0" smtClean="0"/>
              <a:t>:</a:t>
            </a:r>
          </a:p>
          <a:p>
            <a:pPr lvl="0"/>
            <a:r>
              <a:rPr lang="en-US" dirty="0" smtClean="0"/>
              <a:t>Rural Poverty</a:t>
            </a:r>
          </a:p>
          <a:p>
            <a:pPr lvl="0"/>
            <a:r>
              <a:rPr lang="en-US" dirty="0" smtClean="0"/>
              <a:t>Less </a:t>
            </a:r>
            <a:r>
              <a:rPr lang="en-US" dirty="0"/>
              <a:t>health and education facilities</a:t>
            </a:r>
          </a:p>
          <a:p>
            <a:r>
              <a:rPr lang="en-US" dirty="0" smtClean="0"/>
              <a:t>Unemployment </a:t>
            </a:r>
          </a:p>
          <a:p>
            <a:r>
              <a:rPr lang="en-US" dirty="0" smtClean="0"/>
              <a:t>Natural Disasters (Flood, Drought etc.) </a:t>
            </a:r>
          </a:p>
          <a:p>
            <a:r>
              <a:rPr lang="en-US" dirty="0" smtClean="0"/>
              <a:t>internal </a:t>
            </a:r>
            <a:r>
              <a:rPr lang="en-US" dirty="0"/>
              <a:t>conflicts </a:t>
            </a:r>
            <a:endParaRPr lang="en-US" dirty="0" smtClean="0"/>
          </a:p>
          <a:p>
            <a:r>
              <a:rPr lang="en-US" dirty="0" smtClean="0"/>
              <a:t>natural diseases</a:t>
            </a:r>
          </a:p>
          <a:p>
            <a:r>
              <a:rPr lang="en-US" dirty="0" smtClean="0"/>
              <a:t> Low income </a:t>
            </a:r>
          </a:p>
          <a:p>
            <a:r>
              <a:rPr lang="en-US" dirty="0" smtClean="0"/>
              <a:t> Lack </a:t>
            </a:r>
            <a:r>
              <a:rPr lang="en-US" dirty="0"/>
              <a:t>of career </a:t>
            </a:r>
            <a:r>
              <a:rPr lang="en-US" dirty="0" smtClean="0"/>
              <a:t>development </a:t>
            </a:r>
          </a:p>
          <a:p>
            <a:pPr lvl="0"/>
            <a:r>
              <a:rPr lang="en-US" dirty="0" smtClean="0"/>
              <a:t> Personal </a:t>
            </a:r>
            <a:r>
              <a:rPr lang="en-US" dirty="0"/>
              <a:t>safety and security</a:t>
            </a:r>
          </a:p>
          <a:p>
            <a:pPr lvl="0"/>
            <a:r>
              <a:rPr lang="en-US" dirty="0"/>
              <a:t>Low standard of </a:t>
            </a:r>
            <a:r>
              <a:rPr lang="en-US" dirty="0" smtClean="0"/>
              <a:t>living</a:t>
            </a:r>
          </a:p>
          <a:p>
            <a:pPr lvl="0"/>
            <a:r>
              <a:rPr lang="en-US" dirty="0"/>
              <a:t>Lack of political/religious liberty</a:t>
            </a:r>
          </a:p>
          <a:p>
            <a:endParaRPr lang="en-US" dirty="0" smtClean="0"/>
          </a:p>
          <a:p>
            <a:endParaRPr lang="en-US" dirty="0"/>
          </a:p>
        </p:txBody>
      </p:sp>
    </p:spTree>
    <p:extLst>
      <p:ext uri="{BB962C8B-B14F-4D97-AF65-F5344CB8AC3E}">
        <p14:creationId xmlns:p14="http://schemas.microsoft.com/office/powerpoint/2010/main" val="371420306"/>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8" ma:contentTypeDescription="Create a new document." ma:contentTypeScope="" ma:versionID="1976062d99ecd41258af889b4c379dcf">
  <xsd:schema xmlns:xsd="http://www.w3.org/2001/XMLSchema" xmlns:xs="http://www.w3.org/2001/XMLSchema" xmlns:p="http://schemas.microsoft.com/office/2006/metadata/properties" xmlns:ns2="a12ddc03-b357-499c-864f-c6204d3dd0f9" targetNamespace="http://schemas.microsoft.com/office/2006/metadata/properties" ma:root="true" ma:fieldsID="f5258be47d8348d670dee9fe88414daf" ns2:_="">
    <xsd:import namespace="a12ddc03-b357-499c-864f-c6204d3dd0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6225DB-C185-40FA-AC55-F5E411D2EEC3}"/>
</file>

<file path=customXml/itemProps2.xml><?xml version="1.0" encoding="utf-8"?>
<ds:datastoreItem xmlns:ds="http://schemas.openxmlformats.org/officeDocument/2006/customXml" ds:itemID="{AEF8B5D3-A693-4D7A-B09A-E710C0B46DF6}"/>
</file>

<file path=customXml/itemProps3.xml><?xml version="1.0" encoding="utf-8"?>
<ds:datastoreItem xmlns:ds="http://schemas.openxmlformats.org/officeDocument/2006/customXml" ds:itemID="{27C46DE4-20C0-4378-904F-F8DCBAD6A9C8}"/>
</file>

<file path=docProps/app.xml><?xml version="1.0" encoding="utf-8"?>
<Properties xmlns="http://schemas.openxmlformats.org/officeDocument/2006/extended-properties" xmlns:vt="http://schemas.openxmlformats.org/officeDocument/2006/docPropsVTypes">
  <Template>Technic</Template>
  <TotalTime>198</TotalTime>
  <Words>1375</Words>
  <Application>Microsoft Office PowerPoint</Application>
  <PresentationFormat>On-screen Show (4:3)</PresentationFormat>
  <Paragraphs>114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Technic</vt:lpstr>
      <vt:lpstr>Dr. Buddha Dev Biswas Department of Social Science</vt:lpstr>
      <vt:lpstr>Contents</vt:lpstr>
      <vt:lpstr>Migration: Definition</vt:lpstr>
      <vt:lpstr>Immigration and Emigration:  </vt:lpstr>
      <vt:lpstr>Types of Migration</vt:lpstr>
      <vt:lpstr>Types of Migration </vt:lpstr>
      <vt:lpstr>International Migration</vt:lpstr>
      <vt:lpstr> Internal Migration in Bangladesh</vt:lpstr>
      <vt:lpstr> Causes of Migration(Push-Pull Factors)Rural-Urban in Bangladesh</vt:lpstr>
      <vt:lpstr>Push Factors: </vt:lpstr>
      <vt:lpstr>Causes of Migration(Push-Pull Factors)Rural-Urban in Bangladesh</vt:lpstr>
      <vt:lpstr>PowerPoint Presentation</vt:lpstr>
      <vt:lpstr>Negative Impacts of Rural-Urban Migration</vt:lpstr>
      <vt:lpstr>    </vt:lpstr>
      <vt:lpstr>Dhaka's Primacy</vt:lpstr>
      <vt:lpstr>Dhaka's Primacy</vt:lpstr>
      <vt:lpstr>How to manage/reduce Internal Migration in Bangladesh</vt:lpstr>
      <vt:lpstr>PowerPoint Presentation</vt:lpstr>
      <vt:lpstr>How to manage/reduce Internal Migration in Bangladesh</vt:lpstr>
      <vt:lpstr>How to manage/reduce Internal Migration in Bangladesh</vt:lpstr>
      <vt:lpstr>How to manage/reduce Internal Migration in Bangladesh</vt:lpstr>
      <vt:lpstr>How to manage/reduce Internal Migration in Bangladesh</vt:lpstr>
      <vt:lpstr>How to manage/reduce Internal Migration in Bangladesh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Migration in Bangladesh</dc:title>
  <dc:creator>Teacher</dc:creator>
  <cp:lastModifiedBy>Teacher</cp:lastModifiedBy>
  <cp:revision>22</cp:revision>
  <dcterms:created xsi:type="dcterms:W3CDTF">2006-08-16T00:00:00Z</dcterms:created>
  <dcterms:modified xsi:type="dcterms:W3CDTF">2020-09-08T17:07:48Z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