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7" r:id="rId4"/>
    <p:sldId id="278" r:id="rId5"/>
    <p:sldId id="279" r:id="rId6"/>
    <p:sldId id="280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49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30E-50CB-41D4-B880-9F9D7FA7BA29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B23-474F-49A8-A23D-7A0E84AD2BE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E30-D25B-4216-A7A0-BE8AD9B7E327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FD5-F0AF-4965-A66C-E35F81ABEC91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2D2-B87B-4847-9811-8BF83A23C0A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2871-21BD-4EDE-AE57-59E17BF237ED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78AD-1CB0-4608-B3A1-669F93264AC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42CD-9A58-4A2A-A626-496AF398B0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53B5-49FB-46D3-8DDC-FF194BFECA4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357-3270-44AD-8313-0626A2642B8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85F5-738C-480D-8B46-1B1B3DA4FF2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0414-9D97-4B74-A477-A764E0D269A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F015-530B-454C-ADA2-7F215720717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8430-5DBF-4BDF-AAA2-FD9FC4A2D81F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2E2-3F23-42C1-AFF2-4509F05706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1CE5-8CD7-468E-85A4-78CEAD3625E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EAB5B0-AB84-48D4-BAFB-665F1E7B35E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749" y="503597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4400" b="1" dirty="0" smtClean="0">
                <a:latin typeface="+mn-lt"/>
              </a:rPr>
              <a:t>Review Class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Lecture Outline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20" y="2101755"/>
            <a:ext cx="8234223" cy="4107981"/>
          </a:xfrm>
        </p:spPr>
        <p:txBody>
          <a:bodyPr>
            <a:noAutofit/>
          </a:bodyPr>
          <a:lstStyle/>
          <a:p>
            <a:pPr marL="274320" indent="-274320">
              <a:spcBef>
                <a:spcPts val="600"/>
              </a:spcBef>
              <a:buClrTx/>
              <a:buFont typeface="Wingdings" pitchFamily="2" charset="2"/>
              <a:buChar char="§"/>
            </a:pPr>
            <a:r>
              <a:rPr lang="en-US" altLang="zh-TW" b="1" dirty="0" smtClean="0">
                <a:solidFill>
                  <a:srgbClr val="FF0000"/>
                </a:solidFill>
              </a:rPr>
              <a:t>Review of the midterm topics from Text Book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1.1 Propositional Logic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1.2 Propositional Equivalences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1.3 Predicates and Quantifiers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2.1 Sets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2.2 Set Operations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2.3 Functions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3.4 The Integers and Division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3.5 Primes and Greatest Common Divisors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3.8 Matrices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4.1 Mathematical Induction </a:t>
            </a:r>
          </a:p>
          <a:p>
            <a:pPr marL="274320" indent="-274320">
              <a:buClrTx/>
              <a:buFont typeface="Wingdings" pitchFamily="2" charset="2"/>
              <a:buChar char="§"/>
            </a:pPr>
            <a:r>
              <a:rPr lang="en-US" altLang="zh-TW" b="1" dirty="0" smtClean="0">
                <a:solidFill>
                  <a:srgbClr val="FF0000"/>
                </a:solidFill>
              </a:rPr>
              <a:t>Midterm Exam : </a:t>
            </a:r>
            <a:r>
              <a:rPr lang="en-US" altLang="zh-TW" dirty="0" smtClean="0">
                <a:solidFill>
                  <a:srgbClr val="FF0000"/>
                </a:solidFill>
              </a:rPr>
              <a:t>Question Pattern, Marks </a:t>
            </a:r>
            <a:r>
              <a:rPr lang="en-US" altLang="zh-TW" dirty="0" smtClean="0">
                <a:solidFill>
                  <a:srgbClr val="FF0000"/>
                </a:solidFill>
              </a:rPr>
              <a:t>Distribution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274320" indent="-274320">
              <a:buClrTx/>
              <a:buFont typeface="Wingdings" pitchFamily="2" charset="2"/>
              <a:buChar char="§"/>
            </a:pPr>
            <a:r>
              <a:rPr lang="en-US" altLang="zh-TW" b="1" dirty="0" smtClean="0">
                <a:solidFill>
                  <a:srgbClr val="FF0000"/>
                </a:solidFill>
              </a:rPr>
              <a:t>OBE: </a:t>
            </a:r>
            <a:r>
              <a:rPr lang="en-US" altLang="zh-TW" dirty="0" smtClean="0">
                <a:solidFill>
                  <a:srgbClr val="FF0000"/>
                </a:solidFill>
              </a:rPr>
              <a:t>The CO1 and CO2, Definitions, Rubrics, Evaluation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4018" y="1446667"/>
          <a:ext cx="8052185" cy="4641383"/>
        </p:xfrm>
        <a:graphic>
          <a:graphicData uri="http://schemas.openxmlformats.org/drawingml/2006/table">
            <a:tbl>
              <a:tblPr/>
              <a:tblGrid>
                <a:gridCol w="696042"/>
                <a:gridCol w="3273684"/>
                <a:gridCol w="1185283"/>
                <a:gridCol w="1315727"/>
                <a:gridCol w="1581449"/>
              </a:tblGrid>
              <a:tr h="875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CO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Learning Domain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Assessment Method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Assessment Rubric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875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CO1</a:t>
                      </a:r>
                      <a:endParaRPr lang="en-US" sz="18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Explain propositional logic and propositional equivalences.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Cognitive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Rubric for 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52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CO2</a:t>
                      </a:r>
                      <a:endParaRPr lang="en-US"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Determine whether a function is one-to-one, onto, and/or one-to-one correspondence.</a:t>
                      </a:r>
                      <a:endParaRPr lang="en-US" sz="1800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Psychomotor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Rubric for 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09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>
                          <a:latin typeface="Times New Roman"/>
                          <a:ea typeface="Times New Roman"/>
                          <a:cs typeface="Times New Roman"/>
                        </a:rPr>
                        <a:t>CO3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Determine whether a graph contains Euler or Hamilton circuit or path.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Psychomotor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Final 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Rubric for 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Final 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09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>
                          <a:latin typeface="Times New Roman"/>
                          <a:ea typeface="Times New Roman"/>
                          <a:cs typeface="Times New Roman"/>
                        </a:rPr>
                        <a:t>CO4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Analyze a Relation to verify whether it contains certain property.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Psychomotor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Final Term Exam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Times New Roman"/>
                          <a:ea typeface="Times New Roman"/>
                          <a:cs typeface="Times New Roman"/>
                        </a:rPr>
                        <a:t>Rubric for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Final 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5913" y="736976"/>
            <a:ext cx="5379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The 4 COs of Discrete Mathematics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785564" y="678976"/>
            <a:ext cx="5572872" cy="76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Rubric for Midterm Exam Assessment (CO1)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 Light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6853" y="1498504"/>
          <a:ext cx="8052180" cy="5276088"/>
        </p:xfrm>
        <a:graphic>
          <a:graphicData uri="http://schemas.openxmlformats.org/drawingml/2006/table">
            <a:tbl>
              <a:tblPr/>
              <a:tblGrid>
                <a:gridCol w="1494486"/>
                <a:gridCol w="1494486"/>
                <a:gridCol w="1449393"/>
                <a:gridCol w="1396246"/>
                <a:gridCol w="1384973"/>
                <a:gridCol w="832596"/>
              </a:tblGrid>
              <a:tr h="13183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Marking </a:t>
                      </a:r>
                      <a:r>
                        <a:rPr lang="en-US" sz="1400" b="1" dirty="0" smtClean="0">
                          <a:latin typeface="Times New Roman"/>
                          <a:ea typeface="Times New Roman"/>
                        </a:rPr>
                        <a:t>Criteria 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Marks Distribution (Maximum 5X3=15)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Acquired Marks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36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Inadequate</a:t>
                      </a:r>
                      <a:br>
                        <a:rPr lang="en-US" sz="1400" b="1">
                          <a:latin typeface="Times New Roman"/>
                          <a:ea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</a:rPr>
                        <a:t>(0-2)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Satisfactory</a:t>
                      </a:r>
                      <a:br>
                        <a:rPr lang="en-US" sz="1400" b="1">
                          <a:latin typeface="Times New Roman"/>
                          <a:ea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</a:rPr>
                        <a:t>(3)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Good</a:t>
                      </a:r>
                      <a:br>
                        <a:rPr lang="en-US" sz="1400" b="1">
                          <a:latin typeface="Times New Roman"/>
                          <a:ea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</a:rPr>
                        <a:t>(4)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Excellent</a:t>
                      </a:r>
                      <a:br>
                        <a:rPr lang="en-US" sz="1400" b="1">
                          <a:latin typeface="Times New Roman"/>
                          <a:ea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</a:rPr>
                        <a:t>(5)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1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Definition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MS Mincho"/>
                        </a:rPr>
                        <a:t>Student does not answer or vaguely define the terms or concept 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MS Mincho"/>
                        </a:rPr>
                        <a:t>Definition provided with partial relevance to the subject matter.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MS Mincho"/>
                        </a:rPr>
                        <a:t>Correctly define the terms. May miss minor detail.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</a:rPr>
                        <a:t>Correctly and comprehensively define the term with examples.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50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Usage of logic and/or laws of equivalences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No usage of laws or incorrect usage of laws.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Usage of laws without mentioning the name of laws.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Usage of laws with mentioning the name of laws but with minor mistakes.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Proper usage of laws mentioning their names correctly and without any mistake. 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2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Correctness of answer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Arrived at incorrect answer.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Arrived at correct answer but with some logical errors.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Arrived at correct answer with minor errors.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Arrived at correct answer with no error.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836"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b="1">
                          <a:latin typeface="Times New Roman"/>
                          <a:ea typeface="Times New Roman"/>
                        </a:rPr>
                        <a:t>Acquired Marks:</a:t>
                      </a:r>
                      <a:endParaRPr lang="en-US" sz="8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836"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b="1">
                          <a:latin typeface="Times New Roman"/>
                          <a:ea typeface="Times New Roman"/>
                        </a:rPr>
                        <a:t>CO Pass / Fail:</a:t>
                      </a:r>
                      <a:endParaRPr lang="en-US" sz="8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158624" y="727162"/>
            <a:ext cx="5572872" cy="3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Rubric for Midterm Exam Assessment (CO2)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7669" y="1572518"/>
          <a:ext cx="8270543" cy="5120640"/>
        </p:xfrm>
        <a:graphic>
          <a:graphicData uri="http://schemas.openxmlformats.org/drawingml/2006/table">
            <a:tbl>
              <a:tblPr/>
              <a:tblGrid>
                <a:gridCol w="1535013"/>
                <a:gridCol w="1535013"/>
                <a:gridCol w="1488698"/>
                <a:gridCol w="1434113"/>
                <a:gridCol w="1422533"/>
                <a:gridCol w="855173"/>
              </a:tblGrid>
              <a:tr h="134651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Marking Criteria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Marks Distribution (Maximum 5X3=15)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Acquired Marks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93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Inadequate</a:t>
                      </a:r>
                      <a:b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(0-2)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Satisfactory</a:t>
                      </a:r>
                      <a:b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(3)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Good</a:t>
                      </a:r>
                      <a:b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(4)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Excellent</a:t>
                      </a:r>
                      <a:b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(5)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7205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Definition 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Student does not define or vaguely define the terms or concept 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Definition provided with partial relevance to the subject matter.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Correctly define the terms. May miss minor detail. 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Correctly and comprehensively define the terms.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205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Reasoning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MS Mincho"/>
                          <a:cs typeface="Times New Roman"/>
                        </a:rPr>
                        <a:t>Student does not provide reasoning or incorrect reasoning. 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Reasoning provided   with partial relevance to the subject matter.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 Correct reasoning provided with minor mistakes.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Correct reasoning provided with no mistake.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1855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Correctness of answer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Arrived at incorrect answer.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Arrived at correct answer but with some missing steps.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Arrived at a correct answer with minor errors.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Arrived at correct answer showing all the relevant steps and with no error.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92">
                <a:tc gridSpan="5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Acquired Marks: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92">
                <a:tc gridSpan="5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CO Pass / Fail: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Do you have any questions?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3071</TotalTime>
  <Words>536</Words>
  <Application>Microsoft Office PowerPoint</Application>
  <PresentationFormat>On-screen Show 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Spectrum</vt:lpstr>
      <vt:lpstr>Review Class</vt:lpstr>
      <vt:lpstr>Lecture Outline</vt:lpstr>
      <vt:lpstr>Slide 3</vt:lpstr>
      <vt:lpstr>Slide 4</vt:lpstr>
      <vt:lpstr>Slide 5</vt:lpstr>
      <vt:lpstr>Slide 6</vt:lpstr>
      <vt:lpstr>Slide 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84</cp:revision>
  <dcterms:created xsi:type="dcterms:W3CDTF">2018-12-10T17:20:29Z</dcterms:created>
  <dcterms:modified xsi:type="dcterms:W3CDTF">2020-05-06T14:07:14Z</dcterms:modified>
</cp:coreProperties>
</file>