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0" r:id="rId4"/>
    <p:sldId id="266" r:id="rId5"/>
    <p:sldId id="258" r:id="rId6"/>
    <p:sldId id="269" r:id="rId7"/>
    <p:sldId id="270" r:id="rId8"/>
    <p:sldId id="271" r:id="rId9"/>
    <p:sldId id="272" r:id="rId10"/>
    <p:sldId id="273" r:id="rId11"/>
    <p:sldId id="278" r:id="rId12"/>
    <p:sldId id="274" r:id="rId13"/>
    <p:sldId id="275" r:id="rId14"/>
    <p:sldId id="279" r:id="rId15"/>
    <p:sldId id="276" r:id="rId16"/>
    <p:sldId id="277" r:id="rId17"/>
    <p:sldId id="327" r:id="rId18"/>
    <p:sldId id="32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4/30/2020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4/30/2020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bradfieldcs.com/algos/trees/introduction/" TargetMode="External"/><Relationship Id="rId2" Type="http://schemas.openxmlformats.org/officeDocument/2006/relationships/hyperlink" Target="http://pages.cs.wisc.edu/~deppeler/cs367-common/readings/Trees/intro.html"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Trees</a:t>
            </a:r>
          </a:p>
        </p:txBody>
      </p:sp>
      <p:sp>
        <p:nvSpPr>
          <p:cNvPr id="3" name="Subtitle 2"/>
          <p:cNvSpPr>
            <a:spLocks noGrp="1"/>
          </p:cNvSpPr>
          <p:nvPr>
            <p:ph type="subTitle" idx="1"/>
          </p:nvPr>
        </p:nvSpPr>
        <p:spPr>
          <a:xfrm>
            <a:off x="476205" y="1532427"/>
            <a:ext cx="2789509" cy="484632"/>
          </a:xfrm>
        </p:spPr>
        <p:txBody>
          <a:bodyPr/>
          <a:lstStyle/>
          <a:p>
            <a:r>
              <a:rPr lang="en-US" dirty="0"/>
              <a:t>Course Code: 00090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xmlns="" val="111133533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20</a:t>
                      </a:r>
                      <a:endParaRPr lang="en-US" dirty="0"/>
                    </a:p>
                  </a:txBody>
                  <a:tcPr/>
                </a:tc>
                <a:tc>
                  <a:txBody>
                    <a:bodyPr/>
                    <a:lstStyle/>
                    <a:p>
                      <a:r>
                        <a:rPr lang="en-US" dirty="0"/>
                        <a:t>Week No:</a:t>
                      </a:r>
                    </a:p>
                  </a:txBody>
                  <a:tcPr/>
                </a:tc>
                <a:tc>
                  <a:txBody>
                    <a:bodyPr/>
                    <a:lstStyle/>
                    <a:p>
                      <a:r>
                        <a:rPr lang="en-US" smtClean="0"/>
                        <a:t>11</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Discrete Mathematics</a:t>
            </a:r>
          </a:p>
        </p:txBody>
      </p:sp>
    </p:spTree>
    <p:extLst>
      <p:ext uri="{BB962C8B-B14F-4D97-AF65-F5344CB8AC3E}">
        <p14:creationId xmlns:p14="http://schemas.microsoft.com/office/powerpoint/2010/main" xmlns=""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1"/>
            <a:ext cx="7345466" cy="715253"/>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solidFill>
                  <a:srgbClr val="FF0000"/>
                </a:solidFill>
              </a:rPr>
              <a:t>A Tree and Rooted Trees Formed by Designating Two Roots</a:t>
            </a:r>
            <a:r>
              <a:rPr lang="en-US" sz="2800" b="1" dirty="0">
                <a:solidFill>
                  <a:schemeClr val="tx1"/>
                </a:solidFill>
              </a:rPr>
              <a:t> </a:t>
            </a:r>
          </a:p>
        </p:txBody>
      </p:sp>
      <p:pic>
        <p:nvPicPr>
          <p:cNvPr id="9" name="Content Placeholder 4">
            <a:extLst>
              <a:ext uri="{FF2B5EF4-FFF2-40B4-BE49-F238E27FC236}">
                <a16:creationId xmlns:a16="http://schemas.microsoft.com/office/drawing/2014/main" xmlns="" id="{4A835F4A-A290-4F2E-8F1C-56124D79127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381000" y="1905000"/>
            <a:ext cx="8411677" cy="3581400"/>
          </a:xfrm>
          <a:prstGeom prst="rect">
            <a:avLst/>
          </a:prstGeom>
          <a:noFill/>
          <a:ln w="9525">
            <a:noFill/>
            <a:miter lim="800000"/>
            <a:headEnd/>
            <a:tailEnd/>
          </a:ln>
        </p:spPr>
      </p:pic>
      <p:sp>
        <p:nvSpPr>
          <p:cNvPr id="10" name="TextBox 9">
            <a:extLst>
              <a:ext uri="{FF2B5EF4-FFF2-40B4-BE49-F238E27FC236}">
                <a16:creationId xmlns:a16="http://schemas.microsoft.com/office/drawing/2014/main" xmlns="" id="{E681BF11-4C62-4207-B164-B66D67A15E62}"/>
              </a:ext>
            </a:extLst>
          </p:cNvPr>
          <p:cNvSpPr txBox="1"/>
          <p:nvPr/>
        </p:nvSpPr>
        <p:spPr>
          <a:xfrm>
            <a:off x="762000" y="5867400"/>
            <a:ext cx="7854201" cy="400110"/>
          </a:xfrm>
          <a:prstGeom prst="rect">
            <a:avLst/>
          </a:prstGeom>
          <a:noFill/>
        </p:spPr>
        <p:txBody>
          <a:bodyPr wrap="none" rtlCol="0">
            <a:spAutoFit/>
          </a:bodyPr>
          <a:lstStyle/>
          <a:p>
            <a:pPr fontAlgn="base">
              <a:spcBef>
                <a:spcPct val="0"/>
              </a:spcBef>
              <a:spcAft>
                <a:spcPct val="0"/>
              </a:spcAft>
            </a:pPr>
            <a:r>
              <a:rPr lang="en-US" sz="2000" b="1" dirty="0">
                <a:solidFill>
                  <a:srgbClr val="FF0000"/>
                </a:solidFill>
                <a:cs typeface="Arial" charset="0"/>
              </a:rPr>
              <a:t>The rooted trees formed by designating </a:t>
            </a:r>
            <a:r>
              <a:rPr lang="en-US" sz="2000" b="1" i="1" dirty="0">
                <a:solidFill>
                  <a:srgbClr val="0000FF"/>
                </a:solidFill>
                <a:cs typeface="Arial" charset="0"/>
              </a:rPr>
              <a:t>a</a:t>
            </a:r>
            <a:r>
              <a:rPr lang="en-US" sz="2000" b="1" dirty="0">
                <a:solidFill>
                  <a:srgbClr val="0000FF"/>
                </a:solidFill>
                <a:cs typeface="Arial" charset="0"/>
              </a:rPr>
              <a:t> to be root </a:t>
            </a:r>
            <a:r>
              <a:rPr lang="en-US" sz="2000" b="1" dirty="0">
                <a:solidFill>
                  <a:srgbClr val="FF0000"/>
                </a:solidFill>
                <a:cs typeface="Arial" charset="0"/>
              </a:rPr>
              <a:t>and </a:t>
            </a:r>
            <a:r>
              <a:rPr lang="en-US" sz="2000" b="1" i="1" dirty="0">
                <a:solidFill>
                  <a:srgbClr val="0000FF"/>
                </a:solidFill>
                <a:cs typeface="Arial" charset="0"/>
              </a:rPr>
              <a:t>c</a:t>
            </a:r>
            <a:r>
              <a:rPr lang="en-US" sz="2000" b="1" dirty="0">
                <a:solidFill>
                  <a:srgbClr val="0000FF"/>
                </a:solidFill>
                <a:cs typeface="Arial" charset="0"/>
              </a:rPr>
              <a:t> to be the root</a:t>
            </a:r>
          </a:p>
        </p:txBody>
      </p:sp>
    </p:spTree>
    <p:extLst>
      <p:ext uri="{BB962C8B-B14F-4D97-AF65-F5344CB8AC3E}">
        <p14:creationId xmlns:p14="http://schemas.microsoft.com/office/powerpoint/2010/main" xmlns="" val="898929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1"/>
            <a:ext cx="7345466" cy="715253"/>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rgbClr val="FF0000"/>
                </a:solidFill>
              </a:rPr>
              <a:t>Ordered Rooted Tree</a:t>
            </a:r>
          </a:p>
        </p:txBody>
      </p:sp>
      <p:sp>
        <p:nvSpPr>
          <p:cNvPr id="11" name="Content Placeholder 2">
            <a:extLst>
              <a:ext uri="{FF2B5EF4-FFF2-40B4-BE49-F238E27FC236}">
                <a16:creationId xmlns:a16="http://schemas.microsoft.com/office/drawing/2014/main" xmlns="" id="{6464B220-EFE7-408D-9191-E89BF783362E}"/>
              </a:ext>
            </a:extLst>
          </p:cNvPr>
          <p:cNvSpPr txBox="1">
            <a:spLocks/>
          </p:cNvSpPr>
          <p:nvPr/>
        </p:nvSpPr>
        <p:spPr bwMode="auto">
          <a:xfrm>
            <a:off x="457200" y="1730322"/>
            <a:ext cx="8229600" cy="46821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1" i="0" u="none" strike="noStrike" kern="1200" cap="none" spc="0" normalizeH="0" baseline="0" noProof="0" dirty="0">
                <a:ln>
                  <a:noFill/>
                </a:ln>
                <a:solidFill>
                  <a:srgbClr val="FF0000"/>
                </a:solidFill>
                <a:effectLst/>
                <a:uLnTx/>
                <a:uFillTx/>
                <a:latin typeface="Calibri"/>
                <a:ea typeface="+mn-ea"/>
                <a:cs typeface="+mn-cs"/>
              </a:rPr>
              <a:t>Definition</a:t>
            </a:r>
            <a:r>
              <a:rPr kumimoji="0" lang="en-US" sz="2400" b="0" i="0" u="none" strike="noStrike" kern="1200" cap="none" spc="0" normalizeH="0" baseline="0" noProof="0" dirty="0">
                <a:ln>
                  <a:noFill/>
                </a:ln>
                <a:solidFill>
                  <a:srgbClr val="FF0000"/>
                </a:solidFill>
                <a:effectLst/>
                <a:uLnTx/>
                <a:uFillTx/>
                <a:latin typeface="Calibri"/>
                <a:ea typeface="+mn-ea"/>
                <a:cs typeface="+mn-cs"/>
              </a:rPr>
              <a:t>:</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An </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ordered rooted tree</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is a rooted tree where the children of each internal vertex are ordered.</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We draw ordered rooted trees so that the children of each internal vertex are shown in order from left to right</a:t>
            </a:r>
          </a:p>
          <a:p>
            <a:pPr marL="342900" marR="0" lvl="1"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1" i="0" u="none" strike="noStrike" kern="1200" cap="none" spc="0" normalizeH="0" baseline="0" noProof="0" dirty="0">
                <a:ln>
                  <a:noFill/>
                </a:ln>
                <a:solidFill>
                  <a:srgbClr val="FF0000"/>
                </a:solidFill>
                <a:effectLst/>
                <a:uLnTx/>
                <a:uFillTx/>
                <a:latin typeface="Calibri"/>
                <a:ea typeface="+mn-ea"/>
                <a:cs typeface="+mn-cs"/>
              </a:rPr>
              <a:t>Definition</a:t>
            </a:r>
            <a:r>
              <a:rPr kumimoji="0" lang="en-US" sz="2400" b="0" i="0" u="none" strike="noStrike" kern="1200" cap="none" spc="0" normalizeH="0" baseline="0" noProof="0" dirty="0">
                <a:ln>
                  <a:noFill/>
                </a:ln>
                <a:solidFill>
                  <a:srgbClr val="FF0000"/>
                </a:solidFill>
                <a:effectLst/>
                <a:uLnTx/>
                <a:uFillTx/>
                <a:latin typeface="Calibri"/>
                <a:ea typeface="+mn-ea"/>
                <a:cs typeface="+mn-cs"/>
              </a:rPr>
              <a:t>: </a:t>
            </a:r>
            <a:r>
              <a:rPr kumimoji="0" lang="en-US" sz="2400" b="0" i="0" u="none" strike="noStrike" kern="1200" cap="none" spc="0" normalizeH="0" baseline="0" noProof="0" dirty="0">
                <a:ln>
                  <a:noFill/>
                </a:ln>
                <a:solidFill>
                  <a:srgbClr val="0000FF"/>
                </a:solidFill>
                <a:effectLst/>
                <a:uLnTx/>
                <a:uFillTx/>
                <a:latin typeface="Calibri"/>
                <a:ea typeface="+mn-ea"/>
                <a:cs typeface="+mn-cs"/>
              </a:rPr>
              <a:t>A </a:t>
            </a:r>
            <a:r>
              <a:rPr kumimoji="0" lang="en-US" sz="2400" b="1" i="1" u="none" strike="noStrike" kern="1200" cap="none" spc="0" normalizeH="0" baseline="0" noProof="0" dirty="0">
                <a:ln>
                  <a:noFill/>
                </a:ln>
                <a:solidFill>
                  <a:srgbClr val="0000FF"/>
                </a:solidFill>
                <a:effectLst/>
                <a:uLnTx/>
                <a:uFillTx/>
                <a:latin typeface="Calibri"/>
                <a:ea typeface="+mn-ea"/>
                <a:cs typeface="+mn-cs"/>
              </a:rPr>
              <a:t>binary tree</a:t>
            </a:r>
            <a:r>
              <a:rPr kumimoji="0" lang="en-US" sz="2400" b="0" i="1" u="none" strike="noStrike" kern="1200" cap="none" spc="0" normalizeH="0" baseline="0" noProof="0" dirty="0">
                <a:ln>
                  <a:noFill/>
                </a:ln>
                <a:solidFill>
                  <a:srgbClr val="0000FF"/>
                </a:solidFill>
                <a:effectLst/>
                <a:uLnTx/>
                <a:uFillTx/>
                <a:latin typeface="Calibri"/>
                <a:ea typeface="+mn-ea"/>
                <a:cs typeface="+mn-cs"/>
              </a:rPr>
              <a:t> </a:t>
            </a:r>
            <a:r>
              <a:rPr kumimoji="0" lang="en-US" sz="2400" b="0" i="0" u="none" strike="noStrike" kern="1200" cap="none" spc="0" normalizeH="0" baseline="0" noProof="0" dirty="0">
                <a:ln>
                  <a:noFill/>
                </a:ln>
                <a:solidFill>
                  <a:srgbClr val="0000FF"/>
                </a:solidFill>
                <a:effectLst/>
                <a:uLnTx/>
                <a:uFillTx/>
                <a:latin typeface="Calibri"/>
                <a:ea typeface="+mn-ea"/>
                <a:cs typeface="+mn-cs"/>
              </a:rPr>
              <a:t>is an ordered rooted where each internal vertex has at most two children.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If an internal vertex of a binary tree has two children, the first is called the </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left</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child</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and the second the </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right</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child</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The tree rooted at the left child of a vertex is called the </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left </a:t>
            </a:r>
            <a:r>
              <a:rPr kumimoji="0" lang="en-US" sz="2400" b="1" i="1" u="none" strike="noStrike" kern="1200" cap="none" spc="0" normalizeH="0" baseline="0" noProof="0" dirty="0" err="1">
                <a:ln>
                  <a:noFill/>
                </a:ln>
                <a:solidFill>
                  <a:sysClr val="windowText" lastClr="000000"/>
                </a:solidFill>
                <a:effectLst/>
                <a:uLnTx/>
                <a:uFillTx/>
                <a:latin typeface="Calibri"/>
                <a:ea typeface="+mn-ea"/>
                <a:cs typeface="+mn-cs"/>
              </a:rPr>
              <a:t>subtree</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of this vertex, and the tree rooted at the right child of a vertex is called the </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right </a:t>
            </a:r>
            <a:r>
              <a:rPr kumimoji="0" lang="en-US" sz="2400" b="1" i="1" u="none" strike="noStrike" kern="1200" cap="none" spc="0" normalizeH="0" baseline="0" noProof="0" dirty="0" err="1">
                <a:ln>
                  <a:noFill/>
                </a:ln>
                <a:solidFill>
                  <a:sysClr val="windowText" lastClr="000000"/>
                </a:solidFill>
                <a:effectLst/>
                <a:uLnTx/>
                <a:uFillTx/>
                <a:latin typeface="Calibri"/>
                <a:ea typeface="+mn-ea"/>
                <a:cs typeface="+mn-cs"/>
              </a:rPr>
              <a:t>subtree</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of this vertex.</a:t>
            </a:r>
          </a:p>
        </p:txBody>
      </p:sp>
    </p:spTree>
    <p:extLst>
      <p:ext uri="{BB962C8B-B14F-4D97-AF65-F5344CB8AC3E}">
        <p14:creationId xmlns:p14="http://schemas.microsoft.com/office/powerpoint/2010/main" xmlns="" val="91309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Example 4 @page 627 </a:t>
            </a:r>
          </a:p>
        </p:txBody>
      </p:sp>
      <p:sp>
        <p:nvSpPr>
          <p:cNvPr id="8" name="Content Placeholder 2">
            <a:extLst>
              <a:ext uri="{FF2B5EF4-FFF2-40B4-BE49-F238E27FC236}">
                <a16:creationId xmlns:a16="http://schemas.microsoft.com/office/drawing/2014/main" xmlns="" id="{1FD9B273-330B-457B-A827-47890F0DBFBC}"/>
              </a:ext>
            </a:extLst>
          </p:cNvPr>
          <p:cNvSpPr txBox="1">
            <a:spLocks/>
          </p:cNvSpPr>
          <p:nvPr/>
        </p:nvSpPr>
        <p:spPr bwMode="auto">
          <a:xfrm>
            <a:off x="457200" y="1644650"/>
            <a:ext cx="8229600" cy="4756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5760" marR="0" lvl="0" indent="-36576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1" i="0" u="none" strike="noStrike" kern="1200" cap="none" spc="0" normalizeH="0" baseline="0" noProof="0">
                <a:ln>
                  <a:noFill/>
                </a:ln>
                <a:solidFill>
                  <a:srgbClr val="FF0000"/>
                </a:solidFill>
                <a:effectLst/>
                <a:uLnTx/>
                <a:uFillTx/>
                <a:latin typeface="Calibri"/>
                <a:ea typeface="+mn-ea"/>
                <a:cs typeface="+mn-cs"/>
              </a:rPr>
              <a:t>Consider the binary tree </a:t>
            </a:r>
            <a:r>
              <a:rPr kumimoji="0" lang="en-US" sz="2000" b="1" i="1" u="none" strike="noStrike" kern="1200" cap="none" spc="0" normalizeH="0" baseline="0" noProof="0">
                <a:ln>
                  <a:noFill/>
                </a:ln>
                <a:solidFill>
                  <a:srgbClr val="FF0000"/>
                </a:solidFill>
                <a:effectLst/>
                <a:uLnTx/>
                <a:uFillTx/>
                <a:latin typeface="Calibri"/>
                <a:ea typeface="+mn-ea"/>
                <a:cs typeface="+mn-cs"/>
              </a:rPr>
              <a:t>T</a:t>
            </a:r>
            <a:r>
              <a:rPr kumimoji="0" lang="en-US" sz="2000" b="1" i="0" u="none" strike="noStrike" kern="1200" cap="none" spc="0" normalizeH="0" baseline="0" noProof="0">
                <a:ln>
                  <a:noFill/>
                </a:ln>
                <a:solidFill>
                  <a:srgbClr val="FF0000"/>
                </a:solidFill>
                <a:effectLst/>
                <a:uLnTx/>
                <a:uFillTx/>
                <a:latin typeface="Calibri"/>
                <a:ea typeface="+mn-ea"/>
                <a:cs typeface="+mn-cs"/>
              </a:rPr>
              <a:t>. </a:t>
            </a:r>
          </a:p>
          <a:p>
            <a:pPr marL="365760" marR="0" lvl="0" indent="-36576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1" i="0" u="none" strike="noStrike" kern="1200" cap="none" spc="0" normalizeH="0" baseline="0" noProof="0">
                <a:ln>
                  <a:noFill/>
                </a:ln>
                <a:solidFill>
                  <a:srgbClr val="FF0000"/>
                </a:solidFill>
                <a:effectLst/>
                <a:uLnTx/>
                <a:uFillTx/>
                <a:latin typeface="Calibri"/>
                <a:ea typeface="+mn-ea"/>
                <a:cs typeface="+mn-cs"/>
              </a:rPr>
              <a:t>  (</a:t>
            </a:r>
            <a:r>
              <a:rPr kumimoji="0" lang="en-US" sz="2000" b="1" i="1" u="none" strike="noStrike" kern="1200" cap="none" spc="0" normalizeH="0" baseline="0" noProof="0">
                <a:ln>
                  <a:noFill/>
                </a:ln>
                <a:solidFill>
                  <a:srgbClr val="FF0000"/>
                </a:solidFill>
                <a:effectLst/>
                <a:uLnTx/>
                <a:uFillTx/>
                <a:latin typeface="Calibri"/>
                <a:ea typeface="+mn-ea"/>
                <a:cs typeface="+mn-cs"/>
              </a:rPr>
              <a:t>i</a:t>
            </a:r>
            <a:r>
              <a:rPr kumimoji="0" lang="en-US" sz="2000" b="1" i="0" u="none" strike="noStrike" kern="1200" cap="none" spc="0" normalizeH="0" baseline="0" noProof="0">
                <a:ln>
                  <a:noFill/>
                </a:ln>
                <a:solidFill>
                  <a:srgbClr val="FF0000"/>
                </a:solidFill>
                <a:effectLst/>
                <a:uLnTx/>
                <a:uFillTx/>
                <a:latin typeface="Calibri"/>
                <a:ea typeface="+mn-ea"/>
                <a:cs typeface="+mn-cs"/>
              </a:rPr>
              <a:t>)  What are the left and right children of </a:t>
            </a:r>
            <a:r>
              <a:rPr kumimoji="0" lang="en-US" sz="2000" b="1" i="1" u="none" strike="noStrike" kern="1200" cap="none" spc="0" normalizeH="0" baseline="0" noProof="0">
                <a:ln>
                  <a:noFill/>
                </a:ln>
                <a:solidFill>
                  <a:srgbClr val="FF0000"/>
                </a:solidFill>
                <a:effectLst/>
                <a:uLnTx/>
                <a:uFillTx/>
                <a:latin typeface="Calibri"/>
                <a:ea typeface="+mn-ea"/>
                <a:cs typeface="+mn-cs"/>
              </a:rPr>
              <a:t>d</a:t>
            </a:r>
            <a:r>
              <a:rPr kumimoji="0" lang="en-US" sz="2000" b="1" i="0" u="none" strike="noStrike" kern="1200" cap="none" spc="0" normalizeH="0" baseline="0" noProof="0">
                <a:ln>
                  <a:noFill/>
                </a:ln>
                <a:solidFill>
                  <a:srgbClr val="FF0000"/>
                </a:solidFill>
                <a:effectLst/>
                <a:uLnTx/>
                <a:uFillTx/>
                <a:latin typeface="Calibri"/>
                <a:ea typeface="+mn-ea"/>
                <a:cs typeface="+mn-cs"/>
              </a:rPr>
              <a:t>? </a:t>
            </a:r>
          </a:p>
          <a:p>
            <a:pPr marL="365760" marR="0" lvl="0" indent="-36576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1" i="0" u="none" strike="noStrike" kern="1200" cap="none" spc="0" normalizeH="0" baseline="0" noProof="0">
                <a:ln>
                  <a:noFill/>
                </a:ln>
                <a:solidFill>
                  <a:srgbClr val="FF0000"/>
                </a:solidFill>
                <a:effectLst/>
                <a:uLnTx/>
                <a:uFillTx/>
                <a:latin typeface="Calibri"/>
                <a:ea typeface="+mn-ea"/>
                <a:cs typeface="+mn-cs"/>
              </a:rPr>
              <a:t> (</a:t>
            </a:r>
            <a:r>
              <a:rPr kumimoji="0" lang="en-US" sz="2000" b="1" i="1" u="none" strike="noStrike" kern="1200" cap="none" spc="0" normalizeH="0" baseline="0" noProof="0">
                <a:ln>
                  <a:noFill/>
                </a:ln>
                <a:solidFill>
                  <a:srgbClr val="FF0000"/>
                </a:solidFill>
                <a:effectLst/>
                <a:uLnTx/>
                <a:uFillTx/>
                <a:latin typeface="Calibri"/>
                <a:ea typeface="+mn-ea"/>
                <a:cs typeface="+mn-cs"/>
              </a:rPr>
              <a:t>ii</a:t>
            </a:r>
            <a:r>
              <a:rPr kumimoji="0" lang="en-US" sz="2000" b="1" i="0" u="none" strike="noStrike" kern="1200" cap="none" spc="0" normalizeH="0" baseline="0" noProof="0">
                <a:ln>
                  <a:noFill/>
                </a:ln>
                <a:solidFill>
                  <a:srgbClr val="FF0000"/>
                </a:solidFill>
                <a:effectLst/>
                <a:uLnTx/>
                <a:uFillTx/>
                <a:latin typeface="Calibri"/>
                <a:ea typeface="+mn-ea"/>
                <a:cs typeface="+mn-cs"/>
              </a:rPr>
              <a:t>)  What are the left and right subtrees of </a:t>
            </a:r>
            <a:r>
              <a:rPr kumimoji="0" lang="en-US" sz="2000" b="1" i="1" u="none" strike="noStrike" kern="1200" cap="none" spc="0" normalizeH="0" baseline="0" noProof="0">
                <a:ln>
                  <a:noFill/>
                </a:ln>
                <a:solidFill>
                  <a:srgbClr val="FF0000"/>
                </a:solidFill>
                <a:effectLst/>
                <a:uLnTx/>
                <a:uFillTx/>
                <a:latin typeface="Calibri"/>
                <a:ea typeface="+mn-ea"/>
                <a:cs typeface="+mn-cs"/>
              </a:rPr>
              <a:t>c</a:t>
            </a:r>
            <a:r>
              <a:rPr kumimoji="0" lang="en-US" sz="2000" b="1" i="0" u="none" strike="noStrike" kern="1200" cap="none" spc="0" normalizeH="0" baseline="0" noProof="0">
                <a:ln>
                  <a:noFill/>
                </a:ln>
                <a:solidFill>
                  <a:srgbClr val="FF0000"/>
                </a:solidFill>
                <a:effectLst/>
                <a:uLnTx/>
                <a:uFillTx/>
                <a:latin typeface="Calibri"/>
                <a:ea typeface="+mn-ea"/>
                <a:cs typeface="+mn-cs"/>
              </a:rPr>
              <a:t>?</a:t>
            </a:r>
          </a:p>
          <a:p>
            <a:pPr marL="365760" marR="0" lvl="0" indent="-36576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1" i="0" u="sng" strike="noStrike" kern="1200" cap="none" spc="0" normalizeH="0" baseline="0" noProof="0">
                <a:ln>
                  <a:noFill/>
                </a:ln>
                <a:solidFill>
                  <a:srgbClr val="0000FF"/>
                </a:solidFill>
                <a:effectLst/>
                <a:uLnTx/>
                <a:uFillTx/>
                <a:latin typeface="Calibri"/>
                <a:ea typeface="+mn-ea"/>
                <a:cs typeface="+mn-cs"/>
              </a:rPr>
              <a:t>Solution</a:t>
            </a:r>
            <a:r>
              <a:rPr kumimoji="0" lang="en-US" sz="2000" b="0" i="0" u="sng" strike="noStrike" kern="1200" cap="none" spc="0" normalizeH="0" baseline="0" noProof="0">
                <a:ln>
                  <a:noFill/>
                </a:ln>
                <a:solidFill>
                  <a:srgbClr val="0000FF"/>
                </a:solidFill>
                <a:effectLst/>
                <a:uLnTx/>
                <a:uFillTx/>
                <a:latin typeface="Calibri"/>
                <a:ea typeface="+mn-ea"/>
                <a:cs typeface="+mn-cs"/>
              </a:rPr>
              <a:t>: </a:t>
            </a:r>
          </a:p>
          <a:p>
            <a:pPr marL="365760" marR="0" lvl="0" indent="-36576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2000" b="0" i="0" u="none" strike="noStrike" kern="1200" cap="none" spc="0" normalizeH="0" baseline="0" noProof="0">
                <a:ln>
                  <a:noFill/>
                </a:ln>
                <a:solidFill>
                  <a:srgbClr val="0000FF"/>
                </a:solidFill>
                <a:effectLst/>
                <a:uLnTx/>
                <a:uFillTx/>
                <a:latin typeface="Calibri"/>
                <a:ea typeface="+mn-ea"/>
                <a:cs typeface="+mn-cs"/>
              </a:rPr>
              <a:t>(</a:t>
            </a:r>
            <a:r>
              <a:rPr kumimoji="0" lang="en-US" sz="2000" b="0" i="1" u="none" strike="noStrike" kern="1200" cap="none" spc="0" normalizeH="0" baseline="0" noProof="0">
                <a:ln>
                  <a:noFill/>
                </a:ln>
                <a:solidFill>
                  <a:srgbClr val="0000FF"/>
                </a:solidFill>
                <a:effectLst/>
                <a:uLnTx/>
                <a:uFillTx/>
                <a:latin typeface="Calibri"/>
                <a:ea typeface="+mn-ea"/>
                <a:cs typeface="+mn-cs"/>
              </a:rPr>
              <a:t>i</a:t>
            </a:r>
            <a:r>
              <a:rPr kumimoji="0" lang="en-US" sz="2000" b="0" i="0" u="none" strike="noStrike" kern="1200" cap="none" spc="0" normalizeH="0" baseline="0" noProof="0">
                <a:ln>
                  <a:noFill/>
                </a:ln>
                <a:solidFill>
                  <a:srgbClr val="0000FF"/>
                </a:solidFill>
                <a:effectLst/>
                <a:uLnTx/>
                <a:uFillTx/>
                <a:latin typeface="Calibri"/>
                <a:ea typeface="+mn-ea"/>
                <a:cs typeface="+mn-cs"/>
              </a:rPr>
              <a:t>)</a:t>
            </a:r>
            <a:r>
              <a:rPr kumimoji="0" lang="en-US" sz="2000" b="0" i="0" u="none" strike="noStrike" kern="1200" cap="none" spc="0" normalizeH="0" baseline="0" noProof="0">
                <a:ln>
                  <a:noFill/>
                </a:ln>
                <a:solidFill>
                  <a:srgbClr val="C0504D"/>
                </a:solidFill>
                <a:effectLst/>
                <a:uLnTx/>
                <a:uFillTx/>
                <a:latin typeface="Calibri"/>
                <a:ea typeface="+mn-ea"/>
                <a:cs typeface="+mn-cs"/>
              </a:rPr>
              <a:t> </a:t>
            </a: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The left child of </a:t>
            </a:r>
            <a:r>
              <a:rPr kumimoji="0" lang="en-US" sz="2000" b="0" i="1" u="none" strike="noStrike" kern="1200" cap="none" spc="0" normalizeH="0" baseline="0" noProof="0">
                <a:ln>
                  <a:noFill/>
                </a:ln>
                <a:solidFill>
                  <a:sysClr val="windowText" lastClr="000000"/>
                </a:solidFill>
                <a:effectLst/>
                <a:uLnTx/>
                <a:uFillTx/>
                <a:latin typeface="Calibri"/>
                <a:ea typeface="+mn-ea"/>
                <a:cs typeface="+mn-cs"/>
              </a:rPr>
              <a:t>d</a:t>
            </a: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is </a:t>
            </a:r>
            <a:r>
              <a:rPr kumimoji="0" lang="en-US" sz="2000" b="0" i="1" u="none" strike="noStrike" kern="1200" cap="none" spc="0" normalizeH="0" baseline="0" noProof="0">
                <a:ln>
                  <a:noFill/>
                </a:ln>
                <a:solidFill>
                  <a:sysClr val="windowText" lastClr="000000"/>
                </a:solidFill>
                <a:effectLst/>
                <a:uLnTx/>
                <a:uFillTx/>
                <a:latin typeface="Calibri"/>
                <a:ea typeface="+mn-ea"/>
                <a:cs typeface="+mn-cs"/>
              </a:rPr>
              <a:t>f</a:t>
            </a: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and the right child is </a:t>
            </a:r>
            <a:r>
              <a:rPr kumimoji="0" lang="en-US" sz="2000" b="0" i="1" u="none" strike="noStrike" kern="1200" cap="none" spc="0" normalizeH="0" baseline="0" noProof="0">
                <a:ln>
                  <a:noFill/>
                </a:ln>
                <a:solidFill>
                  <a:sysClr val="windowText" lastClr="000000"/>
                </a:solidFill>
                <a:effectLst/>
                <a:uLnTx/>
                <a:uFillTx/>
                <a:latin typeface="Calibri"/>
                <a:ea typeface="+mn-ea"/>
                <a:cs typeface="+mn-cs"/>
              </a:rPr>
              <a:t>g</a:t>
            </a: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a:t>
            </a:r>
          </a:p>
          <a:p>
            <a:pPr marL="365760" marR="0" lvl="0" indent="-36576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2000" b="0" i="0" u="none" strike="noStrike" kern="1200" cap="none" spc="0" normalizeH="0" baseline="0" noProof="0">
                <a:ln>
                  <a:noFill/>
                </a:ln>
                <a:solidFill>
                  <a:srgbClr val="0000FF"/>
                </a:solidFill>
                <a:effectLst/>
                <a:uLnTx/>
                <a:uFillTx/>
                <a:latin typeface="Calibri"/>
                <a:ea typeface="+mn-ea"/>
                <a:cs typeface="+mn-cs"/>
              </a:rPr>
              <a:t>(</a:t>
            </a:r>
            <a:r>
              <a:rPr kumimoji="0" lang="en-US" sz="2000" b="0" i="1" u="none" strike="noStrike" kern="1200" cap="none" spc="0" normalizeH="0" baseline="0" noProof="0">
                <a:ln>
                  <a:noFill/>
                </a:ln>
                <a:solidFill>
                  <a:srgbClr val="0000FF"/>
                </a:solidFill>
                <a:effectLst/>
                <a:uLnTx/>
                <a:uFillTx/>
                <a:latin typeface="Calibri"/>
                <a:ea typeface="+mn-ea"/>
                <a:cs typeface="+mn-cs"/>
              </a:rPr>
              <a:t>ii</a:t>
            </a: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The left and right subtrees of </a:t>
            </a:r>
            <a:r>
              <a:rPr kumimoji="0" lang="en-US" sz="2000" b="0" i="1" u="none" strike="noStrike" kern="1200" cap="none" spc="0" normalizeH="0" baseline="0" noProof="0">
                <a:ln>
                  <a:noFill/>
                </a:ln>
                <a:solidFill>
                  <a:sysClr val="windowText" lastClr="000000"/>
                </a:solidFill>
                <a:effectLst/>
                <a:uLnTx/>
                <a:uFillTx/>
                <a:latin typeface="Calibri"/>
                <a:ea typeface="+mn-ea"/>
                <a:cs typeface="+mn-cs"/>
              </a:rPr>
              <a:t>c</a:t>
            </a: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are displayed in                </a:t>
            </a:r>
          </a:p>
          <a:p>
            <a:pPr marL="365760" marR="0" lvl="0" indent="-36576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(b) and (c).</a:t>
            </a:r>
          </a:p>
          <a:p>
            <a:pPr marL="365760" marR="0" lvl="0" indent="-36576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2000" b="0" i="0" u="none" strike="noStrike" kern="1200" cap="none" spc="0" normalizeH="0" baseline="0" noProof="0" dirty="0">
              <a:ln>
                <a:noFill/>
              </a:ln>
              <a:solidFill>
                <a:sysClr val="windowText" lastClr="000000"/>
              </a:solidFill>
              <a:effectLst/>
              <a:uLnTx/>
              <a:uFillTx/>
              <a:latin typeface="Calibri"/>
              <a:ea typeface="+mn-ea"/>
              <a:cs typeface="+mn-cs"/>
            </a:endParaRPr>
          </a:p>
        </p:txBody>
      </p:sp>
      <p:pic>
        <p:nvPicPr>
          <p:cNvPr id="10" name="Picture 9">
            <a:extLst>
              <a:ext uri="{FF2B5EF4-FFF2-40B4-BE49-F238E27FC236}">
                <a16:creationId xmlns:a16="http://schemas.microsoft.com/office/drawing/2014/main" xmlns="" id="{E5C2B271-0126-47D9-87FC-E8ED3B562769}"/>
              </a:ext>
            </a:extLst>
          </p:cNvPr>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2666999" y="4005087"/>
            <a:ext cx="4648201" cy="2471913"/>
          </a:xfrm>
          <a:prstGeom prst="rect">
            <a:avLst/>
          </a:prstGeom>
        </p:spPr>
      </p:pic>
    </p:spTree>
    <p:extLst>
      <p:ext uri="{BB962C8B-B14F-4D97-AF65-F5344CB8AC3E}">
        <p14:creationId xmlns:p14="http://schemas.microsoft.com/office/powerpoint/2010/main" xmlns="" val="2522865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Rooted Tree Terminologies</a:t>
            </a:r>
          </a:p>
        </p:txBody>
      </p:sp>
      <p:sp>
        <p:nvSpPr>
          <p:cNvPr id="7" name="Content Placeholder 2">
            <a:extLst>
              <a:ext uri="{FF2B5EF4-FFF2-40B4-BE49-F238E27FC236}">
                <a16:creationId xmlns:a16="http://schemas.microsoft.com/office/drawing/2014/main" xmlns="" id="{B8FDCFC1-7452-4DF9-8C4D-35AB29C632EE}"/>
              </a:ext>
            </a:extLst>
          </p:cNvPr>
          <p:cNvSpPr txBox="1">
            <a:spLocks/>
          </p:cNvSpPr>
          <p:nvPr/>
        </p:nvSpPr>
        <p:spPr bwMode="auto">
          <a:xfrm>
            <a:off x="228600" y="1407944"/>
            <a:ext cx="8458200" cy="48099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10000"/>
              </a:lnSpc>
              <a:spcBef>
                <a:spcPct val="20000"/>
              </a:spcBef>
              <a:spcAft>
                <a:spcPct val="0"/>
              </a:spcAft>
              <a:buClrTx/>
              <a:buSzTx/>
              <a:buFont typeface="Arial" charset="0"/>
              <a:buChar char="•"/>
              <a:tabLst/>
              <a:defRPr/>
            </a:pPr>
            <a:r>
              <a:rPr kumimoji="0" lang="en-US" sz="2200" b="1" i="0" u="sng" strike="noStrike" kern="1200" cap="none" spc="0" normalizeH="0" baseline="0" noProof="0" dirty="0">
                <a:ln>
                  <a:noFill/>
                </a:ln>
                <a:solidFill>
                  <a:srgbClr val="0000FF"/>
                </a:solidFill>
                <a:effectLst/>
                <a:uLnTx/>
                <a:uFillTx/>
                <a:latin typeface="Calibri"/>
                <a:ea typeface="+mn-ea"/>
                <a:cs typeface="Times New Roman" pitchFamily="18" charset="0"/>
              </a:rPr>
              <a:t>Parent</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If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v</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is a vertex of a rooted tree other than the root, the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parent</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of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v</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is the unique vertex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u</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such that there is a directed edge from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u</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to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v.</a:t>
            </a:r>
            <a:endParaRPr kumimoji="0" lang="en-US" sz="22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endParaRPr>
          </a:p>
          <a:p>
            <a:pPr marL="742950" marR="0" lvl="1" indent="-285750" algn="l" defTabSz="914400" rtl="0" eaLnBrk="1" fontAlgn="base" latinLnBrk="0" hangingPunct="1">
              <a:lnSpc>
                <a:spcPct val="110000"/>
              </a:lnSpc>
              <a:spcBef>
                <a:spcPct val="20000"/>
              </a:spcBef>
              <a:spcAft>
                <a:spcPct val="0"/>
              </a:spcAft>
              <a:buClrTx/>
              <a:buSzTx/>
              <a:buFont typeface="Arial" charset="0"/>
              <a:buChar char="–"/>
              <a:tabLst/>
              <a:defRPr/>
            </a:pPr>
            <a:r>
              <a:rPr kumimoji="0" lang="en-US" sz="2200" b="0" i="0" u="none" strike="noStrike" kern="1200" cap="none" spc="0" normalizeH="0" baseline="0" noProof="0" dirty="0">
                <a:ln>
                  <a:noFill/>
                </a:ln>
                <a:solidFill>
                  <a:srgbClr val="FF0000"/>
                </a:solidFill>
                <a:effectLst/>
                <a:uLnTx/>
                <a:uFillTx/>
                <a:latin typeface="Calibri"/>
                <a:ea typeface="+mn-ea"/>
                <a:cs typeface="Times New Roman" pitchFamily="18" charset="0"/>
              </a:rPr>
              <a:t>Note that such a vertex is unique</a:t>
            </a:r>
          </a:p>
          <a:p>
            <a:pPr marL="342900" marR="0" lvl="0" indent="-342900" algn="l" defTabSz="914400" rtl="0" eaLnBrk="1" fontAlgn="base" latinLnBrk="0" hangingPunct="1">
              <a:lnSpc>
                <a:spcPct val="110000"/>
              </a:lnSpc>
              <a:spcBef>
                <a:spcPct val="20000"/>
              </a:spcBef>
              <a:spcAft>
                <a:spcPct val="0"/>
              </a:spcAft>
              <a:buClrTx/>
              <a:buSzTx/>
              <a:buFont typeface="Arial" charset="0"/>
              <a:buChar char="•"/>
              <a:tabLst/>
              <a:defRPr/>
            </a:pPr>
            <a:r>
              <a:rPr kumimoji="0" lang="en-US" sz="2200" b="1" i="0" u="sng" strike="noStrike" kern="1200" cap="none" spc="0" normalizeH="0" baseline="0" noProof="0" dirty="0">
                <a:ln>
                  <a:noFill/>
                </a:ln>
                <a:solidFill>
                  <a:srgbClr val="0000FF"/>
                </a:solidFill>
                <a:effectLst/>
                <a:uLnTx/>
                <a:uFillTx/>
                <a:latin typeface="Calibri"/>
                <a:ea typeface="+mn-ea"/>
                <a:cs typeface="Times New Roman" pitchFamily="18" charset="0"/>
              </a:rPr>
              <a:t>Child</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When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u</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is a parent of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v</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v</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is called a </a:t>
            </a:r>
            <a:r>
              <a:rPr kumimoji="0" lang="en-US" sz="2400" b="1" i="1" u="none" strike="noStrike" kern="1200" cap="none" spc="0" normalizeH="0" baseline="0" noProof="0" dirty="0">
                <a:ln>
                  <a:noFill/>
                </a:ln>
                <a:solidFill>
                  <a:srgbClr val="0000FF"/>
                </a:solidFill>
                <a:effectLst/>
                <a:uLnTx/>
                <a:uFillTx/>
                <a:latin typeface="Calibri"/>
                <a:ea typeface="+mn-ea"/>
                <a:cs typeface="+mn-cs"/>
              </a:rPr>
              <a:t>child</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of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u</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endParaRPr kumimoji="0" lang="en-US" sz="22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endParaRPr>
          </a:p>
          <a:p>
            <a:pPr marL="342900" marR="0" lvl="0" indent="-342900" algn="l" defTabSz="914400" rtl="0" eaLnBrk="1" fontAlgn="base" latinLnBrk="0" hangingPunct="1">
              <a:lnSpc>
                <a:spcPct val="110000"/>
              </a:lnSpc>
              <a:spcBef>
                <a:spcPct val="20000"/>
              </a:spcBef>
              <a:spcAft>
                <a:spcPct val="0"/>
              </a:spcAft>
              <a:buClrTx/>
              <a:buSzTx/>
              <a:buFont typeface="Arial" charset="0"/>
              <a:buChar char="•"/>
              <a:tabLst/>
              <a:defRPr/>
            </a:pPr>
            <a:r>
              <a:rPr kumimoji="0" lang="en-US" sz="2200" b="1" i="0" u="sng" strike="noStrike" kern="1200" cap="none" spc="0" normalizeH="0" baseline="0" noProof="0" dirty="0">
                <a:ln>
                  <a:noFill/>
                </a:ln>
                <a:solidFill>
                  <a:srgbClr val="0000FF"/>
                </a:solidFill>
                <a:effectLst/>
                <a:uLnTx/>
                <a:uFillTx/>
                <a:latin typeface="Calibri"/>
                <a:ea typeface="+mn-ea"/>
                <a:cs typeface="Times New Roman" pitchFamily="18" charset="0"/>
              </a:rPr>
              <a:t>Siblings</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Vertices with the same parent are called </a:t>
            </a:r>
            <a:r>
              <a:rPr kumimoji="0" lang="en-US" sz="2200" b="1" i="1" u="none" strike="noStrike" kern="1200" cap="none" spc="0" normalizeH="0" baseline="0" noProof="0" dirty="0">
                <a:ln>
                  <a:noFill/>
                </a:ln>
                <a:solidFill>
                  <a:srgbClr val="0000FF"/>
                </a:solidFill>
                <a:effectLst/>
                <a:uLnTx/>
                <a:uFillTx/>
                <a:latin typeface="Calibri"/>
                <a:ea typeface="+mn-ea"/>
                <a:cs typeface="Times New Roman" pitchFamily="18" charset="0"/>
              </a:rPr>
              <a:t>siblings</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p>
          <a:p>
            <a:pPr marL="342900" marR="0" lvl="0" indent="-342900" algn="l" defTabSz="914400" rtl="0" eaLnBrk="1" fontAlgn="base" latinLnBrk="0" hangingPunct="1">
              <a:lnSpc>
                <a:spcPct val="110000"/>
              </a:lnSpc>
              <a:spcBef>
                <a:spcPct val="20000"/>
              </a:spcBef>
              <a:spcAft>
                <a:spcPct val="0"/>
              </a:spcAft>
              <a:buClrTx/>
              <a:buSzTx/>
              <a:buFont typeface="Arial" charset="0"/>
              <a:buChar char="•"/>
              <a:tabLst/>
              <a:defRPr/>
            </a:pPr>
            <a:r>
              <a:rPr kumimoji="0" lang="en-US" sz="2200" b="1" i="0" u="sng" strike="noStrike" kern="1200" cap="none" spc="0" normalizeH="0" baseline="0" noProof="0" dirty="0">
                <a:ln>
                  <a:noFill/>
                </a:ln>
                <a:solidFill>
                  <a:srgbClr val="0000FF"/>
                </a:solidFill>
                <a:effectLst/>
                <a:uLnTx/>
                <a:uFillTx/>
                <a:latin typeface="Calibri"/>
                <a:ea typeface="+mn-ea"/>
                <a:cs typeface="+mn-cs"/>
              </a:rPr>
              <a:t>Leaf</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 A vertex of a rooted tree is called a </a:t>
            </a:r>
            <a:r>
              <a:rPr kumimoji="0" lang="en-US" sz="2200" b="1" i="1" u="none" strike="noStrike" kern="1200" cap="none" spc="0" normalizeH="0" baseline="0" noProof="0" dirty="0">
                <a:ln>
                  <a:noFill/>
                </a:ln>
                <a:solidFill>
                  <a:srgbClr val="0000FF"/>
                </a:solidFill>
                <a:effectLst/>
                <a:uLnTx/>
                <a:uFillTx/>
                <a:latin typeface="Calibri"/>
                <a:ea typeface="+mn-ea"/>
                <a:cs typeface="+mn-cs"/>
              </a:rPr>
              <a:t>leaf</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 if it has no children. </a:t>
            </a:r>
          </a:p>
          <a:p>
            <a:pPr marL="342900" marR="0" lvl="0" indent="-342900" algn="l" defTabSz="914400" rtl="0" eaLnBrk="1" fontAlgn="base" latinLnBrk="0" hangingPunct="1">
              <a:lnSpc>
                <a:spcPct val="110000"/>
              </a:lnSpc>
              <a:spcBef>
                <a:spcPct val="20000"/>
              </a:spcBef>
              <a:spcAft>
                <a:spcPct val="0"/>
              </a:spcAft>
              <a:buClrTx/>
              <a:buSzTx/>
              <a:buFont typeface="Arial" charset="0"/>
              <a:buChar char="•"/>
              <a:tabLst/>
              <a:defRPr/>
            </a:pPr>
            <a:r>
              <a:rPr kumimoji="0" lang="en-US" sz="2200" b="1" i="0" u="sng" strike="noStrike" kern="1200" cap="none" spc="0" normalizeH="0" baseline="0" noProof="0" dirty="0">
                <a:ln>
                  <a:noFill/>
                </a:ln>
                <a:solidFill>
                  <a:srgbClr val="0000FF"/>
                </a:solidFill>
                <a:effectLst/>
                <a:uLnTx/>
                <a:uFillTx/>
                <a:latin typeface="Calibri"/>
                <a:ea typeface="+mn-ea"/>
                <a:cs typeface="+mn-cs"/>
              </a:rPr>
              <a:t>Internal vertex</a:t>
            </a:r>
            <a:r>
              <a:rPr kumimoji="0" lang="en-US" sz="2200" b="1" i="0" u="none" strike="noStrike" kern="1200" cap="none" spc="0" normalizeH="0" baseline="0" noProof="0" dirty="0">
                <a:ln>
                  <a:noFill/>
                </a:ln>
                <a:solidFill>
                  <a:srgbClr val="0000FF"/>
                </a:solidFill>
                <a:effectLst/>
                <a:uLnTx/>
                <a:uFillTx/>
                <a:latin typeface="Calibri"/>
                <a:ea typeface="+mn-ea"/>
                <a:cs typeface="+mn-cs"/>
              </a:rPr>
              <a:t>: </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A vertex that has children is called </a:t>
            </a:r>
            <a:r>
              <a:rPr kumimoji="0" lang="en-US" sz="2200" b="1" i="1" u="none" strike="noStrike" kern="1200" cap="none" spc="0" normalizeH="0" baseline="0" noProof="0" dirty="0">
                <a:ln>
                  <a:noFill/>
                </a:ln>
                <a:solidFill>
                  <a:srgbClr val="0000FF"/>
                </a:solidFill>
                <a:effectLst/>
                <a:uLnTx/>
                <a:uFillTx/>
                <a:latin typeface="Calibri"/>
                <a:ea typeface="+mn-ea"/>
                <a:cs typeface="+mn-cs"/>
              </a:rPr>
              <a:t>internal</a:t>
            </a:r>
            <a:r>
              <a:rPr kumimoji="0" lang="en-US" sz="2200" b="1" i="0" u="none" strike="noStrike" kern="1200" cap="none" spc="0" normalizeH="0" baseline="0" noProof="0" dirty="0">
                <a:ln>
                  <a:noFill/>
                </a:ln>
                <a:solidFill>
                  <a:srgbClr val="0000FF"/>
                </a:solidFill>
                <a:effectLst/>
                <a:uLnTx/>
                <a:uFillTx/>
                <a:latin typeface="Calibri"/>
                <a:ea typeface="+mn-ea"/>
                <a:cs typeface="+mn-cs"/>
              </a:rPr>
              <a:t> </a:t>
            </a:r>
            <a:r>
              <a:rPr kumimoji="0" lang="en-US" sz="2200" b="1" i="1" u="none" strike="noStrike" kern="1200" cap="none" spc="0" normalizeH="0" baseline="0" noProof="0" dirty="0">
                <a:ln>
                  <a:noFill/>
                </a:ln>
                <a:solidFill>
                  <a:srgbClr val="0000FF"/>
                </a:solidFill>
                <a:effectLst/>
                <a:uLnTx/>
                <a:uFillTx/>
                <a:latin typeface="Calibri"/>
                <a:ea typeface="+mn-ea"/>
                <a:cs typeface="+mn-cs"/>
              </a:rPr>
              <a:t>vertex</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 </a:t>
            </a:r>
          </a:p>
          <a:p>
            <a:pPr marL="342900" marR="0" lvl="0" indent="-342900" algn="l" defTabSz="914400" rtl="0" eaLnBrk="1" fontAlgn="base" latinLnBrk="0" hangingPunct="1">
              <a:lnSpc>
                <a:spcPct val="110000"/>
              </a:lnSpc>
              <a:spcBef>
                <a:spcPct val="20000"/>
              </a:spcBef>
              <a:spcAft>
                <a:spcPct val="0"/>
              </a:spcAft>
              <a:buClrTx/>
              <a:buSzTx/>
              <a:buFont typeface="Arial" charset="0"/>
              <a:buChar char="•"/>
              <a:tabLst/>
              <a:defRPr/>
            </a:pPr>
            <a:endParaRPr kumimoji="0" lang="en-US" sz="2200" b="1" i="0" u="sng" strike="noStrike" kern="1200" cap="none" spc="0" normalizeH="0" baseline="0" noProof="0" dirty="0">
              <a:ln>
                <a:noFill/>
              </a:ln>
              <a:solidFill>
                <a:srgbClr val="FF0000"/>
              </a:solidFill>
              <a:effectLst/>
              <a:uLnTx/>
              <a:uFillTx/>
              <a:latin typeface="Calibri"/>
              <a:ea typeface="+mn-ea"/>
              <a:cs typeface="+mn-cs"/>
            </a:endParaRPr>
          </a:p>
          <a:p>
            <a:pPr marL="342900" marR="0" lvl="0" indent="-342900" algn="l" defTabSz="914400" rtl="0" eaLnBrk="1" fontAlgn="base" latinLnBrk="0" hangingPunct="1">
              <a:lnSpc>
                <a:spcPct val="110000"/>
              </a:lnSpc>
              <a:spcBef>
                <a:spcPct val="20000"/>
              </a:spcBef>
              <a:spcAft>
                <a:spcPct val="0"/>
              </a:spcAft>
              <a:buClrTx/>
              <a:buSzTx/>
              <a:buFont typeface="Wingdings" panose="05000000000000000000" pitchFamily="2" charset="2"/>
              <a:buChar char="§"/>
              <a:tabLst/>
              <a:defRPr/>
            </a:pPr>
            <a:r>
              <a:rPr kumimoji="0" lang="en-US" sz="2200" b="1" i="0" u="sng" strike="noStrike" kern="1200" cap="none" spc="0" normalizeH="0" baseline="0" noProof="0" dirty="0">
                <a:ln>
                  <a:noFill/>
                </a:ln>
                <a:solidFill>
                  <a:srgbClr val="FF0000"/>
                </a:solidFill>
                <a:effectLst/>
                <a:uLnTx/>
                <a:uFillTx/>
                <a:latin typeface="Calibri"/>
                <a:ea typeface="+mn-ea"/>
                <a:cs typeface="+mn-cs"/>
              </a:rPr>
              <a:t>Note</a:t>
            </a:r>
            <a:r>
              <a:rPr kumimoji="0" lang="en-US" sz="2200" b="0" i="0" u="none" strike="noStrike" kern="1200" cap="none" spc="0" normalizeH="0" baseline="0" noProof="0" dirty="0">
                <a:ln>
                  <a:noFill/>
                </a:ln>
                <a:solidFill>
                  <a:srgbClr val="FF0000"/>
                </a:solidFill>
                <a:effectLst/>
                <a:uLnTx/>
                <a:uFillTx/>
                <a:latin typeface="Calibri"/>
                <a:ea typeface="+mn-ea"/>
                <a:cs typeface="+mn-cs"/>
              </a:rPr>
              <a:t>: </a:t>
            </a:r>
            <a:r>
              <a:rPr kumimoji="0" lang="en-US" sz="2200" b="0" i="1" u="none" strike="noStrike" kern="1200" cap="none" spc="0" normalizeH="0" baseline="0" noProof="0" dirty="0">
                <a:ln>
                  <a:noFill/>
                </a:ln>
                <a:solidFill>
                  <a:srgbClr val="FF0000"/>
                </a:solidFill>
                <a:effectLst/>
                <a:uLnTx/>
                <a:uFillTx/>
                <a:latin typeface="Calibri"/>
                <a:ea typeface="+mn-ea"/>
                <a:cs typeface="+mn-cs"/>
              </a:rPr>
              <a:t>The root is an internal vertex unless it is the only vertex in the graph, in which case it is a leaf.</a:t>
            </a:r>
            <a:endParaRPr kumimoji="0" lang="en-US" sz="2200" b="0" i="0" u="none" strike="noStrike" kern="1200" cap="none" spc="0" normalizeH="0" baseline="0" noProof="0" dirty="0">
              <a:ln>
                <a:noFill/>
              </a:ln>
              <a:solidFill>
                <a:srgbClr val="FF0000"/>
              </a:solidFill>
              <a:effectLst/>
              <a:uLnTx/>
              <a:uFillTx/>
              <a:latin typeface="Calibri"/>
              <a:ea typeface="+mn-ea"/>
              <a:cs typeface="+mn-cs"/>
            </a:endParaRPr>
          </a:p>
        </p:txBody>
      </p:sp>
    </p:spTree>
    <p:extLst>
      <p:ext uri="{BB962C8B-B14F-4D97-AF65-F5344CB8AC3E}">
        <p14:creationId xmlns:p14="http://schemas.microsoft.com/office/powerpoint/2010/main" xmlns="" val="823842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Rooted Tree Terminologies</a:t>
            </a:r>
          </a:p>
        </p:txBody>
      </p:sp>
      <p:sp>
        <p:nvSpPr>
          <p:cNvPr id="5" name="Content Placeholder 2">
            <a:extLst>
              <a:ext uri="{FF2B5EF4-FFF2-40B4-BE49-F238E27FC236}">
                <a16:creationId xmlns:a16="http://schemas.microsoft.com/office/drawing/2014/main" xmlns="" id="{DE4A066D-1F03-4BC8-A41F-BF9365E6C88A}"/>
              </a:ext>
            </a:extLst>
          </p:cNvPr>
          <p:cNvSpPr txBox="1">
            <a:spLocks/>
          </p:cNvSpPr>
          <p:nvPr/>
        </p:nvSpPr>
        <p:spPr bwMode="auto">
          <a:xfrm>
            <a:off x="457200" y="1447800"/>
            <a:ext cx="82296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1" i="0" u="sng" strike="noStrike" kern="1200" cap="none" spc="0" normalizeH="0" baseline="0" noProof="0">
                <a:ln>
                  <a:noFill/>
                </a:ln>
                <a:solidFill>
                  <a:srgbClr val="0000FF"/>
                </a:solidFill>
                <a:effectLst/>
                <a:uLnTx/>
                <a:uFillTx/>
                <a:latin typeface="Calibri"/>
                <a:ea typeface="+mn-ea"/>
                <a:cs typeface="+mn-cs"/>
              </a:rPr>
              <a:t>Ancestor(s): </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The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ancestors</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of a vertex other than the root are the vertices in the path from the root to this vertex, excluding the vertex itself and including the root.</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1" i="0" u="sng" strike="noStrike" kern="1200" cap="none" spc="0" normalizeH="0" baseline="0" noProof="0">
                <a:ln>
                  <a:noFill/>
                </a:ln>
                <a:solidFill>
                  <a:srgbClr val="0000FF"/>
                </a:solidFill>
                <a:effectLst/>
                <a:uLnTx/>
                <a:uFillTx/>
                <a:latin typeface="Calibri"/>
                <a:ea typeface="+mn-ea"/>
                <a:cs typeface="+mn-cs"/>
              </a:rPr>
              <a:t>Descendant(s)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 </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The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descendants</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of a vertex </a:t>
            </a:r>
            <a:r>
              <a:rPr kumimoji="0" lang="en-US" sz="2400" b="1" i="1" u="none" strike="noStrike" kern="1200" cap="none" spc="0" normalizeH="0" baseline="0" noProof="0">
                <a:ln>
                  <a:noFill/>
                </a:ln>
                <a:solidFill>
                  <a:sysClr val="windowText" lastClr="000000"/>
                </a:solidFill>
                <a:effectLst/>
                <a:uLnTx/>
                <a:uFillTx/>
                <a:latin typeface="Calibri"/>
                <a:ea typeface="+mn-ea"/>
                <a:cs typeface="+mn-cs"/>
              </a:rPr>
              <a:t>v</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are those vertices that have </a:t>
            </a:r>
            <a:r>
              <a:rPr kumimoji="0" lang="en-US" sz="2400" b="1" i="1" u="none" strike="noStrike" kern="1200" cap="none" spc="0" normalizeH="0" baseline="0" noProof="0">
                <a:ln>
                  <a:noFill/>
                </a:ln>
                <a:solidFill>
                  <a:sysClr val="windowText" lastClr="000000"/>
                </a:solidFill>
                <a:effectLst/>
                <a:uLnTx/>
                <a:uFillTx/>
                <a:latin typeface="Calibri"/>
                <a:ea typeface="+mn-ea"/>
                <a:cs typeface="+mn-cs"/>
              </a:rPr>
              <a:t>v</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as an ancestor.</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1" i="0" u="sng" strike="noStrike" kern="1200" cap="none" spc="0" normalizeH="0" baseline="0" noProof="0">
                <a:ln>
                  <a:noFill/>
                </a:ln>
                <a:solidFill>
                  <a:srgbClr val="0000FF"/>
                </a:solidFill>
                <a:effectLst/>
                <a:uLnTx/>
                <a:uFillTx/>
                <a:latin typeface="Calibri"/>
                <a:ea typeface="+mn-ea"/>
                <a:cs typeface="+mn-cs"/>
              </a:rPr>
              <a:t>Subtree</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If </a:t>
            </a:r>
            <a:r>
              <a:rPr kumimoji="0" lang="en-US" sz="2400" b="0" i="1" u="none" strike="noStrike" kern="1200" cap="none" spc="0" normalizeH="0" baseline="0" noProof="0">
                <a:ln>
                  <a:noFill/>
                </a:ln>
                <a:solidFill>
                  <a:sysClr val="windowText" lastClr="000000"/>
                </a:solidFill>
                <a:effectLst/>
                <a:uLnTx/>
                <a:uFillTx/>
                <a:latin typeface="Calibri"/>
                <a:ea typeface="+mn-ea"/>
                <a:cs typeface="+mn-cs"/>
              </a:rPr>
              <a:t>a</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is a vertex in a tree, the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subtree with </a:t>
            </a:r>
            <a:r>
              <a:rPr kumimoji="0" lang="en-US" sz="2400" b="1" i="1" u="none" strike="noStrike" kern="1200" cap="none" spc="0" normalizeH="0" baseline="0" noProof="0">
                <a:ln>
                  <a:noFill/>
                </a:ln>
                <a:solidFill>
                  <a:sysClr val="windowText" lastClr="000000"/>
                </a:solidFill>
                <a:effectLst/>
                <a:uLnTx/>
                <a:uFillTx/>
                <a:latin typeface="Calibri"/>
                <a:ea typeface="+mn-ea"/>
                <a:cs typeface="+mn-cs"/>
              </a:rPr>
              <a:t>a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 as its root</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is the subgraph of the tree consisting of </a:t>
            </a:r>
            <a:r>
              <a:rPr kumimoji="0" lang="en-US" sz="2400" b="0" i="1" u="none" strike="noStrike" kern="1200" cap="none" spc="0" normalizeH="0" baseline="0" noProof="0">
                <a:ln>
                  <a:noFill/>
                </a:ln>
                <a:solidFill>
                  <a:sysClr val="windowText" lastClr="000000"/>
                </a:solidFill>
                <a:effectLst/>
                <a:uLnTx/>
                <a:uFillTx/>
                <a:latin typeface="Calibri"/>
                <a:ea typeface="+mn-ea"/>
                <a:cs typeface="+mn-cs"/>
              </a:rPr>
              <a:t>a </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and its descendants and all edges incident to these descendants.</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a:t>
            </a: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1639067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Illustration of Tree Terminology</a:t>
            </a:r>
          </a:p>
        </p:txBody>
      </p:sp>
      <p:sp>
        <p:nvSpPr>
          <p:cNvPr id="48" name="Oval 3">
            <a:extLst>
              <a:ext uri="{FF2B5EF4-FFF2-40B4-BE49-F238E27FC236}">
                <a16:creationId xmlns:a16="http://schemas.microsoft.com/office/drawing/2014/main" xmlns="" id="{DC650AEA-F50E-4C85-A36C-64172490BA9C}"/>
              </a:ext>
            </a:extLst>
          </p:cNvPr>
          <p:cNvSpPr>
            <a:spLocks noChangeArrowheads="1"/>
          </p:cNvSpPr>
          <p:nvPr/>
        </p:nvSpPr>
        <p:spPr bwMode="auto">
          <a:xfrm>
            <a:off x="4343400" y="22098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R</a:t>
            </a:r>
          </a:p>
        </p:txBody>
      </p:sp>
      <p:sp>
        <p:nvSpPr>
          <p:cNvPr id="49" name="Oval 5">
            <a:extLst>
              <a:ext uri="{FF2B5EF4-FFF2-40B4-BE49-F238E27FC236}">
                <a16:creationId xmlns:a16="http://schemas.microsoft.com/office/drawing/2014/main" xmlns="" id="{F4025E70-22F2-4CFF-8343-535F065A427D}"/>
              </a:ext>
            </a:extLst>
          </p:cNvPr>
          <p:cNvSpPr>
            <a:spLocks noChangeArrowheads="1"/>
          </p:cNvSpPr>
          <p:nvPr/>
        </p:nvSpPr>
        <p:spPr bwMode="auto">
          <a:xfrm>
            <a:off x="3352800" y="31242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S</a:t>
            </a:r>
          </a:p>
        </p:txBody>
      </p:sp>
      <p:sp>
        <p:nvSpPr>
          <p:cNvPr id="50" name="Oval 6">
            <a:extLst>
              <a:ext uri="{FF2B5EF4-FFF2-40B4-BE49-F238E27FC236}">
                <a16:creationId xmlns:a16="http://schemas.microsoft.com/office/drawing/2014/main" xmlns="" id="{628D4541-A3B9-4467-AE73-F2AD89148FE1}"/>
              </a:ext>
            </a:extLst>
          </p:cNvPr>
          <p:cNvSpPr>
            <a:spLocks noChangeArrowheads="1"/>
          </p:cNvSpPr>
          <p:nvPr/>
        </p:nvSpPr>
        <p:spPr bwMode="auto">
          <a:xfrm>
            <a:off x="2895600" y="45720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Y</a:t>
            </a:r>
          </a:p>
        </p:txBody>
      </p:sp>
      <p:sp>
        <p:nvSpPr>
          <p:cNvPr id="51" name="Oval 7">
            <a:extLst>
              <a:ext uri="{FF2B5EF4-FFF2-40B4-BE49-F238E27FC236}">
                <a16:creationId xmlns:a16="http://schemas.microsoft.com/office/drawing/2014/main" xmlns="" id="{F6CBAA0A-4FED-4BF7-853A-45105E8A046F}"/>
              </a:ext>
            </a:extLst>
          </p:cNvPr>
          <p:cNvSpPr>
            <a:spLocks noChangeArrowheads="1"/>
          </p:cNvSpPr>
          <p:nvPr/>
        </p:nvSpPr>
        <p:spPr bwMode="auto">
          <a:xfrm>
            <a:off x="3733800" y="45720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Z</a:t>
            </a:r>
          </a:p>
        </p:txBody>
      </p:sp>
      <p:sp>
        <p:nvSpPr>
          <p:cNvPr id="52" name="Oval 8">
            <a:extLst>
              <a:ext uri="{FF2B5EF4-FFF2-40B4-BE49-F238E27FC236}">
                <a16:creationId xmlns:a16="http://schemas.microsoft.com/office/drawing/2014/main" xmlns="" id="{C64F0727-B212-410E-BE14-7AAFE820224E}"/>
              </a:ext>
            </a:extLst>
          </p:cNvPr>
          <p:cNvSpPr>
            <a:spLocks noChangeArrowheads="1"/>
          </p:cNvSpPr>
          <p:nvPr/>
        </p:nvSpPr>
        <p:spPr bwMode="auto">
          <a:xfrm>
            <a:off x="3352800" y="39624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X</a:t>
            </a:r>
          </a:p>
        </p:txBody>
      </p:sp>
      <p:sp>
        <p:nvSpPr>
          <p:cNvPr id="53" name="Oval 9">
            <a:extLst>
              <a:ext uri="{FF2B5EF4-FFF2-40B4-BE49-F238E27FC236}">
                <a16:creationId xmlns:a16="http://schemas.microsoft.com/office/drawing/2014/main" xmlns="" id="{0AE04413-88C8-48F9-825A-FC3F42451E81}"/>
              </a:ext>
            </a:extLst>
          </p:cNvPr>
          <p:cNvSpPr>
            <a:spLocks noChangeArrowheads="1"/>
          </p:cNvSpPr>
          <p:nvPr/>
        </p:nvSpPr>
        <p:spPr bwMode="auto">
          <a:xfrm>
            <a:off x="5448300" y="31242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T</a:t>
            </a:r>
          </a:p>
        </p:txBody>
      </p:sp>
      <p:sp>
        <p:nvSpPr>
          <p:cNvPr id="54" name="Oval 10">
            <a:extLst>
              <a:ext uri="{FF2B5EF4-FFF2-40B4-BE49-F238E27FC236}">
                <a16:creationId xmlns:a16="http://schemas.microsoft.com/office/drawing/2014/main" xmlns="" id="{AF4BDCCE-7277-492F-A8C4-285318F03443}"/>
              </a:ext>
            </a:extLst>
          </p:cNvPr>
          <p:cNvSpPr>
            <a:spLocks noChangeArrowheads="1"/>
          </p:cNvSpPr>
          <p:nvPr/>
        </p:nvSpPr>
        <p:spPr bwMode="auto">
          <a:xfrm>
            <a:off x="4876800" y="39624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U</a:t>
            </a:r>
          </a:p>
        </p:txBody>
      </p:sp>
      <p:sp>
        <p:nvSpPr>
          <p:cNvPr id="55" name="Oval 11">
            <a:extLst>
              <a:ext uri="{FF2B5EF4-FFF2-40B4-BE49-F238E27FC236}">
                <a16:creationId xmlns:a16="http://schemas.microsoft.com/office/drawing/2014/main" xmlns="" id="{255B7F97-0348-4D16-A3E3-E8CEC16BE394}"/>
              </a:ext>
            </a:extLst>
          </p:cNvPr>
          <p:cNvSpPr>
            <a:spLocks noChangeArrowheads="1"/>
          </p:cNvSpPr>
          <p:nvPr/>
        </p:nvSpPr>
        <p:spPr bwMode="auto">
          <a:xfrm>
            <a:off x="5448300" y="39624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V</a:t>
            </a:r>
          </a:p>
        </p:txBody>
      </p:sp>
      <p:sp>
        <p:nvSpPr>
          <p:cNvPr id="56" name="Oval 12">
            <a:extLst>
              <a:ext uri="{FF2B5EF4-FFF2-40B4-BE49-F238E27FC236}">
                <a16:creationId xmlns:a16="http://schemas.microsoft.com/office/drawing/2014/main" xmlns="" id="{BF3924C9-58E7-4C93-B2D8-40ED680831B8}"/>
              </a:ext>
            </a:extLst>
          </p:cNvPr>
          <p:cNvSpPr>
            <a:spLocks noChangeArrowheads="1"/>
          </p:cNvSpPr>
          <p:nvPr/>
        </p:nvSpPr>
        <p:spPr bwMode="auto">
          <a:xfrm>
            <a:off x="6019800" y="39624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W</a:t>
            </a:r>
          </a:p>
        </p:txBody>
      </p:sp>
      <p:cxnSp>
        <p:nvCxnSpPr>
          <p:cNvPr id="57" name="AutoShape 19">
            <a:extLst>
              <a:ext uri="{FF2B5EF4-FFF2-40B4-BE49-F238E27FC236}">
                <a16:creationId xmlns:a16="http://schemas.microsoft.com/office/drawing/2014/main" xmlns="" id="{672EF664-BD09-416F-88A8-898BA6E82FF5}"/>
              </a:ext>
            </a:extLst>
          </p:cNvPr>
          <p:cNvCxnSpPr>
            <a:cxnSpLocks noChangeShapeType="1"/>
            <a:stCxn id="48" idx="3"/>
            <a:endCxn id="49" idx="0"/>
          </p:cNvCxnSpPr>
          <p:nvPr/>
        </p:nvCxnSpPr>
        <p:spPr bwMode="auto">
          <a:xfrm flipH="1">
            <a:off x="3543300" y="2535238"/>
            <a:ext cx="855663" cy="588962"/>
          </a:xfrm>
          <a:prstGeom prst="straightConnector1">
            <a:avLst/>
          </a:prstGeom>
          <a:noFill/>
          <a:ln w="9525">
            <a:solidFill>
              <a:sysClr val="windowText" lastClr="000000"/>
            </a:solidFill>
            <a:round/>
            <a:headEnd/>
            <a:tailEnd/>
          </a:ln>
        </p:spPr>
      </p:cxnSp>
      <p:cxnSp>
        <p:nvCxnSpPr>
          <p:cNvPr id="58" name="AutoShape 20">
            <a:extLst>
              <a:ext uri="{FF2B5EF4-FFF2-40B4-BE49-F238E27FC236}">
                <a16:creationId xmlns:a16="http://schemas.microsoft.com/office/drawing/2014/main" xmlns="" id="{E8BDF9A9-B5F9-417E-AA5F-120D413CB63E}"/>
              </a:ext>
            </a:extLst>
          </p:cNvPr>
          <p:cNvCxnSpPr>
            <a:cxnSpLocks noChangeShapeType="1"/>
            <a:stCxn id="48" idx="5"/>
            <a:endCxn id="53" idx="1"/>
          </p:cNvCxnSpPr>
          <p:nvPr/>
        </p:nvCxnSpPr>
        <p:spPr bwMode="auto">
          <a:xfrm>
            <a:off x="4668838" y="2535238"/>
            <a:ext cx="835025" cy="644525"/>
          </a:xfrm>
          <a:prstGeom prst="straightConnector1">
            <a:avLst/>
          </a:prstGeom>
          <a:noFill/>
          <a:ln w="9525">
            <a:solidFill>
              <a:sysClr val="windowText" lastClr="000000"/>
            </a:solidFill>
            <a:round/>
            <a:headEnd/>
            <a:tailEnd/>
          </a:ln>
        </p:spPr>
      </p:cxnSp>
      <p:cxnSp>
        <p:nvCxnSpPr>
          <p:cNvPr id="59" name="AutoShape 21">
            <a:extLst>
              <a:ext uri="{FF2B5EF4-FFF2-40B4-BE49-F238E27FC236}">
                <a16:creationId xmlns:a16="http://schemas.microsoft.com/office/drawing/2014/main" xmlns="" id="{087DAA2C-6E9F-47CD-B7A1-EB39A81F5CA1}"/>
              </a:ext>
            </a:extLst>
          </p:cNvPr>
          <p:cNvCxnSpPr>
            <a:cxnSpLocks noChangeShapeType="1"/>
            <a:stCxn id="49" idx="4"/>
            <a:endCxn id="52" idx="0"/>
          </p:cNvCxnSpPr>
          <p:nvPr/>
        </p:nvCxnSpPr>
        <p:spPr bwMode="auto">
          <a:xfrm>
            <a:off x="3543300" y="3505200"/>
            <a:ext cx="0" cy="457200"/>
          </a:xfrm>
          <a:prstGeom prst="straightConnector1">
            <a:avLst/>
          </a:prstGeom>
          <a:noFill/>
          <a:ln w="9525">
            <a:solidFill>
              <a:sysClr val="windowText" lastClr="000000"/>
            </a:solidFill>
            <a:round/>
            <a:headEnd/>
            <a:tailEnd/>
          </a:ln>
        </p:spPr>
      </p:cxnSp>
      <p:cxnSp>
        <p:nvCxnSpPr>
          <p:cNvPr id="60" name="AutoShape 22">
            <a:extLst>
              <a:ext uri="{FF2B5EF4-FFF2-40B4-BE49-F238E27FC236}">
                <a16:creationId xmlns:a16="http://schemas.microsoft.com/office/drawing/2014/main" xmlns="" id="{C12416C9-1104-41BB-B1AE-068E40A84AD6}"/>
              </a:ext>
            </a:extLst>
          </p:cNvPr>
          <p:cNvCxnSpPr>
            <a:cxnSpLocks noChangeShapeType="1"/>
            <a:stCxn id="52" idx="3"/>
            <a:endCxn id="50" idx="0"/>
          </p:cNvCxnSpPr>
          <p:nvPr/>
        </p:nvCxnSpPr>
        <p:spPr bwMode="auto">
          <a:xfrm flipH="1">
            <a:off x="3086100" y="4287838"/>
            <a:ext cx="322263" cy="284162"/>
          </a:xfrm>
          <a:prstGeom prst="straightConnector1">
            <a:avLst/>
          </a:prstGeom>
          <a:noFill/>
          <a:ln w="9525">
            <a:solidFill>
              <a:sysClr val="windowText" lastClr="000000"/>
            </a:solidFill>
            <a:round/>
            <a:headEnd/>
            <a:tailEnd/>
          </a:ln>
        </p:spPr>
      </p:cxnSp>
      <p:cxnSp>
        <p:nvCxnSpPr>
          <p:cNvPr id="61" name="AutoShape 23">
            <a:extLst>
              <a:ext uri="{FF2B5EF4-FFF2-40B4-BE49-F238E27FC236}">
                <a16:creationId xmlns:a16="http://schemas.microsoft.com/office/drawing/2014/main" xmlns="" id="{A569DDB9-0BD7-4EBF-9601-6DCA0EB11E1E}"/>
              </a:ext>
            </a:extLst>
          </p:cNvPr>
          <p:cNvCxnSpPr>
            <a:cxnSpLocks noChangeShapeType="1"/>
            <a:stCxn id="52" idx="5"/>
            <a:endCxn id="51" idx="0"/>
          </p:cNvCxnSpPr>
          <p:nvPr/>
        </p:nvCxnSpPr>
        <p:spPr bwMode="auto">
          <a:xfrm>
            <a:off x="3678238" y="4287838"/>
            <a:ext cx="246062" cy="284162"/>
          </a:xfrm>
          <a:prstGeom prst="straightConnector1">
            <a:avLst/>
          </a:prstGeom>
          <a:noFill/>
          <a:ln w="9525">
            <a:solidFill>
              <a:sysClr val="windowText" lastClr="000000"/>
            </a:solidFill>
            <a:round/>
            <a:headEnd/>
            <a:tailEnd/>
          </a:ln>
        </p:spPr>
      </p:cxnSp>
      <p:cxnSp>
        <p:nvCxnSpPr>
          <p:cNvPr id="62" name="AutoShape 24">
            <a:extLst>
              <a:ext uri="{FF2B5EF4-FFF2-40B4-BE49-F238E27FC236}">
                <a16:creationId xmlns:a16="http://schemas.microsoft.com/office/drawing/2014/main" xmlns="" id="{663F5D21-CB48-4B37-96EA-C4F649A8E3C7}"/>
              </a:ext>
            </a:extLst>
          </p:cNvPr>
          <p:cNvCxnSpPr>
            <a:cxnSpLocks noChangeShapeType="1"/>
            <a:stCxn id="53" idx="3"/>
            <a:endCxn id="54" idx="0"/>
          </p:cNvCxnSpPr>
          <p:nvPr/>
        </p:nvCxnSpPr>
        <p:spPr bwMode="auto">
          <a:xfrm flipH="1">
            <a:off x="5067300" y="3449638"/>
            <a:ext cx="436563" cy="512762"/>
          </a:xfrm>
          <a:prstGeom prst="straightConnector1">
            <a:avLst/>
          </a:prstGeom>
          <a:noFill/>
          <a:ln w="9525">
            <a:solidFill>
              <a:sysClr val="windowText" lastClr="000000"/>
            </a:solidFill>
            <a:round/>
            <a:headEnd/>
            <a:tailEnd/>
          </a:ln>
        </p:spPr>
      </p:cxnSp>
      <p:cxnSp>
        <p:nvCxnSpPr>
          <p:cNvPr id="63" name="AutoShape 25">
            <a:extLst>
              <a:ext uri="{FF2B5EF4-FFF2-40B4-BE49-F238E27FC236}">
                <a16:creationId xmlns:a16="http://schemas.microsoft.com/office/drawing/2014/main" xmlns="" id="{4FE70FFE-9733-41A3-917D-0CFC9F36B26A}"/>
              </a:ext>
            </a:extLst>
          </p:cNvPr>
          <p:cNvCxnSpPr>
            <a:cxnSpLocks noChangeShapeType="1"/>
            <a:stCxn id="53" idx="4"/>
            <a:endCxn id="55" idx="0"/>
          </p:cNvCxnSpPr>
          <p:nvPr/>
        </p:nvCxnSpPr>
        <p:spPr bwMode="auto">
          <a:xfrm>
            <a:off x="5638800" y="3505200"/>
            <a:ext cx="0" cy="457200"/>
          </a:xfrm>
          <a:prstGeom prst="straightConnector1">
            <a:avLst/>
          </a:prstGeom>
          <a:noFill/>
          <a:ln w="9525">
            <a:solidFill>
              <a:sysClr val="windowText" lastClr="000000"/>
            </a:solidFill>
            <a:round/>
            <a:headEnd/>
            <a:tailEnd/>
          </a:ln>
        </p:spPr>
      </p:cxnSp>
      <p:cxnSp>
        <p:nvCxnSpPr>
          <p:cNvPr id="64" name="AutoShape 26">
            <a:extLst>
              <a:ext uri="{FF2B5EF4-FFF2-40B4-BE49-F238E27FC236}">
                <a16:creationId xmlns:a16="http://schemas.microsoft.com/office/drawing/2014/main" xmlns="" id="{0ACF3E1A-7DF8-4D2B-9E4D-A9C6A78D1A77}"/>
              </a:ext>
            </a:extLst>
          </p:cNvPr>
          <p:cNvCxnSpPr>
            <a:cxnSpLocks noChangeShapeType="1"/>
            <a:stCxn id="53" idx="5"/>
            <a:endCxn id="56" idx="0"/>
          </p:cNvCxnSpPr>
          <p:nvPr/>
        </p:nvCxnSpPr>
        <p:spPr bwMode="auto">
          <a:xfrm>
            <a:off x="5773738" y="3449638"/>
            <a:ext cx="436562" cy="512762"/>
          </a:xfrm>
          <a:prstGeom prst="straightConnector1">
            <a:avLst/>
          </a:prstGeom>
          <a:noFill/>
          <a:ln w="9525">
            <a:solidFill>
              <a:sysClr val="windowText" lastClr="000000"/>
            </a:solidFill>
            <a:round/>
            <a:headEnd/>
            <a:tailEnd/>
          </a:ln>
        </p:spPr>
      </p:cxnSp>
      <p:sp>
        <p:nvSpPr>
          <p:cNvPr id="65" name="Text Box 27">
            <a:extLst>
              <a:ext uri="{FF2B5EF4-FFF2-40B4-BE49-F238E27FC236}">
                <a16:creationId xmlns:a16="http://schemas.microsoft.com/office/drawing/2014/main" xmlns="" id="{0F959162-098E-4B6E-9F63-D22408518AF1}"/>
              </a:ext>
            </a:extLst>
          </p:cNvPr>
          <p:cNvSpPr txBox="1">
            <a:spLocks noChangeArrowheads="1"/>
          </p:cNvSpPr>
          <p:nvPr/>
        </p:nvSpPr>
        <p:spPr bwMode="auto">
          <a:xfrm>
            <a:off x="7086600" y="1981200"/>
            <a:ext cx="628650" cy="366713"/>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Root</a:t>
            </a:r>
          </a:p>
        </p:txBody>
      </p:sp>
      <p:sp>
        <p:nvSpPr>
          <p:cNvPr id="66" name="Text Box 28">
            <a:extLst>
              <a:ext uri="{FF2B5EF4-FFF2-40B4-BE49-F238E27FC236}">
                <a16:creationId xmlns:a16="http://schemas.microsoft.com/office/drawing/2014/main" xmlns="" id="{69F0B377-2BA8-45CB-9BB3-C46FB8CBA65F}"/>
              </a:ext>
            </a:extLst>
          </p:cNvPr>
          <p:cNvSpPr txBox="1">
            <a:spLocks noChangeArrowheads="1"/>
          </p:cNvSpPr>
          <p:nvPr/>
        </p:nvSpPr>
        <p:spPr bwMode="auto">
          <a:xfrm>
            <a:off x="7162800" y="3124200"/>
            <a:ext cx="1571625" cy="36988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Internal Vertex</a:t>
            </a:r>
          </a:p>
        </p:txBody>
      </p:sp>
      <p:sp>
        <p:nvSpPr>
          <p:cNvPr id="67" name="Text Box 29">
            <a:extLst>
              <a:ext uri="{FF2B5EF4-FFF2-40B4-BE49-F238E27FC236}">
                <a16:creationId xmlns:a16="http://schemas.microsoft.com/office/drawing/2014/main" xmlns="" id="{76F333BF-2C6F-44E7-B943-5E73EDD13D25}"/>
              </a:ext>
            </a:extLst>
          </p:cNvPr>
          <p:cNvSpPr txBox="1">
            <a:spLocks noChangeArrowheads="1"/>
          </p:cNvSpPr>
          <p:nvPr/>
        </p:nvSpPr>
        <p:spPr bwMode="auto">
          <a:xfrm>
            <a:off x="7315200" y="4267200"/>
            <a:ext cx="603250" cy="366713"/>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Leaf</a:t>
            </a:r>
          </a:p>
        </p:txBody>
      </p:sp>
      <p:cxnSp>
        <p:nvCxnSpPr>
          <p:cNvPr id="68" name="AutoShape 30">
            <a:extLst>
              <a:ext uri="{FF2B5EF4-FFF2-40B4-BE49-F238E27FC236}">
                <a16:creationId xmlns:a16="http://schemas.microsoft.com/office/drawing/2014/main" xmlns="" id="{713E2781-A45C-4D57-ADD3-923EFBE3A304}"/>
              </a:ext>
            </a:extLst>
          </p:cNvPr>
          <p:cNvCxnSpPr>
            <a:cxnSpLocks noChangeShapeType="1"/>
            <a:stCxn id="67" idx="1"/>
            <a:endCxn id="56" idx="6"/>
          </p:cNvCxnSpPr>
          <p:nvPr/>
        </p:nvCxnSpPr>
        <p:spPr bwMode="auto">
          <a:xfrm flipH="1" flipV="1">
            <a:off x="6400800" y="4152900"/>
            <a:ext cx="914400" cy="298450"/>
          </a:xfrm>
          <a:prstGeom prst="straightConnector1">
            <a:avLst/>
          </a:prstGeom>
          <a:noFill/>
          <a:ln w="9525">
            <a:solidFill>
              <a:sysClr val="windowText" lastClr="000000"/>
            </a:solidFill>
            <a:round/>
            <a:headEnd/>
            <a:tailEnd type="triangle" w="med" len="med"/>
          </a:ln>
        </p:spPr>
      </p:cxnSp>
      <p:cxnSp>
        <p:nvCxnSpPr>
          <p:cNvPr id="69" name="AutoShape 31">
            <a:extLst>
              <a:ext uri="{FF2B5EF4-FFF2-40B4-BE49-F238E27FC236}">
                <a16:creationId xmlns:a16="http://schemas.microsoft.com/office/drawing/2014/main" xmlns="" id="{D4420E73-F0ED-40D8-930D-167C86FB2460}"/>
              </a:ext>
            </a:extLst>
          </p:cNvPr>
          <p:cNvCxnSpPr>
            <a:cxnSpLocks noChangeShapeType="1"/>
            <a:stCxn id="66" idx="1"/>
            <a:endCxn id="53" idx="6"/>
          </p:cNvCxnSpPr>
          <p:nvPr/>
        </p:nvCxnSpPr>
        <p:spPr bwMode="auto">
          <a:xfrm rot="10800000" flipV="1">
            <a:off x="5829300" y="3308350"/>
            <a:ext cx="1333500" cy="6350"/>
          </a:xfrm>
          <a:prstGeom prst="straightConnector1">
            <a:avLst/>
          </a:prstGeom>
          <a:noFill/>
          <a:ln w="9525">
            <a:solidFill>
              <a:sysClr val="windowText" lastClr="000000"/>
            </a:solidFill>
            <a:round/>
            <a:headEnd/>
            <a:tailEnd type="triangle" w="med" len="med"/>
          </a:ln>
        </p:spPr>
      </p:cxnSp>
      <p:cxnSp>
        <p:nvCxnSpPr>
          <p:cNvPr id="70" name="AutoShape 32">
            <a:extLst>
              <a:ext uri="{FF2B5EF4-FFF2-40B4-BE49-F238E27FC236}">
                <a16:creationId xmlns:a16="http://schemas.microsoft.com/office/drawing/2014/main" xmlns="" id="{2F52517A-0035-4CB5-81FE-5DA3D0AB6AB4}"/>
              </a:ext>
            </a:extLst>
          </p:cNvPr>
          <p:cNvCxnSpPr>
            <a:cxnSpLocks noChangeShapeType="1"/>
            <a:stCxn id="65" idx="1"/>
            <a:endCxn id="48" idx="6"/>
          </p:cNvCxnSpPr>
          <p:nvPr/>
        </p:nvCxnSpPr>
        <p:spPr bwMode="auto">
          <a:xfrm flipH="1">
            <a:off x="4724400" y="2165350"/>
            <a:ext cx="2362200" cy="234950"/>
          </a:xfrm>
          <a:prstGeom prst="straightConnector1">
            <a:avLst/>
          </a:prstGeom>
          <a:noFill/>
          <a:ln w="9525">
            <a:solidFill>
              <a:sysClr val="windowText" lastClr="000000"/>
            </a:solidFill>
            <a:round/>
            <a:headEnd/>
            <a:tailEnd type="triangle" w="med" len="med"/>
          </a:ln>
        </p:spPr>
      </p:cxnSp>
      <p:sp>
        <p:nvSpPr>
          <p:cNvPr id="71" name="Oval 33">
            <a:extLst>
              <a:ext uri="{FF2B5EF4-FFF2-40B4-BE49-F238E27FC236}">
                <a16:creationId xmlns:a16="http://schemas.microsoft.com/office/drawing/2014/main" xmlns="" id="{B015E927-A057-48B2-BF51-3D91D629BA25}"/>
              </a:ext>
            </a:extLst>
          </p:cNvPr>
          <p:cNvSpPr>
            <a:spLocks noChangeArrowheads="1"/>
          </p:cNvSpPr>
          <p:nvPr/>
        </p:nvSpPr>
        <p:spPr bwMode="auto">
          <a:xfrm>
            <a:off x="2438400" y="2743200"/>
            <a:ext cx="2133600" cy="2743200"/>
          </a:xfrm>
          <a:prstGeom prst="ellipse">
            <a:avLst/>
          </a:prstGeom>
          <a:noFill/>
          <a:ln w="9525" cap="rnd">
            <a:solidFill>
              <a:sysClr val="windowText" lastClr="000000"/>
            </a:solidFill>
            <a:prstDash val="sysDot"/>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72" name="Text Box 34">
            <a:extLst>
              <a:ext uri="{FF2B5EF4-FFF2-40B4-BE49-F238E27FC236}">
                <a16:creationId xmlns:a16="http://schemas.microsoft.com/office/drawing/2014/main" xmlns="" id="{15A503C4-FFB8-4E87-AE5D-3143986EAAD3}"/>
              </a:ext>
            </a:extLst>
          </p:cNvPr>
          <p:cNvSpPr txBox="1">
            <a:spLocks noChangeArrowheads="1"/>
          </p:cNvSpPr>
          <p:nvPr/>
        </p:nvSpPr>
        <p:spPr bwMode="auto">
          <a:xfrm>
            <a:off x="5029200" y="5638800"/>
            <a:ext cx="2514600" cy="366713"/>
          </a:xfrm>
          <a:prstGeom prst="rect">
            <a:avLst/>
          </a:prstGeom>
          <a:noFill/>
          <a:ln w="9525">
            <a:noFill/>
            <a:miter lim="800000"/>
            <a:headEnd/>
            <a:tailEnd/>
          </a:ln>
        </p:spPr>
        <p:txBody>
          <a:bodyPr>
            <a:spAutoFit/>
          </a:bodyPr>
          <a:lstStyle/>
          <a:p>
            <a:pPr fontAlgn="base">
              <a:spcBef>
                <a:spcPct val="0"/>
              </a:spcBef>
              <a:spcAft>
                <a:spcPct val="0"/>
              </a:spcAft>
            </a:pPr>
            <a:r>
              <a:rPr lang="en-US">
                <a:solidFill>
                  <a:prstClr val="black"/>
                </a:solidFill>
                <a:cs typeface="Arial" charset="0"/>
              </a:rPr>
              <a:t>Subtree rooted at S</a:t>
            </a:r>
          </a:p>
        </p:txBody>
      </p:sp>
      <p:cxnSp>
        <p:nvCxnSpPr>
          <p:cNvPr id="73" name="AutoShape 35">
            <a:extLst>
              <a:ext uri="{FF2B5EF4-FFF2-40B4-BE49-F238E27FC236}">
                <a16:creationId xmlns:a16="http://schemas.microsoft.com/office/drawing/2014/main" xmlns="" id="{7E370BEB-EDE9-4B32-B19C-01899A654285}"/>
              </a:ext>
            </a:extLst>
          </p:cNvPr>
          <p:cNvCxnSpPr>
            <a:cxnSpLocks noChangeShapeType="1"/>
            <a:stCxn id="72" idx="1"/>
            <a:endCxn id="71" idx="5"/>
          </p:cNvCxnSpPr>
          <p:nvPr/>
        </p:nvCxnSpPr>
        <p:spPr bwMode="auto">
          <a:xfrm flipH="1" flipV="1">
            <a:off x="4259263" y="5084763"/>
            <a:ext cx="769937" cy="738187"/>
          </a:xfrm>
          <a:prstGeom prst="straightConnector1">
            <a:avLst/>
          </a:prstGeom>
          <a:noFill/>
          <a:ln w="9525">
            <a:solidFill>
              <a:sysClr val="windowText" lastClr="000000"/>
            </a:solidFill>
            <a:round/>
            <a:headEnd/>
            <a:tailEnd type="triangle" w="med" len="med"/>
          </a:ln>
        </p:spPr>
      </p:cxnSp>
      <p:sp>
        <p:nvSpPr>
          <p:cNvPr id="74" name="Text Box 36">
            <a:extLst>
              <a:ext uri="{FF2B5EF4-FFF2-40B4-BE49-F238E27FC236}">
                <a16:creationId xmlns:a16="http://schemas.microsoft.com/office/drawing/2014/main" xmlns="" id="{E7E86B32-F922-4330-A648-1ABE3F3A43C4}"/>
              </a:ext>
            </a:extLst>
          </p:cNvPr>
          <p:cNvSpPr txBox="1">
            <a:spLocks noChangeArrowheads="1"/>
          </p:cNvSpPr>
          <p:nvPr/>
        </p:nvSpPr>
        <p:spPr bwMode="auto">
          <a:xfrm>
            <a:off x="914400" y="2209800"/>
            <a:ext cx="876300" cy="366713"/>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Level 0</a:t>
            </a:r>
          </a:p>
        </p:txBody>
      </p:sp>
      <p:sp>
        <p:nvSpPr>
          <p:cNvPr id="75" name="Text Box 37">
            <a:extLst>
              <a:ext uri="{FF2B5EF4-FFF2-40B4-BE49-F238E27FC236}">
                <a16:creationId xmlns:a16="http://schemas.microsoft.com/office/drawing/2014/main" xmlns="" id="{74D7D3D3-BB8C-4D0F-A154-F5A919CDF8F3}"/>
              </a:ext>
            </a:extLst>
          </p:cNvPr>
          <p:cNvSpPr txBox="1">
            <a:spLocks noChangeArrowheads="1"/>
          </p:cNvSpPr>
          <p:nvPr/>
        </p:nvSpPr>
        <p:spPr bwMode="auto">
          <a:xfrm>
            <a:off x="914400" y="3048000"/>
            <a:ext cx="876300" cy="366713"/>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Level 1</a:t>
            </a:r>
          </a:p>
        </p:txBody>
      </p:sp>
      <p:sp>
        <p:nvSpPr>
          <p:cNvPr id="76" name="Text Box 38">
            <a:extLst>
              <a:ext uri="{FF2B5EF4-FFF2-40B4-BE49-F238E27FC236}">
                <a16:creationId xmlns:a16="http://schemas.microsoft.com/office/drawing/2014/main" xmlns="" id="{42C924BC-F054-49D0-99D8-C39C2B1FD4C9}"/>
              </a:ext>
            </a:extLst>
          </p:cNvPr>
          <p:cNvSpPr txBox="1">
            <a:spLocks noChangeArrowheads="1"/>
          </p:cNvSpPr>
          <p:nvPr/>
        </p:nvSpPr>
        <p:spPr bwMode="auto">
          <a:xfrm>
            <a:off x="914400" y="3962400"/>
            <a:ext cx="876300" cy="366713"/>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Level 2</a:t>
            </a:r>
          </a:p>
        </p:txBody>
      </p:sp>
      <p:sp>
        <p:nvSpPr>
          <p:cNvPr id="77" name="Text Box 39">
            <a:extLst>
              <a:ext uri="{FF2B5EF4-FFF2-40B4-BE49-F238E27FC236}">
                <a16:creationId xmlns:a16="http://schemas.microsoft.com/office/drawing/2014/main" xmlns="" id="{C1561B39-6ADE-4796-8FF3-11FCD1BAD5EA}"/>
              </a:ext>
            </a:extLst>
          </p:cNvPr>
          <p:cNvSpPr txBox="1">
            <a:spLocks noChangeArrowheads="1"/>
          </p:cNvSpPr>
          <p:nvPr/>
        </p:nvSpPr>
        <p:spPr bwMode="auto">
          <a:xfrm>
            <a:off x="914400" y="4572000"/>
            <a:ext cx="876300" cy="366713"/>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Level 3</a:t>
            </a:r>
          </a:p>
        </p:txBody>
      </p:sp>
      <p:sp>
        <p:nvSpPr>
          <p:cNvPr id="78" name="Line 40">
            <a:extLst>
              <a:ext uri="{FF2B5EF4-FFF2-40B4-BE49-F238E27FC236}">
                <a16:creationId xmlns:a16="http://schemas.microsoft.com/office/drawing/2014/main" xmlns="" id="{C49BCE4E-F56E-4575-B104-6FF2367DC0F1}"/>
              </a:ext>
            </a:extLst>
          </p:cNvPr>
          <p:cNvSpPr>
            <a:spLocks noChangeShapeType="1"/>
          </p:cNvSpPr>
          <p:nvPr/>
        </p:nvSpPr>
        <p:spPr bwMode="auto">
          <a:xfrm flipV="1">
            <a:off x="1752600" y="2438400"/>
            <a:ext cx="2438400" cy="0"/>
          </a:xfrm>
          <a:prstGeom prst="line">
            <a:avLst/>
          </a:prstGeom>
          <a:noFill/>
          <a:ln w="9525">
            <a:solidFill>
              <a:sysClr val="windowText" lastClr="000000"/>
            </a:solidFill>
            <a:prstDash val="dash"/>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79" name="Line 41">
            <a:extLst>
              <a:ext uri="{FF2B5EF4-FFF2-40B4-BE49-F238E27FC236}">
                <a16:creationId xmlns:a16="http://schemas.microsoft.com/office/drawing/2014/main" xmlns="" id="{8ED84605-AE51-4917-99A5-48FF84D5AE7D}"/>
              </a:ext>
            </a:extLst>
          </p:cNvPr>
          <p:cNvSpPr>
            <a:spLocks noChangeShapeType="1"/>
          </p:cNvSpPr>
          <p:nvPr/>
        </p:nvSpPr>
        <p:spPr bwMode="auto">
          <a:xfrm flipV="1">
            <a:off x="1828800" y="3276600"/>
            <a:ext cx="1447800" cy="0"/>
          </a:xfrm>
          <a:prstGeom prst="line">
            <a:avLst/>
          </a:prstGeom>
          <a:noFill/>
          <a:ln w="9525">
            <a:solidFill>
              <a:sysClr val="windowText" lastClr="000000"/>
            </a:solidFill>
            <a:prstDash val="dash"/>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80" name="Line 42">
            <a:extLst>
              <a:ext uri="{FF2B5EF4-FFF2-40B4-BE49-F238E27FC236}">
                <a16:creationId xmlns:a16="http://schemas.microsoft.com/office/drawing/2014/main" xmlns="" id="{CC51C919-38E9-4B5F-B7AE-E3564CA50D27}"/>
              </a:ext>
            </a:extLst>
          </p:cNvPr>
          <p:cNvSpPr>
            <a:spLocks noChangeShapeType="1"/>
          </p:cNvSpPr>
          <p:nvPr/>
        </p:nvSpPr>
        <p:spPr bwMode="auto">
          <a:xfrm flipV="1">
            <a:off x="1828800" y="4191000"/>
            <a:ext cx="1447800" cy="0"/>
          </a:xfrm>
          <a:prstGeom prst="line">
            <a:avLst/>
          </a:prstGeom>
          <a:noFill/>
          <a:ln w="9525">
            <a:solidFill>
              <a:sysClr val="windowText" lastClr="000000"/>
            </a:solidFill>
            <a:prstDash val="dash"/>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81" name="Line 43">
            <a:extLst>
              <a:ext uri="{FF2B5EF4-FFF2-40B4-BE49-F238E27FC236}">
                <a16:creationId xmlns:a16="http://schemas.microsoft.com/office/drawing/2014/main" xmlns="" id="{7E8966B6-551F-4108-AF13-BEBA410CE9D0}"/>
              </a:ext>
            </a:extLst>
          </p:cNvPr>
          <p:cNvSpPr>
            <a:spLocks noChangeShapeType="1"/>
          </p:cNvSpPr>
          <p:nvPr/>
        </p:nvSpPr>
        <p:spPr bwMode="auto">
          <a:xfrm flipV="1">
            <a:off x="1828800" y="4724400"/>
            <a:ext cx="990600" cy="0"/>
          </a:xfrm>
          <a:prstGeom prst="line">
            <a:avLst/>
          </a:prstGeom>
          <a:noFill/>
          <a:ln w="9525">
            <a:solidFill>
              <a:sysClr val="windowText" lastClr="000000"/>
            </a:solidFill>
            <a:prstDash val="dash"/>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82" name="Text Box 44">
            <a:extLst>
              <a:ext uri="{FF2B5EF4-FFF2-40B4-BE49-F238E27FC236}">
                <a16:creationId xmlns:a16="http://schemas.microsoft.com/office/drawing/2014/main" xmlns="" id="{9292EF80-3570-4863-9C54-D2A8A853A4C6}"/>
              </a:ext>
            </a:extLst>
          </p:cNvPr>
          <p:cNvSpPr txBox="1">
            <a:spLocks noChangeArrowheads="1"/>
          </p:cNvSpPr>
          <p:nvPr/>
        </p:nvSpPr>
        <p:spPr bwMode="auto">
          <a:xfrm>
            <a:off x="5113338" y="5126038"/>
            <a:ext cx="1162050" cy="366712"/>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Child of X</a:t>
            </a:r>
          </a:p>
        </p:txBody>
      </p:sp>
      <p:sp>
        <p:nvSpPr>
          <p:cNvPr id="83" name="Line 48">
            <a:extLst>
              <a:ext uri="{FF2B5EF4-FFF2-40B4-BE49-F238E27FC236}">
                <a16:creationId xmlns:a16="http://schemas.microsoft.com/office/drawing/2014/main" xmlns="" id="{A99C1D45-1197-4362-A3A2-88DBC213FE60}"/>
              </a:ext>
            </a:extLst>
          </p:cNvPr>
          <p:cNvSpPr>
            <a:spLocks noChangeShapeType="1"/>
          </p:cNvSpPr>
          <p:nvPr/>
        </p:nvSpPr>
        <p:spPr bwMode="auto">
          <a:xfrm flipH="1" flipV="1">
            <a:off x="4114800" y="4800600"/>
            <a:ext cx="990600" cy="45720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84" name="Text Box 49">
            <a:extLst>
              <a:ext uri="{FF2B5EF4-FFF2-40B4-BE49-F238E27FC236}">
                <a16:creationId xmlns:a16="http://schemas.microsoft.com/office/drawing/2014/main" xmlns="" id="{ABF0236E-C696-40B9-B694-995F6B626A8D}"/>
              </a:ext>
            </a:extLst>
          </p:cNvPr>
          <p:cNvSpPr txBox="1">
            <a:spLocks noChangeArrowheads="1"/>
          </p:cNvSpPr>
          <p:nvPr/>
        </p:nvSpPr>
        <p:spPr bwMode="auto">
          <a:xfrm>
            <a:off x="2209800" y="5867400"/>
            <a:ext cx="1822450" cy="366713"/>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Parent of Z and Y</a:t>
            </a:r>
          </a:p>
        </p:txBody>
      </p:sp>
      <p:sp>
        <p:nvSpPr>
          <p:cNvPr id="85" name="Line 50">
            <a:extLst>
              <a:ext uri="{FF2B5EF4-FFF2-40B4-BE49-F238E27FC236}">
                <a16:creationId xmlns:a16="http://schemas.microsoft.com/office/drawing/2014/main" xmlns="" id="{C7DA6C8C-F383-474D-A62E-4D8B013AB5D7}"/>
              </a:ext>
            </a:extLst>
          </p:cNvPr>
          <p:cNvSpPr>
            <a:spLocks noChangeShapeType="1"/>
          </p:cNvSpPr>
          <p:nvPr/>
        </p:nvSpPr>
        <p:spPr bwMode="auto">
          <a:xfrm flipV="1">
            <a:off x="3048000" y="4343400"/>
            <a:ext cx="457200" cy="152400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86" name="TextBox 41">
            <a:extLst>
              <a:ext uri="{FF2B5EF4-FFF2-40B4-BE49-F238E27FC236}">
                <a16:creationId xmlns:a16="http://schemas.microsoft.com/office/drawing/2014/main" xmlns="" id="{BA492A02-6E10-40CC-8E2B-9C029EAA2F10}"/>
              </a:ext>
            </a:extLst>
          </p:cNvPr>
          <p:cNvSpPr txBox="1">
            <a:spLocks noChangeArrowheads="1"/>
          </p:cNvSpPr>
          <p:nvPr/>
        </p:nvSpPr>
        <p:spPr bwMode="auto">
          <a:xfrm>
            <a:off x="1219200" y="5257800"/>
            <a:ext cx="971550" cy="400050"/>
          </a:xfrm>
          <a:prstGeom prst="rect">
            <a:avLst/>
          </a:prstGeom>
          <a:noFill/>
          <a:ln w="9525">
            <a:noFill/>
            <a:miter lim="800000"/>
            <a:headEnd/>
            <a:tailEnd/>
          </a:ln>
        </p:spPr>
        <p:txBody>
          <a:bodyPr wrap="none">
            <a:spAutoFit/>
          </a:bodyPr>
          <a:lstStyle/>
          <a:p>
            <a:pPr fontAlgn="base">
              <a:spcBef>
                <a:spcPct val="0"/>
              </a:spcBef>
              <a:spcAft>
                <a:spcPct val="0"/>
              </a:spcAft>
            </a:pPr>
            <a:r>
              <a:rPr lang="en-US" sz="2000">
                <a:solidFill>
                  <a:prstClr val="black"/>
                </a:solidFill>
                <a:cs typeface="Arial" charset="0"/>
              </a:rPr>
              <a:t>Siblings</a:t>
            </a:r>
          </a:p>
        </p:txBody>
      </p:sp>
      <p:cxnSp>
        <p:nvCxnSpPr>
          <p:cNvPr id="87" name="Straight Arrow Connector 86">
            <a:extLst>
              <a:ext uri="{FF2B5EF4-FFF2-40B4-BE49-F238E27FC236}">
                <a16:creationId xmlns:a16="http://schemas.microsoft.com/office/drawing/2014/main" xmlns="" id="{C7F945A3-C41D-4653-A369-9E1D419DFF16}"/>
              </a:ext>
            </a:extLst>
          </p:cNvPr>
          <p:cNvCxnSpPr>
            <a:stCxn id="86" idx="3"/>
            <a:endCxn id="50" idx="3"/>
          </p:cNvCxnSpPr>
          <p:nvPr/>
        </p:nvCxnSpPr>
        <p:spPr>
          <a:xfrm flipV="1">
            <a:off x="2190750" y="4897438"/>
            <a:ext cx="760413" cy="560387"/>
          </a:xfrm>
          <a:prstGeom prst="straightConnector1">
            <a:avLst/>
          </a:prstGeom>
          <a:noFill/>
          <a:ln w="25400" cap="flat" cmpd="sng" algn="ctr">
            <a:solidFill>
              <a:sysClr val="windowText" lastClr="000000"/>
            </a:solidFill>
            <a:prstDash val="solid"/>
            <a:tailEnd type="arrow"/>
          </a:ln>
          <a:effectLst/>
        </p:spPr>
      </p:cxnSp>
      <p:cxnSp>
        <p:nvCxnSpPr>
          <p:cNvPr id="88" name="Straight Arrow Connector 87">
            <a:extLst>
              <a:ext uri="{FF2B5EF4-FFF2-40B4-BE49-F238E27FC236}">
                <a16:creationId xmlns:a16="http://schemas.microsoft.com/office/drawing/2014/main" xmlns="" id="{6B75DDE8-BE2B-4C6A-AF7D-760D13878ABF}"/>
              </a:ext>
            </a:extLst>
          </p:cNvPr>
          <p:cNvCxnSpPr>
            <a:stCxn id="86" idx="3"/>
            <a:endCxn id="51" idx="3"/>
          </p:cNvCxnSpPr>
          <p:nvPr/>
        </p:nvCxnSpPr>
        <p:spPr>
          <a:xfrm flipV="1">
            <a:off x="2190750" y="4897438"/>
            <a:ext cx="1598613" cy="560387"/>
          </a:xfrm>
          <a:prstGeom prst="straightConnector1">
            <a:avLst/>
          </a:prstGeom>
          <a:noFill/>
          <a:ln w="25400" cap="flat" cmpd="sng" algn="ctr">
            <a:solidFill>
              <a:sysClr val="windowText" lastClr="000000"/>
            </a:solidFill>
            <a:prstDash val="solid"/>
            <a:tailEnd type="arrow"/>
          </a:ln>
          <a:effectLst/>
        </p:spPr>
      </p:cxnSp>
    </p:spTree>
    <p:extLst>
      <p:ext uri="{BB962C8B-B14F-4D97-AF65-F5344CB8AC3E}">
        <p14:creationId xmlns:p14="http://schemas.microsoft.com/office/powerpoint/2010/main" xmlns="" val="2541869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4868273"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lvl="0" indent="0" algn="ctr">
              <a:spcBef>
                <a:spcPct val="0"/>
              </a:spcBef>
              <a:buClrTx/>
              <a:buSzTx/>
              <a:buNone/>
              <a:defRPr/>
            </a:pPr>
            <a:r>
              <a:rPr lang="en-US" sz="2800" b="1" dirty="0">
                <a:solidFill>
                  <a:srgbClr val="0000FF"/>
                </a:solidFill>
                <a:cs typeface="Arial" charset="0"/>
              </a:rPr>
              <a:t>Illustration of Tree Terminology</a:t>
            </a:r>
            <a:r>
              <a:rPr lang="en-US" sz="2600" b="1" dirty="0">
                <a:solidFill>
                  <a:schemeClr val="tx1"/>
                </a:solidFill>
              </a:rPr>
              <a:t>  </a:t>
            </a:r>
          </a:p>
        </p:txBody>
      </p:sp>
      <p:sp>
        <p:nvSpPr>
          <p:cNvPr id="203" name="Rectangle 43">
            <a:extLst>
              <a:ext uri="{FF2B5EF4-FFF2-40B4-BE49-F238E27FC236}">
                <a16:creationId xmlns:a16="http://schemas.microsoft.com/office/drawing/2014/main" xmlns="" id="{DB79436E-59E8-492E-95FA-B90E41E60A26}"/>
              </a:ext>
            </a:extLst>
          </p:cNvPr>
          <p:cNvSpPr>
            <a:spLocks noChangeArrowheads="1"/>
          </p:cNvSpPr>
          <p:nvPr/>
        </p:nvSpPr>
        <p:spPr bwMode="auto">
          <a:xfrm>
            <a:off x="335494" y="1308771"/>
            <a:ext cx="8452906" cy="5148300"/>
          </a:xfrm>
          <a:prstGeom prst="rect">
            <a:avLst/>
          </a:prstGeom>
          <a:solidFill>
            <a:sysClr val="window" lastClr="FFFFFF"/>
          </a:solidFill>
          <a:ln w="9525">
            <a:no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grpSp>
        <p:nvGrpSpPr>
          <p:cNvPr id="204" name="Group 22">
            <a:extLst>
              <a:ext uri="{FF2B5EF4-FFF2-40B4-BE49-F238E27FC236}">
                <a16:creationId xmlns:a16="http://schemas.microsoft.com/office/drawing/2014/main" xmlns="" id="{5C6BB523-B737-4746-9513-5E9131CBFAFA}"/>
              </a:ext>
            </a:extLst>
          </p:cNvPr>
          <p:cNvGrpSpPr>
            <a:grpSpLocks/>
          </p:cNvGrpSpPr>
          <p:nvPr/>
        </p:nvGrpSpPr>
        <p:grpSpPr bwMode="auto">
          <a:xfrm>
            <a:off x="4673600" y="1461171"/>
            <a:ext cx="2057400" cy="838200"/>
            <a:chOff x="3024" y="240"/>
            <a:chExt cx="1296" cy="528"/>
          </a:xfrm>
        </p:grpSpPr>
        <p:sp>
          <p:nvSpPr>
            <p:cNvPr id="205" name="Text Box 20">
              <a:extLst>
                <a:ext uri="{FF2B5EF4-FFF2-40B4-BE49-F238E27FC236}">
                  <a16:creationId xmlns:a16="http://schemas.microsoft.com/office/drawing/2014/main" xmlns="" id="{21883473-2199-441F-8EE8-2E35EA2B51D1}"/>
                </a:ext>
              </a:extLst>
            </p:cNvPr>
            <p:cNvSpPr txBox="1">
              <a:spLocks noChangeArrowheads="1"/>
            </p:cNvSpPr>
            <p:nvPr/>
          </p:nvSpPr>
          <p:spPr bwMode="auto">
            <a:xfrm>
              <a:off x="3216" y="240"/>
              <a:ext cx="1104"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0" u="none" strike="noStrike" kern="0" cap="none" spc="0" normalizeH="0" baseline="0" noProof="0">
                  <a:ln>
                    <a:noFill/>
                  </a:ln>
                  <a:solidFill>
                    <a:srgbClr val="F82F1A"/>
                  </a:solidFill>
                  <a:effectLst/>
                  <a:uLnTx/>
                  <a:uFillTx/>
                  <a:latin typeface="Times New Roman" pitchFamily="18" charset="0"/>
                  <a:cs typeface="Arial" charset="0"/>
                </a:rPr>
                <a:t>root </a:t>
              </a:r>
            </a:p>
          </p:txBody>
        </p:sp>
        <p:sp>
          <p:nvSpPr>
            <p:cNvPr id="206" name="Line 21">
              <a:extLst>
                <a:ext uri="{FF2B5EF4-FFF2-40B4-BE49-F238E27FC236}">
                  <a16:creationId xmlns:a16="http://schemas.microsoft.com/office/drawing/2014/main" xmlns="" id="{98233C02-E193-41E7-8608-9604EFC4622D}"/>
                </a:ext>
              </a:extLst>
            </p:cNvPr>
            <p:cNvSpPr>
              <a:spLocks noChangeShapeType="1"/>
            </p:cNvSpPr>
            <p:nvPr/>
          </p:nvSpPr>
          <p:spPr bwMode="auto">
            <a:xfrm flipH="1">
              <a:off x="3024" y="480"/>
              <a:ext cx="240" cy="288"/>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grpSp>
      <p:grpSp>
        <p:nvGrpSpPr>
          <p:cNvPr id="207" name="Group 32">
            <a:extLst>
              <a:ext uri="{FF2B5EF4-FFF2-40B4-BE49-F238E27FC236}">
                <a16:creationId xmlns:a16="http://schemas.microsoft.com/office/drawing/2014/main" xmlns="" id="{88A6F3D5-E25E-4751-ABFF-88CCABDFC525}"/>
              </a:ext>
            </a:extLst>
          </p:cNvPr>
          <p:cNvGrpSpPr>
            <a:grpSpLocks/>
          </p:cNvGrpSpPr>
          <p:nvPr/>
        </p:nvGrpSpPr>
        <p:grpSpPr bwMode="auto">
          <a:xfrm>
            <a:off x="1778000" y="1994571"/>
            <a:ext cx="5410200" cy="4176713"/>
            <a:chOff x="1104" y="624"/>
            <a:chExt cx="3408" cy="2631"/>
          </a:xfrm>
        </p:grpSpPr>
        <p:grpSp>
          <p:nvGrpSpPr>
            <p:cNvPr id="208" name="Group 19">
              <a:extLst>
                <a:ext uri="{FF2B5EF4-FFF2-40B4-BE49-F238E27FC236}">
                  <a16:creationId xmlns:a16="http://schemas.microsoft.com/office/drawing/2014/main" xmlns="" id="{BDDD3E7D-BB97-42FD-B6DA-849D4BB271E1}"/>
                </a:ext>
              </a:extLst>
            </p:cNvPr>
            <p:cNvGrpSpPr>
              <a:grpSpLocks/>
            </p:cNvGrpSpPr>
            <p:nvPr/>
          </p:nvGrpSpPr>
          <p:grpSpPr bwMode="auto">
            <a:xfrm>
              <a:off x="1296" y="816"/>
              <a:ext cx="3216" cy="2352"/>
              <a:chOff x="1296" y="816"/>
              <a:chExt cx="3216" cy="2352"/>
            </a:xfrm>
          </p:grpSpPr>
          <p:sp>
            <p:nvSpPr>
              <p:cNvPr id="218" name="Oval 2">
                <a:extLst>
                  <a:ext uri="{FF2B5EF4-FFF2-40B4-BE49-F238E27FC236}">
                    <a16:creationId xmlns:a16="http://schemas.microsoft.com/office/drawing/2014/main" xmlns="" id="{91B798E2-F2A0-4D2B-BB6A-DFF75D887FF1}"/>
                  </a:ext>
                </a:extLst>
              </p:cNvPr>
              <p:cNvSpPr>
                <a:spLocks noChangeArrowheads="1"/>
              </p:cNvSpPr>
              <p:nvPr/>
            </p:nvSpPr>
            <p:spPr bwMode="auto">
              <a:xfrm>
                <a:off x="2880" y="816"/>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19" name="Oval 3">
                <a:extLst>
                  <a:ext uri="{FF2B5EF4-FFF2-40B4-BE49-F238E27FC236}">
                    <a16:creationId xmlns:a16="http://schemas.microsoft.com/office/drawing/2014/main" xmlns="" id="{B38EA609-811A-44CC-B490-21048BA25D35}"/>
                  </a:ext>
                </a:extLst>
              </p:cNvPr>
              <p:cNvSpPr>
                <a:spLocks noChangeArrowheads="1"/>
              </p:cNvSpPr>
              <p:nvPr/>
            </p:nvSpPr>
            <p:spPr bwMode="auto">
              <a:xfrm>
                <a:off x="1872" y="1536"/>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20" name="Oval 4">
                <a:extLst>
                  <a:ext uri="{FF2B5EF4-FFF2-40B4-BE49-F238E27FC236}">
                    <a16:creationId xmlns:a16="http://schemas.microsoft.com/office/drawing/2014/main" xmlns="" id="{876C8A1A-1C6F-47D8-B22F-EE35079C03DB}"/>
                  </a:ext>
                </a:extLst>
              </p:cNvPr>
              <p:cNvSpPr>
                <a:spLocks noChangeArrowheads="1"/>
              </p:cNvSpPr>
              <p:nvPr/>
            </p:nvSpPr>
            <p:spPr bwMode="auto">
              <a:xfrm>
                <a:off x="1296" y="2352"/>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21" name="Oval 5">
                <a:extLst>
                  <a:ext uri="{FF2B5EF4-FFF2-40B4-BE49-F238E27FC236}">
                    <a16:creationId xmlns:a16="http://schemas.microsoft.com/office/drawing/2014/main" xmlns="" id="{5DD43A2D-0EFD-4451-A0F6-6738850A2FCF}"/>
                  </a:ext>
                </a:extLst>
              </p:cNvPr>
              <p:cNvSpPr>
                <a:spLocks noChangeArrowheads="1"/>
              </p:cNvSpPr>
              <p:nvPr/>
            </p:nvSpPr>
            <p:spPr bwMode="auto">
              <a:xfrm>
                <a:off x="3792" y="1536"/>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22" name="Oval 6">
                <a:extLst>
                  <a:ext uri="{FF2B5EF4-FFF2-40B4-BE49-F238E27FC236}">
                    <a16:creationId xmlns:a16="http://schemas.microsoft.com/office/drawing/2014/main" xmlns="" id="{77F96AE7-6F68-40C6-BD81-0C73647D8B64}"/>
                  </a:ext>
                </a:extLst>
              </p:cNvPr>
              <p:cNvSpPr>
                <a:spLocks noChangeArrowheads="1"/>
              </p:cNvSpPr>
              <p:nvPr/>
            </p:nvSpPr>
            <p:spPr bwMode="auto">
              <a:xfrm>
                <a:off x="2448" y="2352"/>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23" name="Oval 7">
                <a:extLst>
                  <a:ext uri="{FF2B5EF4-FFF2-40B4-BE49-F238E27FC236}">
                    <a16:creationId xmlns:a16="http://schemas.microsoft.com/office/drawing/2014/main" xmlns="" id="{D7FEE8AF-6E4A-4F24-AE7F-FEE5447D1885}"/>
                  </a:ext>
                </a:extLst>
              </p:cNvPr>
              <p:cNvSpPr>
                <a:spLocks noChangeArrowheads="1"/>
              </p:cNvSpPr>
              <p:nvPr/>
            </p:nvSpPr>
            <p:spPr bwMode="auto">
              <a:xfrm>
                <a:off x="3264" y="2352"/>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24" name="Oval 8">
                <a:extLst>
                  <a:ext uri="{FF2B5EF4-FFF2-40B4-BE49-F238E27FC236}">
                    <a16:creationId xmlns:a16="http://schemas.microsoft.com/office/drawing/2014/main" xmlns="" id="{EAABBA08-28E1-4697-B35F-77A729B215B3}"/>
                  </a:ext>
                </a:extLst>
              </p:cNvPr>
              <p:cNvSpPr>
                <a:spLocks noChangeArrowheads="1"/>
              </p:cNvSpPr>
              <p:nvPr/>
            </p:nvSpPr>
            <p:spPr bwMode="auto">
              <a:xfrm>
                <a:off x="4416" y="2352"/>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25" name="Line 9">
                <a:extLst>
                  <a:ext uri="{FF2B5EF4-FFF2-40B4-BE49-F238E27FC236}">
                    <a16:creationId xmlns:a16="http://schemas.microsoft.com/office/drawing/2014/main" xmlns="" id="{F4D54D44-BD2E-4E56-BAD2-FB6E152B94DD}"/>
                  </a:ext>
                </a:extLst>
              </p:cNvPr>
              <p:cNvSpPr>
                <a:spLocks noChangeShapeType="1"/>
              </p:cNvSpPr>
              <p:nvPr/>
            </p:nvSpPr>
            <p:spPr bwMode="auto">
              <a:xfrm flipV="1">
                <a:off x="1920" y="864"/>
                <a:ext cx="1008" cy="720"/>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26" name="Line 10">
                <a:extLst>
                  <a:ext uri="{FF2B5EF4-FFF2-40B4-BE49-F238E27FC236}">
                    <a16:creationId xmlns:a16="http://schemas.microsoft.com/office/drawing/2014/main" xmlns="" id="{73655E66-2920-4118-87F3-D4EF76A24288}"/>
                  </a:ext>
                </a:extLst>
              </p:cNvPr>
              <p:cNvSpPr>
                <a:spLocks noChangeShapeType="1"/>
              </p:cNvSpPr>
              <p:nvPr/>
            </p:nvSpPr>
            <p:spPr bwMode="auto">
              <a:xfrm>
                <a:off x="2928" y="864"/>
                <a:ext cx="912" cy="720"/>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27" name="Line 11">
                <a:extLst>
                  <a:ext uri="{FF2B5EF4-FFF2-40B4-BE49-F238E27FC236}">
                    <a16:creationId xmlns:a16="http://schemas.microsoft.com/office/drawing/2014/main" xmlns="" id="{7DB05F26-B107-4AF9-B674-BD3790B8731E}"/>
                  </a:ext>
                </a:extLst>
              </p:cNvPr>
              <p:cNvSpPr>
                <a:spLocks noChangeShapeType="1"/>
              </p:cNvSpPr>
              <p:nvPr/>
            </p:nvSpPr>
            <p:spPr bwMode="auto">
              <a:xfrm flipV="1">
                <a:off x="1344" y="1584"/>
                <a:ext cx="576" cy="816"/>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28" name="Line 12">
                <a:extLst>
                  <a:ext uri="{FF2B5EF4-FFF2-40B4-BE49-F238E27FC236}">
                    <a16:creationId xmlns:a16="http://schemas.microsoft.com/office/drawing/2014/main" xmlns="" id="{E91C9439-066F-48FA-A38F-F2DD69CFF5C3}"/>
                  </a:ext>
                </a:extLst>
              </p:cNvPr>
              <p:cNvSpPr>
                <a:spLocks noChangeShapeType="1"/>
              </p:cNvSpPr>
              <p:nvPr/>
            </p:nvSpPr>
            <p:spPr bwMode="auto">
              <a:xfrm flipH="1" flipV="1">
                <a:off x="1968" y="1584"/>
                <a:ext cx="528" cy="816"/>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29" name="Line 13">
                <a:extLst>
                  <a:ext uri="{FF2B5EF4-FFF2-40B4-BE49-F238E27FC236}">
                    <a16:creationId xmlns:a16="http://schemas.microsoft.com/office/drawing/2014/main" xmlns="" id="{AD9E904D-36E5-4FB1-94A3-DE09C5A8C5EF}"/>
                  </a:ext>
                </a:extLst>
              </p:cNvPr>
              <p:cNvSpPr>
                <a:spLocks noChangeShapeType="1"/>
              </p:cNvSpPr>
              <p:nvPr/>
            </p:nvSpPr>
            <p:spPr bwMode="auto">
              <a:xfrm flipV="1">
                <a:off x="3312" y="1584"/>
                <a:ext cx="528" cy="816"/>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30" name="Line 14">
                <a:extLst>
                  <a:ext uri="{FF2B5EF4-FFF2-40B4-BE49-F238E27FC236}">
                    <a16:creationId xmlns:a16="http://schemas.microsoft.com/office/drawing/2014/main" xmlns="" id="{6EF41C12-72BA-4238-BD01-59ECAF6FD36F}"/>
                  </a:ext>
                </a:extLst>
              </p:cNvPr>
              <p:cNvSpPr>
                <a:spLocks noChangeShapeType="1"/>
              </p:cNvSpPr>
              <p:nvPr/>
            </p:nvSpPr>
            <p:spPr bwMode="auto">
              <a:xfrm flipH="1" flipV="1">
                <a:off x="3888" y="1584"/>
                <a:ext cx="576" cy="816"/>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31" name="Oval 15">
                <a:extLst>
                  <a:ext uri="{FF2B5EF4-FFF2-40B4-BE49-F238E27FC236}">
                    <a16:creationId xmlns:a16="http://schemas.microsoft.com/office/drawing/2014/main" xmlns="" id="{56843575-35BF-4521-B94B-670EED4C75F5}"/>
                  </a:ext>
                </a:extLst>
              </p:cNvPr>
              <p:cNvSpPr>
                <a:spLocks noChangeArrowheads="1"/>
              </p:cNvSpPr>
              <p:nvPr/>
            </p:nvSpPr>
            <p:spPr bwMode="auto">
              <a:xfrm>
                <a:off x="2112" y="3072"/>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32" name="Oval 16">
                <a:extLst>
                  <a:ext uri="{FF2B5EF4-FFF2-40B4-BE49-F238E27FC236}">
                    <a16:creationId xmlns:a16="http://schemas.microsoft.com/office/drawing/2014/main" xmlns="" id="{778DF09E-6F08-43F6-AD6D-BF965296D1DE}"/>
                  </a:ext>
                </a:extLst>
              </p:cNvPr>
              <p:cNvSpPr>
                <a:spLocks noChangeArrowheads="1"/>
              </p:cNvSpPr>
              <p:nvPr/>
            </p:nvSpPr>
            <p:spPr bwMode="auto">
              <a:xfrm>
                <a:off x="2736" y="3072"/>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33" name="Line 17">
                <a:extLst>
                  <a:ext uri="{FF2B5EF4-FFF2-40B4-BE49-F238E27FC236}">
                    <a16:creationId xmlns:a16="http://schemas.microsoft.com/office/drawing/2014/main" xmlns="" id="{F249DD6A-47DC-4601-868B-739F9A60633D}"/>
                  </a:ext>
                </a:extLst>
              </p:cNvPr>
              <p:cNvSpPr>
                <a:spLocks noChangeShapeType="1"/>
              </p:cNvSpPr>
              <p:nvPr/>
            </p:nvSpPr>
            <p:spPr bwMode="auto">
              <a:xfrm flipV="1">
                <a:off x="2160" y="2400"/>
                <a:ext cx="336" cy="720"/>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34" name="Line 18">
                <a:extLst>
                  <a:ext uri="{FF2B5EF4-FFF2-40B4-BE49-F238E27FC236}">
                    <a16:creationId xmlns:a16="http://schemas.microsoft.com/office/drawing/2014/main" xmlns="" id="{DD8E072B-568D-4624-B02B-6E3B6CE02778}"/>
                  </a:ext>
                </a:extLst>
              </p:cNvPr>
              <p:cNvSpPr>
                <a:spLocks noChangeShapeType="1"/>
              </p:cNvSpPr>
              <p:nvPr/>
            </p:nvSpPr>
            <p:spPr bwMode="auto">
              <a:xfrm flipH="1" flipV="1">
                <a:off x="2496" y="2400"/>
                <a:ext cx="288" cy="720"/>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grpSp>
        <p:sp>
          <p:nvSpPr>
            <p:cNvPr id="209" name="Text Box 23">
              <a:extLst>
                <a:ext uri="{FF2B5EF4-FFF2-40B4-BE49-F238E27FC236}">
                  <a16:creationId xmlns:a16="http://schemas.microsoft.com/office/drawing/2014/main" xmlns="" id="{A9EC1378-113D-46F5-A92D-1960365D1CBE}"/>
                </a:ext>
              </a:extLst>
            </p:cNvPr>
            <p:cNvSpPr txBox="1">
              <a:spLocks noChangeArrowheads="1"/>
            </p:cNvSpPr>
            <p:nvPr/>
          </p:nvSpPr>
          <p:spPr bwMode="auto">
            <a:xfrm>
              <a:off x="2688" y="624"/>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a</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10" name="Text Box 24">
              <a:extLst>
                <a:ext uri="{FF2B5EF4-FFF2-40B4-BE49-F238E27FC236}">
                  <a16:creationId xmlns:a16="http://schemas.microsoft.com/office/drawing/2014/main" xmlns="" id="{9B41B485-680C-4357-9B9C-6567679B25F6}"/>
                </a:ext>
              </a:extLst>
            </p:cNvPr>
            <p:cNvSpPr txBox="1">
              <a:spLocks noChangeArrowheads="1"/>
            </p:cNvSpPr>
            <p:nvPr/>
          </p:nvSpPr>
          <p:spPr bwMode="auto">
            <a:xfrm>
              <a:off x="1632" y="1344"/>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b</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11" name="Text Box 25">
              <a:extLst>
                <a:ext uri="{FF2B5EF4-FFF2-40B4-BE49-F238E27FC236}">
                  <a16:creationId xmlns:a16="http://schemas.microsoft.com/office/drawing/2014/main" xmlns="" id="{ACEA1BED-D653-4EBD-80EF-5312A96CD2B9}"/>
                </a:ext>
              </a:extLst>
            </p:cNvPr>
            <p:cNvSpPr txBox="1">
              <a:spLocks noChangeArrowheads="1"/>
            </p:cNvSpPr>
            <p:nvPr/>
          </p:nvSpPr>
          <p:spPr bwMode="auto">
            <a:xfrm>
              <a:off x="3888" y="1296"/>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c</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12" name="Text Box 26">
              <a:extLst>
                <a:ext uri="{FF2B5EF4-FFF2-40B4-BE49-F238E27FC236}">
                  <a16:creationId xmlns:a16="http://schemas.microsoft.com/office/drawing/2014/main" xmlns="" id="{2458136F-DCF4-4558-887B-4228F6B8D72A}"/>
                </a:ext>
              </a:extLst>
            </p:cNvPr>
            <p:cNvSpPr txBox="1">
              <a:spLocks noChangeArrowheads="1"/>
            </p:cNvSpPr>
            <p:nvPr/>
          </p:nvSpPr>
          <p:spPr bwMode="auto">
            <a:xfrm>
              <a:off x="1104" y="2160"/>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d</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13" name="Text Box 27">
              <a:extLst>
                <a:ext uri="{FF2B5EF4-FFF2-40B4-BE49-F238E27FC236}">
                  <a16:creationId xmlns:a16="http://schemas.microsoft.com/office/drawing/2014/main" xmlns="" id="{D25AD10F-3999-413B-B1AE-EBA7E484C783}"/>
                </a:ext>
              </a:extLst>
            </p:cNvPr>
            <p:cNvSpPr txBox="1">
              <a:spLocks noChangeArrowheads="1"/>
            </p:cNvSpPr>
            <p:nvPr/>
          </p:nvSpPr>
          <p:spPr bwMode="auto">
            <a:xfrm>
              <a:off x="2160" y="2160"/>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e</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14" name="Text Box 28">
              <a:extLst>
                <a:ext uri="{FF2B5EF4-FFF2-40B4-BE49-F238E27FC236}">
                  <a16:creationId xmlns:a16="http://schemas.microsoft.com/office/drawing/2014/main" xmlns="" id="{DE9EA815-D26A-46C7-B1F3-46B799CDEF9C}"/>
                </a:ext>
              </a:extLst>
            </p:cNvPr>
            <p:cNvSpPr txBox="1">
              <a:spLocks noChangeArrowheads="1"/>
            </p:cNvSpPr>
            <p:nvPr/>
          </p:nvSpPr>
          <p:spPr bwMode="auto">
            <a:xfrm>
              <a:off x="3024" y="2160"/>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f</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15" name="Text Box 29">
              <a:extLst>
                <a:ext uri="{FF2B5EF4-FFF2-40B4-BE49-F238E27FC236}">
                  <a16:creationId xmlns:a16="http://schemas.microsoft.com/office/drawing/2014/main" xmlns="" id="{E5CAEA2F-AB51-4536-B051-238FE203B2E0}"/>
                </a:ext>
              </a:extLst>
            </p:cNvPr>
            <p:cNvSpPr txBox="1">
              <a:spLocks noChangeArrowheads="1"/>
            </p:cNvSpPr>
            <p:nvPr/>
          </p:nvSpPr>
          <p:spPr bwMode="auto">
            <a:xfrm>
              <a:off x="4128" y="2160"/>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g</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16" name="Text Box 30">
              <a:extLst>
                <a:ext uri="{FF2B5EF4-FFF2-40B4-BE49-F238E27FC236}">
                  <a16:creationId xmlns:a16="http://schemas.microsoft.com/office/drawing/2014/main" xmlns="" id="{19C25DB0-F7E4-4309-BF8B-EBEFB5C7A905}"/>
                </a:ext>
              </a:extLst>
            </p:cNvPr>
            <p:cNvSpPr txBox="1">
              <a:spLocks noChangeArrowheads="1"/>
            </p:cNvSpPr>
            <p:nvPr/>
          </p:nvSpPr>
          <p:spPr bwMode="auto">
            <a:xfrm>
              <a:off x="1872" y="2928"/>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h</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17" name="Text Box 31">
              <a:extLst>
                <a:ext uri="{FF2B5EF4-FFF2-40B4-BE49-F238E27FC236}">
                  <a16:creationId xmlns:a16="http://schemas.microsoft.com/office/drawing/2014/main" xmlns="" id="{BF53A007-A913-4858-914F-D8AE7B9A70E3}"/>
                </a:ext>
              </a:extLst>
            </p:cNvPr>
            <p:cNvSpPr txBox="1">
              <a:spLocks noChangeArrowheads="1"/>
            </p:cNvSpPr>
            <p:nvPr/>
          </p:nvSpPr>
          <p:spPr bwMode="auto">
            <a:xfrm>
              <a:off x="2496" y="2928"/>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i</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grpSp>
      <p:grpSp>
        <p:nvGrpSpPr>
          <p:cNvPr id="235" name="Group 35">
            <a:extLst>
              <a:ext uri="{FF2B5EF4-FFF2-40B4-BE49-F238E27FC236}">
                <a16:creationId xmlns:a16="http://schemas.microsoft.com/office/drawing/2014/main" xmlns="" id="{95A68F06-857C-4212-ABEC-4E548CC3FF0B}"/>
              </a:ext>
            </a:extLst>
          </p:cNvPr>
          <p:cNvGrpSpPr>
            <a:grpSpLocks/>
          </p:cNvGrpSpPr>
          <p:nvPr/>
        </p:nvGrpSpPr>
        <p:grpSpPr bwMode="auto">
          <a:xfrm>
            <a:off x="6197600" y="2527971"/>
            <a:ext cx="2514600" cy="838200"/>
            <a:chOff x="3936" y="960"/>
            <a:chExt cx="1296" cy="528"/>
          </a:xfrm>
        </p:grpSpPr>
        <p:sp>
          <p:nvSpPr>
            <p:cNvPr id="236" name="Text Box 33">
              <a:extLst>
                <a:ext uri="{FF2B5EF4-FFF2-40B4-BE49-F238E27FC236}">
                  <a16:creationId xmlns:a16="http://schemas.microsoft.com/office/drawing/2014/main" xmlns="" id="{9607A59F-9244-4697-81F8-C8C81B7B633C}"/>
                </a:ext>
              </a:extLst>
            </p:cNvPr>
            <p:cNvSpPr txBox="1">
              <a:spLocks noChangeArrowheads="1"/>
            </p:cNvSpPr>
            <p:nvPr/>
          </p:nvSpPr>
          <p:spPr bwMode="auto">
            <a:xfrm>
              <a:off x="4080" y="960"/>
              <a:ext cx="1152" cy="291"/>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400" b="0" i="0" u="none" strike="noStrike" kern="0" cap="none" spc="0" normalizeH="0" baseline="0" noProof="0">
                  <a:ln>
                    <a:noFill/>
                  </a:ln>
                  <a:solidFill>
                    <a:srgbClr val="F82F1A"/>
                  </a:solidFill>
                  <a:effectLst/>
                  <a:uLnTx/>
                  <a:uFillTx/>
                  <a:latin typeface="Times New Roman" pitchFamily="18" charset="0"/>
                  <a:cs typeface="Arial" charset="0"/>
                </a:rPr>
                <a:t> parent of </a:t>
              </a:r>
              <a:r>
                <a:rPr kumimoji="0" lang="en-US" sz="2400" b="0" i="1" u="none" strike="noStrike" kern="0" cap="none" spc="0" normalizeH="0" baseline="0" noProof="0">
                  <a:ln>
                    <a:noFill/>
                  </a:ln>
                  <a:solidFill>
                    <a:srgbClr val="F82F1A"/>
                  </a:solidFill>
                  <a:effectLst/>
                  <a:uLnTx/>
                  <a:uFillTx/>
                  <a:latin typeface="Times New Roman" pitchFamily="18" charset="0"/>
                  <a:cs typeface="Arial" charset="0"/>
                </a:rPr>
                <a:t>g &amp; f</a:t>
              </a:r>
              <a:endParaRPr kumimoji="0" lang="en-US" sz="24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37" name="Line 34">
              <a:extLst>
                <a:ext uri="{FF2B5EF4-FFF2-40B4-BE49-F238E27FC236}">
                  <a16:creationId xmlns:a16="http://schemas.microsoft.com/office/drawing/2014/main" xmlns="" id="{1D1F87BE-C699-49ED-A0BF-9688467C0D33}"/>
                </a:ext>
              </a:extLst>
            </p:cNvPr>
            <p:cNvSpPr>
              <a:spLocks noChangeShapeType="1"/>
            </p:cNvSpPr>
            <p:nvPr/>
          </p:nvSpPr>
          <p:spPr bwMode="auto">
            <a:xfrm flipH="1">
              <a:off x="3936" y="1152"/>
              <a:ext cx="192" cy="336"/>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grpSp>
      <p:grpSp>
        <p:nvGrpSpPr>
          <p:cNvPr id="238" name="Group 39">
            <a:extLst>
              <a:ext uri="{FF2B5EF4-FFF2-40B4-BE49-F238E27FC236}">
                <a16:creationId xmlns:a16="http://schemas.microsoft.com/office/drawing/2014/main" xmlns="" id="{064DE09F-77BE-4E06-9A01-9FEF58A5CBA9}"/>
              </a:ext>
            </a:extLst>
          </p:cNvPr>
          <p:cNvGrpSpPr>
            <a:grpSpLocks/>
          </p:cNvGrpSpPr>
          <p:nvPr/>
        </p:nvGrpSpPr>
        <p:grpSpPr bwMode="auto">
          <a:xfrm>
            <a:off x="5283200" y="4966371"/>
            <a:ext cx="1905000" cy="976313"/>
            <a:chOff x="3360" y="2496"/>
            <a:chExt cx="1200" cy="615"/>
          </a:xfrm>
        </p:grpSpPr>
        <p:sp>
          <p:nvSpPr>
            <p:cNvPr id="239" name="Text Box 36">
              <a:extLst>
                <a:ext uri="{FF2B5EF4-FFF2-40B4-BE49-F238E27FC236}">
                  <a16:creationId xmlns:a16="http://schemas.microsoft.com/office/drawing/2014/main" xmlns="" id="{DA4B7C3E-CDF3-4D64-B1A0-34A4ADDD0432}"/>
                </a:ext>
              </a:extLst>
            </p:cNvPr>
            <p:cNvSpPr txBox="1">
              <a:spLocks noChangeArrowheads="1"/>
            </p:cNvSpPr>
            <p:nvPr/>
          </p:nvSpPr>
          <p:spPr bwMode="auto">
            <a:xfrm>
              <a:off x="3504" y="2784"/>
              <a:ext cx="1056"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0" u="none" strike="noStrike" kern="0" cap="none" spc="0" normalizeH="0" baseline="0" noProof="0">
                  <a:ln>
                    <a:noFill/>
                  </a:ln>
                  <a:solidFill>
                    <a:srgbClr val="F82F1A"/>
                  </a:solidFill>
                  <a:effectLst/>
                  <a:uLnTx/>
                  <a:uFillTx/>
                  <a:latin typeface="Times New Roman" pitchFamily="18" charset="0"/>
                  <a:cs typeface="Arial" charset="0"/>
                </a:rPr>
                <a:t>siblings</a:t>
              </a:r>
            </a:p>
          </p:txBody>
        </p:sp>
        <p:sp>
          <p:nvSpPr>
            <p:cNvPr id="240" name="Line 37">
              <a:extLst>
                <a:ext uri="{FF2B5EF4-FFF2-40B4-BE49-F238E27FC236}">
                  <a16:creationId xmlns:a16="http://schemas.microsoft.com/office/drawing/2014/main" xmlns="" id="{9A32C05E-A21A-4598-ABB9-EFD205A2EC8A}"/>
                </a:ext>
              </a:extLst>
            </p:cNvPr>
            <p:cNvSpPr>
              <a:spLocks noChangeShapeType="1"/>
            </p:cNvSpPr>
            <p:nvPr/>
          </p:nvSpPr>
          <p:spPr bwMode="auto">
            <a:xfrm flipH="1" flipV="1">
              <a:off x="3360" y="2496"/>
              <a:ext cx="192" cy="336"/>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41" name="Line 38">
              <a:extLst>
                <a:ext uri="{FF2B5EF4-FFF2-40B4-BE49-F238E27FC236}">
                  <a16:creationId xmlns:a16="http://schemas.microsoft.com/office/drawing/2014/main" xmlns="" id="{460CD6B8-0FFE-461D-AB2D-E62DC26BD770}"/>
                </a:ext>
              </a:extLst>
            </p:cNvPr>
            <p:cNvSpPr>
              <a:spLocks noChangeShapeType="1"/>
            </p:cNvSpPr>
            <p:nvPr/>
          </p:nvSpPr>
          <p:spPr bwMode="auto">
            <a:xfrm flipV="1">
              <a:off x="4224" y="2496"/>
              <a:ext cx="240" cy="384"/>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grpSp>
      <p:grpSp>
        <p:nvGrpSpPr>
          <p:cNvPr id="242" name="Group 42">
            <a:extLst>
              <a:ext uri="{FF2B5EF4-FFF2-40B4-BE49-F238E27FC236}">
                <a16:creationId xmlns:a16="http://schemas.microsoft.com/office/drawing/2014/main" xmlns="" id="{197E6C5F-1FCA-4945-8B5F-E2EB2A2A0FE9}"/>
              </a:ext>
            </a:extLst>
          </p:cNvPr>
          <p:cNvGrpSpPr>
            <a:grpSpLocks/>
          </p:cNvGrpSpPr>
          <p:nvPr/>
        </p:nvGrpSpPr>
        <p:grpSpPr bwMode="auto">
          <a:xfrm>
            <a:off x="1397000" y="4966371"/>
            <a:ext cx="838200" cy="747713"/>
            <a:chOff x="1008" y="2496"/>
            <a:chExt cx="528" cy="471"/>
          </a:xfrm>
        </p:grpSpPr>
        <p:sp>
          <p:nvSpPr>
            <p:cNvPr id="243" name="Text Box 40">
              <a:extLst>
                <a:ext uri="{FF2B5EF4-FFF2-40B4-BE49-F238E27FC236}">
                  <a16:creationId xmlns:a16="http://schemas.microsoft.com/office/drawing/2014/main" xmlns="" id="{6BF9F07D-5844-4C2A-942C-0E373674FB2A}"/>
                </a:ext>
              </a:extLst>
            </p:cNvPr>
            <p:cNvSpPr txBox="1">
              <a:spLocks noChangeArrowheads="1"/>
            </p:cNvSpPr>
            <p:nvPr/>
          </p:nvSpPr>
          <p:spPr bwMode="auto">
            <a:xfrm>
              <a:off x="1008" y="2640"/>
              <a:ext cx="528"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0" u="none" strike="noStrike" kern="0" cap="none" spc="0" normalizeH="0" baseline="0" noProof="0">
                  <a:ln>
                    <a:noFill/>
                  </a:ln>
                  <a:solidFill>
                    <a:srgbClr val="F82F1A"/>
                  </a:solidFill>
                  <a:effectLst/>
                  <a:uLnTx/>
                  <a:uFillTx/>
                  <a:latin typeface="Times New Roman" pitchFamily="18" charset="0"/>
                  <a:cs typeface="Arial" charset="0"/>
                </a:rPr>
                <a:t>leaf</a:t>
              </a:r>
            </a:p>
          </p:txBody>
        </p:sp>
        <p:sp>
          <p:nvSpPr>
            <p:cNvPr id="244" name="Line 41">
              <a:extLst>
                <a:ext uri="{FF2B5EF4-FFF2-40B4-BE49-F238E27FC236}">
                  <a16:creationId xmlns:a16="http://schemas.microsoft.com/office/drawing/2014/main" xmlns="" id="{F5064B80-275B-4F5C-A1E9-57B2CBF1F4D0}"/>
                </a:ext>
              </a:extLst>
            </p:cNvPr>
            <p:cNvSpPr>
              <a:spLocks noChangeShapeType="1"/>
            </p:cNvSpPr>
            <p:nvPr/>
          </p:nvSpPr>
          <p:spPr bwMode="auto">
            <a:xfrm flipV="1">
              <a:off x="1104" y="2496"/>
              <a:ext cx="192" cy="144"/>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grpSp>
      <p:grpSp>
        <p:nvGrpSpPr>
          <p:cNvPr id="245" name="Group 46">
            <a:extLst>
              <a:ext uri="{FF2B5EF4-FFF2-40B4-BE49-F238E27FC236}">
                <a16:creationId xmlns:a16="http://schemas.microsoft.com/office/drawing/2014/main" xmlns="" id="{02ACEF23-5B73-4262-B0BE-6BEA822CA68C}"/>
              </a:ext>
            </a:extLst>
          </p:cNvPr>
          <p:cNvGrpSpPr>
            <a:grpSpLocks/>
          </p:cNvGrpSpPr>
          <p:nvPr/>
        </p:nvGrpSpPr>
        <p:grpSpPr bwMode="auto">
          <a:xfrm>
            <a:off x="939800" y="2527971"/>
            <a:ext cx="2438400" cy="838200"/>
            <a:chOff x="624" y="960"/>
            <a:chExt cx="1536" cy="528"/>
          </a:xfrm>
        </p:grpSpPr>
        <p:sp>
          <p:nvSpPr>
            <p:cNvPr id="246" name="Text Box 44">
              <a:extLst>
                <a:ext uri="{FF2B5EF4-FFF2-40B4-BE49-F238E27FC236}">
                  <a16:creationId xmlns:a16="http://schemas.microsoft.com/office/drawing/2014/main" xmlns="" id="{DBA3DA27-1214-4E7A-812F-138079C5A4A8}"/>
                </a:ext>
              </a:extLst>
            </p:cNvPr>
            <p:cNvSpPr txBox="1">
              <a:spLocks noChangeArrowheads="1"/>
            </p:cNvSpPr>
            <p:nvPr/>
          </p:nvSpPr>
          <p:spPr bwMode="auto">
            <a:xfrm>
              <a:off x="624" y="960"/>
              <a:ext cx="1536"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0" u="none" strike="noStrike" kern="0" cap="none" spc="0" normalizeH="0" baseline="0" noProof="0">
                  <a:ln>
                    <a:noFill/>
                  </a:ln>
                  <a:solidFill>
                    <a:srgbClr val="F82F1A"/>
                  </a:solidFill>
                  <a:effectLst/>
                  <a:uLnTx/>
                  <a:uFillTx/>
                  <a:latin typeface="Times New Roman" pitchFamily="18" charset="0"/>
                  <a:cs typeface="Arial" charset="0"/>
                </a:rPr>
                <a:t>internal vertex</a:t>
              </a:r>
            </a:p>
          </p:txBody>
        </p:sp>
        <p:sp>
          <p:nvSpPr>
            <p:cNvPr id="247" name="Line 45">
              <a:extLst>
                <a:ext uri="{FF2B5EF4-FFF2-40B4-BE49-F238E27FC236}">
                  <a16:creationId xmlns:a16="http://schemas.microsoft.com/office/drawing/2014/main" xmlns="" id="{7D67CFDC-0288-4CF4-8E8A-4C8A8ECE51A5}"/>
                </a:ext>
              </a:extLst>
            </p:cNvPr>
            <p:cNvSpPr>
              <a:spLocks noChangeShapeType="1"/>
            </p:cNvSpPr>
            <p:nvPr/>
          </p:nvSpPr>
          <p:spPr bwMode="auto">
            <a:xfrm>
              <a:off x="1776" y="1248"/>
              <a:ext cx="144" cy="24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grpSp>
      <p:sp>
        <p:nvSpPr>
          <p:cNvPr id="248" name="Rectangle 47">
            <a:extLst>
              <a:ext uri="{FF2B5EF4-FFF2-40B4-BE49-F238E27FC236}">
                <a16:creationId xmlns:a16="http://schemas.microsoft.com/office/drawing/2014/main" xmlns="" id="{30D38716-8833-49C2-9246-6589BF9B35F3}"/>
              </a:ext>
            </a:extLst>
          </p:cNvPr>
          <p:cNvSpPr>
            <a:spLocks noChangeArrowheads="1"/>
          </p:cNvSpPr>
          <p:nvPr/>
        </p:nvSpPr>
        <p:spPr bwMode="auto">
          <a:xfrm>
            <a:off x="406400" y="2527971"/>
            <a:ext cx="457200" cy="381000"/>
          </a:xfrm>
          <a:prstGeom prst="rect">
            <a:avLst/>
          </a:prstGeom>
          <a:solidFill>
            <a:sysClr val="window" lastClr="FFFFFF"/>
          </a:solidFill>
          <a:ln w="9525">
            <a:no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50" name="Text Box 33">
            <a:extLst>
              <a:ext uri="{FF2B5EF4-FFF2-40B4-BE49-F238E27FC236}">
                <a16:creationId xmlns:a16="http://schemas.microsoft.com/office/drawing/2014/main" xmlns="" id="{F8FC2B34-816C-4B28-80E2-B15013923C6E}"/>
              </a:ext>
            </a:extLst>
          </p:cNvPr>
          <p:cNvSpPr txBox="1">
            <a:spLocks noChangeArrowheads="1"/>
          </p:cNvSpPr>
          <p:nvPr/>
        </p:nvSpPr>
        <p:spPr bwMode="auto">
          <a:xfrm>
            <a:off x="7391400" y="3975771"/>
            <a:ext cx="2235200" cy="461963"/>
          </a:xfrm>
          <a:prstGeom prst="rect">
            <a:avLst/>
          </a:prstGeom>
          <a:noFill/>
          <a:ln w="9525">
            <a:noFill/>
            <a:miter lim="800000"/>
            <a:headEnd/>
            <a:tailEnd/>
          </a:ln>
        </p:spPr>
        <p:txBody>
          <a:bodyPr>
            <a:spAutoFit/>
          </a:bodyPr>
          <a:lstStyle/>
          <a:p>
            <a:pPr fontAlgn="base">
              <a:spcBef>
                <a:spcPct val="50000"/>
              </a:spcBef>
              <a:spcAft>
                <a:spcPct val="0"/>
              </a:spcAft>
            </a:pPr>
            <a:r>
              <a:rPr lang="en-US" sz="2400">
                <a:solidFill>
                  <a:srgbClr val="F82F1A"/>
                </a:solidFill>
                <a:latin typeface="Times New Roman" pitchFamily="18" charset="0"/>
                <a:cs typeface="Arial" charset="0"/>
              </a:rPr>
              <a:t> child of </a:t>
            </a:r>
            <a:r>
              <a:rPr lang="en-US" sz="2400" i="1">
                <a:solidFill>
                  <a:srgbClr val="F82F1A"/>
                </a:solidFill>
                <a:latin typeface="Times New Roman" pitchFamily="18" charset="0"/>
                <a:cs typeface="Arial" charset="0"/>
              </a:rPr>
              <a:t>c</a:t>
            </a:r>
            <a:endParaRPr lang="en-US" sz="2400">
              <a:solidFill>
                <a:srgbClr val="F82F1A"/>
              </a:solidFill>
              <a:latin typeface="Times New Roman" pitchFamily="18" charset="0"/>
              <a:cs typeface="Arial" charset="0"/>
            </a:endParaRPr>
          </a:p>
        </p:txBody>
      </p:sp>
      <p:sp>
        <p:nvSpPr>
          <p:cNvPr id="251" name="Line 21">
            <a:extLst>
              <a:ext uri="{FF2B5EF4-FFF2-40B4-BE49-F238E27FC236}">
                <a16:creationId xmlns:a16="http://schemas.microsoft.com/office/drawing/2014/main" xmlns="" id="{11A1BC98-C670-48BC-81F3-D1D99BF751C7}"/>
              </a:ext>
            </a:extLst>
          </p:cNvPr>
          <p:cNvSpPr>
            <a:spLocks noChangeShapeType="1"/>
          </p:cNvSpPr>
          <p:nvPr/>
        </p:nvSpPr>
        <p:spPr bwMode="auto">
          <a:xfrm flipH="1">
            <a:off x="7188200" y="4280571"/>
            <a:ext cx="304800" cy="38100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52" name="Slide Number Placeholder 2">
            <a:extLst>
              <a:ext uri="{FF2B5EF4-FFF2-40B4-BE49-F238E27FC236}">
                <a16:creationId xmlns:a16="http://schemas.microsoft.com/office/drawing/2014/main" xmlns="" id="{F4AFC0A7-74EF-4EFE-A708-04BFAA3EE29A}"/>
              </a:ext>
            </a:extLst>
          </p:cNvPr>
          <p:cNvSpPr txBox="1">
            <a:spLocks/>
          </p:cNvSpPr>
          <p:nvPr/>
        </p:nvSpPr>
        <p:spPr>
          <a:xfrm>
            <a:off x="6350000" y="7360321"/>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9E06B2D-D9AD-431D-ACD7-9EFC9A41F5E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305620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dissolve">
                                      <p:cBhvr>
                                        <p:cTn id="7" dur="500"/>
                                        <p:tgtEl>
                                          <p:spTgt spid="20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5"/>
                                        </p:tgtEl>
                                        <p:attrNameLst>
                                          <p:attrName>style.visibility</p:attrName>
                                        </p:attrNameLst>
                                      </p:cBhvr>
                                      <p:to>
                                        <p:strVal val="visible"/>
                                      </p:to>
                                    </p:set>
                                    <p:animEffect transition="in" filter="dissolve">
                                      <p:cBhvr>
                                        <p:cTn id="12" dur="500"/>
                                        <p:tgtEl>
                                          <p:spTgt spid="23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38"/>
                                        </p:tgtEl>
                                        <p:attrNameLst>
                                          <p:attrName>style.visibility</p:attrName>
                                        </p:attrNameLst>
                                      </p:cBhvr>
                                      <p:to>
                                        <p:strVal val="visible"/>
                                      </p:to>
                                    </p:set>
                                    <p:animEffect transition="in" filter="dissolve">
                                      <p:cBhvr>
                                        <p:cTn id="17" dur="500"/>
                                        <p:tgtEl>
                                          <p:spTgt spid="23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2"/>
                                        </p:tgtEl>
                                        <p:attrNameLst>
                                          <p:attrName>style.visibility</p:attrName>
                                        </p:attrNameLst>
                                      </p:cBhvr>
                                      <p:to>
                                        <p:strVal val="visible"/>
                                      </p:to>
                                    </p:set>
                                    <p:animEffect transition="in" filter="dissolve">
                                      <p:cBhvr>
                                        <p:cTn id="22" dur="500"/>
                                        <p:tgtEl>
                                          <p:spTgt spid="24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45"/>
                                        </p:tgtEl>
                                        <p:attrNameLst>
                                          <p:attrName>style.visibility</p:attrName>
                                        </p:attrNameLst>
                                      </p:cBhvr>
                                      <p:to>
                                        <p:strVal val="visible"/>
                                      </p:to>
                                    </p:set>
                                    <p:animEffect transition="in" filter="dissolve">
                                      <p:cBhvr>
                                        <p:cTn id="27" dur="5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Rectangle 5">
            <a:extLst>
              <a:ext uri="{FF2B5EF4-FFF2-40B4-BE49-F238E27FC236}">
                <a16:creationId xmlns:a16="http://schemas.microsoft.com/office/drawing/2014/main" xmlns="" id="{74D4C03A-E8EF-4A32-8E65-D1DF5EC3C2DF}"/>
              </a:ext>
            </a:extLst>
          </p:cNvPr>
          <p:cNvSpPr/>
          <p:nvPr/>
        </p:nvSpPr>
        <p:spPr>
          <a:xfrm>
            <a:off x="562707" y="1767006"/>
            <a:ext cx="7891975" cy="1015663"/>
          </a:xfrm>
          <a:prstGeom prst="rect">
            <a:avLst/>
          </a:prstGeom>
        </p:spPr>
        <p:txBody>
          <a:bodyPr wrap="square">
            <a:spAutoFit/>
          </a:bodyPr>
          <a:lstStyle/>
          <a:p>
            <a:pPr marL="285750" indent="-285750">
              <a:buFont typeface="Arial" panose="020B0604020202020204" pitchFamily="34" charset="0"/>
              <a:buChar char="•"/>
            </a:pPr>
            <a:r>
              <a:rPr lang="en-US" sz="2000" b="1" dirty="0"/>
              <a:t>Rosen, K. H., &amp; </a:t>
            </a:r>
            <a:r>
              <a:rPr lang="en-US" sz="2000" b="1" dirty="0" err="1"/>
              <a:t>Krithivasan</a:t>
            </a:r>
            <a:r>
              <a:rPr lang="en-US" sz="2000" b="1" dirty="0"/>
              <a:t>, K. (2012). Discrete mathematics and its applications: with combinatorics and graph theory. Tata McGraw-Hill Education. (7</a:t>
            </a:r>
            <a:r>
              <a:rPr lang="en-US" sz="2000" b="1" baseline="30000" dirty="0"/>
              <a:t>th</a:t>
            </a:r>
            <a:r>
              <a:rPr lang="en-US" sz="2000" b="1" dirty="0"/>
              <a:t> Edition</a:t>
            </a:r>
            <a:r>
              <a:rPr lang="en-US" sz="2000" b="1" dirty="0" smtClean="0"/>
              <a:t>)</a:t>
            </a:r>
            <a:endParaRPr lang="en-US" sz="2000" b="1" dirty="0"/>
          </a:p>
        </p:txBody>
      </p:sp>
    </p:spTree>
    <p:extLst>
      <p:ext uri="{BB962C8B-B14F-4D97-AF65-F5344CB8AC3E}">
        <p14:creationId xmlns:p14="http://schemas.microsoft.com/office/powerpoint/2010/main" xmlns="" val="1088717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335494" y="1789566"/>
            <a:ext cx="8597491" cy="2862322"/>
          </a:xfrm>
          <a:prstGeom prst="rect">
            <a:avLst/>
          </a:prstGeom>
          <a:noFill/>
        </p:spPr>
        <p:txBody>
          <a:bodyPr wrap="square" rtlCol="0">
            <a:spAutoFit/>
          </a:bodyPr>
          <a:lstStyle/>
          <a:p>
            <a:pPr marL="457200" lvl="0" indent="-457200">
              <a:buFont typeface="+mj-lt"/>
              <a:buAutoNum type="arabicPeriod"/>
            </a:pPr>
            <a:r>
              <a:rPr lang="en-US" dirty="0" smtClean="0"/>
              <a:t>Discrete Mathematics, </a:t>
            </a:r>
            <a:r>
              <a:rPr lang="en-US" i="1" dirty="0" smtClean="0"/>
              <a:t>Richard</a:t>
            </a:r>
            <a:r>
              <a:rPr lang="en-US" dirty="0" smtClean="0"/>
              <a:t> </a:t>
            </a:r>
            <a:r>
              <a:rPr lang="en-US" i="1" dirty="0" err="1" smtClean="0"/>
              <a:t>Johnsonbaugh</a:t>
            </a:r>
            <a:r>
              <a:rPr lang="en-US" dirty="0" smtClean="0"/>
              <a:t>, Pearson education, Inc.</a:t>
            </a:r>
          </a:p>
          <a:p>
            <a:pPr marL="457200" lvl="0" indent="-457200">
              <a:buFont typeface="+mj-lt"/>
              <a:buAutoNum type="arabicPeriod"/>
            </a:pPr>
            <a:r>
              <a:rPr lang="en-US" dirty="0" smtClean="0"/>
              <a:t>Discrete Mathematical Structures, </a:t>
            </a:r>
            <a:r>
              <a:rPr lang="en-US" i="1" dirty="0" smtClean="0"/>
              <a:t>Bernard</a:t>
            </a:r>
            <a:r>
              <a:rPr lang="en-US" dirty="0" smtClean="0"/>
              <a:t> </a:t>
            </a:r>
            <a:r>
              <a:rPr lang="en-US" i="1" dirty="0" err="1" smtClean="0"/>
              <a:t>Kolman</a:t>
            </a:r>
            <a:r>
              <a:rPr lang="en-US" dirty="0" smtClean="0"/>
              <a:t>, </a:t>
            </a:r>
            <a:r>
              <a:rPr lang="en-US" i="1" dirty="0" smtClean="0"/>
              <a:t>Robert C. Busby</a:t>
            </a:r>
            <a:r>
              <a:rPr lang="en-US" dirty="0" smtClean="0"/>
              <a:t>, </a:t>
            </a:r>
            <a:r>
              <a:rPr lang="en-US" i="1" dirty="0" smtClean="0"/>
              <a:t>Sharon</a:t>
            </a:r>
            <a:r>
              <a:rPr lang="en-US" dirty="0" smtClean="0"/>
              <a:t> </a:t>
            </a:r>
            <a:r>
              <a:rPr lang="en-US" i="1" dirty="0" smtClean="0"/>
              <a:t>Ross, </a:t>
            </a:r>
            <a:r>
              <a:rPr lang="en-US" dirty="0" smtClean="0"/>
              <a:t>Prentice-Hall, Inc.</a:t>
            </a:r>
          </a:p>
          <a:p>
            <a:pPr marL="457200" lvl="0" indent="-457200">
              <a:buFont typeface="+mj-lt"/>
              <a:buAutoNum type="arabicPeriod"/>
            </a:pPr>
            <a:r>
              <a:rPr lang="en-US" i="1" dirty="0" smtClean="0"/>
              <a:t>SCHAUM’S  outlines Discrete Mathematics(2</a:t>
            </a:r>
            <a:r>
              <a:rPr lang="en-US" i="1" baseline="30000" dirty="0" smtClean="0"/>
              <a:t>nd</a:t>
            </a:r>
            <a:r>
              <a:rPr lang="en-US" i="1" dirty="0" smtClean="0"/>
              <a:t> edition)</a:t>
            </a:r>
            <a:r>
              <a:rPr lang="en-US" dirty="0" smtClean="0"/>
              <a:t>, by </a:t>
            </a:r>
            <a:r>
              <a:rPr lang="en-US" i="1" dirty="0" smtClean="0"/>
              <a:t>Seymour</a:t>
            </a:r>
            <a:r>
              <a:rPr lang="en-US" dirty="0" smtClean="0"/>
              <a:t> </a:t>
            </a:r>
            <a:r>
              <a:rPr lang="en-US" i="1" dirty="0" err="1" smtClean="0"/>
              <a:t>Lipschutz</a:t>
            </a:r>
            <a:r>
              <a:rPr lang="en-US" dirty="0" smtClean="0"/>
              <a:t>, </a:t>
            </a:r>
            <a:r>
              <a:rPr lang="en-US" i="1" dirty="0" smtClean="0"/>
              <a:t>Marc</a:t>
            </a:r>
            <a:r>
              <a:rPr lang="en-US" dirty="0" smtClean="0"/>
              <a:t> </a:t>
            </a:r>
            <a:r>
              <a:rPr lang="en-US" i="1" dirty="0" smtClean="0"/>
              <a:t>Lipson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University </a:t>
            </a:r>
            <a:r>
              <a:rPr lang="en-US" dirty="0"/>
              <a:t>of Wisconsin-Madison</a:t>
            </a:r>
          </a:p>
          <a:p>
            <a:r>
              <a:rPr lang="en-US" dirty="0"/>
              <a:t> </a:t>
            </a:r>
            <a:r>
              <a:rPr lang="en-US" dirty="0">
                <a:hlinkClick r:id="rId2"/>
              </a:rPr>
              <a:t>http://pages.cs.wisc.edu/~deppeler/cs367-common/readings/Trees/intro.html</a:t>
            </a:r>
            <a:endParaRPr lang="en-US" dirty="0"/>
          </a:p>
          <a:p>
            <a:pPr marL="285750" indent="-285750">
              <a:buFont typeface="Arial" panose="020B0604020202020204" pitchFamily="34" charset="0"/>
              <a:buChar char="•"/>
            </a:pPr>
            <a:r>
              <a:rPr lang="en-US" dirty="0"/>
              <a:t>Bradfield School of Computer Science</a:t>
            </a:r>
          </a:p>
          <a:p>
            <a:r>
              <a:rPr lang="en-US" dirty="0">
                <a:hlinkClick r:id="rId3"/>
              </a:rPr>
              <a:t>https://bradfieldcs.com/algos/trees/introduction/</a:t>
            </a:r>
            <a:endParaRPr lang="en-US" dirty="0"/>
          </a:p>
        </p:txBody>
      </p:sp>
    </p:spTree>
    <p:extLst>
      <p:ext uri="{BB962C8B-B14F-4D97-AF65-F5344CB8AC3E}">
        <p14:creationId xmlns:p14="http://schemas.microsoft.com/office/powerpoint/2010/main" xmlns="" val="3127302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ClrTx/>
              <a:buAutoNum type="arabicPeriod"/>
            </a:pPr>
            <a:r>
              <a:rPr lang="en-US" sz="2400" dirty="0" smtClean="0">
                <a:solidFill>
                  <a:schemeClr val="tx1"/>
                </a:solidFill>
              </a:rPr>
              <a:t>Introduction </a:t>
            </a:r>
            <a:r>
              <a:rPr lang="en-US" sz="2400" dirty="0">
                <a:solidFill>
                  <a:schemeClr val="tx1"/>
                </a:solidFill>
              </a:rPr>
              <a:t>of </a:t>
            </a:r>
            <a:r>
              <a:rPr lang="en-US" sz="2400" dirty="0" smtClean="0">
                <a:solidFill>
                  <a:schemeClr val="tx1"/>
                </a:solidFill>
              </a:rPr>
              <a:t>Tree</a:t>
            </a:r>
          </a:p>
          <a:p>
            <a:pPr marL="342900" indent="-342900">
              <a:buClrTx/>
            </a:pPr>
            <a:endParaRPr lang="en-US" sz="2400" dirty="0" smtClean="0">
              <a:solidFill>
                <a:schemeClr val="tx1"/>
              </a:solidFill>
            </a:endParaRPr>
          </a:p>
          <a:p>
            <a:pPr marL="342900" indent="-342900">
              <a:buClrTx/>
            </a:pPr>
            <a:endParaRPr lang="en-US" sz="2400" dirty="0" smtClean="0">
              <a:solidFill>
                <a:schemeClr val="tx1"/>
              </a:solidFill>
            </a:endParaRPr>
          </a:p>
          <a:p>
            <a:pPr marL="342900" indent="-342900">
              <a:buClrTx/>
            </a:pPr>
            <a:r>
              <a:rPr lang="en-US" sz="2400" dirty="0" smtClean="0">
                <a:solidFill>
                  <a:schemeClr val="tx1"/>
                </a:solidFill>
              </a:rPr>
              <a:t>    Quiz-3 today</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xmlns=""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3" name="Subtitle 2"/>
          <p:cNvSpPr>
            <a:spLocks noGrp="1"/>
          </p:cNvSpPr>
          <p:nvPr>
            <p:ph type="subTitle" idx="1"/>
          </p:nvPr>
        </p:nvSpPr>
        <p:spPr>
          <a:xfrm>
            <a:off x="486697" y="2363928"/>
            <a:ext cx="7754112" cy="3009930"/>
          </a:xfrm>
        </p:spPr>
        <p:txBody>
          <a:bodyPr>
            <a:normAutofit/>
          </a:bodyPr>
          <a:lstStyle/>
          <a:p>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
        <p:nvSpPr>
          <p:cNvPr id="5" name="Content Placeholder 2">
            <a:extLst>
              <a:ext uri="{FF2B5EF4-FFF2-40B4-BE49-F238E27FC236}">
                <a16:creationId xmlns:a16="http://schemas.microsoft.com/office/drawing/2014/main" xmlns="" id="{32CCEA04-5BB4-4379-ADB1-52B5AEEEA044}"/>
              </a:ext>
            </a:extLst>
          </p:cNvPr>
          <p:cNvSpPr txBox="1">
            <a:spLocks/>
          </p:cNvSpPr>
          <p:nvPr/>
        </p:nvSpPr>
        <p:spPr bwMode="auto">
          <a:xfrm>
            <a:off x="98474" y="2028306"/>
            <a:ext cx="8904849" cy="40898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800" u="sng" dirty="0">
                <a:solidFill>
                  <a:srgbClr val="FF0000"/>
                </a:solidFill>
              </a:rPr>
              <a:t>Objectives</a:t>
            </a:r>
            <a:r>
              <a:rPr lang="en-US" sz="2800" dirty="0">
                <a:solidFill>
                  <a:srgbClr val="FF0000"/>
                </a:solidFill>
              </a:rPr>
              <a:t>: </a:t>
            </a:r>
            <a:r>
              <a:rPr lang="en-US" sz="2800" dirty="0"/>
              <a:t>To </a:t>
            </a:r>
            <a:r>
              <a:rPr lang="en-US" sz="2800" dirty="0" smtClean="0"/>
              <a:t>understand the definition of tree and different tree terminologies, to understand the theorems </a:t>
            </a:r>
            <a:r>
              <a:rPr lang="en-US" sz="2800" dirty="0"/>
              <a:t>related to tree.  </a:t>
            </a:r>
          </a:p>
          <a:p>
            <a:r>
              <a:rPr lang="en-US" sz="2800" u="sng" dirty="0">
                <a:solidFill>
                  <a:srgbClr val="FF0000"/>
                </a:solidFill>
              </a:rPr>
              <a:t>Outcomes</a:t>
            </a:r>
            <a:r>
              <a:rPr lang="en-US" sz="2800" dirty="0">
                <a:solidFill>
                  <a:srgbClr val="FF0000"/>
                </a:solidFill>
              </a:rPr>
              <a:t>: </a:t>
            </a:r>
            <a:r>
              <a:rPr lang="en-US" sz="2800" dirty="0" smtClean="0"/>
              <a:t>The students are expected to be able to explain tree terminologies and the theorems related to tree. </a:t>
            </a:r>
          </a:p>
          <a:p>
            <a:r>
              <a:rPr lang="en-US" sz="2800" dirty="0" err="1" smtClean="0"/>
              <a:t>ter</a:t>
            </a:r>
            <a:r>
              <a:rPr lang="en-US" sz="2800" dirty="0" smtClean="0"/>
              <a:t> </a:t>
            </a:r>
            <a:r>
              <a:rPr lang="en-US" sz="2800" dirty="0"/>
              <a:t>this class the student will be able to define different kind Tree. The student will be capable of demonstrating theorem related to Tree. Finally, by using the theorem the student will be able to sort out mathematical problems linked with Tree.     </a:t>
            </a:r>
          </a:p>
        </p:txBody>
      </p:sp>
    </p:spTree>
    <p:extLst>
      <p:ext uri="{BB962C8B-B14F-4D97-AF65-F5344CB8AC3E}">
        <p14:creationId xmlns:p14="http://schemas.microsoft.com/office/powerpoint/2010/main" xmlns="" val="40756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a Tree?</a:t>
            </a:r>
          </a:p>
        </p:txBody>
      </p:sp>
      <p:sp>
        <p:nvSpPr>
          <p:cNvPr id="8" name="Content Placeholder 2">
            <a:extLst>
              <a:ext uri="{FF2B5EF4-FFF2-40B4-BE49-F238E27FC236}">
                <a16:creationId xmlns:a16="http://schemas.microsoft.com/office/drawing/2014/main" xmlns="" id="{45B7E650-72D7-4953-A12B-0F3FEF50CCEA}"/>
              </a:ext>
            </a:extLst>
          </p:cNvPr>
          <p:cNvSpPr txBox="1">
            <a:spLocks/>
          </p:cNvSpPr>
          <p:nvPr/>
        </p:nvSpPr>
        <p:spPr bwMode="auto">
          <a:xfrm>
            <a:off x="457200" y="2161309"/>
            <a:ext cx="8229600" cy="41632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50000"/>
              </a:spcBef>
              <a:spcAft>
                <a:spcPct val="0"/>
              </a:spcAft>
              <a:buClrTx/>
              <a:buSzTx/>
              <a:buFont typeface="Arial" charset="0"/>
              <a:buChar char="•"/>
              <a:tabLst/>
              <a:defRPr/>
            </a:pPr>
            <a:r>
              <a:rPr kumimoji="0" lang="en-US" sz="2800" b="1" i="0" u="sng" strike="noStrike" kern="1200" cap="none" spc="0" normalizeH="0" baseline="0" noProof="0">
                <a:ln>
                  <a:noFill/>
                </a:ln>
                <a:solidFill>
                  <a:srgbClr val="FF0000"/>
                </a:solidFill>
                <a:effectLst/>
                <a:uLnTx/>
                <a:uFillTx/>
                <a:latin typeface="Calibri"/>
                <a:ea typeface="+mn-ea"/>
                <a:cs typeface="+mn-cs"/>
              </a:rPr>
              <a:t>Definition</a:t>
            </a:r>
            <a:r>
              <a:rPr kumimoji="0" lang="en-US" sz="2800" b="0" i="0" u="none" strike="noStrike" kern="1200" cap="none" spc="0" normalizeH="0" baseline="0" noProof="0">
                <a:ln>
                  <a:noFill/>
                </a:ln>
                <a:solidFill>
                  <a:srgbClr val="FF0000"/>
                </a:solidFill>
                <a:effectLst/>
                <a:uLnTx/>
                <a:uFillTx/>
                <a:latin typeface="Calibri"/>
                <a:ea typeface="+mn-ea"/>
                <a:cs typeface="+mn-cs"/>
              </a:rPr>
              <a:t>:</a:t>
            </a:r>
            <a:r>
              <a:rPr kumimoji="0" lang="en-US" sz="2800" b="0" i="0" u="none" strike="noStrike" kern="1200" cap="none" spc="0" normalizeH="0" baseline="0" noProof="0">
                <a:ln>
                  <a:noFill/>
                </a:ln>
                <a:solidFill>
                  <a:srgbClr val="0000FF"/>
                </a:solidFill>
                <a:effectLst/>
                <a:uLnTx/>
                <a:uFillTx/>
                <a:latin typeface="Calibri"/>
                <a:ea typeface="+mn-ea"/>
                <a:cs typeface="+mn-cs"/>
              </a:rPr>
              <a:t> A </a:t>
            </a:r>
            <a:r>
              <a:rPr kumimoji="0" lang="en-US" sz="2800" b="1" i="1" u="none" strike="noStrike" kern="1200" cap="none" spc="0" normalizeH="0" baseline="0" noProof="0">
                <a:ln>
                  <a:noFill/>
                </a:ln>
                <a:solidFill>
                  <a:srgbClr val="0000FF"/>
                </a:solidFill>
                <a:effectLst/>
                <a:uLnTx/>
                <a:uFillTx/>
                <a:latin typeface="Calibri"/>
                <a:ea typeface="+mn-ea"/>
                <a:cs typeface="+mn-cs"/>
              </a:rPr>
              <a:t>tree</a:t>
            </a:r>
            <a:r>
              <a:rPr kumimoji="0" lang="en-US" sz="2800" b="0" i="0" u="none" strike="noStrike" kern="1200" cap="none" spc="0" normalizeH="0" baseline="0" noProof="0">
                <a:ln>
                  <a:noFill/>
                </a:ln>
                <a:solidFill>
                  <a:srgbClr val="0000FF"/>
                </a:solidFill>
                <a:effectLst/>
                <a:uLnTx/>
                <a:uFillTx/>
                <a:latin typeface="Calibri"/>
                <a:ea typeface="+mn-ea"/>
                <a:cs typeface="+mn-cs"/>
              </a:rPr>
              <a:t> is a connected undirected graph with no simple circuits.</a:t>
            </a:r>
          </a:p>
          <a:p>
            <a:pPr marL="342900" marR="0" lvl="0" indent="-342900" algn="l" defTabSz="914400" rtl="0" eaLnBrk="1" fontAlgn="base" latinLnBrk="0" hangingPunct="1">
              <a:lnSpc>
                <a:spcPct val="100000"/>
              </a:lnSpc>
              <a:spcBef>
                <a:spcPct val="50000"/>
              </a:spcBef>
              <a:spcAft>
                <a:spcPct val="0"/>
              </a:spcAft>
              <a:buClrTx/>
              <a:buSzTx/>
              <a:buFont typeface="Arial" charset="0"/>
              <a:buNone/>
              <a:tabLst/>
              <a:defRPr/>
            </a:pPr>
            <a:endParaRPr kumimoji="0" lang="en-US" sz="2800" b="1" i="1" u="sng" strike="noStrike" kern="1200" cap="none" spc="0" normalizeH="0" baseline="0" noProof="0" dirty="0">
              <a:ln>
                <a:noFill/>
              </a:ln>
              <a:solidFill>
                <a:srgbClr val="C00000"/>
              </a:solidFill>
              <a:effectLst/>
              <a:uLnTx/>
              <a:uFillTx/>
              <a:latin typeface="Calibri"/>
              <a:ea typeface="+mn-ea"/>
              <a:cs typeface="+mn-cs"/>
            </a:endParaRPr>
          </a:p>
        </p:txBody>
      </p:sp>
    </p:spTree>
    <p:extLst>
      <p:ext uri="{BB962C8B-B14F-4D97-AF65-F5344CB8AC3E}">
        <p14:creationId xmlns:p14="http://schemas.microsoft.com/office/powerpoint/2010/main" xmlns=""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1 </a:t>
            </a:r>
          </a:p>
        </p:txBody>
      </p:sp>
      <p:sp>
        <p:nvSpPr>
          <p:cNvPr id="10" name="Content Placeholder 2">
            <a:extLst>
              <a:ext uri="{FF2B5EF4-FFF2-40B4-BE49-F238E27FC236}">
                <a16:creationId xmlns:a16="http://schemas.microsoft.com/office/drawing/2014/main" xmlns="" id="{402D1B8B-397B-42A7-9BF0-0CB696F1ADD2}"/>
              </a:ext>
            </a:extLst>
          </p:cNvPr>
          <p:cNvSpPr txBox="1">
            <a:spLocks/>
          </p:cNvSpPr>
          <p:nvPr/>
        </p:nvSpPr>
        <p:spPr bwMode="auto">
          <a:xfrm>
            <a:off x="457200" y="14478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none" strike="noStrike" kern="1200" cap="none" spc="0" normalizeH="0" baseline="0" noProof="0">
                <a:ln>
                  <a:noFill/>
                </a:ln>
                <a:solidFill>
                  <a:srgbClr val="FF0000"/>
                </a:solidFill>
                <a:effectLst/>
                <a:uLnTx/>
                <a:uFillTx/>
                <a:latin typeface="Calibri"/>
                <a:ea typeface="+mn-ea"/>
                <a:cs typeface="+mn-cs"/>
              </a:rPr>
              <a:t>Which of the graphs shown in Figure 2 are trees?</a:t>
            </a:r>
            <a:endParaRPr kumimoji="0" lang="en-US" sz="2800" b="1" i="0" u="none" strike="noStrike" kern="1200" cap="none" spc="0" normalizeH="0" baseline="0" noProof="0" dirty="0">
              <a:ln>
                <a:noFill/>
              </a:ln>
              <a:solidFill>
                <a:srgbClr val="FF0000"/>
              </a:solidFill>
              <a:effectLst/>
              <a:uLnTx/>
              <a:uFillTx/>
              <a:latin typeface="Calibri"/>
              <a:ea typeface="+mn-ea"/>
              <a:cs typeface="+mn-cs"/>
            </a:endParaRPr>
          </a:p>
        </p:txBody>
      </p:sp>
      <p:pic>
        <p:nvPicPr>
          <p:cNvPr id="12" name="Picture 3">
            <a:extLst>
              <a:ext uri="{FF2B5EF4-FFF2-40B4-BE49-F238E27FC236}">
                <a16:creationId xmlns:a16="http://schemas.microsoft.com/office/drawing/2014/main" xmlns="" id="{062CB237-23D3-4AE2-8D8B-9705FEFEB5F2}"/>
              </a:ext>
            </a:extLst>
          </p:cNvPr>
          <p:cNvPicPr>
            <a:picLocks noChangeAspect="1" noChangeArrowheads="1"/>
          </p:cNvPicPr>
          <p:nvPr/>
        </p:nvPicPr>
        <p:blipFill>
          <a:blip r:embed="rId2" cstate="print"/>
          <a:srcRect/>
          <a:stretch>
            <a:fillRect/>
          </a:stretch>
        </p:blipFill>
        <p:spPr bwMode="auto">
          <a:xfrm>
            <a:off x="701675" y="2209800"/>
            <a:ext cx="7375525" cy="4184650"/>
          </a:xfrm>
          <a:prstGeom prst="rect">
            <a:avLst/>
          </a:prstGeom>
          <a:noFill/>
          <a:ln w="9525">
            <a:noFill/>
            <a:miter lim="800000"/>
            <a:headEnd/>
            <a:tailEnd/>
          </a:ln>
        </p:spPr>
      </p:pic>
    </p:spTree>
    <p:extLst>
      <p:ext uri="{BB962C8B-B14F-4D97-AF65-F5344CB8AC3E}">
        <p14:creationId xmlns:p14="http://schemas.microsoft.com/office/powerpoint/2010/main" xmlns="" val="282376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1 </a:t>
            </a:r>
          </a:p>
        </p:txBody>
      </p:sp>
      <p:sp>
        <p:nvSpPr>
          <p:cNvPr id="6" name="Content Placeholder 2">
            <a:extLst>
              <a:ext uri="{FF2B5EF4-FFF2-40B4-BE49-F238E27FC236}">
                <a16:creationId xmlns:a16="http://schemas.microsoft.com/office/drawing/2014/main" xmlns="" id="{C9F021DE-91E9-4302-9F69-5640C5CAB341}"/>
              </a:ext>
            </a:extLst>
          </p:cNvPr>
          <p:cNvSpPr txBox="1">
            <a:spLocks/>
          </p:cNvSpPr>
          <p:nvPr/>
        </p:nvSpPr>
        <p:spPr bwMode="auto">
          <a:xfrm>
            <a:off x="457200" y="1600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sz="2800" b="1" i="0" u="sng" strike="noStrike" kern="1200" cap="none" spc="0" normalizeH="0" baseline="0" noProof="0">
                <a:ln>
                  <a:noFill/>
                </a:ln>
                <a:solidFill>
                  <a:srgbClr val="0000FF"/>
                </a:solidFill>
                <a:effectLst/>
                <a:uLnTx/>
                <a:uFillTx/>
                <a:latin typeface="Calibri"/>
                <a:ea typeface="+mn-ea"/>
                <a:cs typeface="Times New Roman" pitchFamily="18" charset="0"/>
              </a:rPr>
              <a:t>Solution</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G1 and G2 are trees</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because both are connected</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graphs with no simple circuits. </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G3 is not a tree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because </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e, b, a, d, e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is a </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simple circuit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in this graph.</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Finally, </a:t>
            </a: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G4 is not a tree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because it is </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not connected</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192596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Theorem 1 </a:t>
            </a:r>
          </a:p>
        </p:txBody>
      </p:sp>
      <p:sp>
        <p:nvSpPr>
          <p:cNvPr id="5" name="Content Placeholder 2">
            <a:extLst>
              <a:ext uri="{FF2B5EF4-FFF2-40B4-BE49-F238E27FC236}">
                <a16:creationId xmlns:a16="http://schemas.microsoft.com/office/drawing/2014/main" xmlns="" id="{C915CEFB-BA64-4B98-A53F-F8AE143B2CFA}"/>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An undirected graph is a </a:t>
            </a:r>
            <a:r>
              <a:rPr kumimoji="0" lang="en-US" sz="3200" b="1" i="0" u="none" strike="noStrike" kern="1200" cap="none" spc="0" normalizeH="0" baseline="0" noProof="0">
                <a:ln>
                  <a:noFill/>
                </a:ln>
                <a:solidFill>
                  <a:sysClr val="windowText" lastClr="000000"/>
                </a:solidFill>
                <a:effectLst/>
                <a:uLnTx/>
                <a:uFillTx/>
                <a:latin typeface="Calibri"/>
                <a:ea typeface="+mn-ea"/>
                <a:cs typeface="+mn-cs"/>
              </a:rPr>
              <a:t>tree</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3200" b="0" i="0" u="sng" strike="noStrike" kern="1200" cap="none" spc="0" normalizeH="0" baseline="0" noProof="0">
                <a:ln>
                  <a:noFill/>
                </a:ln>
                <a:solidFill>
                  <a:sysClr val="windowText" lastClr="000000"/>
                </a:solidFill>
                <a:effectLst/>
                <a:uLnTx/>
                <a:uFillTx/>
                <a:latin typeface="Calibri"/>
                <a:ea typeface="+mn-ea"/>
                <a:cs typeface="+mn-cs"/>
              </a:rPr>
              <a:t>if and only if </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there is </a:t>
            </a:r>
            <a:r>
              <a:rPr kumimoji="0" lang="en-US" sz="3200" b="0" i="0" u="sng" strike="noStrike" kern="1200" cap="none" spc="0" normalizeH="0" baseline="0" noProof="0">
                <a:ln>
                  <a:noFill/>
                </a:ln>
                <a:solidFill>
                  <a:sysClr val="windowText" lastClr="000000"/>
                </a:solidFill>
                <a:effectLst/>
                <a:uLnTx/>
                <a:uFillTx/>
                <a:latin typeface="Calibri"/>
                <a:ea typeface="+mn-ea"/>
                <a:cs typeface="+mn-cs"/>
              </a:rPr>
              <a:t>a unique simple path</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3200" b="0" i="1" u="none" strike="noStrike" kern="1200" cap="none" spc="0" normalizeH="0" baseline="0" noProof="0">
                <a:ln>
                  <a:noFill/>
                </a:ln>
                <a:solidFill>
                  <a:sysClr val="windowText" lastClr="000000"/>
                </a:solidFill>
                <a:effectLst/>
                <a:uLnTx/>
                <a:uFillTx/>
                <a:latin typeface="Calibri"/>
                <a:ea typeface="+mn-ea"/>
                <a:cs typeface="+mn-cs"/>
              </a:rPr>
              <a:t>between</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3200" b="0" i="0" u="sng" strike="noStrike" kern="1200" cap="none" spc="0" normalizeH="0" baseline="0" noProof="0">
                <a:ln>
                  <a:noFill/>
                </a:ln>
                <a:solidFill>
                  <a:sysClr val="windowText" lastClr="000000"/>
                </a:solidFill>
                <a:effectLst/>
                <a:uLnTx/>
                <a:uFillTx/>
                <a:latin typeface="Calibri"/>
                <a:ea typeface="+mn-ea"/>
                <a:cs typeface="+mn-cs"/>
              </a:rPr>
              <a:t>any two of its vertices.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1231549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dirty="0">
                <a:solidFill>
                  <a:prstClr val="black"/>
                </a:solidFill>
                <a:ea typeface="+mj-ea"/>
                <a:cs typeface="+mj-cs"/>
              </a:rPr>
              <a:t>Forest </a:t>
            </a:r>
            <a:r>
              <a:rPr lang="en-US" sz="3600" b="1" dirty="0" smtClean="0">
                <a:solidFill>
                  <a:schemeClr val="tx1"/>
                </a:solidFill>
              </a:rPr>
              <a:t> </a:t>
            </a:r>
            <a:endParaRPr lang="en-US" sz="3600" b="1" dirty="0">
              <a:solidFill>
                <a:schemeClr val="tx1"/>
              </a:solidFill>
            </a:endParaRPr>
          </a:p>
        </p:txBody>
      </p:sp>
      <p:sp>
        <p:nvSpPr>
          <p:cNvPr id="4" name="Content Placeholder 2">
            <a:extLst>
              <a:ext uri="{FF2B5EF4-FFF2-40B4-BE49-F238E27FC236}">
                <a16:creationId xmlns:a16="http://schemas.microsoft.com/office/drawing/2014/main" xmlns="" id="{88EB4F16-10CD-445F-84D5-7C04E0CBC294}"/>
              </a:ext>
            </a:extLst>
          </p:cNvPr>
          <p:cNvSpPr txBox="1">
            <a:spLocks/>
          </p:cNvSpPr>
          <p:nvPr/>
        </p:nvSpPr>
        <p:spPr bwMode="auto">
          <a:xfrm>
            <a:off x="457200" y="1617784"/>
            <a:ext cx="8229600" cy="49354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a:ln>
                  <a:noFill/>
                </a:ln>
                <a:solidFill>
                  <a:srgbClr val="0000FF"/>
                </a:solidFill>
                <a:effectLst/>
                <a:uLnTx/>
                <a:uFillTx/>
                <a:latin typeface="Calibri"/>
                <a:ea typeface="+mn-ea"/>
                <a:cs typeface="+mn-cs"/>
              </a:rPr>
              <a:t>A </a:t>
            </a:r>
            <a:r>
              <a:rPr kumimoji="0" lang="en-US" sz="2800" b="0" i="1" u="none" strike="noStrike" kern="1200" cap="none" spc="0" normalizeH="0" baseline="0" noProof="0" dirty="0">
                <a:ln>
                  <a:noFill/>
                </a:ln>
                <a:solidFill>
                  <a:srgbClr val="0000FF"/>
                </a:solidFill>
                <a:effectLst/>
                <a:uLnTx/>
                <a:uFillTx/>
                <a:latin typeface="Calibri"/>
                <a:ea typeface="+mn-ea"/>
                <a:cs typeface="+mn-cs"/>
              </a:rPr>
              <a:t>forest</a:t>
            </a:r>
            <a:r>
              <a:rPr kumimoji="0" lang="en-US" sz="2800" b="0" i="0" u="none" strike="noStrike" kern="1200" cap="none" spc="0" normalizeH="0" baseline="0" noProof="0" dirty="0">
                <a:ln>
                  <a:noFill/>
                </a:ln>
                <a:solidFill>
                  <a:srgbClr val="0000FF"/>
                </a:solidFill>
                <a:effectLst/>
                <a:uLnTx/>
                <a:uFillTx/>
                <a:latin typeface="Calibri"/>
                <a:ea typeface="+mn-ea"/>
                <a:cs typeface="+mn-cs"/>
              </a:rPr>
              <a:t> is a graph that has no simple circuit, but is not connected. Each of the connected components in a forest is a tree</a:t>
            </a:r>
            <a:r>
              <a:rPr kumimoji="0" lang="en-US" sz="2800" b="0" i="0" u="none" strike="noStrike" kern="1200" cap="none" spc="0" normalizeH="0" baseline="0" noProof="0" dirty="0" smtClean="0">
                <a:ln>
                  <a:noFill/>
                </a:ln>
                <a:solidFill>
                  <a:srgbClr val="0000FF"/>
                </a:solidFill>
                <a:effectLst/>
                <a:uLnTx/>
                <a:uFillTx/>
                <a:latin typeface="Calibri"/>
                <a:ea typeface="+mn-ea"/>
                <a:cs typeface="+mn-cs"/>
              </a:rPr>
              <a:t>.</a:t>
            </a: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8200" y="3077320"/>
            <a:ext cx="7398462" cy="3396996"/>
          </a:xfrm>
          <a:prstGeom prst="rect">
            <a:avLst/>
          </a:prstGeom>
        </p:spPr>
      </p:pic>
    </p:spTree>
    <p:extLst>
      <p:ext uri="{BB962C8B-B14F-4D97-AF65-F5344CB8AC3E}">
        <p14:creationId xmlns:p14="http://schemas.microsoft.com/office/powerpoint/2010/main" xmlns="" val="3897979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Rooted Tree</a:t>
            </a:r>
          </a:p>
        </p:txBody>
      </p:sp>
      <p:sp>
        <p:nvSpPr>
          <p:cNvPr id="4" name="Content Placeholder 2">
            <a:extLst>
              <a:ext uri="{FF2B5EF4-FFF2-40B4-BE49-F238E27FC236}">
                <a16:creationId xmlns:a16="http://schemas.microsoft.com/office/drawing/2014/main" xmlns="" id="{BEF81137-AF83-418D-AE36-E6320029C2DA}"/>
              </a:ext>
            </a:extLst>
          </p:cNvPr>
          <p:cNvSpPr txBox="1">
            <a:spLocks/>
          </p:cNvSpPr>
          <p:nvPr/>
        </p:nvSpPr>
        <p:spPr bwMode="auto">
          <a:xfrm>
            <a:off x="457200" y="1722437"/>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sng" strike="noStrike" kern="1200" cap="none" spc="0" normalizeH="0" baseline="0" noProof="0">
                <a:ln>
                  <a:noFill/>
                </a:ln>
                <a:solidFill>
                  <a:srgbClr val="FF0000"/>
                </a:solidFill>
                <a:effectLst/>
                <a:uLnTx/>
                <a:uFillTx/>
                <a:latin typeface="Calibri"/>
                <a:ea typeface="+mn-ea"/>
                <a:cs typeface="+mn-cs"/>
              </a:rPr>
              <a:t>Rooted tree</a:t>
            </a:r>
            <a:r>
              <a:rPr kumimoji="0" lang="en-US" sz="2800" b="0" i="0" u="none" strike="noStrike" kern="1200" cap="none" spc="0" normalizeH="0" baseline="0" noProof="0">
                <a:ln>
                  <a:noFill/>
                </a:ln>
                <a:solidFill>
                  <a:srgbClr val="FF0000"/>
                </a:solidFill>
                <a:effectLst/>
                <a:uLnTx/>
                <a:uFillTx/>
                <a:latin typeface="Calibri"/>
                <a:ea typeface="+mn-ea"/>
                <a:cs typeface="+mn-cs"/>
              </a:rPr>
              <a:t>:</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A rooted tree is a tree in which </a:t>
            </a:r>
            <a:r>
              <a:rPr kumimoji="0" lang="en-US" sz="2800" b="1" i="0" u="none" strike="noStrike" kern="1200" cap="none" spc="0" normalizeH="0" baseline="0" noProof="0">
                <a:ln>
                  <a:noFill/>
                </a:ln>
                <a:solidFill>
                  <a:sysClr val="windowText" lastClr="000000"/>
                </a:solidFill>
                <a:effectLst/>
                <a:uLnTx/>
                <a:uFillTx/>
                <a:latin typeface="Calibri"/>
                <a:ea typeface="+mn-ea"/>
                <a:cs typeface="+mn-cs"/>
              </a:rPr>
              <a:t>one vertex </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has been designated as the </a:t>
            </a:r>
            <a:r>
              <a:rPr kumimoji="0" lang="en-US" sz="2800" b="1" i="0" u="none" strike="noStrike" kern="1200" cap="none" spc="0" normalizeH="0" baseline="0" noProof="0">
                <a:ln>
                  <a:noFill/>
                </a:ln>
                <a:solidFill>
                  <a:sysClr val="windowText" lastClr="000000"/>
                </a:solidFill>
                <a:effectLst/>
                <a:uLnTx/>
                <a:uFillTx/>
                <a:latin typeface="Calibri"/>
                <a:ea typeface="+mn-ea"/>
                <a:cs typeface="+mn-cs"/>
              </a:rPr>
              <a:t>root</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and every edge is directed away from the root.</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We can change an unrooted tree into a rooted tree by choosing any vertex as the root</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Different choices of the root produce different rooted trees</a:t>
            </a: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3698525508"/>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105</TotalTime>
  <Words>917</Words>
  <Application>Microsoft Office PowerPoint</Application>
  <PresentationFormat>On-screen Show (4:3)</PresentationFormat>
  <Paragraphs>120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Spectrum</vt:lpstr>
      <vt:lpstr>Introduction to Trees</vt:lpstr>
      <vt:lpstr>Lecture Outline</vt:lpstr>
      <vt:lpstr>Objectives and Outcomes</vt:lpstr>
      <vt:lpstr>What is a Tree?</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25</cp:revision>
  <dcterms:created xsi:type="dcterms:W3CDTF">2018-12-10T17:20:29Z</dcterms:created>
  <dcterms:modified xsi:type="dcterms:W3CDTF">2020-04-30T13:36:32Z</dcterms:modified>
</cp:coreProperties>
</file>