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2"/>
  </p:handout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3" r:id="rId16"/>
    <p:sldId id="270" r:id="rId17"/>
    <p:sldId id="271" r:id="rId18"/>
    <p:sldId id="275" r:id="rId19"/>
    <p:sldId id="272" r:id="rId20"/>
    <p:sldId id="276" r:id="rId2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44" autoAdjust="0"/>
    <p:restoredTop sz="94660"/>
  </p:normalViewPr>
  <p:slideViewPr>
    <p:cSldViewPr>
      <p:cViewPr varScale="1">
        <p:scale>
          <a:sx n="114" d="100"/>
          <a:sy n="114" d="100"/>
        </p:scale>
        <p:origin x="1908" y="102"/>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5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2454E6-9761-489A-80E0-C333B06B2CE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1A5B3207-2993-4647-9D61-E93E90F0D172}"/>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4B0D5EBC-4D80-4968-B515-8A885C8376AA}" type="datetimeFigureOut">
              <a:rPr lang="en-US"/>
              <a:pPr>
                <a:defRPr/>
              </a:pPr>
              <a:t>3/29/2021</a:t>
            </a:fld>
            <a:endParaRPr lang="en-US"/>
          </a:p>
        </p:txBody>
      </p:sp>
      <p:sp>
        <p:nvSpPr>
          <p:cNvPr id="4" name="Footer Placeholder 3">
            <a:extLst>
              <a:ext uri="{FF2B5EF4-FFF2-40B4-BE49-F238E27FC236}">
                <a16:creationId xmlns:a16="http://schemas.microsoft.com/office/drawing/2014/main" id="{31E2170D-AA58-4637-A8CD-53158BA0E262}"/>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1959D416-6AE7-44D2-88BD-C3228CC37007}"/>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D75E3C32-FF30-4DD9-9082-CEEF51B350B9}"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24205C3E-AB49-4967-A24A-95DF5375D940}"/>
              </a:ext>
            </a:extLst>
          </p:cNvPr>
          <p:cNvSpPr>
            <a:spLocks noGrp="1"/>
          </p:cNvSpPr>
          <p:nvPr>
            <p:ph type="dt" sz="half" idx="10"/>
          </p:nvPr>
        </p:nvSpPr>
        <p:spPr/>
        <p:txBody>
          <a:bodyPr/>
          <a:lstStyle>
            <a:lvl1pPr>
              <a:defRPr/>
            </a:lvl1pPr>
          </a:lstStyle>
          <a:p>
            <a:pPr>
              <a:defRPr/>
            </a:pPr>
            <a:fld id="{DE39DD2D-2AB4-4FCE-BA8B-CCF1D2F7EF8B}" type="datetimeFigureOut">
              <a:rPr lang="en-US"/>
              <a:pPr>
                <a:defRPr/>
              </a:pPr>
              <a:t>3/29/2021</a:t>
            </a:fld>
            <a:endParaRPr lang="en-US"/>
          </a:p>
        </p:txBody>
      </p:sp>
      <p:sp>
        <p:nvSpPr>
          <p:cNvPr id="5" name="Footer Placeholder 4">
            <a:extLst>
              <a:ext uri="{FF2B5EF4-FFF2-40B4-BE49-F238E27FC236}">
                <a16:creationId xmlns:a16="http://schemas.microsoft.com/office/drawing/2014/main" id="{F62C6383-3EDF-412A-8BBF-3C8F9F4842C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8E47565-9847-4AF1-8A36-642F5193BEC4}"/>
              </a:ext>
            </a:extLst>
          </p:cNvPr>
          <p:cNvSpPr>
            <a:spLocks noGrp="1"/>
          </p:cNvSpPr>
          <p:nvPr>
            <p:ph type="sldNum" sz="quarter" idx="12"/>
          </p:nvPr>
        </p:nvSpPr>
        <p:spPr/>
        <p:txBody>
          <a:bodyPr/>
          <a:lstStyle>
            <a:lvl1pPr>
              <a:defRPr/>
            </a:lvl1pPr>
          </a:lstStyle>
          <a:p>
            <a:pPr>
              <a:defRPr/>
            </a:pPr>
            <a:fld id="{43599509-EADA-4778-AF06-3D04B35A2131}" type="slidenum">
              <a:rPr lang="en-US"/>
              <a:pPr>
                <a:defRPr/>
              </a:pPr>
              <a:t>‹#›</a:t>
            </a:fld>
            <a:endParaRPr lang="en-US"/>
          </a:p>
        </p:txBody>
      </p:sp>
    </p:spTree>
    <p:extLst>
      <p:ext uri="{BB962C8B-B14F-4D97-AF65-F5344CB8AC3E}">
        <p14:creationId xmlns:p14="http://schemas.microsoft.com/office/powerpoint/2010/main" val="17673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6DDB7A-551B-4FEB-9AF2-0168EBC7C82C}"/>
              </a:ext>
            </a:extLst>
          </p:cNvPr>
          <p:cNvSpPr>
            <a:spLocks noGrp="1"/>
          </p:cNvSpPr>
          <p:nvPr>
            <p:ph type="dt" sz="half" idx="10"/>
          </p:nvPr>
        </p:nvSpPr>
        <p:spPr/>
        <p:txBody>
          <a:bodyPr/>
          <a:lstStyle>
            <a:lvl1pPr>
              <a:defRPr/>
            </a:lvl1pPr>
          </a:lstStyle>
          <a:p>
            <a:pPr>
              <a:defRPr/>
            </a:pPr>
            <a:fld id="{CE09CBCB-0299-4D33-8780-58A839D708B4}" type="datetimeFigureOut">
              <a:rPr lang="en-US"/>
              <a:pPr>
                <a:defRPr/>
              </a:pPr>
              <a:t>3/29/2021</a:t>
            </a:fld>
            <a:endParaRPr lang="en-US"/>
          </a:p>
        </p:txBody>
      </p:sp>
      <p:sp>
        <p:nvSpPr>
          <p:cNvPr id="5" name="Footer Placeholder 4">
            <a:extLst>
              <a:ext uri="{FF2B5EF4-FFF2-40B4-BE49-F238E27FC236}">
                <a16:creationId xmlns:a16="http://schemas.microsoft.com/office/drawing/2014/main" id="{C5A3A12B-A584-4C9F-B1C0-E207DEDF6E2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62B4BAD-AA6F-4147-B418-7961C9DB5F73}"/>
              </a:ext>
            </a:extLst>
          </p:cNvPr>
          <p:cNvSpPr>
            <a:spLocks noGrp="1"/>
          </p:cNvSpPr>
          <p:nvPr>
            <p:ph type="sldNum" sz="quarter" idx="12"/>
          </p:nvPr>
        </p:nvSpPr>
        <p:spPr/>
        <p:txBody>
          <a:bodyPr/>
          <a:lstStyle>
            <a:lvl1pPr>
              <a:defRPr/>
            </a:lvl1pPr>
          </a:lstStyle>
          <a:p>
            <a:pPr>
              <a:defRPr/>
            </a:pPr>
            <a:fld id="{E3A93DE1-6EEE-42BB-B073-B4ED94F3243F}" type="slidenum">
              <a:rPr lang="en-US"/>
              <a:pPr>
                <a:defRPr/>
              </a:pPr>
              <a:t>‹#›</a:t>
            </a:fld>
            <a:endParaRPr lang="en-US"/>
          </a:p>
        </p:txBody>
      </p:sp>
    </p:spTree>
    <p:extLst>
      <p:ext uri="{BB962C8B-B14F-4D97-AF65-F5344CB8AC3E}">
        <p14:creationId xmlns:p14="http://schemas.microsoft.com/office/powerpoint/2010/main" val="1953140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A70C0-55D6-4BA0-9173-0FFF85B5DD57}"/>
              </a:ext>
            </a:extLst>
          </p:cNvPr>
          <p:cNvSpPr>
            <a:spLocks noGrp="1"/>
          </p:cNvSpPr>
          <p:nvPr>
            <p:ph type="dt" sz="half" idx="10"/>
          </p:nvPr>
        </p:nvSpPr>
        <p:spPr/>
        <p:txBody>
          <a:bodyPr/>
          <a:lstStyle>
            <a:lvl1pPr>
              <a:defRPr/>
            </a:lvl1pPr>
          </a:lstStyle>
          <a:p>
            <a:pPr>
              <a:defRPr/>
            </a:pPr>
            <a:fld id="{7ED1D923-885F-413D-9CC9-2789DB5D5B02}" type="datetimeFigureOut">
              <a:rPr lang="en-US"/>
              <a:pPr>
                <a:defRPr/>
              </a:pPr>
              <a:t>3/29/2021</a:t>
            </a:fld>
            <a:endParaRPr lang="en-US"/>
          </a:p>
        </p:txBody>
      </p:sp>
      <p:sp>
        <p:nvSpPr>
          <p:cNvPr id="5" name="Footer Placeholder 4">
            <a:extLst>
              <a:ext uri="{FF2B5EF4-FFF2-40B4-BE49-F238E27FC236}">
                <a16:creationId xmlns:a16="http://schemas.microsoft.com/office/drawing/2014/main" id="{DEA76E20-AD45-414D-A8F9-23643B7476B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E826D82-203A-4B0B-80EC-896E6887B504}"/>
              </a:ext>
            </a:extLst>
          </p:cNvPr>
          <p:cNvSpPr>
            <a:spLocks noGrp="1"/>
          </p:cNvSpPr>
          <p:nvPr>
            <p:ph type="sldNum" sz="quarter" idx="12"/>
          </p:nvPr>
        </p:nvSpPr>
        <p:spPr/>
        <p:txBody>
          <a:bodyPr/>
          <a:lstStyle>
            <a:lvl1pPr>
              <a:defRPr/>
            </a:lvl1pPr>
          </a:lstStyle>
          <a:p>
            <a:pPr>
              <a:defRPr/>
            </a:pPr>
            <a:fld id="{0E93F47F-56A4-4255-BB09-0B061997C334}" type="slidenum">
              <a:rPr lang="en-US"/>
              <a:pPr>
                <a:defRPr/>
              </a:pPr>
              <a:t>‹#›</a:t>
            </a:fld>
            <a:endParaRPr lang="en-US"/>
          </a:p>
        </p:txBody>
      </p:sp>
    </p:spTree>
    <p:extLst>
      <p:ext uri="{BB962C8B-B14F-4D97-AF65-F5344CB8AC3E}">
        <p14:creationId xmlns:p14="http://schemas.microsoft.com/office/powerpoint/2010/main" val="179226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
        <p:nvSpPr>
          <p:cNvPr id="3" name="Content Placeholder 2"/>
          <p:cNvSpPr>
            <a:spLocks noGrp="1"/>
          </p:cNvSpPr>
          <p:nvPr>
            <p:ph idx="1"/>
          </p:nvPr>
        </p:nvSpPr>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D2FA29-98C7-43AC-9010-E03EBDBCD3BD}"/>
              </a:ext>
            </a:extLst>
          </p:cNvPr>
          <p:cNvSpPr>
            <a:spLocks noGrp="1"/>
          </p:cNvSpPr>
          <p:nvPr>
            <p:ph type="dt" sz="half" idx="10"/>
          </p:nvPr>
        </p:nvSpPr>
        <p:spPr/>
        <p:txBody>
          <a:bodyPr/>
          <a:lstStyle>
            <a:lvl1pPr>
              <a:defRPr/>
            </a:lvl1pPr>
          </a:lstStyle>
          <a:p>
            <a:pPr>
              <a:defRPr/>
            </a:pPr>
            <a:fld id="{3207D343-9CC8-4D36-A404-ED575FEBCD21}" type="datetimeFigureOut">
              <a:rPr lang="en-US"/>
              <a:pPr>
                <a:defRPr/>
              </a:pPr>
              <a:t>3/29/2021</a:t>
            </a:fld>
            <a:endParaRPr lang="en-US"/>
          </a:p>
        </p:txBody>
      </p:sp>
      <p:sp>
        <p:nvSpPr>
          <p:cNvPr id="5" name="Footer Placeholder 4">
            <a:extLst>
              <a:ext uri="{FF2B5EF4-FFF2-40B4-BE49-F238E27FC236}">
                <a16:creationId xmlns:a16="http://schemas.microsoft.com/office/drawing/2014/main" id="{0E339DC3-36DF-4E2C-A2CA-055DBF51716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B9D6F31-D3C9-4102-AE56-3C23CE013607}"/>
              </a:ext>
            </a:extLst>
          </p:cNvPr>
          <p:cNvSpPr>
            <a:spLocks noGrp="1"/>
          </p:cNvSpPr>
          <p:nvPr>
            <p:ph type="sldNum" sz="quarter" idx="12"/>
          </p:nvPr>
        </p:nvSpPr>
        <p:spPr/>
        <p:txBody>
          <a:bodyPr/>
          <a:lstStyle>
            <a:lvl1pPr>
              <a:defRPr/>
            </a:lvl1pPr>
          </a:lstStyle>
          <a:p>
            <a:pPr>
              <a:defRPr/>
            </a:pPr>
            <a:fld id="{184B07BB-8677-4626-AD93-B83738A2B366}" type="slidenum">
              <a:rPr lang="en-US"/>
              <a:pPr>
                <a:defRPr/>
              </a:pPr>
              <a:t>‹#›</a:t>
            </a:fld>
            <a:endParaRPr lang="en-US"/>
          </a:p>
        </p:txBody>
      </p:sp>
    </p:spTree>
    <p:extLst>
      <p:ext uri="{BB962C8B-B14F-4D97-AF65-F5344CB8AC3E}">
        <p14:creationId xmlns:p14="http://schemas.microsoft.com/office/powerpoint/2010/main" val="3452384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05BFEC-825B-49E0-A7F1-0D95AEC30B9C}"/>
              </a:ext>
            </a:extLst>
          </p:cNvPr>
          <p:cNvSpPr>
            <a:spLocks noGrp="1"/>
          </p:cNvSpPr>
          <p:nvPr>
            <p:ph type="dt" sz="half" idx="10"/>
          </p:nvPr>
        </p:nvSpPr>
        <p:spPr/>
        <p:txBody>
          <a:bodyPr/>
          <a:lstStyle>
            <a:lvl1pPr>
              <a:defRPr/>
            </a:lvl1pPr>
          </a:lstStyle>
          <a:p>
            <a:pPr>
              <a:defRPr/>
            </a:pPr>
            <a:fld id="{5ECC5E74-0CE9-49EA-BD0F-8F99C4FD78BD}" type="datetimeFigureOut">
              <a:rPr lang="en-US"/>
              <a:pPr>
                <a:defRPr/>
              </a:pPr>
              <a:t>3/29/2021</a:t>
            </a:fld>
            <a:endParaRPr lang="en-US"/>
          </a:p>
        </p:txBody>
      </p:sp>
      <p:sp>
        <p:nvSpPr>
          <p:cNvPr id="5" name="Footer Placeholder 4">
            <a:extLst>
              <a:ext uri="{FF2B5EF4-FFF2-40B4-BE49-F238E27FC236}">
                <a16:creationId xmlns:a16="http://schemas.microsoft.com/office/drawing/2014/main" id="{EFDAFD0F-EB27-42FB-87C2-DB57049B40B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FCE6D2E-E1DE-4430-A29A-2677567D25DF}"/>
              </a:ext>
            </a:extLst>
          </p:cNvPr>
          <p:cNvSpPr>
            <a:spLocks noGrp="1"/>
          </p:cNvSpPr>
          <p:nvPr>
            <p:ph type="sldNum" sz="quarter" idx="12"/>
          </p:nvPr>
        </p:nvSpPr>
        <p:spPr/>
        <p:txBody>
          <a:bodyPr/>
          <a:lstStyle>
            <a:lvl1pPr>
              <a:defRPr/>
            </a:lvl1pPr>
          </a:lstStyle>
          <a:p>
            <a:pPr>
              <a:defRPr/>
            </a:pPr>
            <a:fld id="{7343D2A9-75AD-45BF-B7B4-6F1DE5088B43}" type="slidenum">
              <a:rPr lang="en-US"/>
              <a:pPr>
                <a:defRPr/>
              </a:pPr>
              <a:t>‹#›</a:t>
            </a:fld>
            <a:endParaRPr lang="en-US"/>
          </a:p>
        </p:txBody>
      </p:sp>
    </p:spTree>
    <p:extLst>
      <p:ext uri="{BB962C8B-B14F-4D97-AF65-F5344CB8AC3E}">
        <p14:creationId xmlns:p14="http://schemas.microsoft.com/office/powerpoint/2010/main" val="2483970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5E04DCDF-9EB4-4A61-8FE0-DD32305AD7F3}"/>
              </a:ext>
            </a:extLst>
          </p:cNvPr>
          <p:cNvSpPr>
            <a:spLocks noGrp="1"/>
          </p:cNvSpPr>
          <p:nvPr>
            <p:ph type="dt" sz="half" idx="10"/>
          </p:nvPr>
        </p:nvSpPr>
        <p:spPr/>
        <p:txBody>
          <a:bodyPr/>
          <a:lstStyle>
            <a:lvl1pPr>
              <a:defRPr/>
            </a:lvl1pPr>
          </a:lstStyle>
          <a:p>
            <a:pPr>
              <a:defRPr/>
            </a:pPr>
            <a:fld id="{FE1BD93E-19D6-4716-84C2-E8406CA5A476}" type="datetimeFigureOut">
              <a:rPr lang="en-US"/>
              <a:pPr>
                <a:defRPr/>
              </a:pPr>
              <a:t>3/29/2021</a:t>
            </a:fld>
            <a:endParaRPr lang="en-US"/>
          </a:p>
        </p:txBody>
      </p:sp>
      <p:sp>
        <p:nvSpPr>
          <p:cNvPr id="6" name="Footer Placeholder 4">
            <a:extLst>
              <a:ext uri="{FF2B5EF4-FFF2-40B4-BE49-F238E27FC236}">
                <a16:creationId xmlns:a16="http://schemas.microsoft.com/office/drawing/2014/main" id="{755E77BA-083F-45AF-9EED-EE766ACD9D4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5632F3A-DF66-40FE-9AD2-636E74856E5B}"/>
              </a:ext>
            </a:extLst>
          </p:cNvPr>
          <p:cNvSpPr>
            <a:spLocks noGrp="1"/>
          </p:cNvSpPr>
          <p:nvPr>
            <p:ph type="sldNum" sz="quarter" idx="12"/>
          </p:nvPr>
        </p:nvSpPr>
        <p:spPr/>
        <p:txBody>
          <a:bodyPr/>
          <a:lstStyle>
            <a:lvl1pPr>
              <a:defRPr/>
            </a:lvl1pPr>
          </a:lstStyle>
          <a:p>
            <a:pPr>
              <a:defRPr/>
            </a:pPr>
            <a:fld id="{24B4ED57-62AD-4B06-A885-CB9F63A2B315}" type="slidenum">
              <a:rPr lang="en-US"/>
              <a:pPr>
                <a:defRPr/>
              </a:pPr>
              <a:t>‹#›</a:t>
            </a:fld>
            <a:endParaRPr lang="en-US"/>
          </a:p>
        </p:txBody>
      </p:sp>
    </p:spTree>
    <p:extLst>
      <p:ext uri="{BB962C8B-B14F-4D97-AF65-F5344CB8AC3E}">
        <p14:creationId xmlns:p14="http://schemas.microsoft.com/office/powerpoint/2010/main" val="1411951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11B09D3D-0D7A-4923-8A30-0E1EA73207AC}"/>
              </a:ext>
            </a:extLst>
          </p:cNvPr>
          <p:cNvSpPr>
            <a:spLocks noGrp="1"/>
          </p:cNvSpPr>
          <p:nvPr>
            <p:ph type="dt" sz="half" idx="10"/>
          </p:nvPr>
        </p:nvSpPr>
        <p:spPr/>
        <p:txBody>
          <a:bodyPr/>
          <a:lstStyle>
            <a:lvl1pPr>
              <a:defRPr/>
            </a:lvl1pPr>
          </a:lstStyle>
          <a:p>
            <a:pPr>
              <a:defRPr/>
            </a:pPr>
            <a:fld id="{06325774-344C-48D1-A4F4-3FB67637E236}" type="datetimeFigureOut">
              <a:rPr lang="en-US"/>
              <a:pPr>
                <a:defRPr/>
              </a:pPr>
              <a:t>3/29/2021</a:t>
            </a:fld>
            <a:endParaRPr lang="en-US"/>
          </a:p>
        </p:txBody>
      </p:sp>
      <p:sp>
        <p:nvSpPr>
          <p:cNvPr id="8" name="Footer Placeholder 4">
            <a:extLst>
              <a:ext uri="{FF2B5EF4-FFF2-40B4-BE49-F238E27FC236}">
                <a16:creationId xmlns:a16="http://schemas.microsoft.com/office/drawing/2014/main" id="{21D45CF8-8209-40BA-929C-90625DF7675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ED69C685-4821-48F5-9D85-F5930020CE1B}"/>
              </a:ext>
            </a:extLst>
          </p:cNvPr>
          <p:cNvSpPr>
            <a:spLocks noGrp="1"/>
          </p:cNvSpPr>
          <p:nvPr>
            <p:ph type="sldNum" sz="quarter" idx="12"/>
          </p:nvPr>
        </p:nvSpPr>
        <p:spPr/>
        <p:txBody>
          <a:bodyPr/>
          <a:lstStyle>
            <a:lvl1pPr>
              <a:defRPr/>
            </a:lvl1pPr>
          </a:lstStyle>
          <a:p>
            <a:pPr>
              <a:defRPr/>
            </a:pPr>
            <a:fld id="{B87ADCF7-4166-45A4-85B5-56F5F85CF4F7}" type="slidenum">
              <a:rPr lang="en-US"/>
              <a:pPr>
                <a:defRPr/>
              </a:pPr>
              <a:t>‹#›</a:t>
            </a:fld>
            <a:endParaRPr lang="en-US"/>
          </a:p>
        </p:txBody>
      </p:sp>
    </p:spTree>
    <p:extLst>
      <p:ext uri="{BB962C8B-B14F-4D97-AF65-F5344CB8AC3E}">
        <p14:creationId xmlns:p14="http://schemas.microsoft.com/office/powerpoint/2010/main" val="650641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FAB23A9F-2A20-4431-A518-8F3E18E76E0E}"/>
              </a:ext>
            </a:extLst>
          </p:cNvPr>
          <p:cNvSpPr>
            <a:spLocks noGrp="1"/>
          </p:cNvSpPr>
          <p:nvPr>
            <p:ph type="dt" sz="half" idx="10"/>
          </p:nvPr>
        </p:nvSpPr>
        <p:spPr/>
        <p:txBody>
          <a:bodyPr/>
          <a:lstStyle>
            <a:lvl1pPr>
              <a:defRPr/>
            </a:lvl1pPr>
          </a:lstStyle>
          <a:p>
            <a:pPr>
              <a:defRPr/>
            </a:pPr>
            <a:fld id="{C43CC2FD-3169-4008-AA55-F79AF5CF5274}" type="datetimeFigureOut">
              <a:rPr lang="en-US"/>
              <a:pPr>
                <a:defRPr/>
              </a:pPr>
              <a:t>3/29/2021</a:t>
            </a:fld>
            <a:endParaRPr lang="en-US"/>
          </a:p>
        </p:txBody>
      </p:sp>
      <p:sp>
        <p:nvSpPr>
          <p:cNvPr id="4" name="Footer Placeholder 4">
            <a:extLst>
              <a:ext uri="{FF2B5EF4-FFF2-40B4-BE49-F238E27FC236}">
                <a16:creationId xmlns:a16="http://schemas.microsoft.com/office/drawing/2014/main" id="{AA0AF884-4ECA-446A-8379-75E4E69E6046}"/>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6239ADC-1C9F-4420-A698-7A031EF9DE76}"/>
              </a:ext>
            </a:extLst>
          </p:cNvPr>
          <p:cNvSpPr>
            <a:spLocks noGrp="1"/>
          </p:cNvSpPr>
          <p:nvPr>
            <p:ph type="sldNum" sz="quarter" idx="12"/>
          </p:nvPr>
        </p:nvSpPr>
        <p:spPr/>
        <p:txBody>
          <a:bodyPr/>
          <a:lstStyle>
            <a:lvl1pPr>
              <a:defRPr/>
            </a:lvl1pPr>
          </a:lstStyle>
          <a:p>
            <a:pPr>
              <a:defRPr/>
            </a:pPr>
            <a:fld id="{A3E23CD1-B551-4516-9659-C92FD39F64EB}" type="slidenum">
              <a:rPr lang="en-US"/>
              <a:pPr>
                <a:defRPr/>
              </a:pPr>
              <a:t>‹#›</a:t>
            </a:fld>
            <a:endParaRPr lang="en-US"/>
          </a:p>
        </p:txBody>
      </p:sp>
    </p:spTree>
    <p:extLst>
      <p:ext uri="{BB962C8B-B14F-4D97-AF65-F5344CB8AC3E}">
        <p14:creationId xmlns:p14="http://schemas.microsoft.com/office/powerpoint/2010/main" val="125314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DF8B165-C328-4233-B9E2-B61CB090F81B}"/>
              </a:ext>
            </a:extLst>
          </p:cNvPr>
          <p:cNvSpPr>
            <a:spLocks noGrp="1"/>
          </p:cNvSpPr>
          <p:nvPr>
            <p:ph type="dt" sz="half" idx="10"/>
          </p:nvPr>
        </p:nvSpPr>
        <p:spPr/>
        <p:txBody>
          <a:bodyPr/>
          <a:lstStyle>
            <a:lvl1pPr>
              <a:defRPr/>
            </a:lvl1pPr>
          </a:lstStyle>
          <a:p>
            <a:pPr>
              <a:defRPr/>
            </a:pPr>
            <a:fld id="{3881D7F7-40E8-4AE7-87DE-46B69679B91F}" type="datetimeFigureOut">
              <a:rPr lang="en-US"/>
              <a:pPr>
                <a:defRPr/>
              </a:pPr>
              <a:t>3/29/2021</a:t>
            </a:fld>
            <a:endParaRPr lang="en-US"/>
          </a:p>
        </p:txBody>
      </p:sp>
      <p:sp>
        <p:nvSpPr>
          <p:cNvPr id="3" name="Footer Placeholder 4">
            <a:extLst>
              <a:ext uri="{FF2B5EF4-FFF2-40B4-BE49-F238E27FC236}">
                <a16:creationId xmlns:a16="http://schemas.microsoft.com/office/drawing/2014/main" id="{7E7C3B79-2564-457F-B103-8650D2436AE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57FE815-5BD7-4116-9AF5-57369452A529}"/>
              </a:ext>
            </a:extLst>
          </p:cNvPr>
          <p:cNvSpPr>
            <a:spLocks noGrp="1"/>
          </p:cNvSpPr>
          <p:nvPr>
            <p:ph type="sldNum" sz="quarter" idx="12"/>
          </p:nvPr>
        </p:nvSpPr>
        <p:spPr/>
        <p:txBody>
          <a:bodyPr/>
          <a:lstStyle>
            <a:lvl1pPr>
              <a:defRPr/>
            </a:lvl1pPr>
          </a:lstStyle>
          <a:p>
            <a:pPr>
              <a:defRPr/>
            </a:pPr>
            <a:fld id="{C59C665B-F2E5-481D-84D6-583F21E01A3F}" type="slidenum">
              <a:rPr lang="en-US"/>
              <a:pPr>
                <a:defRPr/>
              </a:pPr>
              <a:t>‹#›</a:t>
            </a:fld>
            <a:endParaRPr lang="en-US"/>
          </a:p>
        </p:txBody>
      </p:sp>
    </p:spTree>
    <p:extLst>
      <p:ext uri="{BB962C8B-B14F-4D97-AF65-F5344CB8AC3E}">
        <p14:creationId xmlns:p14="http://schemas.microsoft.com/office/powerpoint/2010/main" val="3243310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C40963A-C52A-40E4-8ACF-A8BC1F7B7268}"/>
              </a:ext>
            </a:extLst>
          </p:cNvPr>
          <p:cNvSpPr>
            <a:spLocks noGrp="1"/>
          </p:cNvSpPr>
          <p:nvPr>
            <p:ph type="dt" sz="half" idx="10"/>
          </p:nvPr>
        </p:nvSpPr>
        <p:spPr/>
        <p:txBody>
          <a:bodyPr/>
          <a:lstStyle>
            <a:lvl1pPr>
              <a:defRPr/>
            </a:lvl1pPr>
          </a:lstStyle>
          <a:p>
            <a:pPr>
              <a:defRPr/>
            </a:pPr>
            <a:fld id="{DBAFD516-6CE1-40F6-A1A9-386131067833}" type="datetimeFigureOut">
              <a:rPr lang="en-US"/>
              <a:pPr>
                <a:defRPr/>
              </a:pPr>
              <a:t>3/29/2021</a:t>
            </a:fld>
            <a:endParaRPr lang="en-US"/>
          </a:p>
        </p:txBody>
      </p:sp>
      <p:sp>
        <p:nvSpPr>
          <p:cNvPr id="6" name="Footer Placeholder 4">
            <a:extLst>
              <a:ext uri="{FF2B5EF4-FFF2-40B4-BE49-F238E27FC236}">
                <a16:creationId xmlns:a16="http://schemas.microsoft.com/office/drawing/2014/main" id="{4BA479F3-87CB-43CB-BE85-FC33470447F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61399FD-9827-4057-8F38-800FB99A923F}"/>
              </a:ext>
            </a:extLst>
          </p:cNvPr>
          <p:cNvSpPr>
            <a:spLocks noGrp="1"/>
          </p:cNvSpPr>
          <p:nvPr>
            <p:ph type="sldNum" sz="quarter" idx="12"/>
          </p:nvPr>
        </p:nvSpPr>
        <p:spPr/>
        <p:txBody>
          <a:bodyPr/>
          <a:lstStyle>
            <a:lvl1pPr>
              <a:defRPr/>
            </a:lvl1pPr>
          </a:lstStyle>
          <a:p>
            <a:pPr>
              <a:defRPr/>
            </a:pPr>
            <a:fld id="{EFC128CD-ABF5-44CA-B674-CB4D9270FA10}" type="slidenum">
              <a:rPr lang="en-US"/>
              <a:pPr>
                <a:defRPr/>
              </a:pPr>
              <a:t>‹#›</a:t>
            </a:fld>
            <a:endParaRPr lang="en-US"/>
          </a:p>
        </p:txBody>
      </p:sp>
    </p:spTree>
    <p:extLst>
      <p:ext uri="{BB962C8B-B14F-4D97-AF65-F5344CB8AC3E}">
        <p14:creationId xmlns:p14="http://schemas.microsoft.com/office/powerpoint/2010/main" val="3444572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A47202E-D974-405F-8C67-3CCE9AB3296A}"/>
              </a:ext>
            </a:extLst>
          </p:cNvPr>
          <p:cNvSpPr>
            <a:spLocks noGrp="1"/>
          </p:cNvSpPr>
          <p:nvPr>
            <p:ph type="dt" sz="half" idx="10"/>
          </p:nvPr>
        </p:nvSpPr>
        <p:spPr/>
        <p:txBody>
          <a:bodyPr/>
          <a:lstStyle>
            <a:lvl1pPr>
              <a:defRPr/>
            </a:lvl1pPr>
          </a:lstStyle>
          <a:p>
            <a:pPr>
              <a:defRPr/>
            </a:pPr>
            <a:fld id="{A819DDD8-9C52-412E-9DE1-5D2B7F49A766}" type="datetimeFigureOut">
              <a:rPr lang="en-US"/>
              <a:pPr>
                <a:defRPr/>
              </a:pPr>
              <a:t>3/29/2021</a:t>
            </a:fld>
            <a:endParaRPr lang="en-US"/>
          </a:p>
        </p:txBody>
      </p:sp>
      <p:sp>
        <p:nvSpPr>
          <p:cNvPr id="6" name="Footer Placeholder 4">
            <a:extLst>
              <a:ext uri="{FF2B5EF4-FFF2-40B4-BE49-F238E27FC236}">
                <a16:creationId xmlns:a16="http://schemas.microsoft.com/office/drawing/2014/main" id="{EE877298-42DB-491F-B307-FC75C607ED0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C957A43-C3B7-4D8C-B587-A241BABAC959}"/>
              </a:ext>
            </a:extLst>
          </p:cNvPr>
          <p:cNvSpPr>
            <a:spLocks noGrp="1"/>
          </p:cNvSpPr>
          <p:nvPr>
            <p:ph type="sldNum" sz="quarter" idx="12"/>
          </p:nvPr>
        </p:nvSpPr>
        <p:spPr/>
        <p:txBody>
          <a:bodyPr/>
          <a:lstStyle>
            <a:lvl1pPr>
              <a:defRPr/>
            </a:lvl1pPr>
          </a:lstStyle>
          <a:p>
            <a:pPr>
              <a:defRPr/>
            </a:pPr>
            <a:fld id="{D4EA8A8E-2BF2-455C-80F2-1CA715FBD942}" type="slidenum">
              <a:rPr lang="en-US"/>
              <a:pPr>
                <a:defRPr/>
              </a:pPr>
              <a:t>‹#›</a:t>
            </a:fld>
            <a:endParaRPr lang="en-US"/>
          </a:p>
        </p:txBody>
      </p:sp>
    </p:spTree>
    <p:extLst>
      <p:ext uri="{BB962C8B-B14F-4D97-AF65-F5344CB8AC3E}">
        <p14:creationId xmlns:p14="http://schemas.microsoft.com/office/powerpoint/2010/main" val="1739244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E0D111C-35E7-445C-A39B-87015DCAB44C}"/>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5ED1070-3125-47D6-9108-F5ABD0F0DDF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ADCAB15-574C-4B42-9502-4C029BD91322}"/>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C1D1D3FE-C0E5-4B3C-8219-6AE885F9C727}" type="datetimeFigureOut">
              <a:rPr lang="en-US"/>
              <a:pPr>
                <a:defRPr/>
              </a:pPr>
              <a:t>3/29/2021</a:t>
            </a:fld>
            <a:endParaRPr lang="en-US"/>
          </a:p>
        </p:txBody>
      </p:sp>
      <p:sp>
        <p:nvSpPr>
          <p:cNvPr id="5" name="Footer Placeholder 4">
            <a:extLst>
              <a:ext uri="{FF2B5EF4-FFF2-40B4-BE49-F238E27FC236}">
                <a16:creationId xmlns:a16="http://schemas.microsoft.com/office/drawing/2014/main" id="{873A2A4A-B3E3-4167-A570-2F93D187245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DDBA680D-1784-4DBC-8E9E-95D975C6931A}"/>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6F8C989C-8FA1-488F-9466-80E149D4D0E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b="1" kern="120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fontAlgn="base">
        <a:spcBef>
          <a:spcPct val="0"/>
        </a:spcBef>
        <a:spcAft>
          <a:spcPct val="0"/>
        </a:spcAft>
        <a:defRPr sz="4400" b="1">
          <a:solidFill>
            <a:schemeClr val="tx1"/>
          </a:solidFill>
          <a:latin typeface="Calibri" pitchFamily="34" charset="0"/>
        </a:defRPr>
      </a:lvl6pPr>
      <a:lvl7pPr marL="914400" algn="ctr" rtl="0" fontAlgn="base">
        <a:spcBef>
          <a:spcPct val="0"/>
        </a:spcBef>
        <a:spcAft>
          <a:spcPct val="0"/>
        </a:spcAft>
        <a:defRPr sz="4400" b="1">
          <a:solidFill>
            <a:schemeClr val="tx1"/>
          </a:solidFill>
          <a:latin typeface="Calibri" pitchFamily="34" charset="0"/>
        </a:defRPr>
      </a:lvl7pPr>
      <a:lvl8pPr marL="1371600" algn="ctr" rtl="0" fontAlgn="base">
        <a:spcBef>
          <a:spcPct val="0"/>
        </a:spcBef>
        <a:spcAft>
          <a:spcPct val="0"/>
        </a:spcAft>
        <a:defRPr sz="4400" b="1">
          <a:solidFill>
            <a:schemeClr val="tx1"/>
          </a:solidFill>
          <a:latin typeface="Calibri" pitchFamily="34" charset="0"/>
        </a:defRPr>
      </a:lvl8pPr>
      <a:lvl9pPr marL="1828800" algn="ctr" rtl="0" fontAlgn="base">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1D9AA595-F089-421E-95C8-CC4E39F9597B}"/>
              </a:ext>
            </a:extLst>
          </p:cNvPr>
          <p:cNvSpPr>
            <a:spLocks noGrp="1"/>
          </p:cNvSpPr>
          <p:nvPr>
            <p:ph type="ctrTitle"/>
          </p:nvPr>
        </p:nvSpPr>
        <p:spPr/>
        <p:txBody>
          <a:bodyPr/>
          <a:lstStyle/>
          <a:p>
            <a:pPr eaLnBrk="1" hangingPunct="1"/>
            <a:r>
              <a:rPr lang="en-US" altLang="en-US"/>
              <a:t>Lecture 6</a:t>
            </a:r>
            <a:br>
              <a:rPr lang="en-US" altLang="en-US"/>
            </a:br>
            <a:r>
              <a:rPr lang="en-US" altLang="en-US"/>
              <a:t>Activity Diagram</a:t>
            </a:r>
          </a:p>
        </p:txBody>
      </p:sp>
      <p:sp>
        <p:nvSpPr>
          <p:cNvPr id="3" name="Subtitle 2">
            <a:extLst>
              <a:ext uri="{FF2B5EF4-FFF2-40B4-BE49-F238E27FC236}">
                <a16:creationId xmlns:a16="http://schemas.microsoft.com/office/drawing/2014/main" id="{C7E764F0-7CF2-4082-860C-33E9D9FA68A1}"/>
              </a:ext>
            </a:extLst>
          </p:cNvPr>
          <p:cNvSpPr>
            <a:spLocks noGrp="1"/>
          </p:cNvSpPr>
          <p:nvPr>
            <p:ph type="subTitle" idx="1"/>
          </p:nvPr>
        </p:nvSpPr>
        <p:spPr/>
        <p:txBody>
          <a:bodyPr rtlCol="0">
            <a:normAutofit fontScale="40000" lnSpcReduction="20000"/>
          </a:bodyPr>
          <a:lstStyle/>
          <a:p>
            <a:pPr eaLnBrk="1" fontAlgn="auto" hangingPunct="1">
              <a:spcAft>
                <a:spcPts val="0"/>
              </a:spcAft>
              <a:defRPr/>
            </a:pPr>
            <a:r>
              <a:rPr lang="en-US" b="1" dirty="0"/>
              <a:t>Chapter 20</a:t>
            </a:r>
          </a:p>
          <a:p>
            <a:pPr eaLnBrk="1" fontAlgn="auto" hangingPunct="1">
              <a:spcAft>
                <a:spcPts val="0"/>
              </a:spcAft>
              <a:defRPr/>
            </a:pPr>
            <a:r>
              <a:rPr lang="en-US" dirty="0"/>
              <a:t>The Unified Modeling Language User Guide </a:t>
            </a:r>
          </a:p>
          <a:p>
            <a:pPr eaLnBrk="1" fontAlgn="auto" hangingPunct="1">
              <a:spcAft>
                <a:spcPts val="0"/>
              </a:spcAft>
              <a:defRPr/>
            </a:pPr>
            <a:r>
              <a:rPr lang="en-US" dirty="0"/>
              <a:t>SECOND EDITION </a:t>
            </a:r>
          </a:p>
          <a:p>
            <a:pPr eaLnBrk="1" fontAlgn="auto" hangingPunct="1">
              <a:spcAft>
                <a:spcPts val="0"/>
              </a:spcAft>
              <a:defRPr/>
            </a:pPr>
            <a:r>
              <a:rPr lang="en-US" dirty="0"/>
              <a:t>By Grady </a:t>
            </a:r>
            <a:r>
              <a:rPr lang="en-US" dirty="0" err="1"/>
              <a:t>Booch</a:t>
            </a:r>
            <a:r>
              <a:rPr lang="en-US" dirty="0"/>
              <a:t>, James </a:t>
            </a:r>
            <a:r>
              <a:rPr lang="en-US" dirty="0" err="1"/>
              <a:t>Rumbaugh</a:t>
            </a:r>
            <a:r>
              <a:rPr lang="en-US" dirty="0"/>
              <a:t>, </a:t>
            </a:r>
            <a:r>
              <a:rPr lang="en-US" dirty="0" err="1"/>
              <a:t>Ivar</a:t>
            </a:r>
            <a:r>
              <a:rPr lang="en-US" dirty="0"/>
              <a:t> Jacobson </a:t>
            </a:r>
          </a:p>
          <a:p>
            <a:pPr eaLnBrk="1" fontAlgn="auto" hangingPunct="1">
              <a:spcAft>
                <a:spcPts val="0"/>
              </a:spcAft>
              <a:defRPr/>
            </a:pPr>
            <a:endParaRPr lang="en-US" dirty="0"/>
          </a:p>
          <a:p>
            <a:pPr eaLnBrk="1" fontAlgn="auto" hangingPunct="1">
              <a:spcAft>
                <a:spcPts val="0"/>
              </a:spcAft>
              <a:defRPr/>
            </a:pPr>
            <a:r>
              <a:rPr lang="en-US" b="1" dirty="0"/>
              <a:t>Session 14</a:t>
            </a:r>
          </a:p>
          <a:p>
            <a:pPr eaLnBrk="1" fontAlgn="auto" hangingPunct="1">
              <a:spcAft>
                <a:spcPts val="0"/>
              </a:spcAft>
              <a:defRPr/>
            </a:pPr>
            <a:r>
              <a:rPr lang="en-US" dirty="0"/>
              <a:t>UML Weekend Crash Course</a:t>
            </a:r>
          </a:p>
          <a:p>
            <a:pPr eaLnBrk="1" fontAlgn="auto" hangingPunct="1">
              <a:spcAft>
                <a:spcPts val="0"/>
              </a:spcAft>
              <a:defRPr/>
            </a:pPr>
            <a:r>
              <a:rPr lang="en-US" dirty="0"/>
              <a:t>Thomas A. Pender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066D2D94-4904-4B93-8A21-6EB2F3DE559C}"/>
              </a:ext>
            </a:extLst>
          </p:cNvPr>
          <p:cNvSpPr>
            <a:spLocks noGrp="1"/>
          </p:cNvSpPr>
          <p:nvPr>
            <p:ph type="title"/>
          </p:nvPr>
        </p:nvSpPr>
        <p:spPr/>
        <p:txBody>
          <a:bodyPr/>
          <a:lstStyle/>
          <a:p>
            <a:r>
              <a:rPr lang="en-US" altLang="en-US"/>
              <a:t>Concurrency (Example)</a:t>
            </a:r>
          </a:p>
        </p:txBody>
      </p:sp>
      <p:pic>
        <p:nvPicPr>
          <p:cNvPr id="12292" name="Picture 3">
            <a:extLst>
              <a:ext uri="{FF2B5EF4-FFF2-40B4-BE49-F238E27FC236}">
                <a16:creationId xmlns:a16="http://schemas.microsoft.com/office/drawing/2014/main" id="{37124881-096C-4C12-B8A3-BC5683931D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5800" y="2019300"/>
            <a:ext cx="5232400" cy="410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BEC65B3C-3F52-49CB-BFB6-34992B04BE8A}"/>
              </a:ext>
            </a:extLst>
          </p:cNvPr>
          <p:cNvSpPr>
            <a:spLocks noGrp="1"/>
          </p:cNvSpPr>
          <p:nvPr>
            <p:ph type="title"/>
          </p:nvPr>
        </p:nvSpPr>
        <p:spPr/>
        <p:txBody>
          <a:bodyPr/>
          <a:lstStyle/>
          <a:p>
            <a:r>
              <a:rPr lang="en-US" altLang="en-US"/>
              <a:t>Swimlane</a:t>
            </a:r>
          </a:p>
        </p:txBody>
      </p:sp>
      <p:sp>
        <p:nvSpPr>
          <p:cNvPr id="13315" name="Content Placeholder 2">
            <a:extLst>
              <a:ext uri="{FF2B5EF4-FFF2-40B4-BE49-F238E27FC236}">
                <a16:creationId xmlns:a16="http://schemas.microsoft.com/office/drawing/2014/main" id="{E960C322-0652-4DFD-BA1C-742D7625057E}"/>
              </a:ext>
            </a:extLst>
          </p:cNvPr>
          <p:cNvSpPr>
            <a:spLocks noGrp="1"/>
          </p:cNvSpPr>
          <p:nvPr>
            <p:ph idx="1"/>
          </p:nvPr>
        </p:nvSpPr>
        <p:spPr/>
        <p:txBody>
          <a:bodyPr/>
          <a:lstStyle/>
          <a:p>
            <a:r>
              <a:rPr lang="en-US" altLang="en-US" dirty="0"/>
              <a:t>Swimlane: Modeling workflows of business processes, to partition the activity states on an activity diagram into groups, each group representing the business organization responsible for those activities. Each </a:t>
            </a:r>
            <a:r>
              <a:rPr lang="en-US" altLang="en-US" dirty="0" err="1"/>
              <a:t>swimlane</a:t>
            </a:r>
            <a:r>
              <a:rPr lang="en-US" altLang="en-US" dirty="0"/>
              <a:t> has a name unique within its diagram. A </a:t>
            </a:r>
            <a:r>
              <a:rPr lang="en-US" altLang="en-US" dirty="0" err="1"/>
              <a:t>swimlane</a:t>
            </a:r>
            <a:r>
              <a:rPr lang="en-US" altLang="en-US" dirty="0"/>
              <a:t> really has no deep semantics, except that it may represent some real-world entity, such as an organizational unit of a company.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61C1541C-C803-4494-B503-73C9044298FE}"/>
              </a:ext>
            </a:extLst>
          </p:cNvPr>
          <p:cNvSpPr>
            <a:spLocks noGrp="1"/>
          </p:cNvSpPr>
          <p:nvPr>
            <p:ph type="title"/>
          </p:nvPr>
        </p:nvSpPr>
        <p:spPr/>
        <p:txBody>
          <a:bodyPr/>
          <a:lstStyle/>
          <a:p>
            <a:r>
              <a:rPr lang="en-US" altLang="en-US"/>
              <a:t>Swimlane (Example)</a:t>
            </a:r>
          </a:p>
        </p:txBody>
      </p:sp>
      <p:pic>
        <p:nvPicPr>
          <p:cNvPr id="14339" name="Content Placeholder 1">
            <a:extLst>
              <a:ext uri="{FF2B5EF4-FFF2-40B4-BE49-F238E27FC236}">
                <a16:creationId xmlns:a16="http://schemas.microsoft.com/office/drawing/2014/main" id="{80893414-EFA6-48DE-A55E-FC407F25E3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12988" y="1600200"/>
            <a:ext cx="4518025" cy="452596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0BC2F125-7745-4BB9-AEB2-3D6E974E275B}"/>
              </a:ext>
            </a:extLst>
          </p:cNvPr>
          <p:cNvSpPr>
            <a:spLocks noGrp="1"/>
          </p:cNvSpPr>
          <p:nvPr>
            <p:ph type="title"/>
          </p:nvPr>
        </p:nvSpPr>
        <p:spPr/>
        <p:txBody>
          <a:bodyPr/>
          <a:lstStyle/>
          <a:p>
            <a:r>
              <a:rPr lang="en-US" altLang="en-US"/>
              <a:t>Object Flow</a:t>
            </a:r>
          </a:p>
        </p:txBody>
      </p:sp>
      <p:sp>
        <p:nvSpPr>
          <p:cNvPr id="15363" name="Content Placeholder 2">
            <a:extLst>
              <a:ext uri="{FF2B5EF4-FFF2-40B4-BE49-F238E27FC236}">
                <a16:creationId xmlns:a16="http://schemas.microsoft.com/office/drawing/2014/main" id="{05CFB811-CBFF-4F73-A8C0-8D7519F6898F}"/>
              </a:ext>
            </a:extLst>
          </p:cNvPr>
          <p:cNvSpPr>
            <a:spLocks noGrp="1"/>
          </p:cNvSpPr>
          <p:nvPr>
            <p:ph idx="1"/>
          </p:nvPr>
        </p:nvSpPr>
        <p:spPr/>
        <p:txBody>
          <a:bodyPr/>
          <a:lstStyle/>
          <a:p>
            <a:r>
              <a:rPr lang="en-US" altLang="en-US" sz="2000" dirty="0"/>
              <a:t>Objects may be involved in the control flow associated with an activity. Usually how the </a:t>
            </a:r>
            <a:r>
              <a:rPr lang="en-US" altLang="en-US" sz="2000" b="1" dirty="0"/>
              <a:t>state of object changes </a:t>
            </a:r>
            <a:r>
              <a:rPr lang="en-US" altLang="en-US" sz="2000" dirty="0"/>
              <a:t>is shown with object flow.</a:t>
            </a:r>
          </a:p>
        </p:txBody>
      </p:sp>
      <p:pic>
        <p:nvPicPr>
          <p:cNvPr id="15364" name="Picture 1">
            <a:extLst>
              <a:ext uri="{FF2B5EF4-FFF2-40B4-BE49-F238E27FC236}">
                <a16:creationId xmlns:a16="http://schemas.microsoft.com/office/drawing/2014/main" id="{8372E4C4-DDFB-429A-AB5C-A613BA67AA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2362200"/>
            <a:ext cx="489585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4C6AE89-684B-43A0-A2BE-D5F644BF810C}"/>
              </a:ext>
            </a:extLst>
          </p:cNvPr>
          <p:cNvSpPr>
            <a:spLocks noGrp="1"/>
          </p:cNvSpPr>
          <p:nvPr>
            <p:ph type="title"/>
          </p:nvPr>
        </p:nvSpPr>
        <p:spPr/>
        <p:txBody>
          <a:bodyPr/>
          <a:lstStyle/>
          <a:p>
            <a:r>
              <a:rPr lang="en-US" altLang="en-US"/>
              <a:t>Case Studies</a:t>
            </a:r>
          </a:p>
        </p:txBody>
      </p:sp>
      <p:sp>
        <p:nvSpPr>
          <p:cNvPr id="3" name="Content Placeholder 2">
            <a:extLst>
              <a:ext uri="{FF2B5EF4-FFF2-40B4-BE49-F238E27FC236}">
                <a16:creationId xmlns:a16="http://schemas.microsoft.com/office/drawing/2014/main" id="{37C2A581-A809-40FA-8C43-283332B785BC}"/>
              </a:ext>
            </a:extLst>
          </p:cNvPr>
          <p:cNvSpPr>
            <a:spLocks noGrp="1"/>
          </p:cNvSpPr>
          <p:nvPr>
            <p:ph idx="1"/>
          </p:nvPr>
        </p:nvSpPr>
        <p:spPr>
          <a:xfrm>
            <a:off x="457200" y="1600200"/>
            <a:ext cx="8229600" cy="4953000"/>
          </a:xfrm>
        </p:spPr>
        <p:txBody>
          <a:bodyPr>
            <a:normAutofit fontScale="62500" lnSpcReduction="20000"/>
          </a:bodyPr>
          <a:lstStyle/>
          <a:p>
            <a:pPr>
              <a:defRPr/>
            </a:pPr>
            <a:r>
              <a:rPr lang="en-US" b="1" dirty="0"/>
              <a:t>Case 1</a:t>
            </a:r>
            <a:endParaRPr lang="en-US" dirty="0"/>
          </a:p>
          <a:p>
            <a:pPr>
              <a:defRPr/>
            </a:pPr>
            <a:r>
              <a:rPr lang="en-US" dirty="0"/>
              <a:t>In an online movie ticket booking system a customer books ticket using an interface. After the customer places a request for current movies, the server creates a Session object which then requests a list of currently running movies from the movie database. The list is then sent to customer. Customer then selects the desired movie and the Session object retrieves the available timing of the selected movie. Before displaying the time to the customer each scheduled time of the movie is checked in the Booking Database for the availability of the seats. Only the time schedules in which seats are available are displayed to the customer. The customer then selects the number of seats he wants to book. The rate of the ticket is taken from the Movie Database and the due amount is calculated by the Session object. Then the customer enters his credit card detail which is verified by a </a:t>
            </a:r>
            <a:r>
              <a:rPr lang="en-US" dirty="0" err="1"/>
              <a:t>creditCardAgent</a:t>
            </a:r>
            <a:r>
              <a:rPr lang="en-US" dirty="0"/>
              <a:t>. If the card is verified the session object sends a receipt to the customer, writes in the booking database and update the movie database </a:t>
            </a:r>
            <a:r>
              <a:rPr lang="en-US" dirty="0">
                <a:solidFill>
                  <a:srgbClr val="FF0000"/>
                </a:solidFill>
              </a:rPr>
              <a:t>at the same time</a:t>
            </a:r>
            <a:r>
              <a:rPr lang="en-US" dirty="0"/>
              <a:t>. If the card is not verified the customer request is denied. The server finally destroys the session object.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812E34-1097-40A4-B2A6-7B0CDB5C380B}"/>
              </a:ext>
            </a:extLst>
          </p:cNvPr>
          <p:cNvSpPr txBox="1"/>
          <p:nvPr/>
        </p:nvSpPr>
        <p:spPr>
          <a:xfrm>
            <a:off x="278674" y="635927"/>
            <a:ext cx="2784566" cy="5586145"/>
          </a:xfrm>
          <a:prstGeom prst="rect">
            <a:avLst/>
          </a:prstGeom>
          <a:solidFill>
            <a:schemeClr val="bg1">
              <a:lumMod val="95000"/>
            </a:schemeClr>
          </a:solidFill>
        </p:spPr>
        <p:txBody>
          <a:bodyPr wrap="square">
            <a:spAutoFit/>
          </a:bodyPr>
          <a:lstStyle/>
          <a:p>
            <a:pPr>
              <a:defRPr/>
            </a:pPr>
            <a:r>
              <a:rPr lang="en-US" sz="1600" b="1" dirty="0"/>
              <a:t>Case 1: Solution</a:t>
            </a:r>
            <a:endParaRPr lang="en-US" sz="1600" dirty="0"/>
          </a:p>
          <a:p>
            <a:pPr>
              <a:defRPr/>
            </a:pPr>
            <a:endParaRPr lang="en-US" sz="1100" dirty="0"/>
          </a:p>
          <a:p>
            <a:pPr>
              <a:defRPr/>
            </a:pPr>
            <a:r>
              <a:rPr lang="en-US" sz="1100" dirty="0"/>
              <a:t>In an online movie ticket booking system a customer books ticket using an interface. After the customer places a request for current movies, the server creates a Session object which then requests a list of currently running movies from the movie database. The list is then sent to customer. Customer then selects the desired movie and the Session object retrieves the available timing of the selected movie. Before displaying the time to the customer each scheduled time of the movie is checked in the Booking Database for the availability of the seats. Only the time schedules in which seats are available are displayed to the customer. The customer then selects the number of seats he wants to book. The rate of the ticket is taken from the Movie Database and the due amount is calculated by the Session object. Then the customer enters his credit card detail which is verified by a </a:t>
            </a:r>
            <a:r>
              <a:rPr lang="en-US" sz="1100" dirty="0" err="1"/>
              <a:t>creditCardAgent</a:t>
            </a:r>
            <a:r>
              <a:rPr lang="en-US" sz="1100" dirty="0"/>
              <a:t>. If the card is verified the session object sends a receipt to the customer, writes in the booking database and update the movie database </a:t>
            </a:r>
            <a:r>
              <a:rPr lang="en-US" sz="1100" dirty="0">
                <a:solidFill>
                  <a:srgbClr val="FF0000"/>
                </a:solidFill>
              </a:rPr>
              <a:t>at the same time</a:t>
            </a:r>
            <a:r>
              <a:rPr lang="en-US" sz="1100" dirty="0"/>
              <a:t>. If the card is not verified the customer request is denied. The server finally destroys the session object.</a:t>
            </a:r>
          </a:p>
        </p:txBody>
      </p:sp>
      <p:grpSp>
        <p:nvGrpSpPr>
          <p:cNvPr id="147" name="Group 146">
            <a:extLst>
              <a:ext uri="{FF2B5EF4-FFF2-40B4-BE49-F238E27FC236}">
                <a16:creationId xmlns:a16="http://schemas.microsoft.com/office/drawing/2014/main" id="{422E09C4-7CC6-476A-BCC4-7571449E3F2C}"/>
              </a:ext>
            </a:extLst>
          </p:cNvPr>
          <p:cNvGrpSpPr/>
          <p:nvPr/>
        </p:nvGrpSpPr>
        <p:grpSpPr>
          <a:xfrm>
            <a:off x="3276600" y="457200"/>
            <a:ext cx="5341620" cy="5961565"/>
            <a:chOff x="3276600" y="457200"/>
            <a:chExt cx="5341620" cy="5961565"/>
          </a:xfrm>
        </p:grpSpPr>
        <p:sp>
          <p:nvSpPr>
            <p:cNvPr id="6" name="Oval 5">
              <a:extLst>
                <a:ext uri="{FF2B5EF4-FFF2-40B4-BE49-F238E27FC236}">
                  <a16:creationId xmlns:a16="http://schemas.microsoft.com/office/drawing/2014/main" id="{A399EBAE-3569-4C8E-B0A7-4DD5A67D8B10}"/>
                </a:ext>
              </a:extLst>
            </p:cNvPr>
            <p:cNvSpPr/>
            <p:nvPr/>
          </p:nvSpPr>
          <p:spPr>
            <a:xfrm>
              <a:off x="3924300" y="4572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D15FBD8A-0F4B-4945-BD72-97A2529BF9F4}"/>
                </a:ext>
              </a:extLst>
            </p:cNvPr>
            <p:cNvSpPr/>
            <p:nvPr/>
          </p:nvSpPr>
          <p:spPr>
            <a:xfrm>
              <a:off x="3276600" y="838200"/>
              <a:ext cx="1447800"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Customer </a:t>
              </a:r>
            </a:p>
            <a:p>
              <a:pPr algn="ctr">
                <a:spcAft>
                  <a:spcPts val="0"/>
                </a:spcAft>
              </a:pPr>
              <a:r>
                <a:rPr lang="en-US" sz="1200" dirty="0">
                  <a:solidFill>
                    <a:schemeClr val="tx1"/>
                  </a:solidFill>
                  <a:latin typeface="Arial" panose="020B0604020202020204" pitchFamily="34" charset="0"/>
                  <a:cs typeface="Arial" panose="020B0604020202020204" pitchFamily="34" charset="0"/>
                </a:rPr>
                <a:t>places request</a:t>
              </a:r>
            </a:p>
          </p:txBody>
        </p:sp>
        <p:cxnSp>
          <p:nvCxnSpPr>
            <p:cNvPr id="9" name="Straight Arrow Connector 8">
              <a:extLst>
                <a:ext uri="{FF2B5EF4-FFF2-40B4-BE49-F238E27FC236}">
                  <a16:creationId xmlns:a16="http://schemas.microsoft.com/office/drawing/2014/main" id="{04CAD7A5-77E5-4AE1-B6A0-E5BD2898E00B}"/>
                </a:ext>
              </a:extLst>
            </p:cNvPr>
            <p:cNvCxnSpPr>
              <a:stCxn id="6" idx="4"/>
              <a:endCxn id="7" idx="0"/>
            </p:cNvCxnSpPr>
            <p:nvPr/>
          </p:nvCxnSpPr>
          <p:spPr>
            <a:xfrm>
              <a:off x="4000500" y="609600"/>
              <a:ext cx="0" cy="22860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B0CFAA66-0F56-4E89-A18D-2C1979230C23}"/>
                </a:ext>
              </a:extLst>
            </p:cNvPr>
            <p:cNvSpPr/>
            <p:nvPr/>
          </p:nvSpPr>
          <p:spPr>
            <a:xfrm>
              <a:off x="3276600" y="1480455"/>
              <a:ext cx="1447800"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Server create session</a:t>
              </a:r>
            </a:p>
          </p:txBody>
        </p:sp>
        <p:sp>
          <p:nvSpPr>
            <p:cNvPr id="14" name="Rectangle: Rounded Corners 13">
              <a:extLst>
                <a:ext uri="{FF2B5EF4-FFF2-40B4-BE49-F238E27FC236}">
                  <a16:creationId xmlns:a16="http://schemas.microsoft.com/office/drawing/2014/main" id="{3A05E1AD-3F30-4380-9733-AC7214419FA7}"/>
                </a:ext>
              </a:extLst>
            </p:cNvPr>
            <p:cNvSpPr/>
            <p:nvPr/>
          </p:nvSpPr>
          <p:spPr>
            <a:xfrm>
              <a:off x="3276600" y="2086118"/>
              <a:ext cx="1447800"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Retrieves current movie</a:t>
              </a:r>
            </a:p>
          </p:txBody>
        </p:sp>
        <p:sp>
          <p:nvSpPr>
            <p:cNvPr id="16" name="Rectangle: Rounded Corners 15">
              <a:extLst>
                <a:ext uri="{FF2B5EF4-FFF2-40B4-BE49-F238E27FC236}">
                  <a16:creationId xmlns:a16="http://schemas.microsoft.com/office/drawing/2014/main" id="{3A1B97AE-8E1F-4B39-A28E-AE2C8E76D798}"/>
                </a:ext>
              </a:extLst>
            </p:cNvPr>
            <p:cNvSpPr/>
            <p:nvPr/>
          </p:nvSpPr>
          <p:spPr>
            <a:xfrm>
              <a:off x="3276600" y="2732065"/>
              <a:ext cx="1447800"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Send list to customer</a:t>
              </a:r>
            </a:p>
          </p:txBody>
        </p:sp>
        <p:sp>
          <p:nvSpPr>
            <p:cNvPr id="18" name="Rectangle: Rounded Corners 17">
              <a:extLst>
                <a:ext uri="{FF2B5EF4-FFF2-40B4-BE49-F238E27FC236}">
                  <a16:creationId xmlns:a16="http://schemas.microsoft.com/office/drawing/2014/main" id="{B7750836-5215-495F-92E0-3FF261D3A3BD}"/>
                </a:ext>
              </a:extLst>
            </p:cNvPr>
            <p:cNvSpPr/>
            <p:nvPr/>
          </p:nvSpPr>
          <p:spPr>
            <a:xfrm>
              <a:off x="3276600" y="3320144"/>
              <a:ext cx="1447800"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customer selects movie</a:t>
              </a:r>
            </a:p>
          </p:txBody>
        </p:sp>
        <p:sp>
          <p:nvSpPr>
            <p:cNvPr id="20" name="Rectangle: Rounded Corners 19">
              <a:extLst>
                <a:ext uri="{FF2B5EF4-FFF2-40B4-BE49-F238E27FC236}">
                  <a16:creationId xmlns:a16="http://schemas.microsoft.com/office/drawing/2014/main" id="{0411CA0F-A286-47CA-B3EB-43F1CEEE0905}"/>
                </a:ext>
              </a:extLst>
            </p:cNvPr>
            <p:cNvSpPr/>
            <p:nvPr/>
          </p:nvSpPr>
          <p:spPr>
            <a:xfrm>
              <a:off x="3276600" y="4025580"/>
              <a:ext cx="1447800"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Display schedule</a:t>
              </a:r>
            </a:p>
          </p:txBody>
        </p:sp>
        <p:cxnSp>
          <p:nvCxnSpPr>
            <p:cNvPr id="21" name="Straight Arrow Connector 20">
              <a:extLst>
                <a:ext uri="{FF2B5EF4-FFF2-40B4-BE49-F238E27FC236}">
                  <a16:creationId xmlns:a16="http://schemas.microsoft.com/office/drawing/2014/main" id="{3001CBAA-A138-4F0C-B5E9-7D45A1BB7749}"/>
                </a:ext>
              </a:extLst>
            </p:cNvPr>
            <p:cNvCxnSpPr>
              <a:cxnSpLocks/>
              <a:stCxn id="7" idx="2"/>
              <a:endCxn id="12" idx="0"/>
            </p:cNvCxnSpPr>
            <p:nvPr/>
          </p:nvCxnSpPr>
          <p:spPr>
            <a:xfrm>
              <a:off x="4000500" y="1219200"/>
              <a:ext cx="0" cy="26125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AF9004E-DB76-46CB-9A9A-87ED0321F2D6}"/>
                </a:ext>
              </a:extLst>
            </p:cNvPr>
            <p:cNvCxnSpPr>
              <a:cxnSpLocks/>
              <a:stCxn id="12" idx="2"/>
              <a:endCxn id="14" idx="0"/>
            </p:cNvCxnSpPr>
            <p:nvPr/>
          </p:nvCxnSpPr>
          <p:spPr>
            <a:xfrm>
              <a:off x="4000500" y="1861455"/>
              <a:ext cx="0" cy="22466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74FD789-0BAD-4613-9898-6E8CE3EEAFDF}"/>
                </a:ext>
              </a:extLst>
            </p:cNvPr>
            <p:cNvCxnSpPr>
              <a:cxnSpLocks/>
              <a:stCxn id="14" idx="2"/>
              <a:endCxn id="16" idx="0"/>
            </p:cNvCxnSpPr>
            <p:nvPr/>
          </p:nvCxnSpPr>
          <p:spPr>
            <a:xfrm>
              <a:off x="4000500" y="2467118"/>
              <a:ext cx="0" cy="26494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1E6129E-2B9E-49D5-83A8-E43A5890FC7B}"/>
                </a:ext>
              </a:extLst>
            </p:cNvPr>
            <p:cNvCxnSpPr>
              <a:cxnSpLocks/>
              <a:stCxn id="16" idx="2"/>
              <a:endCxn id="18" idx="0"/>
            </p:cNvCxnSpPr>
            <p:nvPr/>
          </p:nvCxnSpPr>
          <p:spPr>
            <a:xfrm>
              <a:off x="4000500" y="3113065"/>
              <a:ext cx="0" cy="20707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8DBE56E-D824-4577-9BAE-A2C02744D73D}"/>
                </a:ext>
              </a:extLst>
            </p:cNvPr>
            <p:cNvCxnSpPr>
              <a:cxnSpLocks/>
              <a:stCxn id="18" idx="2"/>
              <a:endCxn id="20" idx="0"/>
            </p:cNvCxnSpPr>
            <p:nvPr/>
          </p:nvCxnSpPr>
          <p:spPr>
            <a:xfrm>
              <a:off x="4000500" y="3701144"/>
              <a:ext cx="0" cy="32443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3B42C83-BF40-497F-8A77-0513E3BCE7A6}"/>
                </a:ext>
              </a:extLst>
            </p:cNvPr>
            <p:cNvSpPr txBox="1"/>
            <p:nvPr/>
          </p:nvSpPr>
          <p:spPr>
            <a:xfrm>
              <a:off x="3962400" y="3677580"/>
              <a:ext cx="1524000" cy="276999"/>
            </a:xfrm>
            <a:prstGeom prst="rect">
              <a:avLst/>
            </a:prstGeom>
            <a:noFill/>
            <a:ln w="19050">
              <a:noFill/>
            </a:ln>
          </p:spPr>
          <p:txBody>
            <a:bodyPr wrap="square">
              <a:spAutoFit/>
            </a:bodyPr>
            <a:lstStyle/>
            <a:p>
              <a:r>
                <a:rPr lang="en-US" sz="1200" dirty="0">
                  <a:solidFill>
                    <a:schemeClr val="tx1"/>
                  </a:solidFill>
                </a:rPr>
                <a:t>[if seats available]</a:t>
              </a:r>
              <a:endParaRPr lang="en-US" sz="1200" dirty="0"/>
            </a:p>
          </p:txBody>
        </p:sp>
        <p:sp>
          <p:nvSpPr>
            <p:cNvPr id="40" name="Rectangle: Rounded Corners 39">
              <a:extLst>
                <a:ext uri="{FF2B5EF4-FFF2-40B4-BE49-F238E27FC236}">
                  <a16:creationId xmlns:a16="http://schemas.microsoft.com/office/drawing/2014/main" id="{3A0CFC44-3700-46EA-A04E-6359410670A3}"/>
                </a:ext>
              </a:extLst>
            </p:cNvPr>
            <p:cNvSpPr/>
            <p:nvPr/>
          </p:nvSpPr>
          <p:spPr>
            <a:xfrm>
              <a:off x="3276600" y="4628604"/>
              <a:ext cx="1447800"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Select number of seats</a:t>
              </a:r>
            </a:p>
          </p:txBody>
        </p:sp>
        <p:cxnSp>
          <p:nvCxnSpPr>
            <p:cNvPr id="41" name="Straight Arrow Connector 40">
              <a:extLst>
                <a:ext uri="{FF2B5EF4-FFF2-40B4-BE49-F238E27FC236}">
                  <a16:creationId xmlns:a16="http://schemas.microsoft.com/office/drawing/2014/main" id="{ADB54338-E7D4-4533-8EDC-BB8BFE5406CC}"/>
                </a:ext>
              </a:extLst>
            </p:cNvPr>
            <p:cNvCxnSpPr>
              <a:cxnSpLocks/>
              <a:stCxn id="20" idx="2"/>
              <a:endCxn id="40" idx="0"/>
            </p:cNvCxnSpPr>
            <p:nvPr/>
          </p:nvCxnSpPr>
          <p:spPr>
            <a:xfrm>
              <a:off x="4000500" y="4406580"/>
              <a:ext cx="0" cy="22202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Rectangle: Rounded Corners 64">
              <a:extLst>
                <a:ext uri="{FF2B5EF4-FFF2-40B4-BE49-F238E27FC236}">
                  <a16:creationId xmlns:a16="http://schemas.microsoft.com/office/drawing/2014/main" id="{AA481177-16A9-44B8-8685-83135969E141}"/>
                </a:ext>
              </a:extLst>
            </p:cNvPr>
            <p:cNvSpPr/>
            <p:nvPr/>
          </p:nvSpPr>
          <p:spPr>
            <a:xfrm>
              <a:off x="3277688" y="5241427"/>
              <a:ext cx="1447800" cy="564515"/>
            </a:xfrm>
            <a:prstGeom prst="roundRect">
              <a:avLst>
                <a:gd name="adj" fmla="val 32668"/>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Retrieve rate and calculate amount</a:t>
              </a:r>
            </a:p>
          </p:txBody>
        </p:sp>
        <p:cxnSp>
          <p:nvCxnSpPr>
            <p:cNvPr id="66" name="Straight Arrow Connector 65">
              <a:extLst>
                <a:ext uri="{FF2B5EF4-FFF2-40B4-BE49-F238E27FC236}">
                  <a16:creationId xmlns:a16="http://schemas.microsoft.com/office/drawing/2014/main" id="{977B63CD-9EF2-48E0-A0FD-860BDA0D94CE}"/>
                </a:ext>
              </a:extLst>
            </p:cNvPr>
            <p:cNvCxnSpPr>
              <a:cxnSpLocks/>
              <a:stCxn id="40" idx="2"/>
              <a:endCxn id="65" idx="0"/>
            </p:cNvCxnSpPr>
            <p:nvPr/>
          </p:nvCxnSpPr>
          <p:spPr>
            <a:xfrm>
              <a:off x="4000500" y="5009604"/>
              <a:ext cx="1088" cy="23182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Rectangle: Rounded Corners 70">
              <a:extLst>
                <a:ext uri="{FF2B5EF4-FFF2-40B4-BE49-F238E27FC236}">
                  <a16:creationId xmlns:a16="http://schemas.microsoft.com/office/drawing/2014/main" id="{1E74C40B-C0A0-4A15-AE64-2852472BD5AF}"/>
                </a:ext>
              </a:extLst>
            </p:cNvPr>
            <p:cNvSpPr/>
            <p:nvPr/>
          </p:nvSpPr>
          <p:spPr>
            <a:xfrm>
              <a:off x="3276600" y="6037765"/>
              <a:ext cx="1447800"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Enter credit card info</a:t>
              </a:r>
            </a:p>
          </p:txBody>
        </p:sp>
        <p:cxnSp>
          <p:nvCxnSpPr>
            <p:cNvPr id="72" name="Straight Arrow Connector 71">
              <a:extLst>
                <a:ext uri="{FF2B5EF4-FFF2-40B4-BE49-F238E27FC236}">
                  <a16:creationId xmlns:a16="http://schemas.microsoft.com/office/drawing/2014/main" id="{3558C2F2-3C08-4F0A-B407-65CB0E4F3132}"/>
                </a:ext>
              </a:extLst>
            </p:cNvPr>
            <p:cNvCxnSpPr>
              <a:cxnSpLocks/>
              <a:stCxn id="65" idx="2"/>
              <a:endCxn id="71" idx="0"/>
            </p:cNvCxnSpPr>
            <p:nvPr/>
          </p:nvCxnSpPr>
          <p:spPr>
            <a:xfrm flipH="1">
              <a:off x="4000500" y="5805942"/>
              <a:ext cx="1088" cy="23182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Rectangle: Rounded Corners 75">
              <a:extLst>
                <a:ext uri="{FF2B5EF4-FFF2-40B4-BE49-F238E27FC236}">
                  <a16:creationId xmlns:a16="http://schemas.microsoft.com/office/drawing/2014/main" id="{645F3BE5-DDFE-4008-B469-2174D30D01C4}"/>
                </a:ext>
              </a:extLst>
            </p:cNvPr>
            <p:cNvSpPr/>
            <p:nvPr/>
          </p:nvSpPr>
          <p:spPr>
            <a:xfrm>
              <a:off x="5753100" y="6037765"/>
              <a:ext cx="1447800"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Verify credit card</a:t>
              </a:r>
            </a:p>
          </p:txBody>
        </p:sp>
        <p:cxnSp>
          <p:nvCxnSpPr>
            <p:cNvPr id="77" name="Straight Arrow Connector 76">
              <a:extLst>
                <a:ext uri="{FF2B5EF4-FFF2-40B4-BE49-F238E27FC236}">
                  <a16:creationId xmlns:a16="http://schemas.microsoft.com/office/drawing/2014/main" id="{6668D6E7-70E1-45DC-9C6D-519AE8955D19}"/>
                </a:ext>
              </a:extLst>
            </p:cNvPr>
            <p:cNvCxnSpPr>
              <a:cxnSpLocks/>
              <a:stCxn id="71" idx="3"/>
              <a:endCxn id="76" idx="1"/>
            </p:cNvCxnSpPr>
            <p:nvPr/>
          </p:nvCxnSpPr>
          <p:spPr>
            <a:xfrm>
              <a:off x="4724400" y="6228265"/>
              <a:ext cx="102870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Diamond 79">
              <a:extLst>
                <a:ext uri="{FF2B5EF4-FFF2-40B4-BE49-F238E27FC236}">
                  <a16:creationId xmlns:a16="http://schemas.microsoft.com/office/drawing/2014/main" id="{82A5D724-A2B1-4BEC-9C3F-664430638FB0}"/>
                </a:ext>
              </a:extLst>
            </p:cNvPr>
            <p:cNvSpPr/>
            <p:nvPr/>
          </p:nvSpPr>
          <p:spPr>
            <a:xfrm>
              <a:off x="6286500" y="5475509"/>
              <a:ext cx="381000" cy="381000"/>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Arrow Connector 80">
              <a:extLst>
                <a:ext uri="{FF2B5EF4-FFF2-40B4-BE49-F238E27FC236}">
                  <a16:creationId xmlns:a16="http://schemas.microsoft.com/office/drawing/2014/main" id="{0F50917A-268C-4DB2-BC54-58F34BF7CB40}"/>
                </a:ext>
              </a:extLst>
            </p:cNvPr>
            <p:cNvCxnSpPr>
              <a:cxnSpLocks/>
              <a:stCxn id="76" idx="0"/>
              <a:endCxn id="80" idx="2"/>
            </p:cNvCxnSpPr>
            <p:nvPr/>
          </p:nvCxnSpPr>
          <p:spPr>
            <a:xfrm flipV="1">
              <a:off x="6477000" y="5856509"/>
              <a:ext cx="0" cy="18125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7" name="Rectangle: Rounded Corners 86">
              <a:extLst>
                <a:ext uri="{FF2B5EF4-FFF2-40B4-BE49-F238E27FC236}">
                  <a16:creationId xmlns:a16="http://schemas.microsoft.com/office/drawing/2014/main" id="{40851D82-EC60-4921-87B3-734ED5ACB385}"/>
                </a:ext>
              </a:extLst>
            </p:cNvPr>
            <p:cNvSpPr/>
            <p:nvPr/>
          </p:nvSpPr>
          <p:spPr>
            <a:xfrm>
              <a:off x="5255623" y="4628604"/>
              <a:ext cx="1447800"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Send receipt</a:t>
              </a:r>
            </a:p>
          </p:txBody>
        </p:sp>
        <p:cxnSp>
          <p:nvCxnSpPr>
            <p:cNvPr id="88" name="Straight Arrow Connector 87">
              <a:extLst>
                <a:ext uri="{FF2B5EF4-FFF2-40B4-BE49-F238E27FC236}">
                  <a16:creationId xmlns:a16="http://schemas.microsoft.com/office/drawing/2014/main" id="{3213809A-B836-43A9-897B-DB40B9A88B5B}"/>
                </a:ext>
              </a:extLst>
            </p:cNvPr>
            <p:cNvCxnSpPr>
              <a:cxnSpLocks/>
              <a:stCxn id="80" idx="0"/>
            </p:cNvCxnSpPr>
            <p:nvPr/>
          </p:nvCxnSpPr>
          <p:spPr>
            <a:xfrm flipV="1">
              <a:off x="6477000" y="5241382"/>
              <a:ext cx="0" cy="23412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E078910-902C-42CB-9D6F-23F857D75599}"/>
                </a:ext>
              </a:extLst>
            </p:cNvPr>
            <p:cNvCxnSpPr>
              <a:cxnSpLocks/>
            </p:cNvCxnSpPr>
            <p:nvPr/>
          </p:nvCxnSpPr>
          <p:spPr>
            <a:xfrm>
              <a:off x="5255623" y="5241427"/>
              <a:ext cx="301207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98F67FBD-8168-4E28-990B-81A07307DEB4}"/>
                </a:ext>
              </a:extLst>
            </p:cNvPr>
            <p:cNvCxnSpPr>
              <a:cxnSpLocks/>
            </p:cNvCxnSpPr>
            <p:nvPr/>
          </p:nvCxnSpPr>
          <p:spPr>
            <a:xfrm>
              <a:off x="5255622" y="3972198"/>
              <a:ext cx="301207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3AF22E15-2015-49B7-9A2B-7FBB799E5F35}"/>
                </a:ext>
              </a:extLst>
            </p:cNvPr>
            <p:cNvCxnSpPr>
              <a:cxnSpLocks/>
            </p:cNvCxnSpPr>
            <p:nvPr/>
          </p:nvCxnSpPr>
          <p:spPr>
            <a:xfrm flipV="1">
              <a:off x="5777049" y="5009605"/>
              <a:ext cx="0" cy="23182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31CD4EFF-C58B-4AF1-A945-C29049F1D82E}"/>
                </a:ext>
              </a:extLst>
            </p:cNvPr>
            <p:cNvCxnSpPr>
              <a:cxnSpLocks/>
            </p:cNvCxnSpPr>
            <p:nvPr/>
          </p:nvCxnSpPr>
          <p:spPr>
            <a:xfrm flipV="1">
              <a:off x="5777049" y="3972198"/>
              <a:ext cx="0" cy="65636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7" name="Rectangle: Rounded Corners 106">
              <a:extLst>
                <a:ext uri="{FF2B5EF4-FFF2-40B4-BE49-F238E27FC236}">
                  <a16:creationId xmlns:a16="http://schemas.microsoft.com/office/drawing/2014/main" id="{E71AD0ED-8E85-4504-9E49-EB9D37F31E26}"/>
                </a:ext>
              </a:extLst>
            </p:cNvPr>
            <p:cNvSpPr/>
            <p:nvPr/>
          </p:nvSpPr>
          <p:spPr>
            <a:xfrm>
              <a:off x="6084027" y="4143726"/>
              <a:ext cx="1447800"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Write booking DB</a:t>
              </a:r>
            </a:p>
          </p:txBody>
        </p:sp>
        <p:sp>
          <p:nvSpPr>
            <p:cNvPr id="109" name="Rectangle: Rounded Corners 108">
              <a:extLst>
                <a:ext uri="{FF2B5EF4-FFF2-40B4-BE49-F238E27FC236}">
                  <a16:creationId xmlns:a16="http://schemas.microsoft.com/office/drawing/2014/main" id="{4A1DD82C-B662-4F3A-9C8F-2EBB30DD3A0F}"/>
                </a:ext>
              </a:extLst>
            </p:cNvPr>
            <p:cNvSpPr/>
            <p:nvPr/>
          </p:nvSpPr>
          <p:spPr>
            <a:xfrm>
              <a:off x="6889569" y="4628560"/>
              <a:ext cx="1447800"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Update movie DB</a:t>
              </a:r>
            </a:p>
          </p:txBody>
        </p:sp>
        <p:cxnSp>
          <p:nvCxnSpPr>
            <p:cNvPr id="111" name="Straight Arrow Connector 110">
              <a:extLst>
                <a:ext uri="{FF2B5EF4-FFF2-40B4-BE49-F238E27FC236}">
                  <a16:creationId xmlns:a16="http://schemas.microsoft.com/office/drawing/2014/main" id="{4A456127-DD07-4977-BBD2-782DD752A598}"/>
                </a:ext>
              </a:extLst>
            </p:cNvPr>
            <p:cNvCxnSpPr>
              <a:cxnSpLocks/>
            </p:cNvCxnSpPr>
            <p:nvPr/>
          </p:nvCxnSpPr>
          <p:spPr>
            <a:xfrm flipV="1">
              <a:off x="7734300" y="5009605"/>
              <a:ext cx="0" cy="23182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952F5275-0BE0-4C89-99A4-5DA2439DBB85}"/>
                </a:ext>
              </a:extLst>
            </p:cNvPr>
            <p:cNvCxnSpPr>
              <a:cxnSpLocks/>
            </p:cNvCxnSpPr>
            <p:nvPr/>
          </p:nvCxnSpPr>
          <p:spPr>
            <a:xfrm flipV="1">
              <a:off x="7734300" y="3972198"/>
              <a:ext cx="0" cy="65636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6E087BEC-032C-4E93-A49F-69821BD77F62}"/>
                </a:ext>
              </a:extLst>
            </p:cNvPr>
            <p:cNvCxnSpPr>
              <a:cxnSpLocks/>
              <a:endCxn id="107" idx="2"/>
            </p:cNvCxnSpPr>
            <p:nvPr/>
          </p:nvCxnSpPr>
          <p:spPr>
            <a:xfrm flipV="1">
              <a:off x="6807927" y="4524726"/>
              <a:ext cx="0" cy="71665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561040C5-39FC-4BA3-A1E8-9919694DAA0D}"/>
                </a:ext>
              </a:extLst>
            </p:cNvPr>
            <p:cNvCxnSpPr>
              <a:cxnSpLocks/>
              <a:stCxn id="107" idx="0"/>
            </p:cNvCxnSpPr>
            <p:nvPr/>
          </p:nvCxnSpPr>
          <p:spPr>
            <a:xfrm flipV="1">
              <a:off x="6807927" y="3972154"/>
              <a:ext cx="0" cy="17157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7A4DDF8E-2F76-4616-807D-385D7D10A260}"/>
                </a:ext>
              </a:extLst>
            </p:cNvPr>
            <p:cNvSpPr txBox="1"/>
            <p:nvPr/>
          </p:nvSpPr>
          <p:spPr>
            <a:xfrm>
              <a:off x="5656217" y="5271792"/>
              <a:ext cx="785949" cy="276999"/>
            </a:xfrm>
            <a:prstGeom prst="rect">
              <a:avLst/>
            </a:prstGeom>
            <a:noFill/>
            <a:ln w="19050">
              <a:noFill/>
            </a:ln>
          </p:spPr>
          <p:txBody>
            <a:bodyPr wrap="square">
              <a:spAutoFit/>
            </a:bodyPr>
            <a:lstStyle/>
            <a:p>
              <a:pPr algn="r"/>
              <a:r>
                <a:rPr lang="en-US" sz="1200" dirty="0">
                  <a:solidFill>
                    <a:schemeClr val="tx1"/>
                  </a:solidFill>
                </a:rPr>
                <a:t>[Verified]</a:t>
              </a:r>
              <a:endParaRPr lang="en-US" sz="1200" dirty="0"/>
            </a:p>
          </p:txBody>
        </p:sp>
        <p:sp>
          <p:nvSpPr>
            <p:cNvPr id="124" name="Rectangle: Rounded Corners 123">
              <a:extLst>
                <a:ext uri="{FF2B5EF4-FFF2-40B4-BE49-F238E27FC236}">
                  <a16:creationId xmlns:a16="http://schemas.microsoft.com/office/drawing/2014/main" id="{F1167BCC-1811-4E5D-A792-0459EC9DA862}"/>
                </a:ext>
              </a:extLst>
            </p:cNvPr>
            <p:cNvSpPr/>
            <p:nvPr/>
          </p:nvSpPr>
          <p:spPr>
            <a:xfrm>
              <a:off x="7170420" y="3364558"/>
              <a:ext cx="1447800"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Deny customer</a:t>
              </a:r>
            </a:p>
          </p:txBody>
        </p:sp>
        <p:sp>
          <p:nvSpPr>
            <p:cNvPr id="126" name="Rectangle: Rounded Corners 125">
              <a:extLst>
                <a:ext uri="{FF2B5EF4-FFF2-40B4-BE49-F238E27FC236}">
                  <a16:creationId xmlns:a16="http://schemas.microsoft.com/office/drawing/2014/main" id="{1F0D55E5-5E99-499B-8936-6659C74A5C7A}"/>
                </a:ext>
              </a:extLst>
            </p:cNvPr>
            <p:cNvSpPr/>
            <p:nvPr/>
          </p:nvSpPr>
          <p:spPr>
            <a:xfrm>
              <a:off x="5981700" y="2779741"/>
              <a:ext cx="1447800"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Destroy session</a:t>
              </a:r>
            </a:p>
          </p:txBody>
        </p:sp>
        <p:cxnSp>
          <p:nvCxnSpPr>
            <p:cNvPr id="127" name="Straight Arrow Connector 126">
              <a:extLst>
                <a:ext uri="{FF2B5EF4-FFF2-40B4-BE49-F238E27FC236}">
                  <a16:creationId xmlns:a16="http://schemas.microsoft.com/office/drawing/2014/main" id="{982B6206-4BCB-45C6-8DFF-73BBD052955E}"/>
                </a:ext>
              </a:extLst>
            </p:cNvPr>
            <p:cNvCxnSpPr>
              <a:cxnSpLocks/>
              <a:endCxn id="126" idx="2"/>
            </p:cNvCxnSpPr>
            <p:nvPr/>
          </p:nvCxnSpPr>
          <p:spPr>
            <a:xfrm flipV="1">
              <a:off x="6705599" y="3160741"/>
              <a:ext cx="1" cy="81141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AB053444-3413-422A-BBC0-D891EA441279}"/>
                </a:ext>
              </a:extLst>
            </p:cNvPr>
            <p:cNvCxnSpPr>
              <a:cxnSpLocks/>
              <a:stCxn id="80" idx="3"/>
              <a:endCxn id="124" idx="3"/>
            </p:cNvCxnSpPr>
            <p:nvPr/>
          </p:nvCxnSpPr>
          <p:spPr>
            <a:xfrm flipV="1">
              <a:off x="6667500" y="3555058"/>
              <a:ext cx="1950720" cy="2110951"/>
            </a:xfrm>
            <a:prstGeom prst="bentConnector3">
              <a:avLst>
                <a:gd name="adj1" fmla="val 111719"/>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3" name="Connector: Elbow 132">
              <a:extLst>
                <a:ext uri="{FF2B5EF4-FFF2-40B4-BE49-F238E27FC236}">
                  <a16:creationId xmlns:a16="http://schemas.microsoft.com/office/drawing/2014/main" id="{420615F2-A1E8-426D-BC49-130A2BC2BBF1}"/>
                </a:ext>
              </a:extLst>
            </p:cNvPr>
            <p:cNvCxnSpPr>
              <a:cxnSpLocks/>
              <a:stCxn id="124" idx="0"/>
              <a:endCxn id="126" idx="3"/>
            </p:cNvCxnSpPr>
            <p:nvPr/>
          </p:nvCxnSpPr>
          <p:spPr>
            <a:xfrm rot="16200000" flipV="1">
              <a:off x="7464752" y="2934990"/>
              <a:ext cx="394317" cy="464820"/>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640D69A5-6255-4DCA-824D-0EF1F28D25D5}"/>
                </a:ext>
              </a:extLst>
            </p:cNvPr>
            <p:cNvSpPr/>
            <p:nvPr/>
          </p:nvSpPr>
          <p:spPr>
            <a:xfrm>
              <a:off x="6640073" y="2471785"/>
              <a:ext cx="126700" cy="126700"/>
            </a:xfrm>
            <a:prstGeom prst="ellipse">
              <a:avLst/>
            </a:prstGeom>
            <a:solidFill>
              <a:schemeClr val="tx1"/>
            </a:solidFill>
            <a:ln w="7620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Arrow Connector 137">
              <a:extLst>
                <a:ext uri="{FF2B5EF4-FFF2-40B4-BE49-F238E27FC236}">
                  <a16:creationId xmlns:a16="http://schemas.microsoft.com/office/drawing/2014/main" id="{010670CF-9ACA-4BD4-9CED-48E4851AA20C}"/>
                </a:ext>
              </a:extLst>
            </p:cNvPr>
            <p:cNvCxnSpPr>
              <a:cxnSpLocks/>
              <a:stCxn id="126" idx="0"/>
              <a:endCxn id="137" idx="4"/>
            </p:cNvCxnSpPr>
            <p:nvPr/>
          </p:nvCxnSpPr>
          <p:spPr>
            <a:xfrm flipH="1" flipV="1">
              <a:off x="6703423" y="2598485"/>
              <a:ext cx="2177" cy="18125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C1D5FB8C-23AD-4E0C-8DE5-3FB303E66891}"/>
                </a:ext>
              </a:extLst>
            </p:cNvPr>
            <p:cNvSpPr txBox="1"/>
            <p:nvPr/>
          </p:nvSpPr>
          <p:spPr>
            <a:xfrm>
              <a:off x="7254939" y="5726261"/>
              <a:ext cx="1151165" cy="276999"/>
            </a:xfrm>
            <a:prstGeom prst="rect">
              <a:avLst/>
            </a:prstGeom>
            <a:noFill/>
            <a:ln w="19050">
              <a:noFill/>
            </a:ln>
          </p:spPr>
          <p:txBody>
            <a:bodyPr wrap="square">
              <a:spAutoFit/>
            </a:bodyPr>
            <a:lstStyle/>
            <a:p>
              <a:r>
                <a:rPr lang="en-US" sz="1200" dirty="0">
                  <a:solidFill>
                    <a:schemeClr val="tx1"/>
                  </a:solidFill>
                </a:rPr>
                <a:t>[Not Verified]</a:t>
              </a:r>
              <a:endParaRPr lang="en-US" sz="1200" dirty="0"/>
            </a:p>
          </p:txBody>
        </p:sp>
      </p:grpSp>
    </p:spTree>
    <p:extLst>
      <p:ext uri="{BB962C8B-B14F-4D97-AF65-F5344CB8AC3E}">
        <p14:creationId xmlns:p14="http://schemas.microsoft.com/office/powerpoint/2010/main" val="2150611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2BAB9AE-5971-4736-B4D1-80DEB59D28EF}"/>
              </a:ext>
            </a:extLst>
          </p:cNvPr>
          <p:cNvSpPr>
            <a:spLocks noGrp="1"/>
          </p:cNvSpPr>
          <p:nvPr>
            <p:ph type="title"/>
          </p:nvPr>
        </p:nvSpPr>
        <p:spPr/>
        <p:txBody>
          <a:bodyPr/>
          <a:lstStyle/>
          <a:p>
            <a:r>
              <a:rPr lang="en-US" altLang="en-US"/>
              <a:t>Case Studies</a:t>
            </a:r>
          </a:p>
        </p:txBody>
      </p:sp>
      <p:sp>
        <p:nvSpPr>
          <p:cNvPr id="3" name="Content Placeholder 2">
            <a:extLst>
              <a:ext uri="{FF2B5EF4-FFF2-40B4-BE49-F238E27FC236}">
                <a16:creationId xmlns:a16="http://schemas.microsoft.com/office/drawing/2014/main" id="{F3232AE0-F77E-4BAD-8E7E-58290F216FC1}"/>
              </a:ext>
            </a:extLst>
          </p:cNvPr>
          <p:cNvSpPr>
            <a:spLocks noGrp="1"/>
          </p:cNvSpPr>
          <p:nvPr>
            <p:ph idx="1"/>
          </p:nvPr>
        </p:nvSpPr>
        <p:spPr>
          <a:xfrm>
            <a:off x="457200" y="1600200"/>
            <a:ext cx="8229600" cy="4953000"/>
          </a:xfrm>
        </p:spPr>
        <p:txBody>
          <a:bodyPr>
            <a:normAutofit fontScale="62500" lnSpcReduction="20000"/>
          </a:bodyPr>
          <a:lstStyle/>
          <a:p>
            <a:pPr>
              <a:defRPr/>
            </a:pPr>
            <a:r>
              <a:rPr lang="en-US" b="1" dirty="0"/>
              <a:t>Case 2</a:t>
            </a:r>
            <a:endParaRPr lang="en-US" dirty="0"/>
          </a:p>
          <a:p>
            <a:pPr>
              <a:defRPr/>
            </a:pPr>
            <a:r>
              <a:rPr lang="en-US" dirty="0"/>
              <a:t>In an online airlines ticket booking system, a customer places a request to the system selecting the departure and arrival destinations and also the date of departure. The system then gets all the carrier names and their time schedule from the flight database and displays to the customer. If the customer likes any one of the options, he selects the option. But, if the customer doesn’t like any option he can go back and select a new date of departure or he can close the application. After selecting an option, the system asks for customer details and credit card information. The system verifies the credit card. If the credit card is valid, the system writes all the booking information in the booking database and sends customer information to the carrier </a:t>
            </a:r>
            <a:r>
              <a:rPr lang="en-US" dirty="0">
                <a:solidFill>
                  <a:srgbClr val="FF0000"/>
                </a:solidFill>
              </a:rPr>
              <a:t>simultaneously</a:t>
            </a:r>
            <a:r>
              <a:rPr lang="en-US" dirty="0"/>
              <a:t>. If the verification of the credit card fails, the system sends an error message to the customer and requests for credit card information again. The verification process is done again. If the credit card verification fails more than three times the system cancels the booking process and sends a warning message to the credit card agent </a:t>
            </a:r>
            <a:r>
              <a:rPr lang="en-US" dirty="0">
                <a:solidFill>
                  <a:srgbClr val="FF0000"/>
                </a:solidFill>
              </a:rPr>
              <a:t>at the same time</a:t>
            </a:r>
            <a:r>
              <a:rPr lang="en-US" dirty="0"/>
              <a:t>. Once the booking is done the system passes the message to the interface and the interface generates a bill and sends it to the customer.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5A8C0C67-54EC-4A42-8ACB-78C7CE1D1D11}"/>
              </a:ext>
            </a:extLst>
          </p:cNvPr>
          <p:cNvSpPr>
            <a:spLocks noGrp="1"/>
          </p:cNvSpPr>
          <p:nvPr>
            <p:ph type="title"/>
          </p:nvPr>
        </p:nvSpPr>
        <p:spPr/>
        <p:txBody>
          <a:bodyPr/>
          <a:lstStyle/>
          <a:p>
            <a:r>
              <a:rPr lang="en-US" altLang="en-US"/>
              <a:t>Case Studies</a:t>
            </a:r>
          </a:p>
        </p:txBody>
      </p:sp>
      <p:sp>
        <p:nvSpPr>
          <p:cNvPr id="3" name="Content Placeholder 2">
            <a:extLst>
              <a:ext uri="{FF2B5EF4-FFF2-40B4-BE49-F238E27FC236}">
                <a16:creationId xmlns:a16="http://schemas.microsoft.com/office/drawing/2014/main" id="{4D8E1C45-5B72-435B-AD7E-C8F40F893703}"/>
              </a:ext>
            </a:extLst>
          </p:cNvPr>
          <p:cNvSpPr>
            <a:spLocks noGrp="1"/>
          </p:cNvSpPr>
          <p:nvPr>
            <p:ph idx="1"/>
          </p:nvPr>
        </p:nvSpPr>
        <p:spPr>
          <a:xfrm>
            <a:off x="457200" y="1600200"/>
            <a:ext cx="8229600" cy="4876800"/>
          </a:xfrm>
        </p:spPr>
        <p:txBody>
          <a:bodyPr>
            <a:normAutofit fontScale="70000" lnSpcReduction="20000"/>
          </a:bodyPr>
          <a:lstStyle/>
          <a:p>
            <a:pPr>
              <a:defRPr/>
            </a:pPr>
            <a:r>
              <a:rPr lang="en-US" b="1" dirty="0"/>
              <a:t>Case 3</a:t>
            </a:r>
            <a:endParaRPr lang="en-US" dirty="0"/>
          </a:p>
          <a:p>
            <a:pPr>
              <a:defRPr/>
            </a:pPr>
            <a:r>
              <a:rPr lang="en-US" dirty="0"/>
              <a:t>In an ATM machine a customer starts a withdrawal transaction by inserting the card. Then he enters the pin, which is verified by the bank. If the pin is incorrect the machine requests for the pin again and the customer enters pin number. The verification repeated for 3 times for an incorrect pin number. If the pin is incorrect even in 4</a:t>
            </a:r>
            <a:r>
              <a:rPr lang="en-US" baseline="30000" dirty="0"/>
              <a:t>th</a:t>
            </a:r>
            <a:r>
              <a:rPr lang="en-US" dirty="0"/>
              <a:t> attempt, the card is seized by the machine and the transaction is closed. If the pin is correct customer enters the amount he wishes to withdraw. The bank then checks the account balance of the customer. If the balance is greater than or equal to the withdrawal amount then money is dispatched through the machine and the information is written in the log </a:t>
            </a:r>
            <a:r>
              <a:rPr lang="en-US" dirty="0">
                <a:solidFill>
                  <a:srgbClr val="FF0000"/>
                </a:solidFill>
              </a:rPr>
              <a:t>concurrently</a:t>
            </a:r>
            <a:r>
              <a:rPr lang="en-US" dirty="0"/>
              <a:t>. If the money is taken form the slot within 5 seconds, the account is debited and a transaction receipt is printed </a:t>
            </a:r>
            <a:r>
              <a:rPr lang="en-US" dirty="0">
                <a:solidFill>
                  <a:srgbClr val="FF0000"/>
                </a:solidFill>
              </a:rPr>
              <a:t>simultaneously</a:t>
            </a:r>
            <a:r>
              <a:rPr lang="en-US" dirty="0"/>
              <a:t>. If money is not taken in 5 seconds, it is taken back by the machine. Then the balance is shown to the customer. The card is then ejected and the transaction is completed.</a:t>
            </a:r>
          </a:p>
          <a:p>
            <a:pPr>
              <a:defRPr/>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812E34-1097-40A4-B2A6-7B0CDB5C380B}"/>
              </a:ext>
            </a:extLst>
          </p:cNvPr>
          <p:cNvSpPr txBox="1"/>
          <p:nvPr/>
        </p:nvSpPr>
        <p:spPr>
          <a:xfrm>
            <a:off x="296288" y="825694"/>
            <a:ext cx="3052746" cy="4401205"/>
          </a:xfrm>
          <a:prstGeom prst="rect">
            <a:avLst/>
          </a:prstGeom>
          <a:solidFill>
            <a:schemeClr val="bg1">
              <a:lumMod val="95000"/>
            </a:schemeClr>
          </a:solidFill>
        </p:spPr>
        <p:txBody>
          <a:bodyPr wrap="square">
            <a:spAutoFit/>
          </a:bodyPr>
          <a:lstStyle/>
          <a:p>
            <a:pPr>
              <a:defRPr/>
            </a:pPr>
            <a:r>
              <a:rPr lang="en-US" sz="1600" b="1" dirty="0"/>
              <a:t>Case 3: Solution</a:t>
            </a:r>
            <a:endParaRPr lang="en-US" sz="1600" dirty="0"/>
          </a:p>
          <a:p>
            <a:pPr>
              <a:defRPr/>
            </a:pPr>
            <a:endParaRPr lang="en-US" sz="1100" dirty="0"/>
          </a:p>
          <a:p>
            <a:pPr>
              <a:defRPr/>
            </a:pPr>
            <a:r>
              <a:rPr lang="en-US" sz="1100" dirty="0"/>
              <a:t>In an ATM machine a customer starts a withdrawal transaction by inserting the card. Then he enters the pin, which is verified by the bank. If the pin is incorrect the machine requests for the pin again and the customer enters pin number. The verification repeated for 3 times for an incorrect pin number. If the pin is incorrect even in 4th attempt, the card is seized by the machine and the transaction is closed. If the pin is correct customer enters the amount he wishes to withdraw. The bank then checks the account balance of the customer. If the balance is greater than or equal to the withdrawal amount, then money is dispatched through the machine and the information is written in the log concurrently. If the money is taken form the slot within 5 seconds, the account is debited, and a transaction receipt is printed simultaneously. If money is not taken in 5 seconds, it is taken back by the machine. Then the balance is shown to the customer. The card is then ejected, and the transaction is completed.</a:t>
            </a:r>
          </a:p>
        </p:txBody>
      </p:sp>
      <p:grpSp>
        <p:nvGrpSpPr>
          <p:cNvPr id="193" name="Group 192">
            <a:extLst>
              <a:ext uri="{FF2B5EF4-FFF2-40B4-BE49-F238E27FC236}">
                <a16:creationId xmlns:a16="http://schemas.microsoft.com/office/drawing/2014/main" id="{D1090F4E-C019-4EE3-84A4-3D804A8BE18A}"/>
              </a:ext>
            </a:extLst>
          </p:cNvPr>
          <p:cNvGrpSpPr/>
          <p:nvPr/>
        </p:nvGrpSpPr>
        <p:grpSpPr>
          <a:xfrm>
            <a:off x="3364617" y="457200"/>
            <a:ext cx="5500709" cy="6241782"/>
            <a:chOff x="3124200" y="457200"/>
            <a:chExt cx="5500709" cy="6241782"/>
          </a:xfrm>
        </p:grpSpPr>
        <p:sp>
          <p:nvSpPr>
            <p:cNvPr id="6" name="Oval 5">
              <a:extLst>
                <a:ext uri="{FF2B5EF4-FFF2-40B4-BE49-F238E27FC236}">
                  <a16:creationId xmlns:a16="http://schemas.microsoft.com/office/drawing/2014/main" id="{A399EBAE-3569-4C8E-B0A7-4DD5A67D8B10}"/>
                </a:ext>
              </a:extLst>
            </p:cNvPr>
            <p:cNvSpPr/>
            <p:nvPr/>
          </p:nvSpPr>
          <p:spPr>
            <a:xfrm>
              <a:off x="3924300" y="4572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D15FBD8A-0F4B-4945-BD72-97A2529BF9F4}"/>
                </a:ext>
              </a:extLst>
            </p:cNvPr>
            <p:cNvSpPr/>
            <p:nvPr/>
          </p:nvSpPr>
          <p:spPr>
            <a:xfrm>
              <a:off x="3276600" y="838200"/>
              <a:ext cx="1447800"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Insert card</a:t>
              </a:r>
            </a:p>
          </p:txBody>
        </p:sp>
        <p:cxnSp>
          <p:nvCxnSpPr>
            <p:cNvPr id="9" name="Straight Arrow Connector 8">
              <a:extLst>
                <a:ext uri="{FF2B5EF4-FFF2-40B4-BE49-F238E27FC236}">
                  <a16:creationId xmlns:a16="http://schemas.microsoft.com/office/drawing/2014/main" id="{04CAD7A5-77E5-4AE1-B6A0-E5BD2898E00B}"/>
                </a:ext>
              </a:extLst>
            </p:cNvPr>
            <p:cNvCxnSpPr>
              <a:stCxn id="6" idx="4"/>
              <a:endCxn id="7" idx="0"/>
            </p:cNvCxnSpPr>
            <p:nvPr/>
          </p:nvCxnSpPr>
          <p:spPr>
            <a:xfrm>
              <a:off x="4000500" y="609600"/>
              <a:ext cx="0" cy="22860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B0CFAA66-0F56-4E89-A18D-2C1979230C23}"/>
                </a:ext>
              </a:extLst>
            </p:cNvPr>
            <p:cNvSpPr/>
            <p:nvPr/>
          </p:nvSpPr>
          <p:spPr>
            <a:xfrm>
              <a:off x="3276600" y="1426279"/>
              <a:ext cx="1447800"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Enter PIN</a:t>
              </a:r>
            </a:p>
          </p:txBody>
        </p:sp>
        <p:sp>
          <p:nvSpPr>
            <p:cNvPr id="14" name="Rectangle: Rounded Corners 13">
              <a:extLst>
                <a:ext uri="{FF2B5EF4-FFF2-40B4-BE49-F238E27FC236}">
                  <a16:creationId xmlns:a16="http://schemas.microsoft.com/office/drawing/2014/main" id="{3A05E1AD-3F30-4380-9733-AC7214419FA7}"/>
                </a:ext>
              </a:extLst>
            </p:cNvPr>
            <p:cNvSpPr/>
            <p:nvPr/>
          </p:nvSpPr>
          <p:spPr>
            <a:xfrm>
              <a:off x="3276600" y="2009732"/>
              <a:ext cx="1447800"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Verify PIN</a:t>
              </a:r>
            </a:p>
          </p:txBody>
        </p:sp>
        <p:sp>
          <p:nvSpPr>
            <p:cNvPr id="16" name="Rectangle: Rounded Corners 15">
              <a:extLst>
                <a:ext uri="{FF2B5EF4-FFF2-40B4-BE49-F238E27FC236}">
                  <a16:creationId xmlns:a16="http://schemas.microsoft.com/office/drawing/2014/main" id="{3A1B97AE-8E1F-4B39-A28E-AE2C8E76D798}"/>
                </a:ext>
              </a:extLst>
            </p:cNvPr>
            <p:cNvSpPr/>
            <p:nvPr/>
          </p:nvSpPr>
          <p:spPr>
            <a:xfrm>
              <a:off x="4909997" y="3233388"/>
              <a:ext cx="1447800"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Seize card</a:t>
              </a:r>
            </a:p>
          </p:txBody>
        </p:sp>
        <p:sp>
          <p:nvSpPr>
            <p:cNvPr id="18" name="Rectangle: Rounded Corners 17">
              <a:extLst>
                <a:ext uri="{FF2B5EF4-FFF2-40B4-BE49-F238E27FC236}">
                  <a16:creationId xmlns:a16="http://schemas.microsoft.com/office/drawing/2014/main" id="{B7750836-5215-495F-92E0-3FF261D3A3BD}"/>
                </a:ext>
              </a:extLst>
            </p:cNvPr>
            <p:cNvSpPr/>
            <p:nvPr/>
          </p:nvSpPr>
          <p:spPr>
            <a:xfrm>
              <a:off x="3276600" y="3320144"/>
              <a:ext cx="1447800"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Enter amount</a:t>
              </a:r>
            </a:p>
          </p:txBody>
        </p:sp>
        <p:sp>
          <p:nvSpPr>
            <p:cNvPr id="20" name="Rectangle: Rounded Corners 19">
              <a:extLst>
                <a:ext uri="{FF2B5EF4-FFF2-40B4-BE49-F238E27FC236}">
                  <a16:creationId xmlns:a16="http://schemas.microsoft.com/office/drawing/2014/main" id="{0411CA0F-A286-47CA-B3EB-43F1CEEE0905}"/>
                </a:ext>
              </a:extLst>
            </p:cNvPr>
            <p:cNvSpPr/>
            <p:nvPr/>
          </p:nvSpPr>
          <p:spPr>
            <a:xfrm>
              <a:off x="3276600" y="3901150"/>
              <a:ext cx="1447800"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Check account balance</a:t>
              </a:r>
            </a:p>
          </p:txBody>
        </p:sp>
        <p:cxnSp>
          <p:nvCxnSpPr>
            <p:cNvPr id="21" name="Straight Arrow Connector 20">
              <a:extLst>
                <a:ext uri="{FF2B5EF4-FFF2-40B4-BE49-F238E27FC236}">
                  <a16:creationId xmlns:a16="http://schemas.microsoft.com/office/drawing/2014/main" id="{3001CBAA-A138-4F0C-B5E9-7D45A1BB7749}"/>
                </a:ext>
              </a:extLst>
            </p:cNvPr>
            <p:cNvCxnSpPr>
              <a:cxnSpLocks/>
              <a:stCxn id="7" idx="2"/>
              <a:endCxn id="12" idx="0"/>
            </p:cNvCxnSpPr>
            <p:nvPr/>
          </p:nvCxnSpPr>
          <p:spPr>
            <a:xfrm>
              <a:off x="4000500" y="1219200"/>
              <a:ext cx="0" cy="20707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AF9004E-DB76-46CB-9A9A-87ED0321F2D6}"/>
                </a:ext>
              </a:extLst>
            </p:cNvPr>
            <p:cNvCxnSpPr>
              <a:cxnSpLocks/>
              <a:stCxn id="12" idx="2"/>
              <a:endCxn id="14" idx="0"/>
            </p:cNvCxnSpPr>
            <p:nvPr/>
          </p:nvCxnSpPr>
          <p:spPr>
            <a:xfrm>
              <a:off x="4000500" y="1807279"/>
              <a:ext cx="0" cy="20245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1E6129E-2B9E-49D5-83A8-E43A5890FC7B}"/>
                </a:ext>
              </a:extLst>
            </p:cNvPr>
            <p:cNvCxnSpPr>
              <a:cxnSpLocks/>
              <a:stCxn id="10" idx="2"/>
              <a:endCxn id="18" idx="0"/>
            </p:cNvCxnSpPr>
            <p:nvPr/>
          </p:nvCxnSpPr>
          <p:spPr>
            <a:xfrm>
              <a:off x="4000500" y="2944122"/>
              <a:ext cx="0" cy="37602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8DBE56E-D824-4577-9BAE-A2C02744D73D}"/>
                </a:ext>
              </a:extLst>
            </p:cNvPr>
            <p:cNvCxnSpPr>
              <a:cxnSpLocks/>
              <a:stCxn id="18" idx="2"/>
              <a:endCxn id="20" idx="0"/>
            </p:cNvCxnSpPr>
            <p:nvPr/>
          </p:nvCxnSpPr>
          <p:spPr>
            <a:xfrm>
              <a:off x="4000500" y="3701144"/>
              <a:ext cx="0" cy="20000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3B42C83-BF40-497F-8A77-0513E3BCE7A6}"/>
                </a:ext>
              </a:extLst>
            </p:cNvPr>
            <p:cNvSpPr txBox="1"/>
            <p:nvPr/>
          </p:nvSpPr>
          <p:spPr>
            <a:xfrm>
              <a:off x="3124200" y="2945345"/>
              <a:ext cx="876300" cy="276999"/>
            </a:xfrm>
            <a:prstGeom prst="rect">
              <a:avLst/>
            </a:prstGeom>
            <a:noFill/>
            <a:ln w="19050">
              <a:noFill/>
            </a:ln>
          </p:spPr>
          <p:txBody>
            <a:bodyPr wrap="square">
              <a:spAutoFit/>
            </a:bodyPr>
            <a:lstStyle/>
            <a:p>
              <a:pPr algn="r"/>
              <a:r>
                <a:rPr lang="en-US" sz="1200" dirty="0">
                  <a:solidFill>
                    <a:schemeClr val="tx1"/>
                  </a:solidFill>
                </a:rPr>
                <a:t>[correct]</a:t>
              </a:r>
              <a:endParaRPr lang="en-US" sz="1200" dirty="0"/>
            </a:p>
          </p:txBody>
        </p:sp>
        <p:cxnSp>
          <p:nvCxnSpPr>
            <p:cNvPr id="41" name="Straight Arrow Connector 40">
              <a:extLst>
                <a:ext uri="{FF2B5EF4-FFF2-40B4-BE49-F238E27FC236}">
                  <a16:creationId xmlns:a16="http://schemas.microsoft.com/office/drawing/2014/main" id="{ADB54338-E7D4-4533-8EDC-BB8BFE5406CC}"/>
                </a:ext>
              </a:extLst>
            </p:cNvPr>
            <p:cNvCxnSpPr>
              <a:cxnSpLocks/>
              <a:stCxn id="20" idx="2"/>
            </p:cNvCxnSpPr>
            <p:nvPr/>
          </p:nvCxnSpPr>
          <p:spPr>
            <a:xfrm>
              <a:off x="4000500" y="4282150"/>
              <a:ext cx="0" cy="39217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Diamond 79">
              <a:extLst>
                <a:ext uri="{FF2B5EF4-FFF2-40B4-BE49-F238E27FC236}">
                  <a16:creationId xmlns:a16="http://schemas.microsoft.com/office/drawing/2014/main" id="{82A5D724-A2B1-4BEC-9C3F-664430638FB0}"/>
                </a:ext>
              </a:extLst>
            </p:cNvPr>
            <p:cNvSpPr/>
            <p:nvPr/>
          </p:nvSpPr>
          <p:spPr>
            <a:xfrm>
              <a:off x="6357797" y="6211169"/>
              <a:ext cx="381000" cy="381000"/>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Rounded Corners 86">
              <a:extLst>
                <a:ext uri="{FF2B5EF4-FFF2-40B4-BE49-F238E27FC236}">
                  <a16:creationId xmlns:a16="http://schemas.microsoft.com/office/drawing/2014/main" id="{40851D82-EC60-4921-87B3-734ED5ACB385}"/>
                </a:ext>
              </a:extLst>
            </p:cNvPr>
            <p:cNvSpPr/>
            <p:nvPr/>
          </p:nvSpPr>
          <p:spPr>
            <a:xfrm>
              <a:off x="3308169" y="5330777"/>
              <a:ext cx="1194708"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Write log</a:t>
              </a:r>
            </a:p>
          </p:txBody>
        </p:sp>
        <p:cxnSp>
          <p:nvCxnSpPr>
            <p:cNvPr id="88" name="Straight Arrow Connector 87">
              <a:extLst>
                <a:ext uri="{FF2B5EF4-FFF2-40B4-BE49-F238E27FC236}">
                  <a16:creationId xmlns:a16="http://schemas.microsoft.com/office/drawing/2014/main" id="{3213809A-B836-43A9-897B-DB40B9A88B5B}"/>
                </a:ext>
              </a:extLst>
            </p:cNvPr>
            <p:cNvCxnSpPr>
              <a:cxnSpLocks/>
              <a:stCxn id="80" idx="0"/>
            </p:cNvCxnSpPr>
            <p:nvPr/>
          </p:nvCxnSpPr>
          <p:spPr>
            <a:xfrm flipV="1">
              <a:off x="6548297" y="5942355"/>
              <a:ext cx="0" cy="26881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E078910-902C-42CB-9D6F-23F857D75599}"/>
                </a:ext>
              </a:extLst>
            </p:cNvPr>
            <p:cNvCxnSpPr>
              <a:cxnSpLocks/>
            </p:cNvCxnSpPr>
            <p:nvPr/>
          </p:nvCxnSpPr>
          <p:spPr>
            <a:xfrm>
              <a:off x="3308169" y="5943600"/>
              <a:ext cx="223157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98F67FBD-8168-4E28-990B-81A07307DEB4}"/>
                </a:ext>
              </a:extLst>
            </p:cNvPr>
            <p:cNvCxnSpPr>
              <a:cxnSpLocks/>
            </p:cNvCxnSpPr>
            <p:nvPr/>
          </p:nvCxnSpPr>
          <p:spPr>
            <a:xfrm>
              <a:off x="3308168" y="4674371"/>
              <a:ext cx="223157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3AF22E15-2015-49B7-9A2B-7FBB799E5F35}"/>
                </a:ext>
              </a:extLst>
            </p:cNvPr>
            <p:cNvCxnSpPr>
              <a:cxnSpLocks/>
            </p:cNvCxnSpPr>
            <p:nvPr/>
          </p:nvCxnSpPr>
          <p:spPr>
            <a:xfrm flipV="1">
              <a:off x="3829595" y="5711778"/>
              <a:ext cx="0" cy="231822"/>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31CD4EFF-C58B-4AF1-A945-C29049F1D82E}"/>
                </a:ext>
              </a:extLst>
            </p:cNvPr>
            <p:cNvCxnSpPr>
              <a:cxnSpLocks/>
            </p:cNvCxnSpPr>
            <p:nvPr/>
          </p:nvCxnSpPr>
          <p:spPr>
            <a:xfrm flipV="1">
              <a:off x="3829595" y="4674371"/>
              <a:ext cx="0" cy="656362"/>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Rectangle: Rounded Corners 106">
              <a:extLst>
                <a:ext uri="{FF2B5EF4-FFF2-40B4-BE49-F238E27FC236}">
                  <a16:creationId xmlns:a16="http://schemas.microsoft.com/office/drawing/2014/main" id="{E71AD0ED-8E85-4504-9E49-EB9D37F31E26}"/>
                </a:ext>
              </a:extLst>
            </p:cNvPr>
            <p:cNvSpPr/>
            <p:nvPr/>
          </p:nvSpPr>
          <p:spPr>
            <a:xfrm>
              <a:off x="4091940" y="4845899"/>
              <a:ext cx="1447800"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Dispatch money</a:t>
              </a:r>
            </a:p>
          </p:txBody>
        </p:sp>
        <p:cxnSp>
          <p:nvCxnSpPr>
            <p:cNvPr id="111" name="Straight Arrow Connector 110">
              <a:extLst>
                <a:ext uri="{FF2B5EF4-FFF2-40B4-BE49-F238E27FC236}">
                  <a16:creationId xmlns:a16="http://schemas.microsoft.com/office/drawing/2014/main" id="{4A456127-DD07-4977-BBD2-782DD752A598}"/>
                </a:ext>
              </a:extLst>
            </p:cNvPr>
            <p:cNvCxnSpPr>
              <a:cxnSpLocks/>
              <a:stCxn id="187" idx="0"/>
              <a:endCxn id="16" idx="2"/>
            </p:cNvCxnSpPr>
            <p:nvPr/>
          </p:nvCxnSpPr>
          <p:spPr>
            <a:xfrm flipV="1">
              <a:off x="5633897" y="3614388"/>
              <a:ext cx="0" cy="325904"/>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952F5275-0BE0-4C89-99A4-5DA2439DBB85}"/>
                </a:ext>
              </a:extLst>
            </p:cNvPr>
            <p:cNvCxnSpPr>
              <a:cxnSpLocks/>
              <a:endCxn id="162" idx="2"/>
            </p:cNvCxnSpPr>
            <p:nvPr/>
          </p:nvCxnSpPr>
          <p:spPr>
            <a:xfrm flipV="1">
              <a:off x="6590367" y="4105285"/>
              <a:ext cx="1149" cy="56904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6E087BEC-032C-4E93-A49F-69821BD77F62}"/>
                </a:ext>
              </a:extLst>
            </p:cNvPr>
            <p:cNvCxnSpPr>
              <a:cxnSpLocks/>
              <a:endCxn id="107" idx="2"/>
            </p:cNvCxnSpPr>
            <p:nvPr/>
          </p:nvCxnSpPr>
          <p:spPr>
            <a:xfrm flipV="1">
              <a:off x="4815840" y="5226899"/>
              <a:ext cx="0" cy="716656"/>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561040C5-39FC-4BA3-A1E8-9919694DAA0D}"/>
                </a:ext>
              </a:extLst>
            </p:cNvPr>
            <p:cNvCxnSpPr>
              <a:cxnSpLocks/>
              <a:stCxn id="107" idx="0"/>
            </p:cNvCxnSpPr>
            <p:nvPr/>
          </p:nvCxnSpPr>
          <p:spPr>
            <a:xfrm flipV="1">
              <a:off x="4815840" y="4674327"/>
              <a:ext cx="0" cy="171572"/>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7A4DDF8E-2F76-4616-807D-385D7D10A260}"/>
                </a:ext>
              </a:extLst>
            </p:cNvPr>
            <p:cNvSpPr txBox="1"/>
            <p:nvPr/>
          </p:nvSpPr>
          <p:spPr>
            <a:xfrm>
              <a:off x="3969397" y="4340852"/>
              <a:ext cx="1595845" cy="276999"/>
            </a:xfrm>
            <a:prstGeom prst="rect">
              <a:avLst/>
            </a:prstGeom>
            <a:noFill/>
            <a:ln w="19050">
              <a:noFill/>
            </a:ln>
          </p:spPr>
          <p:txBody>
            <a:bodyPr wrap="square">
              <a:spAutoFit/>
            </a:bodyPr>
            <a:lstStyle/>
            <a:p>
              <a:pPr algn="r"/>
              <a:r>
                <a:rPr lang="en-US" sz="1200" dirty="0">
                  <a:solidFill>
                    <a:schemeClr val="tx1"/>
                  </a:solidFill>
                </a:rPr>
                <a:t>[Balance &gt;= Amount]</a:t>
              </a:r>
              <a:endParaRPr lang="en-US" sz="1200" dirty="0"/>
            </a:p>
          </p:txBody>
        </p:sp>
        <p:sp>
          <p:nvSpPr>
            <p:cNvPr id="124" name="Rectangle: Rounded Corners 123">
              <a:extLst>
                <a:ext uri="{FF2B5EF4-FFF2-40B4-BE49-F238E27FC236}">
                  <a16:creationId xmlns:a16="http://schemas.microsoft.com/office/drawing/2014/main" id="{F1167BCC-1811-4E5D-A792-0459EC9DA862}"/>
                </a:ext>
              </a:extLst>
            </p:cNvPr>
            <p:cNvSpPr/>
            <p:nvPr/>
          </p:nvSpPr>
          <p:spPr>
            <a:xfrm>
              <a:off x="6838621" y="4073599"/>
              <a:ext cx="1274621"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Take Back money</a:t>
              </a:r>
            </a:p>
          </p:txBody>
        </p:sp>
        <p:sp>
          <p:nvSpPr>
            <p:cNvPr id="126" name="Rectangle: Rounded Corners 125">
              <a:extLst>
                <a:ext uri="{FF2B5EF4-FFF2-40B4-BE49-F238E27FC236}">
                  <a16:creationId xmlns:a16="http://schemas.microsoft.com/office/drawing/2014/main" id="{1F0D55E5-5E99-499B-8936-6659C74A5C7A}"/>
                </a:ext>
              </a:extLst>
            </p:cNvPr>
            <p:cNvSpPr/>
            <p:nvPr/>
          </p:nvSpPr>
          <p:spPr>
            <a:xfrm>
              <a:off x="6767317" y="2695328"/>
              <a:ext cx="1345925"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Eject Card</a:t>
              </a:r>
            </a:p>
          </p:txBody>
        </p:sp>
        <p:cxnSp>
          <p:nvCxnSpPr>
            <p:cNvPr id="127" name="Straight Arrow Connector 126">
              <a:extLst>
                <a:ext uri="{FF2B5EF4-FFF2-40B4-BE49-F238E27FC236}">
                  <a16:creationId xmlns:a16="http://schemas.microsoft.com/office/drawing/2014/main" id="{982B6206-4BCB-45C6-8DFF-73BBD052955E}"/>
                </a:ext>
              </a:extLst>
            </p:cNvPr>
            <p:cNvCxnSpPr>
              <a:cxnSpLocks/>
              <a:stCxn id="144" idx="0"/>
              <a:endCxn id="126" idx="2"/>
            </p:cNvCxnSpPr>
            <p:nvPr/>
          </p:nvCxnSpPr>
          <p:spPr>
            <a:xfrm flipV="1">
              <a:off x="7440280" y="3076328"/>
              <a:ext cx="0" cy="30752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AB053444-3413-422A-BBC0-D891EA441279}"/>
                </a:ext>
              </a:extLst>
            </p:cNvPr>
            <p:cNvCxnSpPr>
              <a:cxnSpLocks/>
              <a:stCxn id="80" idx="3"/>
              <a:endCxn id="124" idx="3"/>
            </p:cNvCxnSpPr>
            <p:nvPr/>
          </p:nvCxnSpPr>
          <p:spPr>
            <a:xfrm flipV="1">
              <a:off x="6738797" y="4264099"/>
              <a:ext cx="1374445" cy="2137570"/>
            </a:xfrm>
            <a:prstGeom prst="bentConnector3">
              <a:avLst>
                <a:gd name="adj1" fmla="val 11663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3" name="Connector: Elbow 132">
              <a:extLst>
                <a:ext uri="{FF2B5EF4-FFF2-40B4-BE49-F238E27FC236}">
                  <a16:creationId xmlns:a16="http://schemas.microsoft.com/office/drawing/2014/main" id="{420615F2-A1E8-426D-BC49-130A2BC2BBF1}"/>
                </a:ext>
              </a:extLst>
            </p:cNvPr>
            <p:cNvCxnSpPr>
              <a:cxnSpLocks/>
              <a:stCxn id="124" idx="0"/>
              <a:endCxn id="162" idx="3"/>
            </p:cNvCxnSpPr>
            <p:nvPr/>
          </p:nvCxnSpPr>
          <p:spPr>
            <a:xfrm rot="16200000" flipV="1">
              <a:off x="7049567" y="3647234"/>
              <a:ext cx="158814" cy="693916"/>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640D69A5-6255-4DCA-824D-0EF1F28D25D5}"/>
                </a:ext>
              </a:extLst>
            </p:cNvPr>
            <p:cNvSpPr/>
            <p:nvPr/>
          </p:nvSpPr>
          <p:spPr>
            <a:xfrm>
              <a:off x="7376929" y="2341195"/>
              <a:ext cx="126700" cy="126700"/>
            </a:xfrm>
            <a:prstGeom prst="ellipse">
              <a:avLst/>
            </a:prstGeom>
            <a:solidFill>
              <a:schemeClr val="tx1"/>
            </a:solidFill>
            <a:ln w="7620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8" name="Straight Arrow Connector 137">
              <a:extLst>
                <a:ext uri="{FF2B5EF4-FFF2-40B4-BE49-F238E27FC236}">
                  <a16:creationId xmlns:a16="http://schemas.microsoft.com/office/drawing/2014/main" id="{010670CF-9ACA-4BD4-9CED-48E4851AA20C}"/>
                </a:ext>
              </a:extLst>
            </p:cNvPr>
            <p:cNvCxnSpPr>
              <a:cxnSpLocks/>
              <a:stCxn id="126" idx="0"/>
              <a:endCxn id="137" idx="4"/>
            </p:cNvCxnSpPr>
            <p:nvPr/>
          </p:nvCxnSpPr>
          <p:spPr>
            <a:xfrm flipH="1" flipV="1">
              <a:off x="7440279" y="2467895"/>
              <a:ext cx="1" cy="22743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C1D5FB8C-23AD-4E0C-8DE5-3FB303E66891}"/>
                </a:ext>
              </a:extLst>
            </p:cNvPr>
            <p:cNvSpPr txBox="1"/>
            <p:nvPr/>
          </p:nvSpPr>
          <p:spPr>
            <a:xfrm>
              <a:off x="4827699" y="5976490"/>
              <a:ext cx="1764794" cy="276999"/>
            </a:xfrm>
            <a:prstGeom prst="rect">
              <a:avLst/>
            </a:prstGeom>
            <a:noFill/>
            <a:ln w="19050">
              <a:noFill/>
            </a:ln>
          </p:spPr>
          <p:txBody>
            <a:bodyPr wrap="square">
              <a:spAutoFit/>
            </a:bodyPr>
            <a:lstStyle/>
            <a:p>
              <a:pPr algn="r"/>
              <a:r>
                <a:rPr lang="en-US" sz="1200" dirty="0">
                  <a:solidFill>
                    <a:schemeClr val="tx1"/>
                  </a:solidFill>
                </a:rPr>
                <a:t>[Money taken in 5 sec.]</a:t>
              </a:r>
              <a:endParaRPr lang="en-US" sz="1200" dirty="0"/>
            </a:p>
          </p:txBody>
        </p:sp>
        <p:sp>
          <p:nvSpPr>
            <p:cNvPr id="10" name="Diamond 9">
              <a:extLst>
                <a:ext uri="{FF2B5EF4-FFF2-40B4-BE49-F238E27FC236}">
                  <a16:creationId xmlns:a16="http://schemas.microsoft.com/office/drawing/2014/main" id="{EBB2B9DD-6A78-417F-87B2-388CE160B35D}"/>
                </a:ext>
              </a:extLst>
            </p:cNvPr>
            <p:cNvSpPr/>
            <p:nvPr/>
          </p:nvSpPr>
          <p:spPr>
            <a:xfrm>
              <a:off x="3810000" y="2563122"/>
              <a:ext cx="381000" cy="381000"/>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5D0692D6-49E6-406D-9FBC-9B57B2A99A99}"/>
                </a:ext>
              </a:extLst>
            </p:cNvPr>
            <p:cNvCxnSpPr>
              <a:cxnSpLocks/>
              <a:stCxn id="14" idx="2"/>
              <a:endCxn id="10" idx="0"/>
            </p:cNvCxnSpPr>
            <p:nvPr/>
          </p:nvCxnSpPr>
          <p:spPr>
            <a:xfrm>
              <a:off x="4000500" y="2390732"/>
              <a:ext cx="0" cy="17239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C267AB5-7B03-467B-8BBB-396343EBA16E}"/>
                </a:ext>
              </a:extLst>
            </p:cNvPr>
            <p:cNvCxnSpPr>
              <a:cxnSpLocks/>
              <a:stCxn id="10" idx="3"/>
              <a:endCxn id="26" idx="1"/>
            </p:cNvCxnSpPr>
            <p:nvPr/>
          </p:nvCxnSpPr>
          <p:spPr>
            <a:xfrm>
              <a:off x="4191000" y="2753622"/>
              <a:ext cx="829490" cy="397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Diamond 25">
              <a:extLst>
                <a:ext uri="{FF2B5EF4-FFF2-40B4-BE49-F238E27FC236}">
                  <a16:creationId xmlns:a16="http://schemas.microsoft.com/office/drawing/2014/main" id="{27261079-F09C-4925-B4E4-4B89B7C5E23A}"/>
                </a:ext>
              </a:extLst>
            </p:cNvPr>
            <p:cNvSpPr/>
            <p:nvPr/>
          </p:nvSpPr>
          <p:spPr>
            <a:xfrm>
              <a:off x="5020490" y="2567092"/>
              <a:ext cx="381000" cy="381000"/>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Connector: Elbow 72">
              <a:extLst>
                <a:ext uri="{FF2B5EF4-FFF2-40B4-BE49-F238E27FC236}">
                  <a16:creationId xmlns:a16="http://schemas.microsoft.com/office/drawing/2014/main" id="{24D3D83A-7060-401C-8BE1-61883B6F74F8}"/>
                </a:ext>
              </a:extLst>
            </p:cNvPr>
            <p:cNvCxnSpPr>
              <a:cxnSpLocks/>
              <a:stCxn id="26" idx="0"/>
              <a:endCxn id="12" idx="3"/>
            </p:cNvCxnSpPr>
            <p:nvPr/>
          </p:nvCxnSpPr>
          <p:spPr>
            <a:xfrm rot="16200000" flipV="1">
              <a:off x="4492539" y="1848641"/>
              <a:ext cx="950313" cy="486590"/>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57A2547-33FA-413D-B214-9EFFF87E5B56}"/>
                </a:ext>
              </a:extLst>
            </p:cNvPr>
            <p:cNvSpPr txBox="1"/>
            <p:nvPr/>
          </p:nvSpPr>
          <p:spPr>
            <a:xfrm>
              <a:off x="4038600" y="2497854"/>
              <a:ext cx="1035227" cy="276999"/>
            </a:xfrm>
            <a:prstGeom prst="rect">
              <a:avLst/>
            </a:prstGeom>
            <a:noFill/>
            <a:ln w="19050">
              <a:noFill/>
            </a:ln>
          </p:spPr>
          <p:txBody>
            <a:bodyPr wrap="square">
              <a:spAutoFit/>
            </a:bodyPr>
            <a:lstStyle/>
            <a:p>
              <a:pPr algn="ctr"/>
              <a:r>
                <a:rPr lang="en-US" sz="1200" dirty="0">
                  <a:solidFill>
                    <a:schemeClr val="tx1"/>
                  </a:solidFill>
                </a:rPr>
                <a:t>[</a:t>
              </a:r>
              <a:r>
                <a:rPr lang="en-US" sz="1200" dirty="0"/>
                <a:t>in</a:t>
              </a:r>
              <a:r>
                <a:rPr lang="en-US" sz="1200" dirty="0">
                  <a:solidFill>
                    <a:schemeClr val="tx1"/>
                  </a:solidFill>
                </a:rPr>
                <a:t>correct]</a:t>
              </a:r>
              <a:endParaRPr lang="en-US" sz="1200" dirty="0"/>
            </a:p>
          </p:txBody>
        </p:sp>
        <p:sp>
          <p:nvSpPr>
            <p:cNvPr id="38" name="TextBox 37">
              <a:extLst>
                <a:ext uri="{FF2B5EF4-FFF2-40B4-BE49-F238E27FC236}">
                  <a16:creationId xmlns:a16="http://schemas.microsoft.com/office/drawing/2014/main" id="{69116281-3B0B-4B36-A6AE-A96D756A83FA}"/>
                </a:ext>
              </a:extLst>
            </p:cNvPr>
            <p:cNvSpPr txBox="1"/>
            <p:nvPr/>
          </p:nvSpPr>
          <p:spPr>
            <a:xfrm>
              <a:off x="5111926" y="2258739"/>
              <a:ext cx="1309553" cy="276999"/>
            </a:xfrm>
            <a:prstGeom prst="rect">
              <a:avLst/>
            </a:prstGeom>
            <a:noFill/>
            <a:ln w="19050">
              <a:noFill/>
            </a:ln>
          </p:spPr>
          <p:txBody>
            <a:bodyPr wrap="square">
              <a:spAutoFit/>
            </a:bodyPr>
            <a:lstStyle/>
            <a:p>
              <a:pPr algn="ctr"/>
              <a:r>
                <a:rPr lang="en-US" sz="1200" dirty="0">
                  <a:solidFill>
                    <a:schemeClr val="tx1"/>
                  </a:solidFill>
                </a:rPr>
                <a:t>[</a:t>
              </a:r>
              <a:r>
                <a:rPr lang="en-US" sz="1200" dirty="0"/>
                <a:t>in</a:t>
              </a:r>
              <a:r>
                <a:rPr lang="en-US" sz="1200" dirty="0">
                  <a:solidFill>
                    <a:schemeClr val="tx1"/>
                  </a:solidFill>
                </a:rPr>
                <a:t>correct &lt;= 3]</a:t>
              </a:r>
              <a:endParaRPr lang="en-US" sz="1200" dirty="0"/>
            </a:p>
          </p:txBody>
        </p:sp>
        <p:sp>
          <p:nvSpPr>
            <p:cNvPr id="42" name="TextBox 41">
              <a:extLst>
                <a:ext uri="{FF2B5EF4-FFF2-40B4-BE49-F238E27FC236}">
                  <a16:creationId xmlns:a16="http://schemas.microsoft.com/office/drawing/2014/main" id="{DE2AC7EE-D99B-4C53-87A5-EAE669314E34}"/>
                </a:ext>
              </a:extLst>
            </p:cNvPr>
            <p:cNvSpPr txBox="1"/>
            <p:nvPr/>
          </p:nvSpPr>
          <p:spPr>
            <a:xfrm>
              <a:off x="4341550" y="2942529"/>
              <a:ext cx="1309553" cy="276999"/>
            </a:xfrm>
            <a:prstGeom prst="rect">
              <a:avLst/>
            </a:prstGeom>
            <a:noFill/>
            <a:ln w="19050">
              <a:noFill/>
            </a:ln>
          </p:spPr>
          <p:txBody>
            <a:bodyPr wrap="square">
              <a:spAutoFit/>
            </a:bodyPr>
            <a:lstStyle/>
            <a:p>
              <a:pPr algn="r"/>
              <a:r>
                <a:rPr lang="en-US" sz="1200" dirty="0">
                  <a:solidFill>
                    <a:schemeClr val="tx1"/>
                  </a:solidFill>
                </a:rPr>
                <a:t>[</a:t>
              </a:r>
              <a:r>
                <a:rPr lang="en-US" sz="1200" dirty="0"/>
                <a:t>in</a:t>
              </a:r>
              <a:r>
                <a:rPr lang="en-US" sz="1200" dirty="0">
                  <a:solidFill>
                    <a:schemeClr val="tx1"/>
                  </a:solidFill>
                </a:rPr>
                <a:t>correct &gt; 3]</a:t>
              </a:r>
              <a:endParaRPr lang="en-US" sz="1200" dirty="0"/>
            </a:p>
          </p:txBody>
        </p:sp>
        <p:cxnSp>
          <p:nvCxnSpPr>
            <p:cNvPr id="83" name="Connector: Elbow 82">
              <a:extLst>
                <a:ext uri="{FF2B5EF4-FFF2-40B4-BE49-F238E27FC236}">
                  <a16:creationId xmlns:a16="http://schemas.microsoft.com/office/drawing/2014/main" id="{F449F01D-8D3E-4C19-8334-704344E3FD50}"/>
                </a:ext>
              </a:extLst>
            </p:cNvPr>
            <p:cNvCxnSpPr>
              <a:cxnSpLocks/>
              <a:stCxn id="26" idx="3"/>
              <a:endCxn id="16" idx="0"/>
            </p:cNvCxnSpPr>
            <p:nvPr/>
          </p:nvCxnSpPr>
          <p:spPr>
            <a:xfrm>
              <a:off x="5401490" y="2757592"/>
              <a:ext cx="232407" cy="475796"/>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404BFF47-9453-46A1-879A-F3BFB6A2E923}"/>
                </a:ext>
              </a:extLst>
            </p:cNvPr>
            <p:cNvCxnSpPr>
              <a:cxnSpLocks/>
              <a:endCxn id="80" idx="1"/>
            </p:cNvCxnSpPr>
            <p:nvPr/>
          </p:nvCxnSpPr>
          <p:spPr>
            <a:xfrm>
              <a:off x="4081921" y="5952829"/>
              <a:ext cx="2275876" cy="448840"/>
            </a:xfrm>
            <a:prstGeom prst="bentConnector3">
              <a:avLst>
                <a:gd name="adj1" fmla="val 12884"/>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3" name="Rectangle: Rounded Corners 122">
              <a:extLst>
                <a:ext uri="{FF2B5EF4-FFF2-40B4-BE49-F238E27FC236}">
                  <a16:creationId xmlns:a16="http://schemas.microsoft.com/office/drawing/2014/main" id="{F99DDEC1-9554-41E2-9474-7C19CE982A3C}"/>
                </a:ext>
              </a:extLst>
            </p:cNvPr>
            <p:cNvSpPr/>
            <p:nvPr/>
          </p:nvSpPr>
          <p:spPr>
            <a:xfrm>
              <a:off x="5889714" y="5333979"/>
              <a:ext cx="1194708"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Print receipt</a:t>
              </a:r>
            </a:p>
          </p:txBody>
        </p:sp>
        <p:cxnSp>
          <p:nvCxnSpPr>
            <p:cNvPr id="125" name="Straight Connector 124">
              <a:extLst>
                <a:ext uri="{FF2B5EF4-FFF2-40B4-BE49-F238E27FC236}">
                  <a16:creationId xmlns:a16="http://schemas.microsoft.com/office/drawing/2014/main" id="{0E91A4D5-9A9C-4CEB-B4A8-C83E1EFC11B2}"/>
                </a:ext>
              </a:extLst>
            </p:cNvPr>
            <p:cNvCxnSpPr>
              <a:cxnSpLocks/>
            </p:cNvCxnSpPr>
            <p:nvPr/>
          </p:nvCxnSpPr>
          <p:spPr>
            <a:xfrm>
              <a:off x="5889714" y="5946802"/>
              <a:ext cx="223157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84EE3F7F-A991-4473-AC03-079B3ECE3CC4}"/>
                </a:ext>
              </a:extLst>
            </p:cNvPr>
            <p:cNvCxnSpPr>
              <a:cxnSpLocks/>
            </p:cNvCxnSpPr>
            <p:nvPr/>
          </p:nvCxnSpPr>
          <p:spPr>
            <a:xfrm>
              <a:off x="5889713" y="4677573"/>
              <a:ext cx="223157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B0F8CF5A-2DDA-498C-8AE5-65616FB1F6B4}"/>
                </a:ext>
              </a:extLst>
            </p:cNvPr>
            <p:cNvCxnSpPr>
              <a:cxnSpLocks/>
            </p:cNvCxnSpPr>
            <p:nvPr/>
          </p:nvCxnSpPr>
          <p:spPr>
            <a:xfrm flipV="1">
              <a:off x="6411140" y="5714980"/>
              <a:ext cx="0" cy="23182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81299BD4-C6E0-40B8-95E5-4CA52F420FE5}"/>
                </a:ext>
              </a:extLst>
            </p:cNvPr>
            <p:cNvCxnSpPr>
              <a:cxnSpLocks/>
            </p:cNvCxnSpPr>
            <p:nvPr/>
          </p:nvCxnSpPr>
          <p:spPr>
            <a:xfrm flipV="1">
              <a:off x="6411140" y="4677573"/>
              <a:ext cx="0" cy="65636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2" name="Rectangle: Rounded Corners 131">
              <a:extLst>
                <a:ext uri="{FF2B5EF4-FFF2-40B4-BE49-F238E27FC236}">
                  <a16:creationId xmlns:a16="http://schemas.microsoft.com/office/drawing/2014/main" id="{4CF36693-4F8F-464D-9E6C-29091592DE33}"/>
                </a:ext>
              </a:extLst>
            </p:cNvPr>
            <p:cNvSpPr/>
            <p:nvPr/>
          </p:nvSpPr>
          <p:spPr>
            <a:xfrm>
              <a:off x="6673485" y="4849101"/>
              <a:ext cx="1447800"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Debit Account</a:t>
              </a:r>
            </a:p>
          </p:txBody>
        </p:sp>
        <p:cxnSp>
          <p:nvCxnSpPr>
            <p:cNvPr id="134" name="Straight Arrow Connector 133">
              <a:extLst>
                <a:ext uri="{FF2B5EF4-FFF2-40B4-BE49-F238E27FC236}">
                  <a16:creationId xmlns:a16="http://schemas.microsoft.com/office/drawing/2014/main" id="{215B5BB3-7278-416D-84FF-9A2D9D5E85FC}"/>
                </a:ext>
              </a:extLst>
            </p:cNvPr>
            <p:cNvCxnSpPr>
              <a:cxnSpLocks/>
              <a:endCxn id="132" idx="2"/>
            </p:cNvCxnSpPr>
            <p:nvPr/>
          </p:nvCxnSpPr>
          <p:spPr>
            <a:xfrm flipV="1">
              <a:off x="7397385" y="5230101"/>
              <a:ext cx="0" cy="71665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F6452531-1931-4302-B096-8DE270EFEB3E}"/>
                </a:ext>
              </a:extLst>
            </p:cNvPr>
            <p:cNvCxnSpPr>
              <a:cxnSpLocks/>
              <a:stCxn id="132" idx="0"/>
            </p:cNvCxnSpPr>
            <p:nvPr/>
          </p:nvCxnSpPr>
          <p:spPr>
            <a:xfrm flipV="1">
              <a:off x="7397385" y="4677529"/>
              <a:ext cx="0" cy="17157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1A62F097-CA28-4850-8685-C17B32C4DB10}"/>
                </a:ext>
              </a:extLst>
            </p:cNvPr>
            <p:cNvSpPr txBox="1"/>
            <p:nvPr/>
          </p:nvSpPr>
          <p:spPr>
            <a:xfrm>
              <a:off x="6583836" y="6421983"/>
              <a:ext cx="2041073" cy="276999"/>
            </a:xfrm>
            <a:prstGeom prst="rect">
              <a:avLst/>
            </a:prstGeom>
            <a:noFill/>
            <a:ln w="19050">
              <a:noFill/>
            </a:ln>
          </p:spPr>
          <p:txBody>
            <a:bodyPr wrap="square">
              <a:spAutoFit/>
            </a:bodyPr>
            <a:lstStyle/>
            <a:p>
              <a:pPr algn="r"/>
              <a:r>
                <a:rPr lang="en-US" sz="1200" dirty="0">
                  <a:solidFill>
                    <a:schemeClr val="tx1"/>
                  </a:solidFill>
                </a:rPr>
                <a:t>[Money not taken in 5 sec.]</a:t>
              </a:r>
              <a:endParaRPr lang="en-US" sz="1200" dirty="0"/>
            </a:p>
          </p:txBody>
        </p:sp>
        <p:sp>
          <p:nvSpPr>
            <p:cNvPr id="144" name="Rectangle: Rounded Corners 143">
              <a:extLst>
                <a:ext uri="{FF2B5EF4-FFF2-40B4-BE49-F238E27FC236}">
                  <a16:creationId xmlns:a16="http://schemas.microsoft.com/office/drawing/2014/main" id="{4A5D5C80-002F-4948-A4BA-7D4334118034}"/>
                </a:ext>
              </a:extLst>
            </p:cNvPr>
            <p:cNvSpPr/>
            <p:nvPr/>
          </p:nvSpPr>
          <p:spPr>
            <a:xfrm>
              <a:off x="6767317" y="3383852"/>
              <a:ext cx="1345925"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Show Balance</a:t>
              </a:r>
            </a:p>
          </p:txBody>
        </p:sp>
        <p:sp>
          <p:nvSpPr>
            <p:cNvPr id="162" name="Diamond 161">
              <a:extLst>
                <a:ext uri="{FF2B5EF4-FFF2-40B4-BE49-F238E27FC236}">
                  <a16:creationId xmlns:a16="http://schemas.microsoft.com/office/drawing/2014/main" id="{A878BE75-803F-4468-874B-AA428ABEED41}"/>
                </a:ext>
              </a:extLst>
            </p:cNvPr>
            <p:cNvSpPr/>
            <p:nvPr/>
          </p:nvSpPr>
          <p:spPr>
            <a:xfrm>
              <a:off x="6401016" y="3724285"/>
              <a:ext cx="381000" cy="381000"/>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Connector: Elbow 171">
              <a:extLst>
                <a:ext uri="{FF2B5EF4-FFF2-40B4-BE49-F238E27FC236}">
                  <a16:creationId xmlns:a16="http://schemas.microsoft.com/office/drawing/2014/main" id="{AF444F0F-FE3F-4284-AB01-7641504E9F56}"/>
                </a:ext>
              </a:extLst>
            </p:cNvPr>
            <p:cNvCxnSpPr>
              <a:cxnSpLocks/>
              <a:stCxn id="162" idx="0"/>
              <a:endCxn id="144" idx="1"/>
            </p:cNvCxnSpPr>
            <p:nvPr/>
          </p:nvCxnSpPr>
          <p:spPr>
            <a:xfrm rot="5400000" flipH="1" flipV="1">
              <a:off x="6604450" y="3561419"/>
              <a:ext cx="149933" cy="175801"/>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7" name="Oval 186">
              <a:extLst>
                <a:ext uri="{FF2B5EF4-FFF2-40B4-BE49-F238E27FC236}">
                  <a16:creationId xmlns:a16="http://schemas.microsoft.com/office/drawing/2014/main" id="{BA1946D2-F8E7-4564-931F-294992CE9D1A}"/>
                </a:ext>
              </a:extLst>
            </p:cNvPr>
            <p:cNvSpPr/>
            <p:nvPr/>
          </p:nvSpPr>
          <p:spPr>
            <a:xfrm>
              <a:off x="5570547" y="3940292"/>
              <a:ext cx="126700" cy="126700"/>
            </a:xfrm>
            <a:prstGeom prst="ellipse">
              <a:avLst/>
            </a:prstGeom>
            <a:solidFill>
              <a:schemeClr val="tx1"/>
            </a:solidFill>
            <a:ln w="7620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59111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F991C609-58DF-447F-8006-D347998EA403}"/>
              </a:ext>
            </a:extLst>
          </p:cNvPr>
          <p:cNvSpPr>
            <a:spLocks noGrp="1"/>
          </p:cNvSpPr>
          <p:nvPr>
            <p:ph type="title"/>
          </p:nvPr>
        </p:nvSpPr>
        <p:spPr/>
        <p:txBody>
          <a:bodyPr/>
          <a:lstStyle/>
          <a:p>
            <a:r>
              <a:rPr lang="en-US" altLang="en-US" dirty="0"/>
              <a:t>Case Studies</a:t>
            </a:r>
          </a:p>
        </p:txBody>
      </p:sp>
      <p:sp>
        <p:nvSpPr>
          <p:cNvPr id="3" name="Content Placeholder 2">
            <a:extLst>
              <a:ext uri="{FF2B5EF4-FFF2-40B4-BE49-F238E27FC236}">
                <a16:creationId xmlns:a16="http://schemas.microsoft.com/office/drawing/2014/main" id="{7B910C38-61C7-444D-9225-0A2AB828B508}"/>
              </a:ext>
            </a:extLst>
          </p:cNvPr>
          <p:cNvSpPr>
            <a:spLocks noGrp="1"/>
          </p:cNvSpPr>
          <p:nvPr>
            <p:ph idx="1"/>
          </p:nvPr>
        </p:nvSpPr>
        <p:spPr/>
        <p:txBody>
          <a:bodyPr>
            <a:normAutofit fontScale="85000" lnSpcReduction="20000"/>
          </a:bodyPr>
          <a:lstStyle/>
          <a:p>
            <a:pPr>
              <a:defRPr/>
            </a:pPr>
            <a:r>
              <a:rPr lang="en-US" b="1" dirty="0"/>
              <a:t>Case 4 (Activity Diagram with Object Flow)</a:t>
            </a:r>
            <a:endParaRPr lang="en-US" dirty="0"/>
          </a:p>
          <a:p>
            <a:pPr>
              <a:defRPr/>
            </a:pPr>
            <a:r>
              <a:rPr lang="en-US" dirty="0"/>
              <a:t>A regular customer requests for product. The sales department processes the order by creating a new order object in empty state. Materials of the order are pulled out of the inventory at the warehouse and the order is set as filled. Products are then shipped by the warehouse and sales department prepares the bill at the same time. If the customer pays for the bill within a week sales department closes the order in paid state. If the customer doesn’t pay the bill within one week the sales department sends warning to the customer changing his state to defaulter and closes the order in unpaid state.</a:t>
            </a:r>
          </a:p>
          <a:p>
            <a:pPr>
              <a:defRP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27699CFA-4EA5-4640-9349-C55E03D6B8BF}"/>
              </a:ext>
            </a:extLst>
          </p:cNvPr>
          <p:cNvSpPr>
            <a:spLocks noGrp="1"/>
          </p:cNvSpPr>
          <p:nvPr>
            <p:ph type="title"/>
          </p:nvPr>
        </p:nvSpPr>
        <p:spPr/>
        <p:txBody>
          <a:bodyPr/>
          <a:lstStyle/>
          <a:p>
            <a:pPr eaLnBrk="1" hangingPunct="1"/>
            <a:r>
              <a:rPr lang="en-US" altLang="en-US">
                <a:cs typeface="Times New Roman" panose="02020603050405020304" pitchFamily="18" charset="0"/>
              </a:rPr>
              <a:t>Introduction</a:t>
            </a:r>
            <a:endParaRPr lang="en-US" altLang="en-US"/>
          </a:p>
        </p:txBody>
      </p:sp>
      <p:sp>
        <p:nvSpPr>
          <p:cNvPr id="4099" name="Content Placeholder 2">
            <a:extLst>
              <a:ext uri="{FF2B5EF4-FFF2-40B4-BE49-F238E27FC236}">
                <a16:creationId xmlns:a16="http://schemas.microsoft.com/office/drawing/2014/main" id="{64F5B2BF-63EE-4BA1-A39F-026BB542D677}"/>
              </a:ext>
            </a:extLst>
          </p:cNvPr>
          <p:cNvSpPr>
            <a:spLocks noGrp="1"/>
          </p:cNvSpPr>
          <p:nvPr>
            <p:ph idx="1"/>
          </p:nvPr>
        </p:nvSpPr>
        <p:spPr>
          <a:xfrm>
            <a:off x="457200" y="1600200"/>
            <a:ext cx="8229600" cy="4876800"/>
          </a:xfrm>
        </p:spPr>
        <p:txBody>
          <a:bodyPr>
            <a:normAutofit fontScale="77500" lnSpcReduction="20000"/>
          </a:bodyPr>
          <a:lstStyle/>
          <a:p>
            <a:pPr eaLnBrk="1" hangingPunct="1">
              <a:defRPr/>
            </a:pPr>
            <a:r>
              <a:rPr lang="en-US" dirty="0"/>
              <a:t>An activity diagram is essentially a flowchart, showing flow of control from activity to activity. </a:t>
            </a:r>
          </a:p>
          <a:p>
            <a:pPr eaLnBrk="1" hangingPunct="1">
              <a:defRPr/>
            </a:pPr>
            <a:r>
              <a:rPr lang="en-US" dirty="0"/>
              <a:t>Unlike a traditional flowchart, an activity diagram shows concurrency as well as branches of control.</a:t>
            </a:r>
          </a:p>
          <a:p>
            <a:pPr eaLnBrk="1" hangingPunct="1">
              <a:defRPr/>
            </a:pPr>
            <a:r>
              <a:rPr lang="en-US" dirty="0"/>
              <a:t>You use activity diagrams to model the dynamic aspects of a system. For the most part, this involves modeling the sequential and concurrent steps in a computational process. </a:t>
            </a:r>
          </a:p>
          <a:p>
            <a:pPr eaLnBrk="1" hangingPunct="1">
              <a:defRPr/>
            </a:pPr>
            <a:r>
              <a:rPr lang="en-US" altLang="en-US" sz="3200" dirty="0"/>
              <a:t>An </a:t>
            </a:r>
            <a:r>
              <a:rPr lang="en-US" altLang="en-US" sz="3200" b="1" dirty="0"/>
              <a:t>activity</a:t>
            </a:r>
            <a:r>
              <a:rPr lang="en-US" altLang="en-US" sz="3200" dirty="0"/>
              <a:t> is a behavior that specifies the sequence of steps a computational process performs. </a:t>
            </a:r>
          </a:p>
          <a:p>
            <a:pPr eaLnBrk="1" hangingPunct="1"/>
            <a:r>
              <a:rPr lang="en-US" altLang="en-US" sz="3200" dirty="0"/>
              <a:t>Behavioral thing that focuses on the flows among computational steps without regard to which object performs each step.</a:t>
            </a:r>
          </a:p>
          <a:p>
            <a:pPr eaLnBrk="1" hangingPunct="1"/>
            <a:r>
              <a:rPr lang="en-US" altLang="en-US" sz="3200" dirty="0"/>
              <a:t>A step of an activity is called an </a:t>
            </a:r>
            <a:r>
              <a:rPr lang="en-US" altLang="en-US" sz="3200" b="1" dirty="0"/>
              <a:t>action</a:t>
            </a:r>
            <a:r>
              <a:rPr lang="en-US" altLang="en-US" sz="3200" dirty="0"/>
              <a:t>.</a:t>
            </a:r>
            <a:endParaRPr lang="en-US" dirty="0"/>
          </a:p>
          <a:p>
            <a:pPr eaLnBrk="1" hangingPunct="1">
              <a:defRPr/>
            </a:pPr>
            <a:endParaRPr lang="en-US" altLang="en-US" dirty="0"/>
          </a:p>
          <a:p>
            <a:pPr eaLnBrk="1" hangingPunct="1">
              <a:defRPr/>
            </a:pP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812E34-1097-40A4-B2A6-7B0CDB5C380B}"/>
              </a:ext>
            </a:extLst>
          </p:cNvPr>
          <p:cNvSpPr txBox="1"/>
          <p:nvPr/>
        </p:nvSpPr>
        <p:spPr>
          <a:xfrm>
            <a:off x="296288" y="825694"/>
            <a:ext cx="3285111" cy="4339650"/>
          </a:xfrm>
          <a:prstGeom prst="rect">
            <a:avLst/>
          </a:prstGeom>
          <a:solidFill>
            <a:schemeClr val="bg1">
              <a:lumMod val="95000"/>
            </a:schemeClr>
          </a:solidFill>
        </p:spPr>
        <p:txBody>
          <a:bodyPr wrap="square">
            <a:spAutoFit/>
          </a:bodyPr>
          <a:lstStyle/>
          <a:p>
            <a:pPr>
              <a:defRPr/>
            </a:pPr>
            <a:r>
              <a:rPr lang="en-US" sz="1600" b="1" dirty="0"/>
              <a:t>Case 4: Solution</a:t>
            </a:r>
            <a:endParaRPr lang="en-US" sz="1600" dirty="0"/>
          </a:p>
          <a:p>
            <a:pPr>
              <a:defRPr/>
            </a:pPr>
            <a:r>
              <a:rPr lang="en-US" sz="1100" b="1" dirty="0"/>
              <a:t>(Activity Diagram with Object Flow)</a:t>
            </a:r>
          </a:p>
          <a:p>
            <a:pPr>
              <a:defRPr/>
            </a:pPr>
            <a:endParaRPr lang="en-US" sz="1100" dirty="0"/>
          </a:p>
          <a:p>
            <a:pPr>
              <a:defRPr/>
            </a:pPr>
            <a:r>
              <a:rPr lang="en-US" sz="1400" dirty="0"/>
              <a:t>A regular customer requests for product. The sales department processes the order by creating a new order object in </a:t>
            </a:r>
            <a:r>
              <a:rPr lang="en-US" sz="1400" dirty="0">
                <a:solidFill>
                  <a:srgbClr val="FF0000"/>
                </a:solidFill>
              </a:rPr>
              <a:t>empty</a:t>
            </a:r>
            <a:r>
              <a:rPr lang="en-US" sz="1400" dirty="0"/>
              <a:t> state. Materials of the order are pulled out of the inventory at the warehouse and the order is set as </a:t>
            </a:r>
            <a:r>
              <a:rPr lang="en-US" sz="1400" dirty="0">
                <a:solidFill>
                  <a:srgbClr val="FF0000"/>
                </a:solidFill>
              </a:rPr>
              <a:t>filled</a:t>
            </a:r>
            <a:r>
              <a:rPr lang="en-US" sz="1400" dirty="0"/>
              <a:t>. Products are then shipped by the warehouse and sales department prepares the bill </a:t>
            </a:r>
            <a:r>
              <a:rPr lang="en-US" sz="1400" b="1" dirty="0"/>
              <a:t>at the same time</a:t>
            </a:r>
            <a:r>
              <a:rPr lang="en-US" sz="1400" dirty="0"/>
              <a:t>. If the customer pays for the bill within a week sales department closes the order in </a:t>
            </a:r>
            <a:r>
              <a:rPr lang="en-US" sz="1400" dirty="0">
                <a:solidFill>
                  <a:srgbClr val="FF0000"/>
                </a:solidFill>
              </a:rPr>
              <a:t>paid</a:t>
            </a:r>
            <a:r>
              <a:rPr lang="en-US" sz="1400" dirty="0"/>
              <a:t> state. If the customer doesn’t pay the bill within one week the sales department sends warning to the customer changing his state to </a:t>
            </a:r>
            <a:r>
              <a:rPr lang="en-US" sz="1400" dirty="0">
                <a:solidFill>
                  <a:srgbClr val="FF0000"/>
                </a:solidFill>
              </a:rPr>
              <a:t>defaulter</a:t>
            </a:r>
            <a:r>
              <a:rPr lang="en-US" sz="1400" dirty="0"/>
              <a:t> and closes the order in </a:t>
            </a:r>
            <a:r>
              <a:rPr lang="en-US" sz="1400" dirty="0">
                <a:solidFill>
                  <a:srgbClr val="FF0000"/>
                </a:solidFill>
              </a:rPr>
              <a:t>unpaid</a:t>
            </a:r>
            <a:r>
              <a:rPr lang="en-US" sz="1400" dirty="0"/>
              <a:t> state.</a:t>
            </a:r>
          </a:p>
        </p:txBody>
      </p:sp>
      <p:sp>
        <p:nvSpPr>
          <p:cNvPr id="63" name="Oval 62">
            <a:extLst>
              <a:ext uri="{FF2B5EF4-FFF2-40B4-BE49-F238E27FC236}">
                <a16:creationId xmlns:a16="http://schemas.microsoft.com/office/drawing/2014/main" id="{5D405773-7C18-4A9B-90F6-F39C0CBE2099}"/>
              </a:ext>
            </a:extLst>
          </p:cNvPr>
          <p:cNvSpPr/>
          <p:nvPr/>
        </p:nvSpPr>
        <p:spPr>
          <a:xfrm>
            <a:off x="5393870" y="171706"/>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EBCBCB02-A298-4B87-9CE6-8F08DC2A287D}"/>
              </a:ext>
            </a:extLst>
          </p:cNvPr>
          <p:cNvSpPr/>
          <p:nvPr/>
        </p:nvSpPr>
        <p:spPr>
          <a:xfrm>
            <a:off x="4631870" y="526791"/>
            <a:ext cx="1676400"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Customer </a:t>
            </a:r>
          </a:p>
          <a:p>
            <a:pPr algn="ctr">
              <a:spcAft>
                <a:spcPts val="0"/>
              </a:spcAft>
            </a:pPr>
            <a:r>
              <a:rPr lang="en-US" sz="1200" dirty="0">
                <a:solidFill>
                  <a:schemeClr val="tx1"/>
                </a:solidFill>
                <a:latin typeface="Arial" panose="020B0604020202020204" pitchFamily="34" charset="0"/>
                <a:cs typeface="Arial" panose="020B0604020202020204" pitchFamily="34" charset="0"/>
              </a:rPr>
              <a:t>Request for product</a:t>
            </a:r>
          </a:p>
        </p:txBody>
      </p:sp>
      <p:cxnSp>
        <p:nvCxnSpPr>
          <p:cNvPr id="66" name="Straight Arrow Connector 65">
            <a:extLst>
              <a:ext uri="{FF2B5EF4-FFF2-40B4-BE49-F238E27FC236}">
                <a16:creationId xmlns:a16="http://schemas.microsoft.com/office/drawing/2014/main" id="{D4AE85F9-4DCE-4AEC-BFA8-5524096F1485}"/>
              </a:ext>
            </a:extLst>
          </p:cNvPr>
          <p:cNvCxnSpPr>
            <a:cxnSpLocks/>
            <a:stCxn id="63" idx="4"/>
            <a:endCxn id="65" idx="0"/>
          </p:cNvCxnSpPr>
          <p:nvPr/>
        </p:nvCxnSpPr>
        <p:spPr>
          <a:xfrm>
            <a:off x="5470070" y="324106"/>
            <a:ext cx="0" cy="20268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Rectangle: Rounded Corners 66">
            <a:extLst>
              <a:ext uri="{FF2B5EF4-FFF2-40B4-BE49-F238E27FC236}">
                <a16:creationId xmlns:a16="http://schemas.microsoft.com/office/drawing/2014/main" id="{FC61E168-2A32-4DCF-B654-8654D8C6DBAD}"/>
              </a:ext>
            </a:extLst>
          </p:cNvPr>
          <p:cNvSpPr/>
          <p:nvPr/>
        </p:nvSpPr>
        <p:spPr>
          <a:xfrm>
            <a:off x="4746170" y="1100175"/>
            <a:ext cx="1447800"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Process order</a:t>
            </a:r>
          </a:p>
        </p:txBody>
      </p:sp>
      <p:sp>
        <p:nvSpPr>
          <p:cNvPr id="68" name="Rectangle: Rounded Corners 67">
            <a:extLst>
              <a:ext uri="{FF2B5EF4-FFF2-40B4-BE49-F238E27FC236}">
                <a16:creationId xmlns:a16="http://schemas.microsoft.com/office/drawing/2014/main" id="{F056CD4E-5067-401F-86F1-7C133356E988}"/>
              </a:ext>
            </a:extLst>
          </p:cNvPr>
          <p:cNvSpPr/>
          <p:nvPr/>
        </p:nvSpPr>
        <p:spPr>
          <a:xfrm>
            <a:off x="4746170" y="2316948"/>
            <a:ext cx="1447800"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Pull Material</a:t>
            </a:r>
          </a:p>
        </p:txBody>
      </p:sp>
      <p:sp>
        <p:nvSpPr>
          <p:cNvPr id="70" name="Rectangle: Rounded Corners 69">
            <a:extLst>
              <a:ext uri="{FF2B5EF4-FFF2-40B4-BE49-F238E27FC236}">
                <a16:creationId xmlns:a16="http://schemas.microsoft.com/office/drawing/2014/main" id="{453AB052-5D7F-4B6F-B2E3-B4781162C60A}"/>
              </a:ext>
            </a:extLst>
          </p:cNvPr>
          <p:cNvSpPr/>
          <p:nvPr/>
        </p:nvSpPr>
        <p:spPr>
          <a:xfrm>
            <a:off x="3962400" y="3727224"/>
            <a:ext cx="1447800"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Ship Product</a:t>
            </a:r>
          </a:p>
        </p:txBody>
      </p:sp>
      <p:cxnSp>
        <p:nvCxnSpPr>
          <p:cNvPr id="72" name="Straight Arrow Connector 71">
            <a:extLst>
              <a:ext uri="{FF2B5EF4-FFF2-40B4-BE49-F238E27FC236}">
                <a16:creationId xmlns:a16="http://schemas.microsoft.com/office/drawing/2014/main" id="{62712053-80DC-401D-BDA6-10A87D15011A}"/>
              </a:ext>
            </a:extLst>
          </p:cNvPr>
          <p:cNvCxnSpPr>
            <a:cxnSpLocks/>
            <a:stCxn id="65" idx="2"/>
            <a:endCxn id="67" idx="0"/>
          </p:cNvCxnSpPr>
          <p:nvPr/>
        </p:nvCxnSpPr>
        <p:spPr>
          <a:xfrm>
            <a:off x="5470070" y="907791"/>
            <a:ext cx="0" cy="19238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0085903-A401-40CA-B77B-D66FEE984660}"/>
              </a:ext>
            </a:extLst>
          </p:cNvPr>
          <p:cNvCxnSpPr>
            <a:cxnSpLocks/>
            <a:stCxn id="67" idx="2"/>
            <a:endCxn id="52" idx="0"/>
          </p:cNvCxnSpPr>
          <p:nvPr/>
        </p:nvCxnSpPr>
        <p:spPr>
          <a:xfrm flipH="1">
            <a:off x="5470069" y="1481175"/>
            <a:ext cx="1" cy="19045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DD5393B-BDFF-430C-A708-FE18C6C02FD6}"/>
              </a:ext>
            </a:extLst>
          </p:cNvPr>
          <p:cNvCxnSpPr>
            <a:cxnSpLocks/>
            <a:endCxn id="70" idx="0"/>
          </p:cNvCxnSpPr>
          <p:nvPr/>
        </p:nvCxnSpPr>
        <p:spPr>
          <a:xfrm>
            <a:off x="4686300" y="3520145"/>
            <a:ext cx="0" cy="20707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A24679CA-3618-4B0A-9F30-DDEF79290950}"/>
              </a:ext>
            </a:extLst>
          </p:cNvPr>
          <p:cNvCxnSpPr>
            <a:cxnSpLocks/>
            <a:stCxn id="70" idx="2"/>
          </p:cNvCxnSpPr>
          <p:nvPr/>
        </p:nvCxnSpPr>
        <p:spPr>
          <a:xfrm>
            <a:off x="4686300" y="4108224"/>
            <a:ext cx="0" cy="18245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CADD0FE-5DE1-4F8D-BBDC-4819EC951F41}"/>
              </a:ext>
            </a:extLst>
          </p:cNvPr>
          <p:cNvSpPr txBox="1"/>
          <p:nvPr/>
        </p:nvSpPr>
        <p:spPr>
          <a:xfrm>
            <a:off x="3785476" y="4456219"/>
            <a:ext cx="1524000" cy="276999"/>
          </a:xfrm>
          <a:prstGeom prst="rect">
            <a:avLst/>
          </a:prstGeom>
          <a:noFill/>
          <a:ln w="19050">
            <a:noFill/>
          </a:ln>
        </p:spPr>
        <p:txBody>
          <a:bodyPr wrap="square">
            <a:spAutoFit/>
          </a:bodyPr>
          <a:lstStyle/>
          <a:p>
            <a:r>
              <a:rPr lang="en-US" sz="1200" dirty="0">
                <a:solidFill>
                  <a:schemeClr val="tx1"/>
                </a:solidFill>
              </a:rPr>
              <a:t>[Paid in one week]</a:t>
            </a:r>
            <a:endParaRPr lang="en-US" sz="1200" dirty="0"/>
          </a:p>
        </p:txBody>
      </p:sp>
      <p:sp>
        <p:nvSpPr>
          <p:cNvPr id="79" name="Rectangle: Rounded Corners 78">
            <a:extLst>
              <a:ext uri="{FF2B5EF4-FFF2-40B4-BE49-F238E27FC236}">
                <a16:creationId xmlns:a16="http://schemas.microsoft.com/office/drawing/2014/main" id="{178FF712-018D-4324-B0A6-F235902E937A}"/>
              </a:ext>
            </a:extLst>
          </p:cNvPr>
          <p:cNvSpPr/>
          <p:nvPr/>
        </p:nvSpPr>
        <p:spPr>
          <a:xfrm>
            <a:off x="3934580" y="5247325"/>
            <a:ext cx="1447800"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Close order</a:t>
            </a:r>
          </a:p>
        </p:txBody>
      </p:sp>
      <p:cxnSp>
        <p:nvCxnSpPr>
          <p:cNvPr id="86" name="Straight Arrow Connector 85">
            <a:extLst>
              <a:ext uri="{FF2B5EF4-FFF2-40B4-BE49-F238E27FC236}">
                <a16:creationId xmlns:a16="http://schemas.microsoft.com/office/drawing/2014/main" id="{F55F1506-B4E2-4F8E-9E9E-591AB26D5F47}"/>
              </a:ext>
            </a:extLst>
          </p:cNvPr>
          <p:cNvCxnSpPr>
            <a:cxnSpLocks/>
            <a:stCxn id="164" idx="2"/>
            <a:endCxn id="117" idx="0"/>
          </p:cNvCxnSpPr>
          <p:nvPr/>
        </p:nvCxnSpPr>
        <p:spPr>
          <a:xfrm>
            <a:off x="7904115" y="5567663"/>
            <a:ext cx="6534" cy="20316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Diamond 90">
            <a:extLst>
              <a:ext uri="{FF2B5EF4-FFF2-40B4-BE49-F238E27FC236}">
                <a16:creationId xmlns:a16="http://schemas.microsoft.com/office/drawing/2014/main" id="{28467AB2-EE7D-4E3B-9AE5-1ED1487379A4}"/>
              </a:ext>
            </a:extLst>
          </p:cNvPr>
          <p:cNvSpPr/>
          <p:nvPr/>
        </p:nvSpPr>
        <p:spPr>
          <a:xfrm>
            <a:off x="5150577" y="4534243"/>
            <a:ext cx="381000" cy="381000"/>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Rounded Corners 92">
            <a:extLst>
              <a:ext uri="{FF2B5EF4-FFF2-40B4-BE49-F238E27FC236}">
                <a16:creationId xmlns:a16="http://schemas.microsoft.com/office/drawing/2014/main" id="{B852B738-97C2-45F2-B7E2-6189C5E365FB}"/>
              </a:ext>
            </a:extLst>
          </p:cNvPr>
          <p:cNvSpPr/>
          <p:nvPr/>
        </p:nvSpPr>
        <p:spPr>
          <a:xfrm>
            <a:off x="7180215" y="4534185"/>
            <a:ext cx="1447800"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Send Warning</a:t>
            </a:r>
          </a:p>
        </p:txBody>
      </p:sp>
      <p:cxnSp>
        <p:nvCxnSpPr>
          <p:cNvPr id="95" name="Straight Connector 94">
            <a:extLst>
              <a:ext uri="{FF2B5EF4-FFF2-40B4-BE49-F238E27FC236}">
                <a16:creationId xmlns:a16="http://schemas.microsoft.com/office/drawing/2014/main" id="{C0751B25-0A44-409E-AF75-544B98FE83EB}"/>
              </a:ext>
            </a:extLst>
          </p:cNvPr>
          <p:cNvCxnSpPr>
            <a:cxnSpLocks/>
          </p:cNvCxnSpPr>
          <p:nvPr/>
        </p:nvCxnSpPr>
        <p:spPr>
          <a:xfrm>
            <a:off x="3960223" y="4290679"/>
            <a:ext cx="301207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81715AD9-6E75-4BDC-83F7-E0031D19C500}"/>
              </a:ext>
            </a:extLst>
          </p:cNvPr>
          <p:cNvCxnSpPr>
            <a:cxnSpLocks/>
          </p:cNvCxnSpPr>
          <p:nvPr/>
        </p:nvCxnSpPr>
        <p:spPr>
          <a:xfrm>
            <a:off x="3962400" y="3505200"/>
            <a:ext cx="3012078" cy="0"/>
          </a:xfrm>
          <a:prstGeom prst="line">
            <a:avLst/>
          </a:prstGeom>
          <a:ln w="38100"/>
        </p:spPr>
        <p:style>
          <a:lnRef idx="1">
            <a:schemeClr val="dk1"/>
          </a:lnRef>
          <a:fillRef idx="0">
            <a:schemeClr val="dk1"/>
          </a:fillRef>
          <a:effectRef idx="0">
            <a:schemeClr val="dk1"/>
          </a:effectRef>
          <a:fontRef idx="minor">
            <a:schemeClr val="tx1"/>
          </a:fontRef>
        </p:style>
      </p:cxnSp>
      <p:sp>
        <p:nvSpPr>
          <p:cNvPr id="116" name="TextBox 115">
            <a:extLst>
              <a:ext uri="{FF2B5EF4-FFF2-40B4-BE49-F238E27FC236}">
                <a16:creationId xmlns:a16="http://schemas.microsoft.com/office/drawing/2014/main" id="{4E523CD3-1C88-47E7-BC28-0DE7B58B738A}"/>
              </a:ext>
            </a:extLst>
          </p:cNvPr>
          <p:cNvSpPr txBox="1"/>
          <p:nvPr/>
        </p:nvSpPr>
        <p:spPr>
          <a:xfrm>
            <a:off x="5505993" y="4432669"/>
            <a:ext cx="1650273" cy="276999"/>
          </a:xfrm>
          <a:prstGeom prst="rect">
            <a:avLst/>
          </a:prstGeom>
          <a:noFill/>
          <a:ln w="19050">
            <a:noFill/>
          </a:ln>
        </p:spPr>
        <p:txBody>
          <a:bodyPr wrap="square">
            <a:spAutoFit/>
          </a:bodyPr>
          <a:lstStyle/>
          <a:p>
            <a:r>
              <a:rPr lang="en-US" sz="1200" dirty="0">
                <a:solidFill>
                  <a:schemeClr val="tx1"/>
                </a:solidFill>
              </a:rPr>
              <a:t>[No paid in one week]</a:t>
            </a:r>
            <a:endParaRPr lang="en-US" sz="1200" dirty="0"/>
          </a:p>
        </p:txBody>
      </p:sp>
      <p:sp>
        <p:nvSpPr>
          <p:cNvPr id="117" name="Rectangle: Rounded Corners 116">
            <a:extLst>
              <a:ext uri="{FF2B5EF4-FFF2-40B4-BE49-F238E27FC236}">
                <a16:creationId xmlns:a16="http://schemas.microsoft.com/office/drawing/2014/main" id="{5FDF21FB-A0D5-4A17-9B40-D1356F713A00}"/>
              </a:ext>
            </a:extLst>
          </p:cNvPr>
          <p:cNvSpPr/>
          <p:nvPr/>
        </p:nvSpPr>
        <p:spPr>
          <a:xfrm>
            <a:off x="7186749" y="5770830"/>
            <a:ext cx="1447800"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Close Order</a:t>
            </a:r>
          </a:p>
        </p:txBody>
      </p:sp>
      <p:cxnSp>
        <p:nvCxnSpPr>
          <p:cNvPr id="119" name="Straight Arrow Connector 118">
            <a:extLst>
              <a:ext uri="{FF2B5EF4-FFF2-40B4-BE49-F238E27FC236}">
                <a16:creationId xmlns:a16="http://schemas.microsoft.com/office/drawing/2014/main" id="{C7CEBB55-6715-4A02-994D-A584C104C198}"/>
              </a:ext>
            </a:extLst>
          </p:cNvPr>
          <p:cNvCxnSpPr>
            <a:cxnSpLocks/>
            <a:stCxn id="91" idx="3"/>
            <a:endCxn id="93" idx="1"/>
          </p:cNvCxnSpPr>
          <p:nvPr/>
        </p:nvCxnSpPr>
        <p:spPr>
          <a:xfrm flipV="1">
            <a:off x="5531577" y="4724685"/>
            <a:ext cx="1648638" cy="5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8BA82B0D-B9A1-43AB-A260-8039355CB18B}"/>
              </a:ext>
            </a:extLst>
          </p:cNvPr>
          <p:cNvCxnSpPr>
            <a:cxnSpLocks/>
            <a:stCxn id="91" idx="1"/>
            <a:endCxn id="79" idx="0"/>
          </p:cNvCxnSpPr>
          <p:nvPr/>
        </p:nvCxnSpPr>
        <p:spPr>
          <a:xfrm rot="10800000" flipV="1">
            <a:off x="4658481" y="4724743"/>
            <a:ext cx="492097" cy="522582"/>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6" name="Oval 135">
            <a:extLst>
              <a:ext uri="{FF2B5EF4-FFF2-40B4-BE49-F238E27FC236}">
                <a16:creationId xmlns:a16="http://schemas.microsoft.com/office/drawing/2014/main" id="{6495D589-FDA6-4D3D-B857-B6313A15031D}"/>
              </a:ext>
            </a:extLst>
          </p:cNvPr>
          <p:cNvSpPr/>
          <p:nvPr/>
        </p:nvSpPr>
        <p:spPr>
          <a:xfrm>
            <a:off x="5601787" y="6367220"/>
            <a:ext cx="126700" cy="126700"/>
          </a:xfrm>
          <a:prstGeom prst="ellipse">
            <a:avLst/>
          </a:prstGeom>
          <a:solidFill>
            <a:schemeClr val="tx1"/>
          </a:solidFill>
          <a:ln w="76200" cmpd="thinThick">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Rounded Corners 140">
            <a:extLst>
              <a:ext uri="{FF2B5EF4-FFF2-40B4-BE49-F238E27FC236}">
                <a16:creationId xmlns:a16="http://schemas.microsoft.com/office/drawing/2014/main" id="{AA325F1F-AFC9-4B7B-B4A9-64208C4B1728}"/>
              </a:ext>
            </a:extLst>
          </p:cNvPr>
          <p:cNvSpPr/>
          <p:nvPr/>
        </p:nvSpPr>
        <p:spPr>
          <a:xfrm>
            <a:off x="5601787" y="3722901"/>
            <a:ext cx="1447800" cy="381000"/>
          </a:xfrm>
          <a:prstGeom prst="roundRect">
            <a:avLst>
              <a:gd name="adj" fmla="val 48095"/>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dirty="0">
                <a:solidFill>
                  <a:schemeClr val="tx1"/>
                </a:solidFill>
                <a:latin typeface="Arial" panose="020B0604020202020204" pitchFamily="34" charset="0"/>
                <a:cs typeface="Arial" panose="020B0604020202020204" pitchFamily="34" charset="0"/>
              </a:rPr>
              <a:t>Prepare Bill</a:t>
            </a:r>
          </a:p>
        </p:txBody>
      </p:sp>
      <p:cxnSp>
        <p:nvCxnSpPr>
          <p:cNvPr id="142" name="Straight Arrow Connector 141">
            <a:extLst>
              <a:ext uri="{FF2B5EF4-FFF2-40B4-BE49-F238E27FC236}">
                <a16:creationId xmlns:a16="http://schemas.microsoft.com/office/drawing/2014/main" id="{379CE72C-B097-419B-A7F7-A7895AE8B541}"/>
              </a:ext>
            </a:extLst>
          </p:cNvPr>
          <p:cNvCxnSpPr>
            <a:cxnSpLocks/>
            <a:endCxn id="141" idx="0"/>
          </p:cNvCxnSpPr>
          <p:nvPr/>
        </p:nvCxnSpPr>
        <p:spPr>
          <a:xfrm>
            <a:off x="6325687" y="3515822"/>
            <a:ext cx="0" cy="20707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105D164C-0A93-488E-8819-1D351568F545}"/>
              </a:ext>
            </a:extLst>
          </p:cNvPr>
          <p:cNvCxnSpPr>
            <a:cxnSpLocks/>
            <a:stCxn id="141" idx="2"/>
          </p:cNvCxnSpPr>
          <p:nvPr/>
        </p:nvCxnSpPr>
        <p:spPr>
          <a:xfrm>
            <a:off x="6325687" y="4103901"/>
            <a:ext cx="0" cy="18677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C938F43A-2718-4D28-9BF0-2BFF672E9EA7}"/>
              </a:ext>
            </a:extLst>
          </p:cNvPr>
          <p:cNvCxnSpPr>
            <a:cxnSpLocks/>
            <a:endCxn id="91" idx="0"/>
          </p:cNvCxnSpPr>
          <p:nvPr/>
        </p:nvCxnSpPr>
        <p:spPr>
          <a:xfrm flipH="1">
            <a:off x="5341077" y="4291493"/>
            <a:ext cx="544" cy="24275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A7422854-D769-44D9-A9FC-24C2022049E0}"/>
              </a:ext>
            </a:extLst>
          </p:cNvPr>
          <p:cNvCxnSpPr>
            <a:cxnSpLocks/>
            <a:stCxn id="169" idx="2"/>
            <a:endCxn id="136" idx="2"/>
          </p:cNvCxnSpPr>
          <p:nvPr/>
        </p:nvCxnSpPr>
        <p:spPr>
          <a:xfrm rot="16200000" flipH="1">
            <a:off x="5041056" y="5869839"/>
            <a:ext cx="178154" cy="943307"/>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9" name="Connector: Elbow 148">
            <a:extLst>
              <a:ext uri="{FF2B5EF4-FFF2-40B4-BE49-F238E27FC236}">
                <a16:creationId xmlns:a16="http://schemas.microsoft.com/office/drawing/2014/main" id="{F8F90EC3-6EE0-4AAD-B4CB-CF7CE71A4BC8}"/>
              </a:ext>
            </a:extLst>
          </p:cNvPr>
          <p:cNvCxnSpPr>
            <a:cxnSpLocks/>
            <a:stCxn id="117" idx="2"/>
            <a:endCxn id="163" idx="3"/>
          </p:cNvCxnSpPr>
          <p:nvPr/>
        </p:nvCxnSpPr>
        <p:spPr>
          <a:xfrm rot="5400000">
            <a:off x="7506393" y="6026314"/>
            <a:ext cx="278741" cy="529773"/>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C173915B-25DF-44F5-8A36-D1642904389B}"/>
              </a:ext>
            </a:extLst>
          </p:cNvPr>
          <p:cNvSpPr/>
          <p:nvPr/>
        </p:nvSpPr>
        <p:spPr>
          <a:xfrm>
            <a:off x="4984506" y="1671627"/>
            <a:ext cx="971126" cy="4493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Order</a:t>
            </a:r>
          </a:p>
          <a:p>
            <a:pPr algn="ctr"/>
            <a:r>
              <a:rPr lang="en-US" sz="1200" dirty="0">
                <a:solidFill>
                  <a:schemeClr val="tx1"/>
                </a:solidFill>
                <a:latin typeface="Arial" panose="020B0604020202020204" pitchFamily="34" charset="0"/>
                <a:cs typeface="Arial" panose="020B0604020202020204" pitchFamily="34" charset="0"/>
              </a:rPr>
              <a:t>[Empty]</a:t>
            </a:r>
          </a:p>
        </p:txBody>
      </p:sp>
      <p:sp>
        <p:nvSpPr>
          <p:cNvPr id="163" name="Rectangle 162">
            <a:extLst>
              <a:ext uri="{FF2B5EF4-FFF2-40B4-BE49-F238E27FC236}">
                <a16:creationId xmlns:a16="http://schemas.microsoft.com/office/drawing/2014/main" id="{EA68B918-612B-468C-869E-E7483A05F888}"/>
              </a:ext>
            </a:extLst>
          </p:cNvPr>
          <p:cNvSpPr/>
          <p:nvPr/>
        </p:nvSpPr>
        <p:spPr>
          <a:xfrm>
            <a:off x="6409750" y="6205915"/>
            <a:ext cx="971126" cy="4493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Order</a:t>
            </a:r>
          </a:p>
          <a:p>
            <a:pPr algn="ctr"/>
            <a:r>
              <a:rPr lang="en-US" sz="1200" dirty="0">
                <a:solidFill>
                  <a:schemeClr val="tx1"/>
                </a:solidFill>
                <a:latin typeface="Arial" panose="020B0604020202020204" pitchFamily="34" charset="0"/>
                <a:cs typeface="Arial" panose="020B0604020202020204" pitchFamily="34" charset="0"/>
              </a:rPr>
              <a:t>[Unpaid]</a:t>
            </a:r>
          </a:p>
        </p:txBody>
      </p:sp>
      <p:sp>
        <p:nvSpPr>
          <p:cNvPr id="164" name="Rectangle 163">
            <a:extLst>
              <a:ext uri="{FF2B5EF4-FFF2-40B4-BE49-F238E27FC236}">
                <a16:creationId xmlns:a16="http://schemas.microsoft.com/office/drawing/2014/main" id="{A751C77A-873F-4B28-B475-A6A2FA32DBFF}"/>
              </a:ext>
            </a:extLst>
          </p:cNvPr>
          <p:cNvSpPr/>
          <p:nvPr/>
        </p:nvSpPr>
        <p:spPr>
          <a:xfrm>
            <a:off x="7418552" y="5118352"/>
            <a:ext cx="971126" cy="4493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Customer</a:t>
            </a:r>
          </a:p>
          <a:p>
            <a:pPr algn="ctr"/>
            <a:r>
              <a:rPr lang="en-US" sz="1200" dirty="0">
                <a:solidFill>
                  <a:schemeClr val="tx1"/>
                </a:solidFill>
                <a:latin typeface="Arial" panose="020B0604020202020204" pitchFamily="34" charset="0"/>
                <a:cs typeface="Arial" panose="020B0604020202020204" pitchFamily="34" charset="0"/>
              </a:rPr>
              <a:t>[Defaulter]</a:t>
            </a:r>
          </a:p>
        </p:txBody>
      </p:sp>
      <p:sp>
        <p:nvSpPr>
          <p:cNvPr id="169" name="Rectangle 168">
            <a:extLst>
              <a:ext uri="{FF2B5EF4-FFF2-40B4-BE49-F238E27FC236}">
                <a16:creationId xmlns:a16="http://schemas.microsoft.com/office/drawing/2014/main" id="{E48FEFFE-E7AA-4ABB-B8AA-2B1D59D07448}"/>
              </a:ext>
            </a:extLst>
          </p:cNvPr>
          <p:cNvSpPr/>
          <p:nvPr/>
        </p:nvSpPr>
        <p:spPr>
          <a:xfrm>
            <a:off x="4172917" y="5803105"/>
            <a:ext cx="971126" cy="4493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Order</a:t>
            </a:r>
          </a:p>
          <a:p>
            <a:pPr algn="ctr"/>
            <a:r>
              <a:rPr lang="en-US" sz="1200" dirty="0">
                <a:solidFill>
                  <a:schemeClr val="tx1"/>
                </a:solidFill>
                <a:latin typeface="Arial" panose="020B0604020202020204" pitchFamily="34" charset="0"/>
                <a:cs typeface="Arial" panose="020B0604020202020204" pitchFamily="34" charset="0"/>
              </a:rPr>
              <a:t>[Paid]</a:t>
            </a:r>
          </a:p>
        </p:txBody>
      </p:sp>
      <p:cxnSp>
        <p:nvCxnSpPr>
          <p:cNvPr id="188" name="Straight Arrow Connector 187">
            <a:extLst>
              <a:ext uri="{FF2B5EF4-FFF2-40B4-BE49-F238E27FC236}">
                <a16:creationId xmlns:a16="http://schemas.microsoft.com/office/drawing/2014/main" id="{96A420B5-6D17-4D9E-B494-90567BD7238B}"/>
              </a:ext>
            </a:extLst>
          </p:cNvPr>
          <p:cNvCxnSpPr>
            <a:cxnSpLocks/>
            <a:stCxn id="93" idx="2"/>
            <a:endCxn id="164" idx="0"/>
          </p:cNvCxnSpPr>
          <p:nvPr/>
        </p:nvCxnSpPr>
        <p:spPr>
          <a:xfrm>
            <a:off x="7904115" y="4915185"/>
            <a:ext cx="0" cy="20316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79B35B42-6BCE-4C0B-B301-B470F2B9B3DF}"/>
              </a:ext>
            </a:extLst>
          </p:cNvPr>
          <p:cNvCxnSpPr>
            <a:cxnSpLocks/>
            <a:stCxn id="79" idx="2"/>
            <a:endCxn id="169" idx="0"/>
          </p:cNvCxnSpPr>
          <p:nvPr/>
        </p:nvCxnSpPr>
        <p:spPr>
          <a:xfrm>
            <a:off x="4658480" y="5628325"/>
            <a:ext cx="0" cy="17478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CAFE5410-92A3-484C-9F9A-32458D77A260}"/>
              </a:ext>
            </a:extLst>
          </p:cNvPr>
          <p:cNvCxnSpPr>
            <a:cxnSpLocks/>
            <a:stCxn id="163" idx="1"/>
            <a:endCxn id="136" idx="6"/>
          </p:cNvCxnSpPr>
          <p:nvPr/>
        </p:nvCxnSpPr>
        <p:spPr>
          <a:xfrm flipH="1" flipV="1">
            <a:off x="5728487" y="6430570"/>
            <a:ext cx="681263" cy="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F6753466-0B23-4F7E-82B1-D0A6D6871C06}"/>
              </a:ext>
            </a:extLst>
          </p:cNvPr>
          <p:cNvCxnSpPr>
            <a:cxnSpLocks/>
            <a:stCxn id="52" idx="2"/>
            <a:endCxn id="68" idx="0"/>
          </p:cNvCxnSpPr>
          <p:nvPr/>
        </p:nvCxnSpPr>
        <p:spPr>
          <a:xfrm>
            <a:off x="5470069" y="2120938"/>
            <a:ext cx="1" cy="19601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7994FB0C-FD03-42D2-8FAB-148DD9FEC3A5}"/>
              </a:ext>
            </a:extLst>
          </p:cNvPr>
          <p:cNvCxnSpPr>
            <a:cxnSpLocks/>
            <a:stCxn id="68" idx="2"/>
            <a:endCxn id="220" idx="0"/>
          </p:cNvCxnSpPr>
          <p:nvPr/>
        </p:nvCxnSpPr>
        <p:spPr>
          <a:xfrm flipH="1">
            <a:off x="5470069" y="2697948"/>
            <a:ext cx="1" cy="16902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0" name="Rectangle 219">
            <a:extLst>
              <a:ext uri="{FF2B5EF4-FFF2-40B4-BE49-F238E27FC236}">
                <a16:creationId xmlns:a16="http://schemas.microsoft.com/office/drawing/2014/main" id="{D60BFF20-699B-4AC1-82A4-B53469B5C983}"/>
              </a:ext>
            </a:extLst>
          </p:cNvPr>
          <p:cNvSpPr/>
          <p:nvPr/>
        </p:nvSpPr>
        <p:spPr>
          <a:xfrm>
            <a:off x="4984506" y="2866976"/>
            <a:ext cx="971126" cy="4493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Order</a:t>
            </a:r>
          </a:p>
          <a:p>
            <a:pPr algn="ctr"/>
            <a:r>
              <a:rPr lang="en-US" sz="1200" dirty="0">
                <a:solidFill>
                  <a:schemeClr val="tx1"/>
                </a:solidFill>
                <a:latin typeface="Arial" panose="020B0604020202020204" pitchFamily="34" charset="0"/>
                <a:cs typeface="Arial" panose="020B0604020202020204" pitchFamily="34" charset="0"/>
              </a:rPr>
              <a:t>[Filled]</a:t>
            </a:r>
          </a:p>
        </p:txBody>
      </p:sp>
      <p:cxnSp>
        <p:nvCxnSpPr>
          <p:cNvPr id="221" name="Straight Arrow Connector 220">
            <a:extLst>
              <a:ext uri="{FF2B5EF4-FFF2-40B4-BE49-F238E27FC236}">
                <a16:creationId xmlns:a16="http://schemas.microsoft.com/office/drawing/2014/main" id="{2EF98EC4-E1C5-4D1F-9A96-0EDC28203550}"/>
              </a:ext>
            </a:extLst>
          </p:cNvPr>
          <p:cNvCxnSpPr>
            <a:cxnSpLocks/>
            <a:stCxn id="220" idx="2"/>
          </p:cNvCxnSpPr>
          <p:nvPr/>
        </p:nvCxnSpPr>
        <p:spPr>
          <a:xfrm>
            <a:off x="5470069" y="3316287"/>
            <a:ext cx="0" cy="17396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174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FBAF9132-A616-4445-A07A-BDB051F02CDB}"/>
              </a:ext>
            </a:extLst>
          </p:cNvPr>
          <p:cNvSpPr>
            <a:spLocks noGrp="1"/>
          </p:cNvSpPr>
          <p:nvPr>
            <p:ph type="title"/>
          </p:nvPr>
        </p:nvSpPr>
        <p:spPr/>
        <p:txBody>
          <a:bodyPr/>
          <a:lstStyle/>
          <a:p>
            <a:r>
              <a:rPr lang="en-US" altLang="en-US"/>
              <a:t>Elements</a:t>
            </a:r>
          </a:p>
        </p:txBody>
      </p:sp>
      <p:sp>
        <p:nvSpPr>
          <p:cNvPr id="5123" name="Content Placeholder 2">
            <a:extLst>
              <a:ext uri="{FF2B5EF4-FFF2-40B4-BE49-F238E27FC236}">
                <a16:creationId xmlns:a16="http://schemas.microsoft.com/office/drawing/2014/main" id="{B13131F5-4D9D-4F03-AAC8-32B9D5684BAB}"/>
              </a:ext>
            </a:extLst>
          </p:cNvPr>
          <p:cNvSpPr>
            <a:spLocks noGrp="1"/>
          </p:cNvSpPr>
          <p:nvPr>
            <p:ph idx="1"/>
          </p:nvPr>
        </p:nvSpPr>
        <p:spPr/>
        <p:txBody>
          <a:bodyPr/>
          <a:lstStyle/>
          <a:p>
            <a:r>
              <a:rPr lang="en-US" altLang="en-US"/>
              <a:t>Activity diagrams commonly contain:</a:t>
            </a:r>
          </a:p>
          <a:p>
            <a:pPr lvl="1"/>
            <a:r>
              <a:rPr lang="en-US" altLang="en-US"/>
              <a:t>Actions</a:t>
            </a:r>
          </a:p>
          <a:p>
            <a:pPr lvl="1"/>
            <a:r>
              <a:rPr lang="en-US" altLang="en-US"/>
              <a:t>Activity nodes</a:t>
            </a:r>
          </a:p>
          <a:p>
            <a:pPr lvl="1"/>
            <a:r>
              <a:rPr lang="en-US" altLang="en-US"/>
              <a:t>Flows</a:t>
            </a:r>
          </a:p>
          <a:p>
            <a:pPr lvl="1"/>
            <a:r>
              <a:rPr lang="en-US" altLang="en-US"/>
              <a:t>Object values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8717EE8D-1E42-4248-A5C7-A748B2845C25}"/>
              </a:ext>
            </a:extLst>
          </p:cNvPr>
          <p:cNvSpPr>
            <a:spLocks noGrp="1"/>
          </p:cNvSpPr>
          <p:nvPr>
            <p:ph type="title"/>
          </p:nvPr>
        </p:nvSpPr>
        <p:spPr/>
        <p:txBody>
          <a:bodyPr/>
          <a:lstStyle/>
          <a:p>
            <a:r>
              <a:rPr lang="en-US" altLang="en-US"/>
              <a:t>Actions and Activity Nodes</a:t>
            </a:r>
          </a:p>
        </p:txBody>
      </p:sp>
      <p:sp>
        <p:nvSpPr>
          <p:cNvPr id="6147" name="Content Placeholder 2">
            <a:extLst>
              <a:ext uri="{FF2B5EF4-FFF2-40B4-BE49-F238E27FC236}">
                <a16:creationId xmlns:a16="http://schemas.microsoft.com/office/drawing/2014/main" id="{F5237EDD-DFBD-487F-801A-FE8F1509B443}"/>
              </a:ext>
            </a:extLst>
          </p:cNvPr>
          <p:cNvSpPr>
            <a:spLocks noGrp="1"/>
          </p:cNvSpPr>
          <p:nvPr>
            <p:ph idx="1"/>
          </p:nvPr>
        </p:nvSpPr>
        <p:spPr/>
        <p:txBody>
          <a:bodyPr/>
          <a:lstStyle/>
          <a:p>
            <a:r>
              <a:rPr lang="en-US" altLang="en-US" sz="2400" dirty="0"/>
              <a:t>Actions: Atomic computations are called actions, like, call an operation on an object, send a signal to an object, or even create or destroy an object. Actions can't be decomposed (actions are atomic), meaning you can't execute part of an action; either it executes completely or not at all.</a:t>
            </a:r>
          </a:p>
        </p:txBody>
      </p:sp>
      <p:pic>
        <p:nvPicPr>
          <p:cNvPr id="6148" name="Picture 5">
            <a:extLst>
              <a:ext uri="{FF2B5EF4-FFF2-40B4-BE49-F238E27FC236}">
                <a16:creationId xmlns:a16="http://schemas.microsoft.com/office/drawing/2014/main" id="{58910623-AB02-45AF-AD65-0481FD7AB6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84500" y="3862388"/>
            <a:ext cx="3175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823A3A50-B1CF-4A4D-8449-956B6A2D3CF6}"/>
              </a:ext>
            </a:extLst>
          </p:cNvPr>
          <p:cNvSpPr>
            <a:spLocks noGrp="1"/>
          </p:cNvSpPr>
          <p:nvPr>
            <p:ph type="title"/>
          </p:nvPr>
        </p:nvSpPr>
        <p:spPr/>
        <p:txBody>
          <a:bodyPr/>
          <a:lstStyle/>
          <a:p>
            <a:r>
              <a:rPr lang="en-US" altLang="en-US"/>
              <a:t>Actions and Activity Nodes</a:t>
            </a:r>
          </a:p>
        </p:txBody>
      </p:sp>
      <p:sp>
        <p:nvSpPr>
          <p:cNvPr id="7171" name="Content Placeholder 2">
            <a:extLst>
              <a:ext uri="{FF2B5EF4-FFF2-40B4-BE49-F238E27FC236}">
                <a16:creationId xmlns:a16="http://schemas.microsoft.com/office/drawing/2014/main" id="{341B6DA7-3B54-44FD-81D0-032BB04F9D48}"/>
              </a:ext>
            </a:extLst>
          </p:cNvPr>
          <p:cNvSpPr>
            <a:spLocks noGrp="1"/>
          </p:cNvSpPr>
          <p:nvPr>
            <p:ph idx="1"/>
          </p:nvPr>
        </p:nvSpPr>
        <p:spPr/>
        <p:txBody>
          <a:bodyPr/>
          <a:lstStyle/>
          <a:p>
            <a:r>
              <a:rPr lang="en-US" altLang="en-US"/>
              <a:t>Activity: An activity node is an organizational unit within an activity. In general, activity nodes are nested groupings of actions or other nested activity nodes. Like, evaluate some expression that sets the value of an attribute or that returns some value.</a:t>
            </a:r>
          </a:p>
        </p:txBody>
      </p:sp>
      <p:pic>
        <p:nvPicPr>
          <p:cNvPr id="7172" name="Picture 3">
            <a:extLst>
              <a:ext uri="{FF2B5EF4-FFF2-40B4-BE49-F238E27FC236}">
                <a16:creationId xmlns:a16="http://schemas.microsoft.com/office/drawing/2014/main" id="{58F872A6-3F19-4B95-9E8D-D32EC31E0D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876800"/>
            <a:ext cx="3810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FF50EF2B-8B2D-49F7-9C7E-ECEC3330719A}"/>
              </a:ext>
            </a:extLst>
          </p:cNvPr>
          <p:cNvSpPr>
            <a:spLocks noGrp="1"/>
          </p:cNvSpPr>
          <p:nvPr>
            <p:ph type="title"/>
          </p:nvPr>
        </p:nvSpPr>
        <p:spPr/>
        <p:txBody>
          <a:bodyPr/>
          <a:lstStyle/>
          <a:p>
            <a:r>
              <a:rPr lang="en-US" altLang="en-US"/>
              <a:t>Control Flow</a:t>
            </a:r>
          </a:p>
        </p:txBody>
      </p:sp>
      <p:sp>
        <p:nvSpPr>
          <p:cNvPr id="8195" name="Content Placeholder 2">
            <a:extLst>
              <a:ext uri="{FF2B5EF4-FFF2-40B4-BE49-F238E27FC236}">
                <a16:creationId xmlns:a16="http://schemas.microsoft.com/office/drawing/2014/main" id="{87EC103F-AC62-4471-9CBC-718026630A59}"/>
              </a:ext>
            </a:extLst>
          </p:cNvPr>
          <p:cNvSpPr>
            <a:spLocks noGrp="1"/>
          </p:cNvSpPr>
          <p:nvPr>
            <p:ph idx="1"/>
          </p:nvPr>
        </p:nvSpPr>
        <p:spPr/>
        <p:txBody>
          <a:bodyPr/>
          <a:lstStyle/>
          <a:p>
            <a:r>
              <a:rPr lang="en-US" altLang="en-US" dirty="0"/>
              <a:t>Control Flow: A flow is represented as a simple arrow from the predecessor action to its successor, without an event label. A flow of control has to </a:t>
            </a:r>
            <a:r>
              <a:rPr lang="en-US" altLang="en-US" b="1" u="sng" dirty="0"/>
              <a:t>start</a:t>
            </a:r>
            <a:r>
              <a:rPr lang="en-US" altLang="en-US" dirty="0"/>
              <a:t> and </a:t>
            </a:r>
            <a:r>
              <a:rPr lang="en-US" altLang="en-US" b="1" u="sng" dirty="0"/>
              <a:t>end</a:t>
            </a:r>
            <a:r>
              <a:rPr lang="en-US" altLang="en-US" dirty="0"/>
              <a:t> someplace. </a:t>
            </a:r>
          </a:p>
        </p:txBody>
      </p:sp>
      <p:pic>
        <p:nvPicPr>
          <p:cNvPr id="8196" name="Picture 3">
            <a:extLst>
              <a:ext uri="{FF2B5EF4-FFF2-40B4-BE49-F238E27FC236}">
                <a16:creationId xmlns:a16="http://schemas.microsoft.com/office/drawing/2014/main" id="{77A1F318-0D5F-4B07-BCE2-B0A2459BE2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05125" y="3843338"/>
            <a:ext cx="333375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99B106EC-29A1-46BB-8EA6-07BDCC078027}"/>
              </a:ext>
            </a:extLst>
          </p:cNvPr>
          <p:cNvSpPr>
            <a:spLocks noGrp="1"/>
          </p:cNvSpPr>
          <p:nvPr>
            <p:ph type="title"/>
          </p:nvPr>
        </p:nvSpPr>
        <p:spPr/>
        <p:txBody>
          <a:bodyPr/>
          <a:lstStyle/>
          <a:p>
            <a:r>
              <a:rPr lang="en-US" altLang="en-US" i="1"/>
              <a:t>Guard condition and decision</a:t>
            </a:r>
            <a:endParaRPr lang="en-US" altLang="en-US"/>
          </a:p>
        </p:txBody>
      </p:sp>
      <p:sp>
        <p:nvSpPr>
          <p:cNvPr id="9219" name="Content Placeholder 2">
            <a:extLst>
              <a:ext uri="{FF2B5EF4-FFF2-40B4-BE49-F238E27FC236}">
                <a16:creationId xmlns:a16="http://schemas.microsoft.com/office/drawing/2014/main" id="{24FB25EA-2460-4DCA-85BB-B251B45C7DA9}"/>
              </a:ext>
            </a:extLst>
          </p:cNvPr>
          <p:cNvSpPr>
            <a:spLocks noGrp="1"/>
          </p:cNvSpPr>
          <p:nvPr>
            <p:ph idx="1"/>
          </p:nvPr>
        </p:nvSpPr>
        <p:spPr/>
        <p:txBody>
          <a:bodyPr/>
          <a:lstStyle/>
          <a:p>
            <a:r>
              <a:rPr lang="en-US" altLang="en-US"/>
              <a:t>Guard Condition:</a:t>
            </a:r>
          </a:p>
          <a:p>
            <a:endParaRPr lang="en-US" altLang="en-US"/>
          </a:p>
          <a:p>
            <a:endParaRPr lang="en-US" altLang="en-US"/>
          </a:p>
          <a:p>
            <a:r>
              <a:rPr lang="en-US" altLang="en-US"/>
              <a:t>Decision:</a:t>
            </a:r>
          </a:p>
        </p:txBody>
      </p:sp>
      <p:pic>
        <p:nvPicPr>
          <p:cNvPr id="9220" name="Picture 4">
            <a:extLst>
              <a:ext uri="{FF2B5EF4-FFF2-40B4-BE49-F238E27FC236}">
                <a16:creationId xmlns:a16="http://schemas.microsoft.com/office/drawing/2014/main" id="{FE6EDEBF-8481-40CB-B1E4-B725BFFD74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90738" y="3924300"/>
            <a:ext cx="5146675"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a:extLst>
              <a:ext uri="{FF2B5EF4-FFF2-40B4-BE49-F238E27FC236}">
                <a16:creationId xmlns:a16="http://schemas.microsoft.com/office/drawing/2014/main" id="{54497E32-481A-48B6-99B2-EA88A7E836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0738" y="2284413"/>
            <a:ext cx="498316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CEA8A20B-F846-440C-9CC4-0C98829CC96C}"/>
              </a:ext>
            </a:extLst>
          </p:cNvPr>
          <p:cNvSpPr>
            <a:spLocks noGrp="1"/>
          </p:cNvSpPr>
          <p:nvPr>
            <p:ph type="title"/>
          </p:nvPr>
        </p:nvSpPr>
        <p:spPr/>
        <p:txBody>
          <a:bodyPr/>
          <a:lstStyle/>
          <a:p>
            <a:r>
              <a:rPr lang="en-US" altLang="en-US"/>
              <a:t>Merge Point, Start and End</a:t>
            </a:r>
          </a:p>
        </p:txBody>
      </p:sp>
      <p:sp>
        <p:nvSpPr>
          <p:cNvPr id="10243" name="Content Placeholder 2">
            <a:extLst>
              <a:ext uri="{FF2B5EF4-FFF2-40B4-BE49-F238E27FC236}">
                <a16:creationId xmlns:a16="http://schemas.microsoft.com/office/drawing/2014/main" id="{8406BAEB-F957-486F-8B92-F3F344C72D6F}"/>
              </a:ext>
            </a:extLst>
          </p:cNvPr>
          <p:cNvSpPr>
            <a:spLocks noGrp="1"/>
          </p:cNvSpPr>
          <p:nvPr>
            <p:ph idx="1"/>
          </p:nvPr>
        </p:nvSpPr>
        <p:spPr/>
        <p:txBody>
          <a:bodyPr/>
          <a:lstStyle/>
          <a:p>
            <a:r>
              <a:rPr lang="en-US" altLang="en-US" dirty="0"/>
              <a:t>Merge Point:</a:t>
            </a:r>
          </a:p>
          <a:p>
            <a:endParaRPr lang="en-US" altLang="en-US" dirty="0"/>
          </a:p>
          <a:p>
            <a:endParaRPr lang="en-US" altLang="en-US" dirty="0"/>
          </a:p>
          <a:p>
            <a:r>
              <a:rPr lang="en-US" altLang="en-US" dirty="0"/>
              <a:t>Start and End (must be present in activity diagram):</a:t>
            </a:r>
          </a:p>
          <a:p>
            <a:endParaRPr lang="en-US" altLang="en-US" dirty="0"/>
          </a:p>
        </p:txBody>
      </p:sp>
      <p:pic>
        <p:nvPicPr>
          <p:cNvPr id="10244" name="Picture 1">
            <a:extLst>
              <a:ext uri="{FF2B5EF4-FFF2-40B4-BE49-F238E27FC236}">
                <a16:creationId xmlns:a16="http://schemas.microsoft.com/office/drawing/2014/main" id="{F7F0F42D-E7DF-4F79-8874-5F79203532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06738" y="2209800"/>
            <a:ext cx="2930525"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2">
            <a:extLst>
              <a:ext uri="{FF2B5EF4-FFF2-40B4-BE49-F238E27FC236}">
                <a16:creationId xmlns:a16="http://schemas.microsoft.com/office/drawing/2014/main" id="{9A4E45D9-AE54-48F4-A659-19A28F92EAA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74913" y="4648200"/>
            <a:ext cx="419417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7AB0062C-8BD5-492F-A9E3-83E41633FCD1}"/>
              </a:ext>
            </a:extLst>
          </p:cNvPr>
          <p:cNvSpPr>
            <a:spLocks noGrp="1"/>
          </p:cNvSpPr>
          <p:nvPr>
            <p:ph type="title"/>
          </p:nvPr>
        </p:nvSpPr>
        <p:spPr/>
        <p:txBody>
          <a:bodyPr/>
          <a:lstStyle/>
          <a:p>
            <a:r>
              <a:rPr lang="en-US" altLang="en-US"/>
              <a:t>Concurrency</a:t>
            </a:r>
          </a:p>
        </p:txBody>
      </p:sp>
      <p:sp>
        <p:nvSpPr>
          <p:cNvPr id="11267" name="Content Placeholder 2">
            <a:extLst>
              <a:ext uri="{FF2B5EF4-FFF2-40B4-BE49-F238E27FC236}">
                <a16:creationId xmlns:a16="http://schemas.microsoft.com/office/drawing/2014/main" id="{21D61C9B-9CBD-416F-B16B-4E270C8172BF}"/>
              </a:ext>
            </a:extLst>
          </p:cNvPr>
          <p:cNvSpPr>
            <a:spLocks noGrp="1"/>
          </p:cNvSpPr>
          <p:nvPr>
            <p:ph idx="1"/>
          </p:nvPr>
        </p:nvSpPr>
        <p:spPr/>
        <p:txBody>
          <a:bodyPr/>
          <a:lstStyle/>
          <a:p>
            <a:r>
              <a:rPr lang="en-US" altLang="en-US" sz="2000" dirty="0"/>
              <a:t>Forking and Synchronization: Number of outgoing concurrent flows out of a forking must match with the number of incoming concurrent flows in its respective synchronization (joining).</a:t>
            </a:r>
          </a:p>
        </p:txBody>
      </p:sp>
      <p:pic>
        <p:nvPicPr>
          <p:cNvPr id="11268" name="Picture 3">
            <a:extLst>
              <a:ext uri="{FF2B5EF4-FFF2-40B4-BE49-F238E27FC236}">
                <a16:creationId xmlns:a16="http://schemas.microsoft.com/office/drawing/2014/main" id="{6489C640-13C5-4502-A556-686BA79FA5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8513" y="2679700"/>
            <a:ext cx="4560887"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4">
            <a:extLst>
              <a:ext uri="{FF2B5EF4-FFF2-40B4-BE49-F238E27FC236}">
                <a16:creationId xmlns:a16="http://schemas.microsoft.com/office/drawing/2014/main" id="{72D8B018-E226-4278-8E0F-A74CF830D4C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68513" y="4724400"/>
            <a:ext cx="56261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3E896BD53A6745BB297B34FE9887EF" ma:contentTypeVersion="0" ma:contentTypeDescription="Create a new document." ma:contentTypeScope="" ma:versionID="5741ef9f2b574064a313f952b769c186">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E3CA8E-CDAF-4F0F-90BE-4472B6357BCF}"/>
</file>

<file path=customXml/itemProps2.xml><?xml version="1.0" encoding="utf-8"?>
<ds:datastoreItem xmlns:ds="http://schemas.openxmlformats.org/officeDocument/2006/customXml" ds:itemID="{9960F329-51FF-43CA-BB8F-66D1FFA77B0F}"/>
</file>

<file path=customXml/itemProps3.xml><?xml version="1.0" encoding="utf-8"?>
<ds:datastoreItem xmlns:ds="http://schemas.openxmlformats.org/officeDocument/2006/customXml" ds:itemID="{E8A75C6B-3749-45E9-B2F7-88EA39AE2B31}"/>
</file>

<file path=docProps/app.xml><?xml version="1.0" encoding="utf-8"?>
<Properties xmlns="http://schemas.openxmlformats.org/officeDocument/2006/extended-properties" xmlns:vt="http://schemas.openxmlformats.org/officeDocument/2006/docPropsVTypes">
  <TotalTime>1765</TotalTime>
  <Words>1966</Words>
  <Application>Microsoft Office PowerPoint</Application>
  <PresentationFormat>On-screen Show (4:3)</PresentationFormat>
  <Paragraphs>128</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Lecture 6 Activity Diagram</vt:lpstr>
      <vt:lpstr>Introduction</vt:lpstr>
      <vt:lpstr>Elements</vt:lpstr>
      <vt:lpstr>Actions and Activity Nodes</vt:lpstr>
      <vt:lpstr>Actions and Activity Nodes</vt:lpstr>
      <vt:lpstr>Control Flow</vt:lpstr>
      <vt:lpstr>Guard condition and decision</vt:lpstr>
      <vt:lpstr>Merge Point, Start and End</vt:lpstr>
      <vt:lpstr>Concurrency</vt:lpstr>
      <vt:lpstr>Concurrency (Example)</vt:lpstr>
      <vt:lpstr>Swimlane</vt:lpstr>
      <vt:lpstr>Swimlane (Example)</vt:lpstr>
      <vt:lpstr>Object Flow</vt:lpstr>
      <vt:lpstr>Case Studies</vt:lpstr>
      <vt:lpstr>PowerPoint Presentation</vt:lpstr>
      <vt:lpstr>Case Studies</vt:lpstr>
      <vt:lpstr>Case Studies</vt:lpstr>
      <vt:lpstr>PowerPoint Presentation</vt:lpstr>
      <vt:lpstr>Case Studies</vt:lpstr>
      <vt:lpstr>PowerPoint Presentation</vt:lpstr>
    </vt:vector>
  </TitlesOfParts>
  <Company>AIUB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Introducing the UML</dc:title>
  <dc:creator>Manzur</dc:creator>
  <cp:lastModifiedBy>Manzur H. Khan</cp:lastModifiedBy>
  <cp:revision>131</cp:revision>
  <dcterms:created xsi:type="dcterms:W3CDTF">2010-05-25T07:05:39Z</dcterms:created>
  <dcterms:modified xsi:type="dcterms:W3CDTF">2021-03-29T02:02:50Z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0x010100BD3E896BD53A6745BB297B34FE9887EF</vt:lpwstr>
  </property>
</Properties>
</file>