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customXml/itemProps1.xml" ContentType="application/vnd.openxmlformats-officedocument.customXmlProperties+xml"/>
  <Override PartName="/customXml/itemProps3.xml" ContentType="application/vnd.openxmlformats-officedocument.customXmlProperties+xml"/>
  <Override PartName="/customXml/itemProps2.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8" r:id="rId5"/>
    <p:sldId id="267" r:id="rId6"/>
    <p:sldId id="260" r:id="rId7"/>
    <p:sldId id="268"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199F-14CB-4C3C-86DF-C1E6000307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520F24-DA23-40EF-96A2-99D921D7E2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3E2425-3EA9-45ED-8303-EB0349F87D1A}"/>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5" name="Footer Placeholder 4">
            <a:extLst>
              <a:ext uri="{FF2B5EF4-FFF2-40B4-BE49-F238E27FC236}">
                <a16:creationId xmlns:a16="http://schemas.microsoft.com/office/drawing/2014/main" id="{19C2422C-8F10-480F-A047-8144D5AFA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5BA3C2-C4BB-4B66-8C45-88955B1C8D94}"/>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456107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D9345-6188-4565-97C4-1FB087DA93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72EFE2-9FE7-41F2-8CA1-A9A0361D21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78EF4-B5A2-4AFD-A97F-C81CF4D3123B}"/>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5" name="Footer Placeholder 4">
            <a:extLst>
              <a:ext uri="{FF2B5EF4-FFF2-40B4-BE49-F238E27FC236}">
                <a16:creationId xmlns:a16="http://schemas.microsoft.com/office/drawing/2014/main" id="{78D594C3-2C8A-4EFA-8818-95C719FFC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77286-0E51-4FC4-A029-043058EE52A2}"/>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4061199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28C419-FBA7-4CB8-A6EF-CC30523171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A5A29A-504C-409A-9AF4-A8E15BB391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BFA1C-79BE-42AD-B1B1-4BC8E4692D13}"/>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5" name="Footer Placeholder 4">
            <a:extLst>
              <a:ext uri="{FF2B5EF4-FFF2-40B4-BE49-F238E27FC236}">
                <a16:creationId xmlns:a16="http://schemas.microsoft.com/office/drawing/2014/main" id="{7BAE41DD-B058-4293-B5CC-B4B4897A5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F6AF55-B046-4BAC-BD5A-9866768D183C}"/>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58633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B69E-6E26-4CA9-90B0-1367422122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A5745C-5A7E-4B47-85C3-08051540BC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A4B38-B590-436F-AE2F-6CF3C1911DC2}"/>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5" name="Footer Placeholder 4">
            <a:extLst>
              <a:ext uri="{FF2B5EF4-FFF2-40B4-BE49-F238E27FC236}">
                <a16:creationId xmlns:a16="http://schemas.microsoft.com/office/drawing/2014/main" id="{61A04C44-C790-413C-93C2-96D30CA30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203E0-0BFD-403E-A273-719356DEDE7D}"/>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1363440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D023-E616-4FEB-BDD9-7007D68BFF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EE3C91-1B1C-49A4-921E-4F049756EE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2534B1-41F6-4004-B840-CD0CE49E407B}"/>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5" name="Footer Placeholder 4">
            <a:extLst>
              <a:ext uri="{FF2B5EF4-FFF2-40B4-BE49-F238E27FC236}">
                <a16:creationId xmlns:a16="http://schemas.microsoft.com/office/drawing/2014/main" id="{24D58BAD-0038-4D43-840A-4B87FC87F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FC084-6B81-4BD3-ADF4-5A8DC49AC748}"/>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78144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5197-CFD9-409B-9BFF-4A581C294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88120-F756-4F3D-B918-F4A943CA40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9DD4CA-FD5D-4727-8281-FEFCA85485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D749FF-AFE4-4E33-80B1-91E23BF880D0}"/>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6" name="Footer Placeholder 5">
            <a:extLst>
              <a:ext uri="{FF2B5EF4-FFF2-40B4-BE49-F238E27FC236}">
                <a16:creationId xmlns:a16="http://schemas.microsoft.com/office/drawing/2014/main" id="{0F0994BB-BA7A-4915-846F-B92D8228E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A4F1E-2E1A-498F-9AE8-121F764DA19F}"/>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8045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A0EE-A8E7-4123-B38E-AA5693C484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EEB527-AF90-4C87-AC67-C61C3F1B4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51283F-D639-4A6D-ABB3-8851BD36E0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FC9863-24C7-4D8F-8249-8F48862F43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E447A9-0A5F-4DBB-9F85-AD0922934D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FEB003-9C76-470B-83BC-1532F12BE1DB}"/>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8" name="Footer Placeholder 7">
            <a:extLst>
              <a:ext uri="{FF2B5EF4-FFF2-40B4-BE49-F238E27FC236}">
                <a16:creationId xmlns:a16="http://schemas.microsoft.com/office/drawing/2014/main" id="{2D835F0E-9068-4830-AA5C-244735C642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C82D9-3F5E-4360-8F6C-2B673E00EE8C}"/>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1222076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FEBE-7FA9-4CF6-BD68-D38E015E89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596AB7-F720-47BB-B08B-16E708452F30}"/>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4" name="Footer Placeholder 3">
            <a:extLst>
              <a:ext uri="{FF2B5EF4-FFF2-40B4-BE49-F238E27FC236}">
                <a16:creationId xmlns:a16="http://schemas.microsoft.com/office/drawing/2014/main" id="{906726FC-6695-4964-8215-B7505D3E08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E22E8A-9EC7-4B55-90CC-B07487C9154F}"/>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167817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805E93-5D9A-4AD2-8BA2-1658A13344F0}"/>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3" name="Footer Placeholder 2">
            <a:extLst>
              <a:ext uri="{FF2B5EF4-FFF2-40B4-BE49-F238E27FC236}">
                <a16:creationId xmlns:a16="http://schemas.microsoft.com/office/drawing/2014/main" id="{E48BC338-8CFE-4D54-B626-E4BD2C2986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3E2488-BFE6-44FA-B84D-34BCADF76871}"/>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402513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4F8D2-49ED-459D-894A-42920A089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803F7C-C7F0-42FB-A682-22ACC7D361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A1EC76-6D3F-4CB4-BC06-C30C09422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9CD6D-AA45-4005-AC6E-618A8ADD7C3B}"/>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6" name="Footer Placeholder 5">
            <a:extLst>
              <a:ext uri="{FF2B5EF4-FFF2-40B4-BE49-F238E27FC236}">
                <a16:creationId xmlns:a16="http://schemas.microsoft.com/office/drawing/2014/main" id="{7BBA6CB8-FD91-44AE-A428-727BAE4BE2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9710D-BEE0-49DC-92F9-817F630AD0A8}"/>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027164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C032-58CB-4DB1-9675-C787057B9B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189E27-3A98-43E7-9EB9-8FF0862E8D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63518C-EF62-41D7-A398-F8991DF54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1849F5-617A-4C78-9FB1-F5461A3EC993}"/>
              </a:ext>
            </a:extLst>
          </p:cNvPr>
          <p:cNvSpPr>
            <a:spLocks noGrp="1"/>
          </p:cNvSpPr>
          <p:nvPr>
            <p:ph type="dt" sz="half" idx="10"/>
          </p:nvPr>
        </p:nvSpPr>
        <p:spPr/>
        <p:txBody>
          <a:bodyPr/>
          <a:lstStyle/>
          <a:p>
            <a:fld id="{42FA3C8F-72A9-4E85-91CC-77C79A6BB94F}" type="datetimeFigureOut">
              <a:rPr lang="en-US" smtClean="0"/>
              <a:t>9/10/2021</a:t>
            </a:fld>
            <a:endParaRPr lang="en-US"/>
          </a:p>
        </p:txBody>
      </p:sp>
      <p:sp>
        <p:nvSpPr>
          <p:cNvPr id="6" name="Footer Placeholder 5">
            <a:extLst>
              <a:ext uri="{FF2B5EF4-FFF2-40B4-BE49-F238E27FC236}">
                <a16:creationId xmlns:a16="http://schemas.microsoft.com/office/drawing/2014/main" id="{21976CD7-6328-49FA-A50A-8A46270B2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5F015-DC39-4AA9-9AAB-896F93F7F457}"/>
              </a:ext>
            </a:extLst>
          </p:cNvPr>
          <p:cNvSpPr>
            <a:spLocks noGrp="1"/>
          </p:cNvSpPr>
          <p:nvPr>
            <p:ph type="sldNum" sz="quarter" idx="12"/>
          </p:nvPr>
        </p:nvSpPr>
        <p:spPr/>
        <p:txBody>
          <a:bodyPr/>
          <a:lstStyle/>
          <a:p>
            <a:fld id="{EC0EDFC4-681E-438E-8AC8-C01183A28863}" type="slidenum">
              <a:rPr lang="en-US" smtClean="0"/>
              <a:t>‹#›</a:t>
            </a:fld>
            <a:endParaRPr lang="en-US"/>
          </a:p>
        </p:txBody>
      </p:sp>
    </p:spTree>
    <p:extLst>
      <p:ext uri="{BB962C8B-B14F-4D97-AF65-F5344CB8AC3E}">
        <p14:creationId xmlns:p14="http://schemas.microsoft.com/office/powerpoint/2010/main" val="3401882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99FE99-E880-4572-BFAA-2C5461CB46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850552-E954-41FC-BF3B-AEAB58E79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B465B-D8CF-438E-90EB-38458D9E1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A3C8F-72A9-4E85-91CC-77C79A6BB94F}" type="datetimeFigureOut">
              <a:rPr lang="en-US" smtClean="0"/>
              <a:t>9/10/2021</a:t>
            </a:fld>
            <a:endParaRPr lang="en-US"/>
          </a:p>
        </p:txBody>
      </p:sp>
      <p:sp>
        <p:nvSpPr>
          <p:cNvPr id="5" name="Footer Placeholder 4">
            <a:extLst>
              <a:ext uri="{FF2B5EF4-FFF2-40B4-BE49-F238E27FC236}">
                <a16:creationId xmlns:a16="http://schemas.microsoft.com/office/drawing/2014/main" id="{75392A9D-B6B7-4FF7-929D-6F8D9D98D1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D1C54F-6152-40F9-B059-CD44917749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EDFC4-681E-438E-8AC8-C01183A28863}" type="slidenum">
              <a:rPr lang="en-US" smtClean="0"/>
              <a:t>‹#›</a:t>
            </a:fld>
            <a:endParaRPr lang="en-US"/>
          </a:p>
        </p:txBody>
      </p:sp>
    </p:spTree>
    <p:extLst>
      <p:ext uri="{BB962C8B-B14F-4D97-AF65-F5344CB8AC3E}">
        <p14:creationId xmlns:p14="http://schemas.microsoft.com/office/powerpoint/2010/main" val="3860599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BD8C7-5DCD-4373-A515-8FE5D42A0674}"/>
              </a:ext>
            </a:extLst>
          </p:cNvPr>
          <p:cNvSpPr>
            <a:spLocks noGrp="1"/>
          </p:cNvSpPr>
          <p:nvPr>
            <p:ph idx="1"/>
          </p:nvPr>
        </p:nvSpPr>
        <p:spPr>
          <a:xfrm>
            <a:off x="183046" y="755374"/>
            <a:ext cx="11825908" cy="5681526"/>
          </a:xfrm>
        </p:spPr>
        <p:txBody>
          <a:bodyPr>
            <a:noAutofit/>
          </a:bodyPr>
          <a:lstStyle/>
          <a:p>
            <a:pPr marL="0" lvl="0" indent="0" algn="just">
              <a:buNone/>
            </a:pPr>
            <a:r>
              <a:rPr lang="en-US" sz="2000" b="1" dirty="0">
                <a:solidFill>
                  <a:srgbClr val="0070C0"/>
                </a:solidFill>
                <a:latin typeface="Times New Roman" panose="02020603050405020304" pitchFamily="18" charset="0"/>
                <a:cs typeface="Times New Roman" panose="02020603050405020304" pitchFamily="18" charset="0"/>
              </a:rPr>
              <a:t>18.4: Heats of transformation</a:t>
            </a:r>
            <a:endParaRPr lang="en-US" sz="2000" b="1" dirty="0">
              <a:solidFill>
                <a:srgbClr val="0070C0"/>
              </a:solidFill>
              <a:latin typeface="Arial" panose="020B0604020202020204" pitchFamily="34" charset="0"/>
              <a:cs typeface="Arial" panose="020B0604020202020204" pitchFamily="34" charset="0"/>
            </a:endParaRPr>
          </a:p>
          <a:p>
            <a:pPr marL="0" lvl="0" indent="0" algn="just">
              <a:buNone/>
            </a:pPr>
            <a:r>
              <a:rPr lang="en-US" sz="2000" dirty="0">
                <a:solidFill>
                  <a:prstClr val="black"/>
                </a:solidFill>
                <a:latin typeface="Arial" panose="020B0604020202020204" pitchFamily="34" charset="0"/>
                <a:cs typeface="Arial" panose="020B0604020202020204" pitchFamily="34" charset="0"/>
              </a:rPr>
              <a:t>When energy is absorbed as heat by a solid or liquid, the temperature of the sample does not necessarily rise. Instead, the sample may change from one phase (or state) to another. </a:t>
            </a:r>
          </a:p>
          <a:p>
            <a:pPr marL="0" indent="0" algn="just">
              <a:buClr>
                <a:schemeClr val="accent1"/>
              </a:buClr>
              <a:buNone/>
            </a:pPr>
            <a:r>
              <a:rPr lang="en-US" sz="2000" dirty="0">
                <a:latin typeface="Arial" panose="020B0604020202020204" pitchFamily="34" charset="0"/>
                <a:cs typeface="Arial" panose="020B0604020202020204" pitchFamily="34" charset="0"/>
              </a:rPr>
              <a:t>The amount of energy required per unit mass to </a:t>
            </a:r>
            <a:r>
              <a:rPr lang="en-US" sz="2000" dirty="0">
                <a:solidFill>
                  <a:srgbClr val="0070C0"/>
                </a:solidFill>
                <a:latin typeface="Arial" panose="020B0604020202020204" pitchFamily="34" charset="0"/>
                <a:cs typeface="Arial" panose="020B0604020202020204" pitchFamily="34" charset="0"/>
              </a:rPr>
              <a:t>change the state </a:t>
            </a:r>
            <a:r>
              <a:rPr lang="en-US" sz="2000" dirty="0">
                <a:latin typeface="Arial" panose="020B0604020202020204" pitchFamily="34" charset="0"/>
                <a:cs typeface="Arial" panose="020B0604020202020204" pitchFamily="34" charset="0"/>
              </a:rPr>
              <a:t>(</a:t>
            </a:r>
            <a:r>
              <a:rPr lang="en-US" sz="2000" dirty="0">
                <a:solidFill>
                  <a:srgbClr val="FF0000"/>
                </a:solidFill>
                <a:latin typeface="Arial" panose="020B0604020202020204" pitchFamily="34" charset="0"/>
                <a:cs typeface="Arial" panose="020B0604020202020204" pitchFamily="34" charset="0"/>
              </a:rPr>
              <a:t>at constant temperature</a:t>
            </a:r>
            <a:r>
              <a:rPr lang="en-US" sz="2000" dirty="0">
                <a:latin typeface="Arial" panose="020B0604020202020204" pitchFamily="34" charset="0"/>
                <a:cs typeface="Arial" panose="020B0604020202020204" pitchFamily="34" charset="0"/>
              </a:rPr>
              <a:t>) of a particular material is its heat of transformation L. </a:t>
            </a:r>
          </a:p>
          <a:p>
            <a:pPr marL="0" indent="0" algn="just">
              <a:buClr>
                <a:schemeClr val="accent1"/>
              </a:buClr>
              <a:buNone/>
            </a:pPr>
            <a:r>
              <a:rPr lang="en-US" sz="2000" dirty="0">
                <a:latin typeface="Arial" panose="020B0604020202020204" pitchFamily="34" charset="0"/>
                <a:cs typeface="Arial" panose="020B0604020202020204" pitchFamily="34" charset="0"/>
              </a:rPr>
              <a:t>Thus, when a sample of mass m completely undergoes a phase change, the total energy transferred is                   </a:t>
            </a:r>
            <a:r>
              <a:rPr lang="en-US" sz="2000" b="1" i="1" dirty="0">
                <a:latin typeface="Arial" panose="020B0604020202020204" pitchFamily="34" charset="0"/>
                <a:cs typeface="Arial" panose="020B0604020202020204" pitchFamily="34" charset="0"/>
              </a:rPr>
              <a:t>Q = mL</a:t>
            </a:r>
          </a:p>
          <a:p>
            <a:pPr marL="0" indent="0" algn="just">
              <a:buClr>
                <a:schemeClr val="accent1"/>
              </a:buClr>
              <a:buNone/>
            </a:pPr>
            <a:r>
              <a:rPr lang="en-US" sz="2000" b="1" i="1" dirty="0">
                <a:latin typeface="Arial" panose="020B0604020202020204" pitchFamily="34" charset="0"/>
                <a:cs typeface="Arial" panose="020B0604020202020204" pitchFamily="34" charset="0"/>
              </a:rPr>
              <a:t>L = Q/m</a:t>
            </a:r>
            <a:endParaRPr lang="en-US" sz="2000" dirty="0">
              <a:latin typeface="Arial" panose="020B0604020202020204" pitchFamily="34" charset="0"/>
              <a:cs typeface="Arial" panose="020B0604020202020204" pitchFamily="34" charset="0"/>
            </a:endParaRPr>
          </a:p>
          <a:p>
            <a:pPr marL="0" indent="0" algn="just">
              <a:buClr>
                <a:schemeClr val="accent1"/>
              </a:buClr>
              <a:buNone/>
            </a:pPr>
            <a:r>
              <a:rPr lang="en-US" sz="2000" b="1" i="1" dirty="0">
                <a:solidFill>
                  <a:srgbClr val="00B050"/>
                </a:solidFill>
                <a:latin typeface="Arial" panose="020B0604020202020204" pitchFamily="34" charset="0"/>
                <a:cs typeface="Arial" panose="020B0604020202020204" pitchFamily="34" charset="0"/>
              </a:rPr>
              <a:t>Heat of Vaporization </a:t>
            </a:r>
          </a:p>
          <a:p>
            <a:pPr marL="0" indent="0" algn="just">
              <a:buClr>
                <a:schemeClr val="accent1"/>
              </a:buClr>
              <a:buNone/>
            </a:pPr>
            <a:r>
              <a:rPr lang="en-US" sz="2000" dirty="0">
                <a:latin typeface="Arial" panose="020B0604020202020204" pitchFamily="34" charset="0"/>
                <a:cs typeface="Arial" panose="020B0604020202020204" pitchFamily="34" charset="0"/>
              </a:rPr>
              <a:t>The heat of vaporization </a:t>
            </a:r>
            <a:r>
              <a:rPr lang="en-US" sz="2000" b="1" i="1" dirty="0">
                <a:latin typeface="Arial" panose="020B0604020202020204" pitchFamily="34" charset="0"/>
                <a:cs typeface="Arial" panose="020B0604020202020204" pitchFamily="34" charset="0"/>
              </a:rPr>
              <a:t>L</a:t>
            </a:r>
            <a:r>
              <a:rPr lang="en-US" sz="2000" b="1" i="1" baseline="-25000" dirty="0">
                <a:latin typeface="Arial" panose="020B0604020202020204" pitchFamily="34" charset="0"/>
                <a:cs typeface="Arial" panose="020B0604020202020204" pitchFamily="34" charset="0"/>
              </a:rPr>
              <a:t>V</a:t>
            </a:r>
            <a:r>
              <a:rPr lang="en-US" sz="2000" dirty="0">
                <a:latin typeface="Arial" panose="020B0604020202020204" pitchFamily="34" charset="0"/>
                <a:cs typeface="Arial" panose="020B0604020202020204" pitchFamily="34" charset="0"/>
              </a:rPr>
              <a:t> is the amount of energy per unit mass that must be added to vaporize a liquid or that must be removed to condense a gas.  For water at its normal boiling or condensation temperature, Q = m L</a:t>
            </a:r>
            <a:r>
              <a:rPr lang="en-US" sz="2000" baseline="-25000" dirty="0">
                <a:latin typeface="Arial" panose="020B0604020202020204" pitchFamily="34" charset="0"/>
                <a:cs typeface="Arial" panose="020B0604020202020204" pitchFamily="34" charset="0"/>
              </a:rPr>
              <a:t>v                             </a:t>
            </a:r>
            <a:r>
              <a:rPr lang="en-US" sz="2000" dirty="0">
                <a:latin typeface="Arial" panose="020B0604020202020204" pitchFamily="34" charset="0"/>
                <a:cs typeface="Arial" panose="020B0604020202020204" pitchFamily="34" charset="0"/>
              </a:rPr>
              <a:t>[L</a:t>
            </a:r>
            <a:r>
              <a:rPr lang="en-US" sz="2000" baseline="-25000" dirty="0">
                <a:latin typeface="Arial" panose="020B0604020202020204" pitchFamily="34" charset="0"/>
                <a:cs typeface="Arial" panose="020B0604020202020204" pitchFamily="34" charset="0"/>
              </a:rPr>
              <a:t>V</a:t>
            </a:r>
            <a:r>
              <a:rPr lang="en-US" sz="2000" dirty="0">
                <a:latin typeface="Arial" panose="020B0604020202020204" pitchFamily="34" charset="0"/>
                <a:cs typeface="Arial" panose="020B0604020202020204" pitchFamily="34" charset="0"/>
              </a:rPr>
              <a:t> = 539 </a:t>
            </a:r>
            <a:r>
              <a:rPr lang="en-US" sz="2000" dirty="0" err="1">
                <a:latin typeface="Arial" panose="020B0604020202020204" pitchFamily="34" charset="0"/>
                <a:cs typeface="Arial" panose="020B0604020202020204" pitchFamily="34" charset="0"/>
              </a:rPr>
              <a:t>cal</a:t>
            </a:r>
            <a:r>
              <a:rPr lang="en-US" sz="2000" dirty="0">
                <a:latin typeface="Arial" panose="020B0604020202020204" pitchFamily="34" charset="0"/>
                <a:cs typeface="Arial" panose="020B0604020202020204" pitchFamily="34" charset="0"/>
              </a:rPr>
              <a:t>/g = 40.7 kJ/mol = 2256 kJ/kg]</a:t>
            </a:r>
          </a:p>
          <a:p>
            <a:pPr marL="0" indent="0" algn="just">
              <a:buClr>
                <a:schemeClr val="accent1"/>
              </a:buClr>
              <a:buNone/>
            </a:pPr>
            <a:r>
              <a:rPr lang="en-US" sz="2000" dirty="0">
                <a:solidFill>
                  <a:prstClr val="black"/>
                </a:solidFill>
                <a:latin typeface="Arial" panose="020B0604020202020204" pitchFamily="34" charset="0"/>
                <a:cs typeface="Arial" panose="020B0604020202020204" pitchFamily="34" charset="0"/>
              </a:rPr>
              <a:t>                       L</a:t>
            </a:r>
            <a:r>
              <a:rPr lang="en-US" sz="2000" baseline="-25000" dirty="0">
                <a:solidFill>
                  <a:prstClr val="black"/>
                </a:solidFill>
                <a:latin typeface="Arial" panose="020B0604020202020204" pitchFamily="34" charset="0"/>
                <a:cs typeface="Arial" panose="020B0604020202020204" pitchFamily="34" charset="0"/>
              </a:rPr>
              <a:t>v  </a:t>
            </a:r>
            <a:r>
              <a:rPr lang="en-US" sz="2000" dirty="0">
                <a:solidFill>
                  <a:prstClr val="black"/>
                </a:solidFill>
                <a:latin typeface="Arial" panose="020B0604020202020204" pitchFamily="34" charset="0"/>
                <a:cs typeface="Arial" panose="020B0604020202020204" pitchFamily="34" charset="0"/>
              </a:rPr>
              <a:t>= Q/m</a:t>
            </a:r>
            <a:endParaRPr lang="en-US" sz="2000" dirty="0">
              <a:latin typeface="Arial" panose="020B0604020202020204" pitchFamily="34" charset="0"/>
              <a:cs typeface="Arial" panose="020B0604020202020204" pitchFamily="34" charset="0"/>
            </a:endParaRPr>
          </a:p>
          <a:p>
            <a:pPr marL="0" indent="0" algn="just">
              <a:buClr>
                <a:schemeClr val="accent1"/>
              </a:buClr>
              <a:buNone/>
            </a:pPr>
            <a:r>
              <a:rPr lang="en-US" sz="2000" b="1" i="1" dirty="0">
                <a:solidFill>
                  <a:srgbClr val="00B0F0"/>
                </a:solidFill>
                <a:latin typeface="Arial" panose="020B0604020202020204" pitchFamily="34" charset="0"/>
                <a:cs typeface="Arial" panose="020B0604020202020204" pitchFamily="34" charset="0"/>
              </a:rPr>
              <a:t>Heat of Fusion </a:t>
            </a:r>
          </a:p>
          <a:p>
            <a:pPr marL="0" indent="0" algn="just">
              <a:buClr>
                <a:schemeClr val="accent1"/>
              </a:buClr>
              <a:buNone/>
            </a:pPr>
            <a:r>
              <a:rPr lang="en-US" sz="2000" dirty="0">
                <a:latin typeface="Arial" panose="020B0604020202020204" pitchFamily="34" charset="0"/>
                <a:cs typeface="Arial" panose="020B0604020202020204" pitchFamily="34" charset="0"/>
              </a:rPr>
              <a:t>The heat of fusion </a:t>
            </a:r>
            <a:r>
              <a:rPr lang="en-US" sz="2000" b="1" i="1" dirty="0">
                <a:latin typeface="Arial" panose="020B0604020202020204" pitchFamily="34" charset="0"/>
                <a:cs typeface="Arial" panose="020B0604020202020204" pitchFamily="34" charset="0"/>
              </a:rPr>
              <a:t>L</a:t>
            </a:r>
            <a:r>
              <a:rPr lang="en-US" sz="2000" b="1" i="1" baseline="-25000" dirty="0">
                <a:latin typeface="Arial" panose="020B0604020202020204" pitchFamily="34" charset="0"/>
                <a:cs typeface="Arial" panose="020B0604020202020204" pitchFamily="34" charset="0"/>
              </a:rPr>
              <a:t>f</a:t>
            </a:r>
            <a:r>
              <a:rPr lang="en-US" sz="2000" dirty="0">
                <a:latin typeface="Arial" panose="020B0604020202020204" pitchFamily="34" charset="0"/>
                <a:cs typeface="Arial" panose="020B0604020202020204" pitchFamily="34" charset="0"/>
              </a:rPr>
              <a:t> is the amount of energy per unit mass that must be added to melt a solid or that must be removed to freeze a liquid. For water at its normal freezing or melting temperature, </a:t>
            </a:r>
          </a:p>
          <a:p>
            <a:pPr marL="0" lvl="0" indent="0" algn="just">
              <a:buClr>
                <a:srgbClr val="4472C4"/>
              </a:buClr>
              <a:buNone/>
            </a:pPr>
            <a:r>
              <a:rPr lang="en-US" sz="2000" dirty="0">
                <a:solidFill>
                  <a:prstClr val="black"/>
                </a:solidFill>
                <a:latin typeface="Arial" panose="020B0604020202020204" pitchFamily="34" charset="0"/>
                <a:cs typeface="Arial" panose="020B0604020202020204" pitchFamily="34" charset="0"/>
              </a:rPr>
              <a:t> Q = m L</a:t>
            </a:r>
            <a:r>
              <a:rPr lang="en-US" sz="2000" baseline="-25000" dirty="0">
                <a:solidFill>
                  <a:prstClr val="black"/>
                </a:solidFill>
                <a:latin typeface="Arial" panose="020B0604020202020204" pitchFamily="34" charset="0"/>
                <a:cs typeface="Arial" panose="020B0604020202020204" pitchFamily="34" charset="0"/>
              </a:rPr>
              <a:t>f</a:t>
            </a:r>
            <a:r>
              <a:rPr lang="en-US" sz="2000" dirty="0">
                <a:latin typeface="Arial" panose="020B0604020202020204" pitchFamily="34" charset="0"/>
                <a:cs typeface="Arial" panose="020B0604020202020204" pitchFamily="34" charset="0"/>
              </a:rPr>
              <a:t>           </a:t>
            </a:r>
            <a:r>
              <a:rPr lang="en-US" sz="2000" dirty="0" err="1">
                <a:solidFill>
                  <a:prstClr val="black"/>
                </a:solidFill>
                <a:latin typeface="Arial" panose="020B0604020202020204" pitchFamily="34" charset="0"/>
                <a:cs typeface="Arial" panose="020B0604020202020204" pitchFamily="34" charset="0"/>
              </a:rPr>
              <a:t>L</a:t>
            </a:r>
            <a:r>
              <a:rPr lang="en-US" sz="2000" baseline="-25000" dirty="0" err="1">
                <a:solidFill>
                  <a:prstClr val="black"/>
                </a:solidFill>
                <a:latin typeface="Arial" panose="020B0604020202020204" pitchFamily="34" charset="0"/>
                <a:cs typeface="Arial" panose="020B0604020202020204" pitchFamily="34" charset="0"/>
              </a:rPr>
              <a:t>f</a:t>
            </a:r>
            <a:r>
              <a:rPr lang="en-US" sz="2000" baseline="-25000" dirty="0">
                <a:solidFill>
                  <a:prstClr val="black"/>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 Q/m                         </a:t>
            </a:r>
            <a:r>
              <a:rPr lang="en-US" sz="2000" dirty="0">
                <a:latin typeface="Arial" panose="020B0604020202020204" pitchFamily="34" charset="0"/>
                <a:cs typeface="Arial" panose="020B0604020202020204" pitchFamily="34" charset="0"/>
              </a:rPr>
              <a:t>[L</a:t>
            </a:r>
            <a:r>
              <a:rPr lang="en-US" sz="2000" baseline="-25000" dirty="0">
                <a:latin typeface="Arial" panose="020B0604020202020204" pitchFamily="34" charset="0"/>
                <a:cs typeface="Arial" panose="020B0604020202020204" pitchFamily="34" charset="0"/>
              </a:rPr>
              <a:t>f</a:t>
            </a:r>
            <a:r>
              <a:rPr lang="en-US" sz="2000" dirty="0">
                <a:latin typeface="Arial" panose="020B0604020202020204" pitchFamily="34" charset="0"/>
                <a:cs typeface="Arial" panose="020B0604020202020204" pitchFamily="34" charset="0"/>
              </a:rPr>
              <a:t> = 79.5 </a:t>
            </a:r>
            <a:r>
              <a:rPr lang="en-US" sz="2000" dirty="0" err="1">
                <a:latin typeface="Arial" panose="020B0604020202020204" pitchFamily="34" charset="0"/>
                <a:cs typeface="Arial" panose="020B0604020202020204" pitchFamily="34" charset="0"/>
              </a:rPr>
              <a:t>cal</a:t>
            </a:r>
            <a:r>
              <a:rPr lang="en-US" sz="2000" dirty="0">
                <a:latin typeface="Arial" panose="020B0604020202020204" pitchFamily="34" charset="0"/>
                <a:cs typeface="Arial" panose="020B0604020202020204" pitchFamily="34" charset="0"/>
              </a:rPr>
              <a:t>/g = 6.01 kJ/mol = 333 kJ/kg]</a:t>
            </a:r>
          </a:p>
        </p:txBody>
      </p:sp>
      <p:sp>
        <p:nvSpPr>
          <p:cNvPr id="4" name="Title 1">
            <a:extLst>
              <a:ext uri="{FF2B5EF4-FFF2-40B4-BE49-F238E27FC236}">
                <a16:creationId xmlns:a16="http://schemas.microsoft.com/office/drawing/2014/main" id="{A1884E13-CE2F-4AEE-96A0-102A88CD7942}"/>
              </a:ext>
            </a:extLst>
          </p:cNvPr>
          <p:cNvSpPr>
            <a:spLocks noGrp="1"/>
          </p:cNvSpPr>
          <p:nvPr>
            <p:ph type="title"/>
          </p:nvPr>
        </p:nvSpPr>
        <p:spPr>
          <a:xfrm>
            <a:off x="2128630" y="0"/>
            <a:ext cx="8565874" cy="755374"/>
          </a:xfrm>
        </p:spPr>
        <p:txBody>
          <a:bodyPr>
            <a:normAutofit/>
          </a:bodyPr>
          <a:lstStyle/>
          <a:p>
            <a:r>
              <a:rPr lang="en-US" sz="2000" b="1" dirty="0">
                <a:solidFill>
                  <a:srgbClr val="FF0000"/>
                </a:solidFill>
                <a:latin typeface="Arial" panose="020B0604020202020204" pitchFamily="34" charset="0"/>
                <a:cs typeface="Arial" panose="020B0604020202020204" pitchFamily="34" charset="0"/>
              </a:rPr>
              <a:t>Lecture 2</a:t>
            </a:r>
            <a:br>
              <a:rPr lang="en-US" sz="2000" b="1" dirty="0">
                <a:solidFill>
                  <a:srgbClr val="FF0000"/>
                </a:solidFill>
                <a:latin typeface="Arial" panose="020B0604020202020204" pitchFamily="34" charset="0"/>
                <a:cs typeface="Arial" panose="020B0604020202020204" pitchFamily="34" charset="0"/>
              </a:rPr>
            </a:br>
            <a:r>
              <a:rPr lang="en-US" sz="2000" b="1" dirty="0">
                <a:solidFill>
                  <a:srgbClr val="0070C0"/>
                </a:solidFill>
                <a:latin typeface="Arial" panose="020B0604020202020204" pitchFamily="34" charset="0"/>
                <a:ea typeface="Times New Roman" panose="02020603050405020304" pitchFamily="18" charset="0"/>
                <a:cs typeface="Arial" panose="020B0604020202020204" pitchFamily="34" charset="0"/>
              </a:rPr>
              <a:t>Chapter 18: Temperature, heat, and the first law of  thermodynamics</a:t>
            </a:r>
            <a:endParaRPr lang="en-US" sz="20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704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F70C70-CE2D-4DF4-A819-9FBFF6C5F7B9}"/>
              </a:ext>
            </a:extLst>
          </p:cNvPr>
          <p:cNvPicPr>
            <a:picLocks noChangeAspect="1"/>
          </p:cNvPicPr>
          <p:nvPr/>
        </p:nvPicPr>
        <p:blipFill>
          <a:blip r:embed="rId2"/>
          <a:stretch>
            <a:fillRect/>
          </a:stretch>
        </p:blipFill>
        <p:spPr>
          <a:xfrm>
            <a:off x="1191767" y="194083"/>
            <a:ext cx="9264197" cy="6469834"/>
          </a:xfrm>
          <a:prstGeom prst="rect">
            <a:avLst/>
          </a:prstGeom>
        </p:spPr>
      </p:pic>
    </p:spTree>
    <p:extLst>
      <p:ext uri="{BB962C8B-B14F-4D97-AF65-F5344CB8AC3E}">
        <p14:creationId xmlns:p14="http://schemas.microsoft.com/office/powerpoint/2010/main" val="118860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F4C599-3B29-418C-BC39-3C5595CB52E6}"/>
              </a:ext>
            </a:extLst>
          </p:cNvPr>
          <p:cNvSpPr>
            <a:spLocks noGrp="1"/>
          </p:cNvSpPr>
          <p:nvPr>
            <p:ph idx="1"/>
          </p:nvPr>
        </p:nvSpPr>
        <p:spPr>
          <a:xfrm>
            <a:off x="323712" y="540025"/>
            <a:ext cx="11544576" cy="5741505"/>
          </a:xfrm>
        </p:spPr>
        <p:txBody>
          <a:bodyPr>
            <a:normAutofit/>
          </a:bodyPr>
          <a:lstStyle/>
          <a:p>
            <a:pPr marL="0" indent="0">
              <a:buClr>
                <a:schemeClr val="accent1"/>
              </a:buClr>
              <a:buNone/>
            </a:pPr>
            <a:r>
              <a:rPr lang="en-US" sz="2000" b="1" i="1" dirty="0">
                <a:solidFill>
                  <a:schemeClr val="accent1"/>
                </a:solidFill>
                <a:latin typeface="Arial" panose="020B0604020202020204" pitchFamily="34" charset="0"/>
                <a:ea typeface="Cambria Math" panose="02040503050406030204" pitchFamily="18" charset="0"/>
                <a:cs typeface="Arial" panose="020B0604020202020204" pitchFamily="34" charset="0"/>
              </a:rPr>
              <a:t>18.5: A closer look at heat and work</a:t>
            </a:r>
          </a:p>
          <a:p>
            <a:pPr marL="0" indent="0">
              <a:buClr>
                <a:schemeClr val="accent1"/>
              </a:buClr>
              <a:buNone/>
            </a:pPr>
            <a:r>
              <a:rPr lang="en-US" sz="2000" b="1" i="1" dirty="0">
                <a:solidFill>
                  <a:schemeClr val="accent1"/>
                </a:solidFill>
                <a:latin typeface="Arial" panose="020B0604020202020204" pitchFamily="34" charset="0"/>
                <a:ea typeface="Cambria Math" panose="02040503050406030204" pitchFamily="18" charset="0"/>
                <a:cs typeface="Arial" panose="020B0604020202020204" pitchFamily="34" charset="0"/>
              </a:rPr>
              <a:t> </a:t>
            </a:r>
          </a:p>
          <a:p>
            <a:pPr>
              <a:buClr>
                <a:schemeClr val="accent1"/>
              </a:buClr>
              <a:buFont typeface="Wingdings" panose="05000000000000000000" pitchFamily="2" charset="2"/>
              <a:buChar char="Ø"/>
            </a:pPr>
            <a:r>
              <a:rPr lang="en-US" sz="1800" dirty="0">
                <a:latin typeface="Times New Roman" panose="02020603050405020304" pitchFamily="18" charset="0"/>
                <a:ea typeface="Cambria Math" panose="02040503050406030204" pitchFamily="18" charset="0"/>
                <a:cs typeface="Times New Roman" panose="02020603050405020304" pitchFamily="18" charset="0"/>
              </a:rPr>
              <a:t> </a:t>
            </a:r>
            <a:r>
              <a:rPr lang="en-US" sz="2000" dirty="0">
                <a:latin typeface="Arial" panose="020B0604020202020204" pitchFamily="34" charset="0"/>
                <a:ea typeface="Cambria Math" panose="02040503050406030204" pitchFamily="18" charset="0"/>
                <a:cs typeface="Arial" panose="020B0604020202020204" pitchFamily="34" charset="0"/>
              </a:rPr>
              <a:t>Let us take as our system a </a:t>
            </a:r>
            <a:r>
              <a:rPr lang="en-US" sz="2000" dirty="0">
                <a:solidFill>
                  <a:srgbClr val="FF0000"/>
                </a:solidFill>
                <a:latin typeface="Arial" panose="020B0604020202020204" pitchFamily="34" charset="0"/>
                <a:ea typeface="Cambria Math" panose="02040503050406030204" pitchFamily="18" charset="0"/>
                <a:cs typeface="Arial" panose="020B0604020202020204" pitchFamily="34" charset="0"/>
              </a:rPr>
              <a:t>gas</a:t>
            </a:r>
            <a:r>
              <a:rPr lang="en-US" sz="2000" dirty="0">
                <a:latin typeface="Arial" panose="020B0604020202020204" pitchFamily="34" charset="0"/>
                <a:ea typeface="Cambria Math" panose="02040503050406030204" pitchFamily="18" charset="0"/>
                <a:cs typeface="Arial" panose="020B0604020202020204" pitchFamily="34" charset="0"/>
              </a:rPr>
              <a:t> confined to a </a:t>
            </a:r>
            <a:r>
              <a:rPr lang="en-US" sz="2000" dirty="0">
                <a:solidFill>
                  <a:srgbClr val="FF0000"/>
                </a:solidFill>
                <a:latin typeface="Arial" panose="020B0604020202020204" pitchFamily="34" charset="0"/>
                <a:ea typeface="Cambria Math" panose="02040503050406030204" pitchFamily="18" charset="0"/>
                <a:cs typeface="Arial" panose="020B0604020202020204" pitchFamily="34" charset="0"/>
              </a:rPr>
              <a:t>cylinder </a:t>
            </a:r>
            <a:r>
              <a:rPr lang="en-US" sz="2000" dirty="0">
                <a:latin typeface="Arial" panose="020B0604020202020204" pitchFamily="34" charset="0"/>
                <a:ea typeface="Cambria Math" panose="02040503050406030204" pitchFamily="18" charset="0"/>
                <a:cs typeface="Arial" panose="020B0604020202020204" pitchFamily="34" charset="0"/>
              </a:rPr>
              <a:t>with a </a:t>
            </a:r>
            <a:r>
              <a:rPr lang="en-US" sz="2000" dirty="0">
                <a:solidFill>
                  <a:srgbClr val="FF0000"/>
                </a:solidFill>
                <a:latin typeface="Arial" panose="020B0604020202020204" pitchFamily="34" charset="0"/>
                <a:ea typeface="Cambria Math" panose="02040503050406030204" pitchFamily="18" charset="0"/>
                <a:cs typeface="Arial" panose="020B0604020202020204" pitchFamily="34" charset="0"/>
              </a:rPr>
              <a:t>movable piston</a:t>
            </a:r>
            <a:r>
              <a:rPr lang="en-US" sz="2000" dirty="0">
                <a:latin typeface="Arial" panose="020B0604020202020204" pitchFamily="34" charset="0"/>
                <a:ea typeface="Cambria Math" panose="02040503050406030204" pitchFamily="18" charset="0"/>
                <a:cs typeface="Arial" panose="020B0604020202020204" pitchFamily="34" charset="0"/>
              </a:rPr>
              <a:t>, as in Fig. The </a:t>
            </a:r>
            <a:r>
              <a:rPr lang="en-US" sz="2000" dirty="0">
                <a:solidFill>
                  <a:srgbClr val="FF0000"/>
                </a:solidFill>
                <a:latin typeface="Arial" panose="020B0604020202020204" pitchFamily="34" charset="0"/>
                <a:ea typeface="Cambria Math" panose="02040503050406030204" pitchFamily="18" charset="0"/>
                <a:cs typeface="Arial" panose="020B0604020202020204" pitchFamily="34" charset="0"/>
              </a:rPr>
              <a:t>upward force on the piston due to the pressure of the confined gas </a:t>
            </a:r>
            <a:r>
              <a:rPr lang="en-US" sz="2000" dirty="0">
                <a:latin typeface="Arial" panose="020B0604020202020204" pitchFamily="34" charset="0"/>
                <a:ea typeface="Cambria Math" panose="02040503050406030204" pitchFamily="18" charset="0"/>
                <a:cs typeface="Arial" panose="020B0604020202020204" pitchFamily="34" charset="0"/>
              </a:rPr>
              <a:t>is equal to the weight of lead shot loaded onto the top of the piston.</a:t>
            </a:r>
          </a:p>
          <a:p>
            <a:pPr>
              <a:buClr>
                <a:schemeClr val="accent1"/>
              </a:buClr>
              <a:buFont typeface="Wingdings" panose="05000000000000000000" pitchFamily="2" charset="2"/>
              <a:buChar char="Ø"/>
            </a:pPr>
            <a:r>
              <a:rPr lang="en-US" sz="2000" dirty="0">
                <a:latin typeface="Arial" panose="020B0604020202020204" pitchFamily="34" charset="0"/>
                <a:ea typeface="Cambria Math" panose="02040503050406030204" pitchFamily="18" charset="0"/>
                <a:cs typeface="Arial" panose="020B0604020202020204" pitchFamily="34" charset="0"/>
              </a:rPr>
              <a:t>The </a:t>
            </a:r>
            <a:r>
              <a:rPr lang="en-US" sz="2000" dirty="0">
                <a:solidFill>
                  <a:srgbClr val="FF0000"/>
                </a:solidFill>
                <a:latin typeface="Arial" panose="020B0604020202020204" pitchFamily="34" charset="0"/>
                <a:ea typeface="Cambria Math" panose="02040503050406030204" pitchFamily="18" charset="0"/>
                <a:cs typeface="Arial" panose="020B0604020202020204" pitchFamily="34" charset="0"/>
              </a:rPr>
              <a:t>walls</a:t>
            </a:r>
            <a:r>
              <a:rPr lang="en-US" sz="2000" dirty="0">
                <a:latin typeface="Arial" panose="020B0604020202020204" pitchFamily="34" charset="0"/>
                <a:ea typeface="Cambria Math" panose="02040503050406030204" pitchFamily="18" charset="0"/>
                <a:cs typeface="Arial" panose="020B0604020202020204" pitchFamily="34" charset="0"/>
              </a:rPr>
              <a:t> of the cylinder are made </a:t>
            </a:r>
            <a:r>
              <a:rPr lang="en-US" sz="2000" dirty="0">
                <a:solidFill>
                  <a:srgbClr val="FF0000"/>
                </a:solidFill>
                <a:latin typeface="Arial" panose="020B0604020202020204" pitchFamily="34" charset="0"/>
                <a:ea typeface="Cambria Math" panose="02040503050406030204" pitchFamily="18" charset="0"/>
                <a:cs typeface="Arial" panose="020B0604020202020204" pitchFamily="34" charset="0"/>
              </a:rPr>
              <a:t>of insulating material </a:t>
            </a:r>
            <a:r>
              <a:rPr lang="en-US" sz="2000" dirty="0">
                <a:latin typeface="Arial" panose="020B0604020202020204" pitchFamily="34" charset="0"/>
                <a:ea typeface="Cambria Math" panose="02040503050406030204" pitchFamily="18" charset="0"/>
                <a:cs typeface="Arial" panose="020B0604020202020204" pitchFamily="34" charset="0"/>
              </a:rPr>
              <a:t>that does not allow any transfer of energy as heat. The </a:t>
            </a:r>
            <a:r>
              <a:rPr lang="en-US" sz="2000" dirty="0">
                <a:solidFill>
                  <a:srgbClr val="FF0000"/>
                </a:solidFill>
                <a:latin typeface="Arial" panose="020B0604020202020204" pitchFamily="34" charset="0"/>
                <a:ea typeface="Cambria Math" panose="02040503050406030204" pitchFamily="18" charset="0"/>
                <a:cs typeface="Arial" panose="020B0604020202020204" pitchFamily="34" charset="0"/>
              </a:rPr>
              <a:t>bottom</a:t>
            </a:r>
            <a:r>
              <a:rPr lang="en-US" sz="2000" dirty="0">
                <a:latin typeface="Arial" panose="020B0604020202020204" pitchFamily="34" charset="0"/>
                <a:ea typeface="Cambria Math" panose="02040503050406030204" pitchFamily="18" charset="0"/>
                <a:cs typeface="Arial" panose="020B0604020202020204" pitchFamily="34" charset="0"/>
              </a:rPr>
              <a:t> of the cylinder rests on </a:t>
            </a:r>
            <a:r>
              <a:rPr lang="en-US" sz="2000" dirty="0">
                <a:solidFill>
                  <a:srgbClr val="FF0000"/>
                </a:solidFill>
                <a:latin typeface="Arial" panose="020B0604020202020204" pitchFamily="34" charset="0"/>
                <a:ea typeface="Cambria Math" panose="02040503050406030204" pitchFamily="18" charset="0"/>
                <a:cs typeface="Arial" panose="020B0604020202020204" pitchFamily="34" charset="0"/>
              </a:rPr>
              <a:t>a reservoir </a:t>
            </a:r>
            <a:r>
              <a:rPr lang="en-US" sz="2000" dirty="0">
                <a:latin typeface="Arial" panose="020B0604020202020204" pitchFamily="34" charset="0"/>
                <a:ea typeface="Cambria Math" panose="02040503050406030204" pitchFamily="18" charset="0"/>
                <a:cs typeface="Arial" panose="020B0604020202020204" pitchFamily="34" charset="0"/>
              </a:rPr>
              <a:t>for thermal energy, a thermal reservoir(perhaps a hot plate) whose temperature </a:t>
            </a:r>
            <a:r>
              <a:rPr lang="en-US" sz="2000" dirty="0">
                <a:solidFill>
                  <a:srgbClr val="FF0000"/>
                </a:solidFill>
                <a:latin typeface="Arial" panose="020B0604020202020204" pitchFamily="34" charset="0"/>
                <a:ea typeface="Cambria Math" panose="02040503050406030204" pitchFamily="18" charset="0"/>
                <a:cs typeface="Arial" panose="020B0604020202020204" pitchFamily="34" charset="0"/>
              </a:rPr>
              <a:t>T you can control </a:t>
            </a:r>
            <a:r>
              <a:rPr lang="en-US" sz="2000" dirty="0">
                <a:latin typeface="Arial" panose="020B0604020202020204" pitchFamily="34" charset="0"/>
                <a:ea typeface="Cambria Math" panose="02040503050406030204" pitchFamily="18" charset="0"/>
                <a:cs typeface="Arial" panose="020B0604020202020204" pitchFamily="34" charset="0"/>
              </a:rPr>
              <a:t>by turning a knob. </a:t>
            </a:r>
          </a:p>
          <a:p>
            <a:pPr>
              <a:buClr>
                <a:schemeClr val="accent1"/>
              </a:buClr>
              <a:buFont typeface="Wingdings" panose="05000000000000000000" pitchFamily="2" charset="2"/>
              <a:buChar char="Ø"/>
            </a:pPr>
            <a:r>
              <a:rPr lang="en-US" sz="2000" dirty="0">
                <a:solidFill>
                  <a:srgbClr val="0070C0"/>
                </a:solidFill>
                <a:latin typeface="Arial" panose="020B0604020202020204" pitchFamily="34" charset="0"/>
                <a:ea typeface="Cambria Math" panose="02040503050406030204" pitchFamily="18" charset="0"/>
                <a:cs typeface="Arial" panose="020B0604020202020204" pitchFamily="34" charset="0"/>
              </a:rPr>
              <a:t>The system (the gas) starts from an initial state </a:t>
            </a:r>
            <a:r>
              <a:rPr lang="en-US" sz="2000" b="1" i="1" dirty="0" err="1">
                <a:solidFill>
                  <a:srgbClr val="0070C0"/>
                </a:solidFill>
                <a:latin typeface="Arial" panose="020B0604020202020204" pitchFamily="34" charset="0"/>
                <a:ea typeface="Cambria Math" panose="02040503050406030204" pitchFamily="18" charset="0"/>
                <a:cs typeface="Arial" panose="020B0604020202020204" pitchFamily="34" charset="0"/>
              </a:rPr>
              <a:t>i</a:t>
            </a:r>
            <a:r>
              <a:rPr lang="en-US" sz="2000" dirty="0">
                <a:solidFill>
                  <a:srgbClr val="0070C0"/>
                </a:solidFill>
                <a:latin typeface="Arial" panose="020B0604020202020204" pitchFamily="34" charset="0"/>
                <a:ea typeface="Cambria Math" panose="02040503050406030204" pitchFamily="18" charset="0"/>
                <a:cs typeface="Arial" panose="020B0604020202020204" pitchFamily="34" charset="0"/>
              </a:rPr>
              <a:t>, described by a pressure </a:t>
            </a:r>
            <a:r>
              <a:rPr lang="en-US" sz="2000" b="1" i="1" dirty="0">
                <a:solidFill>
                  <a:srgbClr val="0070C0"/>
                </a:solidFill>
                <a:latin typeface="Arial" panose="020B0604020202020204" pitchFamily="34" charset="0"/>
                <a:ea typeface="Cambria Math" panose="02040503050406030204" pitchFamily="18" charset="0"/>
                <a:cs typeface="Arial" panose="020B0604020202020204" pitchFamily="34" charset="0"/>
              </a:rPr>
              <a:t>p</a:t>
            </a:r>
            <a:r>
              <a:rPr lang="en-US" sz="2000" b="1" i="1" baseline="-25000" dirty="0">
                <a:solidFill>
                  <a:srgbClr val="0070C0"/>
                </a:solidFill>
                <a:latin typeface="Arial" panose="020B0604020202020204" pitchFamily="34" charset="0"/>
                <a:ea typeface="Cambria Math" panose="02040503050406030204" pitchFamily="18" charset="0"/>
                <a:cs typeface="Arial" panose="020B0604020202020204" pitchFamily="34" charset="0"/>
              </a:rPr>
              <a:t>i</a:t>
            </a:r>
            <a:r>
              <a:rPr lang="en-US" sz="2000" baseline="-25000" dirty="0">
                <a:solidFill>
                  <a:srgbClr val="0070C0"/>
                </a:solidFill>
                <a:latin typeface="Arial" panose="020B0604020202020204" pitchFamily="34" charset="0"/>
                <a:ea typeface="Cambria Math" panose="02040503050406030204" pitchFamily="18" charset="0"/>
                <a:cs typeface="Arial" panose="020B0604020202020204" pitchFamily="34" charset="0"/>
              </a:rPr>
              <a:t> </a:t>
            </a:r>
            <a:r>
              <a:rPr lang="en-US" sz="2000" dirty="0">
                <a:solidFill>
                  <a:srgbClr val="0070C0"/>
                </a:solidFill>
                <a:latin typeface="Arial" panose="020B0604020202020204" pitchFamily="34" charset="0"/>
                <a:ea typeface="Cambria Math" panose="02040503050406030204" pitchFamily="18" charset="0"/>
                <a:cs typeface="Arial" panose="020B0604020202020204" pitchFamily="34" charset="0"/>
              </a:rPr>
              <a:t>, a volume </a:t>
            </a:r>
            <a:r>
              <a:rPr lang="en-US" sz="2000" b="1" i="1" dirty="0">
                <a:solidFill>
                  <a:srgbClr val="0070C0"/>
                </a:solidFill>
                <a:latin typeface="Arial" panose="020B0604020202020204" pitchFamily="34" charset="0"/>
                <a:ea typeface="Cambria Math" panose="02040503050406030204" pitchFamily="18" charset="0"/>
                <a:cs typeface="Arial" panose="020B0604020202020204" pitchFamily="34" charset="0"/>
              </a:rPr>
              <a:t>V</a:t>
            </a:r>
            <a:r>
              <a:rPr lang="en-US" sz="2000" b="1" i="1" baseline="-25000" dirty="0">
                <a:solidFill>
                  <a:srgbClr val="0070C0"/>
                </a:solidFill>
                <a:latin typeface="Arial" panose="020B0604020202020204" pitchFamily="34" charset="0"/>
                <a:ea typeface="Cambria Math" panose="02040503050406030204" pitchFamily="18" charset="0"/>
                <a:cs typeface="Arial" panose="020B0604020202020204" pitchFamily="34" charset="0"/>
              </a:rPr>
              <a:t>i</a:t>
            </a:r>
            <a:r>
              <a:rPr lang="en-US" sz="2000" dirty="0">
                <a:solidFill>
                  <a:srgbClr val="0070C0"/>
                </a:solidFill>
                <a:latin typeface="Arial" panose="020B0604020202020204" pitchFamily="34" charset="0"/>
                <a:ea typeface="Cambria Math" panose="02040503050406030204" pitchFamily="18" charset="0"/>
                <a:cs typeface="Arial" panose="020B0604020202020204" pitchFamily="34" charset="0"/>
              </a:rPr>
              <a:t>  and a temperature</a:t>
            </a:r>
            <a:r>
              <a:rPr lang="en-US" sz="2000" b="1" i="1" dirty="0">
                <a:solidFill>
                  <a:srgbClr val="0070C0"/>
                </a:solidFill>
                <a:latin typeface="Arial" panose="020B0604020202020204" pitchFamily="34" charset="0"/>
                <a:ea typeface="Cambria Math" panose="02040503050406030204" pitchFamily="18" charset="0"/>
                <a:cs typeface="Arial" panose="020B0604020202020204" pitchFamily="34" charset="0"/>
              </a:rPr>
              <a:t> T</a:t>
            </a:r>
            <a:r>
              <a:rPr lang="en-US" sz="2000" b="1" i="1" baseline="-25000" dirty="0">
                <a:solidFill>
                  <a:srgbClr val="0070C0"/>
                </a:solidFill>
                <a:latin typeface="Arial" panose="020B0604020202020204" pitchFamily="34" charset="0"/>
                <a:ea typeface="Cambria Math" panose="02040503050406030204" pitchFamily="18" charset="0"/>
                <a:cs typeface="Arial" panose="020B0604020202020204" pitchFamily="34" charset="0"/>
              </a:rPr>
              <a:t>i </a:t>
            </a:r>
            <a:r>
              <a:rPr lang="en-US" sz="2000" dirty="0">
                <a:solidFill>
                  <a:srgbClr val="0070C0"/>
                </a:solidFill>
                <a:latin typeface="Arial" panose="020B0604020202020204" pitchFamily="34" charset="0"/>
                <a:ea typeface="Cambria Math" panose="02040503050406030204" pitchFamily="18" charset="0"/>
                <a:cs typeface="Arial" panose="020B0604020202020204" pitchFamily="34" charset="0"/>
              </a:rPr>
              <a:t>. You want to change the system to a final state </a:t>
            </a:r>
            <a:r>
              <a:rPr lang="en-US" sz="2000" b="1" i="1" dirty="0">
                <a:solidFill>
                  <a:srgbClr val="0070C0"/>
                </a:solidFill>
                <a:latin typeface="Arial" panose="020B0604020202020204" pitchFamily="34" charset="0"/>
                <a:ea typeface="Cambria Math" panose="02040503050406030204" pitchFamily="18" charset="0"/>
                <a:cs typeface="Arial" panose="020B0604020202020204" pitchFamily="34" charset="0"/>
              </a:rPr>
              <a:t>f</a:t>
            </a:r>
            <a:r>
              <a:rPr lang="en-US" sz="2000" dirty="0">
                <a:solidFill>
                  <a:srgbClr val="0070C0"/>
                </a:solidFill>
                <a:latin typeface="Arial" panose="020B0604020202020204" pitchFamily="34" charset="0"/>
                <a:ea typeface="Cambria Math" panose="02040503050406030204" pitchFamily="18" charset="0"/>
                <a:cs typeface="Arial" panose="020B0604020202020204" pitchFamily="34" charset="0"/>
              </a:rPr>
              <a:t>, described by a pressure </a:t>
            </a:r>
            <a:r>
              <a:rPr lang="en-US" sz="2000" b="1" i="1" dirty="0">
                <a:solidFill>
                  <a:srgbClr val="0070C0"/>
                </a:solidFill>
                <a:latin typeface="Arial" panose="020B0604020202020204" pitchFamily="34" charset="0"/>
                <a:ea typeface="Cambria Math" panose="02040503050406030204" pitchFamily="18" charset="0"/>
                <a:cs typeface="Arial" panose="020B0604020202020204" pitchFamily="34" charset="0"/>
              </a:rPr>
              <a:t>p</a:t>
            </a:r>
            <a:r>
              <a:rPr lang="en-US" sz="2000" b="1" i="1" baseline="-25000" dirty="0">
                <a:solidFill>
                  <a:srgbClr val="0070C0"/>
                </a:solidFill>
                <a:latin typeface="Arial" panose="020B0604020202020204" pitchFamily="34" charset="0"/>
                <a:ea typeface="Cambria Math" panose="02040503050406030204" pitchFamily="18" charset="0"/>
                <a:cs typeface="Arial" panose="020B0604020202020204" pitchFamily="34" charset="0"/>
              </a:rPr>
              <a:t>f</a:t>
            </a:r>
            <a:r>
              <a:rPr lang="en-US" sz="2000" baseline="-25000" dirty="0">
                <a:solidFill>
                  <a:srgbClr val="0070C0"/>
                </a:solidFill>
                <a:latin typeface="Arial" panose="020B0604020202020204" pitchFamily="34" charset="0"/>
                <a:ea typeface="Cambria Math" panose="02040503050406030204" pitchFamily="18" charset="0"/>
                <a:cs typeface="Arial" panose="020B0604020202020204" pitchFamily="34" charset="0"/>
              </a:rPr>
              <a:t> </a:t>
            </a:r>
            <a:r>
              <a:rPr lang="en-US" sz="2000" dirty="0">
                <a:solidFill>
                  <a:srgbClr val="0070C0"/>
                </a:solidFill>
                <a:latin typeface="Arial" panose="020B0604020202020204" pitchFamily="34" charset="0"/>
                <a:ea typeface="Cambria Math" panose="02040503050406030204" pitchFamily="18" charset="0"/>
                <a:cs typeface="Arial" panose="020B0604020202020204" pitchFamily="34" charset="0"/>
              </a:rPr>
              <a:t>,a volume </a:t>
            </a:r>
            <a:r>
              <a:rPr lang="en-US" sz="2000" b="1" i="1" dirty="0">
                <a:solidFill>
                  <a:srgbClr val="0070C0"/>
                </a:solidFill>
                <a:latin typeface="Arial" panose="020B0604020202020204" pitchFamily="34" charset="0"/>
                <a:ea typeface="Cambria Math" panose="02040503050406030204" pitchFamily="18" charset="0"/>
                <a:cs typeface="Arial" panose="020B0604020202020204" pitchFamily="34" charset="0"/>
              </a:rPr>
              <a:t>V</a:t>
            </a:r>
            <a:r>
              <a:rPr lang="en-US" sz="2000" b="1" i="1" baseline="-25000" dirty="0">
                <a:solidFill>
                  <a:srgbClr val="0070C0"/>
                </a:solidFill>
                <a:latin typeface="Arial" panose="020B0604020202020204" pitchFamily="34" charset="0"/>
                <a:ea typeface="Cambria Math" panose="02040503050406030204" pitchFamily="18" charset="0"/>
                <a:cs typeface="Arial" panose="020B0604020202020204" pitchFamily="34" charset="0"/>
              </a:rPr>
              <a:t>f</a:t>
            </a:r>
            <a:r>
              <a:rPr lang="en-US" sz="2000" b="1" i="1" dirty="0">
                <a:solidFill>
                  <a:srgbClr val="0070C0"/>
                </a:solidFill>
                <a:latin typeface="Arial" panose="020B0604020202020204" pitchFamily="34" charset="0"/>
                <a:ea typeface="Cambria Math" panose="02040503050406030204" pitchFamily="18" charset="0"/>
                <a:cs typeface="Arial" panose="020B0604020202020204" pitchFamily="34" charset="0"/>
              </a:rPr>
              <a:t> </a:t>
            </a:r>
            <a:r>
              <a:rPr lang="en-US" sz="2000" dirty="0">
                <a:solidFill>
                  <a:srgbClr val="0070C0"/>
                </a:solidFill>
                <a:latin typeface="Arial" panose="020B0604020202020204" pitchFamily="34" charset="0"/>
                <a:ea typeface="Cambria Math" panose="02040503050406030204" pitchFamily="18" charset="0"/>
                <a:cs typeface="Arial" panose="020B0604020202020204" pitchFamily="34" charset="0"/>
              </a:rPr>
              <a:t>,and a temperature </a:t>
            </a:r>
            <a:r>
              <a:rPr lang="en-US" sz="2000" b="1" i="1" dirty="0">
                <a:solidFill>
                  <a:srgbClr val="0070C0"/>
                </a:solidFill>
                <a:latin typeface="Arial" panose="020B0604020202020204" pitchFamily="34" charset="0"/>
                <a:ea typeface="Cambria Math" panose="02040503050406030204" pitchFamily="18" charset="0"/>
                <a:cs typeface="Arial" panose="020B0604020202020204" pitchFamily="34" charset="0"/>
              </a:rPr>
              <a:t>T</a:t>
            </a:r>
            <a:r>
              <a:rPr lang="en-US" sz="2000" b="1" i="1" baseline="-25000" dirty="0">
                <a:solidFill>
                  <a:srgbClr val="0070C0"/>
                </a:solidFill>
                <a:latin typeface="Arial" panose="020B0604020202020204" pitchFamily="34" charset="0"/>
                <a:ea typeface="Cambria Math" panose="02040503050406030204" pitchFamily="18" charset="0"/>
                <a:cs typeface="Arial" panose="020B0604020202020204" pitchFamily="34" charset="0"/>
              </a:rPr>
              <a:t>f</a:t>
            </a:r>
            <a:r>
              <a:rPr lang="en-US" sz="2000" dirty="0">
                <a:solidFill>
                  <a:srgbClr val="0070C0"/>
                </a:solidFill>
                <a:latin typeface="Arial" panose="020B0604020202020204" pitchFamily="34" charset="0"/>
                <a:ea typeface="Cambria Math" panose="02040503050406030204" pitchFamily="18" charset="0"/>
                <a:cs typeface="Arial" panose="020B0604020202020204" pitchFamily="34" charset="0"/>
              </a:rPr>
              <a:t> .The procedure by which you change the system from its initial state to its final state is called a </a:t>
            </a:r>
            <a:r>
              <a:rPr lang="en-US" sz="2000" b="1" i="1" dirty="0">
                <a:solidFill>
                  <a:srgbClr val="0070C0"/>
                </a:solidFill>
                <a:latin typeface="Arial" panose="020B0604020202020204" pitchFamily="34" charset="0"/>
                <a:ea typeface="Cambria Math" panose="02040503050406030204" pitchFamily="18" charset="0"/>
                <a:cs typeface="Arial" panose="020B0604020202020204" pitchFamily="34" charset="0"/>
              </a:rPr>
              <a:t>thermodynamic process.</a:t>
            </a:r>
          </a:p>
          <a:p>
            <a:pPr lvl="0">
              <a:buClr>
                <a:srgbClr val="4472C4"/>
              </a:buClr>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During such a process, </a:t>
            </a:r>
            <a:r>
              <a:rPr lang="en-US" sz="2000" dirty="0">
                <a:solidFill>
                  <a:srgbClr val="0070C0"/>
                </a:solidFill>
                <a:latin typeface="Arial" panose="020B0604020202020204" pitchFamily="34" charset="0"/>
                <a:cs typeface="Arial" panose="020B0604020202020204" pitchFamily="34" charset="0"/>
              </a:rPr>
              <a:t>energy may be transferred into the system </a:t>
            </a:r>
            <a:r>
              <a:rPr lang="en-US" sz="2000" dirty="0">
                <a:solidFill>
                  <a:prstClr val="black"/>
                </a:solidFill>
                <a:latin typeface="Arial" panose="020B0604020202020204" pitchFamily="34" charset="0"/>
                <a:cs typeface="Arial" panose="020B0604020202020204" pitchFamily="34" charset="0"/>
              </a:rPr>
              <a:t>from the thermal reservoir (positive heat) or vice versa (negative heat).</a:t>
            </a:r>
          </a:p>
          <a:p>
            <a:pPr lvl="0">
              <a:buClr>
                <a:srgbClr val="4472C4"/>
              </a:buClr>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Also, </a:t>
            </a:r>
            <a:r>
              <a:rPr lang="en-US" sz="2000" b="1" dirty="0">
                <a:solidFill>
                  <a:prstClr val="black"/>
                </a:solidFill>
                <a:latin typeface="Arial" panose="020B0604020202020204" pitchFamily="34" charset="0"/>
                <a:cs typeface="Arial" panose="020B0604020202020204" pitchFamily="34" charset="0"/>
              </a:rPr>
              <a:t>work</a:t>
            </a:r>
            <a:r>
              <a:rPr lang="en-US" sz="2000" dirty="0">
                <a:solidFill>
                  <a:prstClr val="black"/>
                </a:solidFill>
                <a:latin typeface="Arial" panose="020B0604020202020204" pitchFamily="34" charset="0"/>
                <a:cs typeface="Arial" panose="020B0604020202020204" pitchFamily="34" charset="0"/>
              </a:rPr>
              <a:t> can be done by the system to raise the loaded piston (</a:t>
            </a:r>
            <a:r>
              <a:rPr lang="en-US" sz="2000" dirty="0">
                <a:solidFill>
                  <a:srgbClr val="0070C0"/>
                </a:solidFill>
                <a:latin typeface="Arial" panose="020B0604020202020204" pitchFamily="34" charset="0"/>
                <a:cs typeface="Arial" panose="020B0604020202020204" pitchFamily="34" charset="0"/>
              </a:rPr>
              <a:t>positive work</a:t>
            </a:r>
            <a:r>
              <a:rPr lang="en-US" sz="2000" dirty="0">
                <a:solidFill>
                  <a:prstClr val="black"/>
                </a:solidFill>
                <a:latin typeface="Arial" panose="020B0604020202020204" pitchFamily="34" charset="0"/>
                <a:cs typeface="Arial" panose="020B0604020202020204" pitchFamily="34" charset="0"/>
              </a:rPr>
              <a:t>) or lower it (</a:t>
            </a:r>
            <a:r>
              <a:rPr lang="en-US" sz="2000" dirty="0">
                <a:solidFill>
                  <a:srgbClr val="0070C0"/>
                </a:solidFill>
                <a:latin typeface="Arial" panose="020B0604020202020204" pitchFamily="34" charset="0"/>
                <a:cs typeface="Arial" panose="020B0604020202020204" pitchFamily="34" charset="0"/>
              </a:rPr>
              <a:t>negative work</a:t>
            </a:r>
            <a:r>
              <a:rPr lang="en-US" sz="2000" dirty="0">
                <a:solidFill>
                  <a:prstClr val="black"/>
                </a:solidFill>
                <a:latin typeface="Arial" panose="020B0604020202020204" pitchFamily="34" charset="0"/>
                <a:cs typeface="Arial" panose="020B0604020202020204" pitchFamily="34" charset="0"/>
              </a:rPr>
              <a:t>). </a:t>
            </a:r>
          </a:p>
          <a:p>
            <a:pPr>
              <a:buClr>
                <a:schemeClr val="accent1"/>
              </a:buClr>
              <a:buFont typeface="Wingdings" panose="05000000000000000000" pitchFamily="2" charset="2"/>
              <a:buChar char="Ø"/>
            </a:pPr>
            <a:endParaRPr lang="en-US" sz="2000" b="1" i="1" dirty="0">
              <a:latin typeface="Arial" panose="020B0604020202020204" pitchFamily="34" charset="0"/>
              <a:ea typeface="Cambria Math" panose="02040503050406030204" pitchFamily="18" charset="0"/>
              <a:cs typeface="Arial" panose="020B0604020202020204" pitchFamily="34" charset="0"/>
            </a:endParaRPr>
          </a:p>
        </p:txBody>
      </p:sp>
    </p:spTree>
    <p:extLst>
      <p:ext uri="{BB962C8B-B14F-4D97-AF65-F5344CB8AC3E}">
        <p14:creationId xmlns:p14="http://schemas.microsoft.com/office/powerpoint/2010/main" val="243787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D28184-6876-408D-8FA1-E8C815B0CA80}"/>
                  </a:ext>
                </a:extLst>
              </p:cNvPr>
              <p:cNvSpPr>
                <a:spLocks noGrp="1"/>
              </p:cNvSpPr>
              <p:nvPr>
                <p:ph idx="1"/>
              </p:nvPr>
            </p:nvSpPr>
            <p:spPr>
              <a:xfrm>
                <a:off x="424071" y="437321"/>
                <a:ext cx="9011477" cy="2411896"/>
              </a:xfrm>
            </p:spPr>
            <p:txBody>
              <a:bodyPr>
                <a:normAutofit/>
              </a:bodyPr>
              <a:lstStyle/>
              <a:p>
                <a:pPr>
                  <a:buClr>
                    <a:schemeClr val="accent1"/>
                  </a:buClr>
                  <a:buFont typeface="Wingdings" panose="05000000000000000000" pitchFamily="2" charset="2"/>
                  <a:buChar char="Ø"/>
                </a:pPr>
                <a:r>
                  <a:rPr lang="en-US" sz="2000" dirty="0">
                    <a:solidFill>
                      <a:srgbClr val="FF0000"/>
                    </a:solidFill>
                    <a:latin typeface="Arial" panose="020B0604020202020204" pitchFamily="34" charset="0"/>
                    <a:cs typeface="Arial" panose="020B0604020202020204" pitchFamily="34" charset="0"/>
                  </a:rPr>
                  <a:t>Suppose that we </a:t>
                </a:r>
                <a:r>
                  <a:rPr lang="en-US" sz="2000" dirty="0">
                    <a:solidFill>
                      <a:srgbClr val="0070C0"/>
                    </a:solidFill>
                    <a:latin typeface="Arial" panose="020B0604020202020204" pitchFamily="34" charset="0"/>
                    <a:cs typeface="Arial" panose="020B0604020202020204" pitchFamily="34" charset="0"/>
                  </a:rPr>
                  <a:t>remove a few lead shot from the piston </a:t>
                </a:r>
                <a:r>
                  <a:rPr lang="en-US" sz="2000" dirty="0">
                    <a:solidFill>
                      <a:srgbClr val="FF0000"/>
                    </a:solidFill>
                    <a:latin typeface="Arial" panose="020B0604020202020204" pitchFamily="34" charset="0"/>
                    <a:cs typeface="Arial" panose="020B0604020202020204" pitchFamily="34" charset="0"/>
                  </a:rPr>
                  <a:t>of Fig , allowing the gas to push the piston and remaining shot upward through a differential </a:t>
                </a:r>
                <a:r>
                  <a:rPr lang="en-US" sz="2000" dirty="0">
                    <a:solidFill>
                      <a:srgbClr val="0070C0"/>
                    </a:solidFill>
                    <a:latin typeface="Arial" panose="020B0604020202020204" pitchFamily="34" charset="0"/>
                    <a:cs typeface="Arial" panose="020B0604020202020204" pitchFamily="34" charset="0"/>
                  </a:rPr>
                  <a:t>displacement </a:t>
                </a:r>
                <a:r>
                  <a:rPr lang="en-US" sz="2000" i="1" dirty="0">
                    <a:solidFill>
                      <a:srgbClr val="0070C0"/>
                    </a:solidFill>
                    <a:latin typeface="Arial" panose="020B0604020202020204" pitchFamily="34" charset="0"/>
                    <a:cs typeface="Arial" panose="020B0604020202020204" pitchFamily="34" charset="0"/>
                  </a:rPr>
                  <a:t>d</a:t>
                </a:r>
                <a14:m>
                  <m:oMath xmlns:m="http://schemas.openxmlformats.org/officeDocument/2006/math">
                    <m:acc>
                      <m:accPr>
                        <m:chr m:val="⃗"/>
                        <m:ctrlPr>
                          <a:rPr lang="en-US" sz="2000" i="1" smtClean="0">
                            <a:solidFill>
                              <a:srgbClr val="0070C0"/>
                            </a:solidFill>
                            <a:latin typeface="Cambria Math" panose="02040503050406030204" pitchFamily="18" charset="0"/>
                            <a:cs typeface="Times New Roman" panose="02020603050405020304" pitchFamily="18" charset="0"/>
                          </a:rPr>
                        </m:ctrlPr>
                      </m:accPr>
                      <m:e>
                        <m:r>
                          <a:rPr lang="en-US" sz="2000" b="0" i="1" smtClean="0">
                            <a:solidFill>
                              <a:srgbClr val="0070C0"/>
                            </a:solidFill>
                            <a:latin typeface="Cambria Math" panose="02040503050406030204" pitchFamily="18" charset="0"/>
                            <a:cs typeface="Times New Roman" panose="02020603050405020304" pitchFamily="18" charset="0"/>
                          </a:rPr>
                          <m:t>𝑠</m:t>
                        </m:r>
                      </m:e>
                    </m:acc>
                  </m:oMath>
                </a14:m>
                <a:r>
                  <a:rPr lang="en-US" sz="2000" dirty="0">
                    <a:solidFill>
                      <a:srgbClr val="0070C0"/>
                    </a:solidFill>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with an </a:t>
                </a:r>
                <a:r>
                  <a:rPr lang="en-US" sz="2000" dirty="0">
                    <a:solidFill>
                      <a:srgbClr val="0070C0"/>
                    </a:solidFill>
                    <a:latin typeface="Arial" panose="020B0604020202020204" pitchFamily="34" charset="0"/>
                    <a:cs typeface="Arial" panose="020B0604020202020204" pitchFamily="34" charset="0"/>
                  </a:rPr>
                  <a:t>upward force </a:t>
                </a:r>
                <a14:m>
                  <m:oMath xmlns:m="http://schemas.openxmlformats.org/officeDocument/2006/math">
                    <m:acc>
                      <m:accPr>
                        <m:chr m:val="⃗"/>
                        <m:ctrlPr>
                          <a:rPr lang="en-US" sz="2000" i="1">
                            <a:solidFill>
                              <a:srgbClr val="0070C0"/>
                            </a:solidFill>
                            <a:latin typeface="Cambria Math" panose="02040503050406030204" pitchFamily="18" charset="0"/>
                            <a:cs typeface="Times New Roman" panose="02020603050405020304" pitchFamily="18" charset="0"/>
                          </a:rPr>
                        </m:ctrlPr>
                      </m:accPr>
                      <m:e>
                        <m:r>
                          <a:rPr lang="en-US" sz="2000" b="0" i="1" smtClean="0">
                            <a:solidFill>
                              <a:srgbClr val="0070C0"/>
                            </a:solidFill>
                            <a:latin typeface="Cambria Math" panose="02040503050406030204" pitchFamily="18" charset="0"/>
                            <a:cs typeface="Times New Roman" panose="02020603050405020304" pitchFamily="18" charset="0"/>
                          </a:rPr>
                          <m:t>𝐹</m:t>
                        </m:r>
                      </m:e>
                    </m:acc>
                  </m:oMath>
                </a14:m>
                <a:r>
                  <a:rPr lang="en-US" sz="2000" dirty="0">
                    <a:solidFill>
                      <a:srgbClr val="FF0000"/>
                    </a:solidFill>
                    <a:latin typeface="Arial" panose="020B0604020202020204" pitchFamily="34" charset="0"/>
                    <a:cs typeface="Arial" panose="020B0604020202020204" pitchFamily="34" charset="0"/>
                  </a:rPr>
                  <a:t>. </a:t>
                </a:r>
              </a:p>
              <a:p>
                <a:pPr>
                  <a:buClr>
                    <a:schemeClr val="accent1"/>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Since the </a:t>
                </a:r>
                <a:r>
                  <a:rPr lang="en-US" sz="2000" dirty="0">
                    <a:solidFill>
                      <a:srgbClr val="0070C0"/>
                    </a:solidFill>
                    <a:latin typeface="Arial" panose="020B0604020202020204" pitchFamily="34" charset="0"/>
                    <a:cs typeface="Arial" panose="020B0604020202020204" pitchFamily="34" charset="0"/>
                  </a:rPr>
                  <a:t>displacement is tiny</a:t>
                </a:r>
                <a:r>
                  <a:rPr lang="en-US" sz="2000" dirty="0">
                    <a:latin typeface="Arial" panose="020B0604020202020204" pitchFamily="34" charset="0"/>
                    <a:cs typeface="Arial" panose="020B0604020202020204" pitchFamily="34" charset="0"/>
                  </a:rPr>
                  <a:t>, we can assume that </a:t>
                </a:r>
                <a14:m>
                  <m:oMath xmlns:m="http://schemas.openxmlformats.org/officeDocument/2006/math">
                    <m:acc>
                      <m:accPr>
                        <m:chr m:val="⃗"/>
                        <m:ctrlPr>
                          <a:rPr lang="en-US" sz="2000" i="1" smtClean="0">
                            <a:solidFill>
                              <a:srgbClr val="0070C0"/>
                            </a:solidFill>
                            <a:latin typeface="Cambria Math" panose="02040503050406030204" pitchFamily="18" charset="0"/>
                            <a:cs typeface="Times New Roman" panose="02020603050405020304" pitchFamily="18" charset="0"/>
                          </a:rPr>
                        </m:ctrlPr>
                      </m:accPr>
                      <m:e>
                        <m:r>
                          <a:rPr lang="en-US" sz="2000" i="1">
                            <a:solidFill>
                              <a:srgbClr val="0070C0"/>
                            </a:solidFill>
                            <a:latin typeface="Cambria Math" panose="02040503050406030204" pitchFamily="18" charset="0"/>
                            <a:cs typeface="Times New Roman" panose="02020603050405020304" pitchFamily="18" charset="0"/>
                          </a:rPr>
                          <m:t>𝐹</m:t>
                        </m:r>
                      </m:e>
                    </m:acc>
                  </m:oMath>
                </a14:m>
                <a:r>
                  <a:rPr lang="en-US" sz="2000" dirty="0">
                    <a:solidFill>
                      <a:srgbClr val="0070C0"/>
                    </a:solidFill>
                    <a:latin typeface="Arial" panose="020B0604020202020204" pitchFamily="34" charset="0"/>
                    <a:cs typeface="Arial" panose="020B0604020202020204" pitchFamily="34" charset="0"/>
                  </a:rPr>
                  <a:t> is constant during the displacement.</a:t>
                </a:r>
                <a:r>
                  <a:rPr lang="en-US" sz="2000" dirty="0">
                    <a:latin typeface="Arial" panose="020B0604020202020204" pitchFamily="34" charset="0"/>
                    <a:cs typeface="Arial" panose="020B0604020202020204" pitchFamily="34" charset="0"/>
                  </a:rPr>
                  <a:t> Then </a:t>
                </a:r>
                <a14:m>
                  <m:oMath xmlns:m="http://schemas.openxmlformats.org/officeDocument/2006/math">
                    <m:acc>
                      <m:accPr>
                        <m:chr m:val="⃗"/>
                        <m:ctrlPr>
                          <a:rPr lang="en-US" sz="2000" i="1">
                            <a:latin typeface="Cambria Math" panose="02040503050406030204" pitchFamily="18" charset="0"/>
                            <a:cs typeface="Times New Roman" panose="02020603050405020304" pitchFamily="18" charset="0"/>
                          </a:rPr>
                        </m:ctrlPr>
                      </m:accPr>
                      <m:e>
                        <m:r>
                          <a:rPr lang="en-US" sz="2000" i="1">
                            <a:latin typeface="Cambria Math" panose="02040503050406030204" pitchFamily="18" charset="0"/>
                            <a:cs typeface="Times New Roman" panose="02020603050405020304" pitchFamily="18" charset="0"/>
                          </a:rPr>
                          <m:t>𝐹</m:t>
                        </m:r>
                      </m:e>
                    </m:acc>
                  </m:oMath>
                </a14:m>
                <a:r>
                  <a:rPr lang="en-US" sz="2000" dirty="0">
                    <a:latin typeface="Arial" panose="020B0604020202020204" pitchFamily="34" charset="0"/>
                    <a:cs typeface="Arial" panose="020B0604020202020204" pitchFamily="34" charset="0"/>
                  </a:rPr>
                  <a:t> has a magnitude that is equal to </a:t>
                </a:r>
                <a:r>
                  <a:rPr lang="en-US" sz="2000" i="1" dirty="0" err="1">
                    <a:latin typeface="Arial" panose="020B0604020202020204" pitchFamily="34" charset="0"/>
                    <a:cs typeface="Arial" panose="020B0604020202020204" pitchFamily="34" charset="0"/>
                  </a:rPr>
                  <a:t>pA</a:t>
                </a:r>
                <a:r>
                  <a:rPr lang="en-US" sz="2000" dirty="0">
                    <a:latin typeface="Arial" panose="020B0604020202020204" pitchFamily="34" charset="0"/>
                    <a:cs typeface="Arial" panose="020B0604020202020204" pitchFamily="34" charset="0"/>
                  </a:rPr>
                  <a:t>, where </a:t>
                </a:r>
                <a:r>
                  <a:rPr lang="en-US" sz="2000" i="1" dirty="0">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 is the pressure of the gas and A is the face area of the piston.  [</a:t>
                </a:r>
                <a:r>
                  <a:rPr lang="en-US" sz="2000" dirty="0">
                    <a:solidFill>
                      <a:srgbClr val="FF0000"/>
                    </a:solidFill>
                    <a:latin typeface="Arial" panose="020B0604020202020204" pitchFamily="34" charset="0"/>
                    <a:cs typeface="Arial" panose="020B0604020202020204" pitchFamily="34" charset="0"/>
                  </a:rPr>
                  <a:t>p = F/A</a:t>
                </a:r>
                <a:r>
                  <a:rPr lang="en-US" sz="2000" dirty="0">
                    <a:latin typeface="Arial" panose="020B0604020202020204" pitchFamily="34" charset="0"/>
                    <a:cs typeface="Arial" panose="020B0604020202020204" pitchFamily="34" charset="0"/>
                  </a:rPr>
                  <a:t>] </a:t>
                </a:r>
              </a:p>
              <a:p>
                <a:pPr marL="0" indent="0">
                  <a:buClr>
                    <a:schemeClr val="accent1"/>
                  </a:buClr>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2D28184-6876-408D-8FA1-E8C815B0CA80}"/>
                  </a:ext>
                </a:extLst>
              </p:cNvPr>
              <p:cNvSpPr>
                <a:spLocks noGrp="1" noRot="1" noChangeAspect="1" noMove="1" noResize="1" noEditPoints="1" noAdjustHandles="1" noChangeArrowheads="1" noChangeShapeType="1" noTextEdit="1"/>
              </p:cNvSpPr>
              <p:nvPr>
                <p:ph idx="1"/>
              </p:nvPr>
            </p:nvSpPr>
            <p:spPr>
              <a:xfrm>
                <a:off x="424071" y="437321"/>
                <a:ext cx="9011477" cy="2411896"/>
              </a:xfrm>
              <a:blipFill>
                <a:blip r:embed="rId2"/>
                <a:stretch>
                  <a:fillRect l="-609" t="-2532" r="-1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8A5BC61-C191-485F-90B3-031C58AE4858}"/>
                  </a:ext>
                </a:extLst>
              </p:cNvPr>
              <p:cNvSpPr/>
              <p:nvPr/>
            </p:nvSpPr>
            <p:spPr>
              <a:xfrm>
                <a:off x="404359" y="2594049"/>
                <a:ext cx="8739642" cy="3983463"/>
              </a:xfrm>
              <a:prstGeom prst="rect">
                <a:avLst/>
              </a:prstGeom>
            </p:spPr>
            <p:txBody>
              <a:bodyPr wrap="square">
                <a:spAutoFit/>
              </a:bodyPr>
              <a:lstStyle/>
              <a:p>
                <a:pPr marL="228600" lvl="0" indent="-228600">
                  <a:lnSpc>
                    <a:spcPct val="90000"/>
                  </a:lnSpc>
                  <a:spcBef>
                    <a:spcPts val="1000"/>
                  </a:spcBef>
                  <a:buClr>
                    <a:srgbClr val="4472C4"/>
                  </a:buClr>
                  <a:buFont typeface="Wingdings" panose="05000000000000000000" pitchFamily="2" charset="2"/>
                  <a:buChar char="Ø"/>
                </a:pPr>
                <a:r>
                  <a:rPr lang="en-US" sz="2000" dirty="0">
                    <a:solidFill>
                      <a:prstClr val="black"/>
                    </a:solidFill>
                    <a:latin typeface="Arial" panose="020B0604020202020204" pitchFamily="34" charset="0"/>
                    <a:cs typeface="Arial" panose="020B0604020202020204" pitchFamily="34" charset="0"/>
                  </a:rPr>
                  <a:t>The differential work </a:t>
                </a:r>
                <a:r>
                  <a:rPr lang="en-US" sz="2000" i="1" dirty="0">
                    <a:solidFill>
                      <a:prstClr val="black"/>
                    </a:solidFill>
                    <a:latin typeface="Arial" panose="020B0604020202020204" pitchFamily="34" charset="0"/>
                    <a:cs typeface="Arial" panose="020B0604020202020204" pitchFamily="34" charset="0"/>
                  </a:rPr>
                  <a:t>dW</a:t>
                </a:r>
                <a:r>
                  <a:rPr lang="en-US" sz="2000" dirty="0">
                    <a:solidFill>
                      <a:prstClr val="black"/>
                    </a:solidFill>
                    <a:latin typeface="Arial" panose="020B0604020202020204" pitchFamily="34" charset="0"/>
                    <a:cs typeface="Arial" panose="020B0604020202020204" pitchFamily="34" charset="0"/>
                  </a:rPr>
                  <a:t> done by the gas during the displacement is</a:t>
                </a:r>
              </a:p>
              <a:p>
                <a:pPr lvl="0">
                  <a:lnSpc>
                    <a:spcPct val="90000"/>
                  </a:lnSpc>
                  <a:spcBef>
                    <a:spcPts val="1000"/>
                  </a:spcBef>
                  <a:buClr>
                    <a:srgbClr val="4472C4"/>
                  </a:buClr>
                </a:pPr>
                <a:r>
                  <a:rPr lang="en-US" sz="2000" i="1" dirty="0">
                    <a:solidFill>
                      <a:srgbClr val="FF0000"/>
                    </a:solidFill>
                    <a:latin typeface="Arial" panose="020B0604020202020204" pitchFamily="34" charset="0"/>
                    <a:cs typeface="Arial" panose="020B0604020202020204" pitchFamily="34" charset="0"/>
                  </a:rPr>
                  <a:t>Work is done by the system (gas) on the environment (piston)</a:t>
                </a:r>
              </a:p>
              <a:p>
                <a:pPr lvl="0">
                  <a:lnSpc>
                    <a:spcPct val="90000"/>
                  </a:lnSpc>
                  <a:spcBef>
                    <a:spcPts val="1000"/>
                  </a:spcBef>
                  <a:buClr>
                    <a:srgbClr val="4472C4"/>
                  </a:buClr>
                </a:pPr>
                <a:r>
                  <a:rPr lang="en-US" sz="2000" i="1" dirty="0" err="1">
                    <a:solidFill>
                      <a:srgbClr val="FF0000"/>
                    </a:solidFill>
                    <a:latin typeface="Arial" panose="020B0604020202020204" pitchFamily="34" charset="0"/>
                    <a:cs typeface="Arial" panose="020B0604020202020204" pitchFamily="34" charset="0"/>
                  </a:rPr>
                  <a:t>dW</a:t>
                </a:r>
                <a:r>
                  <a:rPr lang="en-US" sz="2000" dirty="0">
                    <a:solidFill>
                      <a:prstClr val="black"/>
                    </a:solidFill>
                    <a:latin typeface="Arial" panose="020B0604020202020204" pitchFamily="34" charset="0"/>
                    <a:cs typeface="Arial" panose="020B0604020202020204" pitchFamily="34" charset="0"/>
                  </a:rPr>
                  <a:t> = </a:t>
                </a:r>
                <a14:m>
                  <m:oMath xmlns:m="http://schemas.openxmlformats.org/officeDocument/2006/math">
                    <m:acc>
                      <m:accPr>
                        <m:chr m:val="⃗"/>
                        <m:ctrlPr>
                          <a:rPr lang="en-US" sz="2000" i="1">
                            <a:solidFill>
                              <a:prstClr val="black"/>
                            </a:solidFill>
                            <a:latin typeface="Cambria Math" panose="02040503050406030204" pitchFamily="18" charset="0"/>
                            <a:cs typeface="Times New Roman" panose="02020603050405020304" pitchFamily="18" charset="0"/>
                          </a:rPr>
                        </m:ctrlPr>
                      </m:accPr>
                      <m:e>
                        <m:r>
                          <a:rPr lang="en-US" sz="2000" i="1">
                            <a:solidFill>
                              <a:prstClr val="black"/>
                            </a:solidFill>
                            <a:latin typeface="Cambria Math" panose="02040503050406030204" pitchFamily="18" charset="0"/>
                            <a:cs typeface="Times New Roman" panose="02020603050405020304" pitchFamily="18" charset="0"/>
                          </a:rPr>
                          <m:t>𝐹</m:t>
                        </m:r>
                      </m:e>
                    </m:acc>
                  </m:oMath>
                </a14:m>
                <a:r>
                  <a:rPr lang="en-US" sz="2000" dirty="0">
                    <a:solidFill>
                      <a:prstClr val="black"/>
                    </a:solidFill>
                    <a:latin typeface="Arial" panose="020B0604020202020204" pitchFamily="34" charset="0"/>
                    <a:cs typeface="Arial" panose="020B0604020202020204" pitchFamily="34" charset="0"/>
                  </a:rPr>
                  <a:t>.</a:t>
                </a:r>
                <a14:m>
                  <m:oMath xmlns:m="http://schemas.openxmlformats.org/officeDocument/2006/math">
                    <m:r>
                      <a:rPr lang="en-US" sz="2000" i="1">
                        <a:solidFill>
                          <a:prstClr val="black"/>
                        </a:solidFill>
                        <a:latin typeface="Cambria Math" panose="02040503050406030204" pitchFamily="18" charset="0"/>
                        <a:cs typeface="Times New Roman" panose="02020603050405020304" pitchFamily="18" charset="0"/>
                      </a:rPr>
                      <m:t>𝑑</m:t>
                    </m:r>
                    <m:acc>
                      <m:accPr>
                        <m:chr m:val="⃗"/>
                        <m:ctrlPr>
                          <a:rPr lang="en-US" sz="2000" i="1">
                            <a:solidFill>
                              <a:prstClr val="black"/>
                            </a:solidFill>
                            <a:latin typeface="Cambria Math" panose="02040503050406030204" pitchFamily="18" charset="0"/>
                            <a:cs typeface="Times New Roman" panose="02020603050405020304" pitchFamily="18" charset="0"/>
                          </a:rPr>
                        </m:ctrlPr>
                      </m:accPr>
                      <m:e>
                        <m:r>
                          <a:rPr lang="en-US" sz="2000" i="1">
                            <a:solidFill>
                              <a:prstClr val="black"/>
                            </a:solidFill>
                            <a:latin typeface="Cambria Math" panose="02040503050406030204" pitchFamily="18" charset="0"/>
                            <a:cs typeface="Times New Roman" panose="02020603050405020304" pitchFamily="18" charset="0"/>
                          </a:rPr>
                          <m:t>𝑠</m:t>
                        </m:r>
                      </m:e>
                    </m:acc>
                  </m:oMath>
                </a14:m>
                <a:r>
                  <a:rPr lang="en-US" sz="2000" dirty="0">
                    <a:solidFill>
                      <a:prstClr val="black"/>
                    </a:solidFill>
                    <a:latin typeface="Arial" panose="020B0604020202020204" pitchFamily="34" charset="0"/>
                    <a:cs typeface="Arial" panose="020B0604020202020204" pitchFamily="34" charset="0"/>
                  </a:rPr>
                  <a:t>  = Fdscos</a:t>
                </a:r>
                <a:r>
                  <a:rPr lang="en-US" sz="2000" dirty="0">
                    <a:solidFill>
                      <a:srgbClr val="FF0000"/>
                    </a:solidFill>
                    <a:latin typeface="Arial" panose="020B0604020202020204" pitchFamily="34" charset="0"/>
                    <a:cs typeface="Arial" panose="020B0604020202020204" pitchFamily="34" charset="0"/>
                  </a:rPr>
                  <a:t>0</a:t>
                </a:r>
                <a:r>
                  <a:rPr lang="en-US" sz="2000" baseline="30000" dirty="0">
                    <a:solidFill>
                      <a:srgbClr val="FF0000"/>
                    </a:solidFill>
                    <a:latin typeface="Arial" panose="020B0604020202020204" pitchFamily="34" charset="0"/>
                    <a:cs typeface="Arial" panose="020B0604020202020204" pitchFamily="34" charset="0"/>
                  </a:rPr>
                  <a:t>0</a:t>
                </a:r>
                <a:r>
                  <a:rPr lang="en-US" sz="2000" i="1" dirty="0">
                    <a:solidFill>
                      <a:prstClr val="black"/>
                    </a:solidFill>
                    <a:latin typeface="Arial" panose="020B0604020202020204" pitchFamily="34" charset="0"/>
                    <a:cs typeface="Arial" panose="020B0604020202020204" pitchFamily="34" charset="0"/>
                  </a:rPr>
                  <a:t>= </a:t>
                </a:r>
                <a:r>
                  <a:rPr lang="en-US" sz="2000" i="1" dirty="0" err="1">
                    <a:solidFill>
                      <a:prstClr val="black"/>
                    </a:solidFill>
                    <a:latin typeface="Arial" panose="020B0604020202020204" pitchFamily="34" charset="0"/>
                    <a:cs typeface="Arial" panose="020B0604020202020204" pitchFamily="34" charset="0"/>
                  </a:rPr>
                  <a:t>Fds</a:t>
                </a:r>
                <a:r>
                  <a:rPr lang="en-US" sz="2000" i="1" dirty="0">
                    <a:solidFill>
                      <a:prstClr val="black"/>
                    </a:solidFill>
                    <a:latin typeface="Arial" panose="020B0604020202020204" pitchFamily="34" charset="0"/>
                    <a:cs typeface="Arial" panose="020B0604020202020204" pitchFamily="34" charset="0"/>
                  </a:rPr>
                  <a:t>(+1)=(</a:t>
                </a:r>
                <a:r>
                  <a:rPr lang="en-US" sz="2000" i="1" dirty="0" err="1">
                    <a:solidFill>
                      <a:prstClr val="black"/>
                    </a:solidFill>
                    <a:latin typeface="Arial" panose="020B0604020202020204" pitchFamily="34" charset="0"/>
                    <a:cs typeface="Arial" panose="020B0604020202020204" pitchFamily="34" charset="0"/>
                  </a:rPr>
                  <a:t>pA</a:t>
                </a:r>
                <a:r>
                  <a:rPr lang="en-US" sz="2000" i="1" dirty="0">
                    <a:solidFill>
                      <a:prstClr val="black"/>
                    </a:solidFill>
                    <a:latin typeface="Arial" panose="020B0604020202020204" pitchFamily="34" charset="0"/>
                    <a:cs typeface="Arial" panose="020B0604020202020204" pitchFamily="34" charset="0"/>
                  </a:rPr>
                  <a:t>)ds = p(Ads)= </a:t>
                </a:r>
                <a:r>
                  <a:rPr lang="en-US" sz="2000" i="1" dirty="0">
                    <a:solidFill>
                      <a:srgbClr val="FF0000"/>
                    </a:solidFill>
                    <a:latin typeface="Arial" panose="020B0604020202020204" pitchFamily="34" charset="0"/>
                    <a:cs typeface="Arial" panose="020B0604020202020204" pitchFamily="34" charset="0"/>
                  </a:rPr>
                  <a:t>+ </a:t>
                </a:r>
                <a:r>
                  <a:rPr lang="en-US" sz="2000" i="1" dirty="0" err="1">
                    <a:solidFill>
                      <a:prstClr val="black"/>
                    </a:solidFill>
                    <a:latin typeface="Arial" panose="020B0604020202020204" pitchFamily="34" charset="0"/>
                    <a:cs typeface="Arial" panose="020B0604020202020204" pitchFamily="34" charset="0"/>
                  </a:rPr>
                  <a:t>pdV</a:t>
                </a:r>
                <a:r>
                  <a:rPr lang="en-US" sz="2000" i="1" dirty="0">
                    <a:solidFill>
                      <a:prstClr val="black"/>
                    </a:solidFill>
                    <a:latin typeface="Arial" panose="020B0604020202020204" pitchFamily="34" charset="0"/>
                    <a:cs typeface="Arial" panose="020B0604020202020204" pitchFamily="34" charset="0"/>
                  </a:rPr>
                  <a:t>  </a:t>
                </a:r>
              </a:p>
              <a:p>
                <a:pPr lvl="0">
                  <a:lnSpc>
                    <a:spcPct val="90000"/>
                  </a:lnSpc>
                  <a:spcBef>
                    <a:spcPts val="1000"/>
                  </a:spcBef>
                  <a:buClr>
                    <a:srgbClr val="4472C4"/>
                  </a:buClr>
                </a:pPr>
                <a:r>
                  <a:rPr lang="en-US" sz="2000" i="1" dirty="0">
                    <a:solidFill>
                      <a:prstClr val="black"/>
                    </a:solidFill>
                    <a:latin typeface="Arial" panose="020B0604020202020204" pitchFamily="34" charset="0"/>
                    <a:cs typeface="Arial" panose="020B0604020202020204" pitchFamily="34" charset="0"/>
                  </a:rPr>
                  <a:t>                               [p=F/A or F=</a:t>
                </a:r>
                <a:r>
                  <a:rPr lang="en-US" sz="2000" i="1" dirty="0" err="1">
                    <a:solidFill>
                      <a:prstClr val="black"/>
                    </a:solidFill>
                    <a:latin typeface="Arial" panose="020B0604020202020204" pitchFamily="34" charset="0"/>
                    <a:cs typeface="Arial" panose="020B0604020202020204" pitchFamily="34" charset="0"/>
                  </a:rPr>
                  <a:t>pA</a:t>
                </a:r>
                <a:r>
                  <a:rPr lang="en-US" sz="2000" i="1" dirty="0">
                    <a:solidFill>
                      <a:prstClr val="black"/>
                    </a:solidFill>
                    <a:latin typeface="Arial" panose="020B0604020202020204" pitchFamily="34" charset="0"/>
                    <a:cs typeface="Arial" panose="020B0604020202020204" pitchFamily="34" charset="0"/>
                  </a:rPr>
                  <a:t>]</a:t>
                </a:r>
              </a:p>
              <a:p>
                <a:pPr lvl="0">
                  <a:lnSpc>
                    <a:spcPct val="90000"/>
                  </a:lnSpc>
                  <a:spcBef>
                    <a:spcPts val="1000"/>
                  </a:spcBef>
                  <a:buClr>
                    <a:srgbClr val="4472C4"/>
                  </a:buClr>
                </a:pPr>
                <a:r>
                  <a:rPr lang="en-US" sz="2000" i="1" dirty="0">
                    <a:solidFill>
                      <a:srgbClr val="00B0F0"/>
                    </a:solidFill>
                    <a:latin typeface="Arial" panose="020B0604020202020204" pitchFamily="34" charset="0"/>
                    <a:cs typeface="Arial" panose="020B0604020202020204" pitchFamily="34" charset="0"/>
                  </a:rPr>
                  <a:t>Work is done on the system (gas) by the environment (piston)</a:t>
                </a:r>
              </a:p>
              <a:p>
                <a:pPr lvl="0">
                  <a:lnSpc>
                    <a:spcPct val="90000"/>
                  </a:lnSpc>
                  <a:spcBef>
                    <a:spcPts val="1000"/>
                  </a:spcBef>
                  <a:buClr>
                    <a:srgbClr val="4472C4"/>
                  </a:buClr>
                </a:pPr>
                <a:r>
                  <a:rPr lang="en-US" sz="2000" i="1" dirty="0" err="1">
                    <a:solidFill>
                      <a:srgbClr val="00B0F0"/>
                    </a:solidFill>
                    <a:latin typeface="Arial" panose="020B0604020202020204" pitchFamily="34" charset="0"/>
                    <a:cs typeface="Arial" panose="020B0604020202020204" pitchFamily="34" charset="0"/>
                  </a:rPr>
                  <a:t>dW</a:t>
                </a:r>
                <a:r>
                  <a:rPr lang="en-US" sz="2000" dirty="0">
                    <a:solidFill>
                      <a:srgbClr val="00B0F0"/>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 </a:t>
                </a:r>
                <a14:m>
                  <m:oMath xmlns:m="http://schemas.openxmlformats.org/officeDocument/2006/math">
                    <m:acc>
                      <m:accPr>
                        <m:chr m:val="⃗"/>
                        <m:ctrlPr>
                          <a:rPr lang="en-US" sz="2000" i="1">
                            <a:solidFill>
                              <a:prstClr val="black"/>
                            </a:solidFill>
                            <a:latin typeface="Cambria Math" panose="02040503050406030204" pitchFamily="18" charset="0"/>
                            <a:cs typeface="Times New Roman" panose="02020603050405020304" pitchFamily="18" charset="0"/>
                          </a:rPr>
                        </m:ctrlPr>
                      </m:accPr>
                      <m:e>
                        <m:r>
                          <a:rPr lang="en-US" sz="2000" i="1">
                            <a:solidFill>
                              <a:prstClr val="black"/>
                            </a:solidFill>
                            <a:latin typeface="Cambria Math" panose="02040503050406030204" pitchFamily="18" charset="0"/>
                            <a:cs typeface="Times New Roman" panose="02020603050405020304" pitchFamily="18" charset="0"/>
                          </a:rPr>
                          <m:t>𝐹</m:t>
                        </m:r>
                      </m:e>
                    </m:acc>
                  </m:oMath>
                </a14:m>
                <a:r>
                  <a:rPr lang="en-US" sz="2000" dirty="0">
                    <a:solidFill>
                      <a:prstClr val="black"/>
                    </a:solidFill>
                    <a:latin typeface="Arial" panose="020B0604020202020204" pitchFamily="34" charset="0"/>
                    <a:cs typeface="Arial" panose="020B0604020202020204" pitchFamily="34" charset="0"/>
                  </a:rPr>
                  <a:t>.</a:t>
                </a:r>
                <a14:m>
                  <m:oMath xmlns:m="http://schemas.openxmlformats.org/officeDocument/2006/math">
                    <m:r>
                      <a:rPr lang="en-US" sz="2000" i="1">
                        <a:solidFill>
                          <a:prstClr val="black"/>
                        </a:solidFill>
                        <a:latin typeface="Cambria Math" panose="02040503050406030204" pitchFamily="18" charset="0"/>
                        <a:cs typeface="Times New Roman" panose="02020603050405020304" pitchFamily="18" charset="0"/>
                      </a:rPr>
                      <m:t>𝑑</m:t>
                    </m:r>
                    <m:acc>
                      <m:accPr>
                        <m:chr m:val="⃗"/>
                        <m:ctrlPr>
                          <a:rPr lang="en-US" sz="2000" i="1">
                            <a:solidFill>
                              <a:prstClr val="black"/>
                            </a:solidFill>
                            <a:latin typeface="Cambria Math" panose="02040503050406030204" pitchFamily="18" charset="0"/>
                            <a:cs typeface="Times New Roman" panose="02020603050405020304" pitchFamily="18" charset="0"/>
                          </a:rPr>
                        </m:ctrlPr>
                      </m:accPr>
                      <m:e>
                        <m:r>
                          <a:rPr lang="en-US" sz="2000" i="1">
                            <a:solidFill>
                              <a:prstClr val="black"/>
                            </a:solidFill>
                            <a:latin typeface="Cambria Math" panose="02040503050406030204" pitchFamily="18" charset="0"/>
                            <a:cs typeface="Times New Roman" panose="02020603050405020304" pitchFamily="18" charset="0"/>
                          </a:rPr>
                          <m:t>𝑠</m:t>
                        </m:r>
                      </m:e>
                    </m:acc>
                  </m:oMath>
                </a14:m>
                <a:r>
                  <a:rPr lang="en-US" sz="2000" dirty="0">
                    <a:solidFill>
                      <a:prstClr val="black"/>
                    </a:solidFill>
                    <a:latin typeface="Arial" panose="020B0604020202020204" pitchFamily="34" charset="0"/>
                    <a:cs typeface="Arial" panose="020B0604020202020204" pitchFamily="34" charset="0"/>
                  </a:rPr>
                  <a:t>  = Fdscos</a:t>
                </a:r>
                <a:r>
                  <a:rPr lang="en-US" sz="2000" dirty="0">
                    <a:solidFill>
                      <a:srgbClr val="00B0F0"/>
                    </a:solidFill>
                    <a:latin typeface="Arial" panose="020B0604020202020204" pitchFamily="34" charset="0"/>
                    <a:cs typeface="Arial" panose="020B0604020202020204" pitchFamily="34" charset="0"/>
                  </a:rPr>
                  <a:t>180</a:t>
                </a:r>
                <a:r>
                  <a:rPr lang="en-US" sz="2000" baseline="30000" dirty="0">
                    <a:solidFill>
                      <a:srgbClr val="00B0F0"/>
                    </a:solidFill>
                    <a:latin typeface="Arial" panose="020B0604020202020204" pitchFamily="34" charset="0"/>
                    <a:cs typeface="Arial" panose="020B0604020202020204" pitchFamily="34" charset="0"/>
                  </a:rPr>
                  <a:t>0</a:t>
                </a:r>
                <a:r>
                  <a:rPr lang="en-US" sz="2000" i="1" dirty="0">
                    <a:solidFill>
                      <a:prstClr val="black"/>
                    </a:solidFill>
                    <a:latin typeface="Arial" panose="020B0604020202020204" pitchFamily="34" charset="0"/>
                    <a:cs typeface="Arial" panose="020B0604020202020204" pitchFamily="34" charset="0"/>
                  </a:rPr>
                  <a:t>= </a:t>
                </a:r>
                <a:r>
                  <a:rPr lang="en-US" sz="2000" i="1" dirty="0" err="1">
                    <a:solidFill>
                      <a:prstClr val="black"/>
                    </a:solidFill>
                    <a:latin typeface="Arial" panose="020B0604020202020204" pitchFamily="34" charset="0"/>
                    <a:cs typeface="Arial" panose="020B0604020202020204" pitchFamily="34" charset="0"/>
                  </a:rPr>
                  <a:t>Fds</a:t>
                </a:r>
                <a:r>
                  <a:rPr lang="en-US" sz="2000" i="1" dirty="0">
                    <a:solidFill>
                      <a:prstClr val="black"/>
                    </a:solidFill>
                    <a:latin typeface="Arial" panose="020B0604020202020204" pitchFamily="34" charset="0"/>
                    <a:cs typeface="Arial" panose="020B0604020202020204" pitchFamily="34" charset="0"/>
                  </a:rPr>
                  <a:t>(-1)= -(</a:t>
                </a:r>
                <a:r>
                  <a:rPr lang="en-US" sz="2000" i="1" dirty="0" err="1">
                    <a:solidFill>
                      <a:prstClr val="black"/>
                    </a:solidFill>
                    <a:latin typeface="Arial" panose="020B0604020202020204" pitchFamily="34" charset="0"/>
                    <a:cs typeface="Arial" panose="020B0604020202020204" pitchFamily="34" charset="0"/>
                  </a:rPr>
                  <a:t>pA</a:t>
                </a:r>
                <a:r>
                  <a:rPr lang="en-US" sz="2000" i="1" dirty="0">
                    <a:solidFill>
                      <a:prstClr val="black"/>
                    </a:solidFill>
                    <a:latin typeface="Arial" panose="020B0604020202020204" pitchFamily="34" charset="0"/>
                    <a:cs typeface="Arial" panose="020B0604020202020204" pitchFamily="34" charset="0"/>
                  </a:rPr>
                  <a:t>)ds = -p(Ads)= </a:t>
                </a:r>
                <a:r>
                  <a:rPr lang="en-US" sz="2000" i="1" dirty="0">
                    <a:solidFill>
                      <a:srgbClr val="00B0F0"/>
                    </a:solidFill>
                    <a:latin typeface="Arial" panose="020B0604020202020204" pitchFamily="34" charset="0"/>
                    <a:cs typeface="Arial" panose="020B0604020202020204" pitchFamily="34" charset="0"/>
                  </a:rPr>
                  <a:t>- </a:t>
                </a:r>
                <a:r>
                  <a:rPr lang="en-US" sz="2000" i="1" dirty="0" err="1">
                    <a:solidFill>
                      <a:prstClr val="black"/>
                    </a:solidFill>
                    <a:latin typeface="Arial" panose="020B0604020202020204" pitchFamily="34" charset="0"/>
                    <a:cs typeface="Arial" panose="020B0604020202020204" pitchFamily="34" charset="0"/>
                  </a:rPr>
                  <a:t>pdV</a:t>
                </a:r>
                <a:endParaRPr lang="en-US" sz="2000" i="1" dirty="0">
                  <a:solidFill>
                    <a:prstClr val="black"/>
                  </a:solidFill>
                  <a:latin typeface="Arial" panose="020B0604020202020204" pitchFamily="34" charset="0"/>
                  <a:cs typeface="Arial" panose="020B0604020202020204" pitchFamily="34" charset="0"/>
                </a:endParaRPr>
              </a:p>
              <a:p>
                <a:pPr lvl="0">
                  <a:lnSpc>
                    <a:spcPct val="90000"/>
                  </a:lnSpc>
                  <a:spcBef>
                    <a:spcPts val="1000"/>
                  </a:spcBef>
                  <a:buClr>
                    <a:srgbClr val="4472C4"/>
                  </a:buClr>
                </a:pPr>
                <a:r>
                  <a:rPr lang="en-US" sz="2000" dirty="0">
                    <a:solidFill>
                      <a:prstClr val="black"/>
                    </a:solidFill>
                    <a:latin typeface="Arial" panose="020B0604020202020204" pitchFamily="34" charset="0"/>
                    <a:cs typeface="Arial" panose="020B0604020202020204" pitchFamily="34" charset="0"/>
                  </a:rPr>
                  <a:t>in which </a:t>
                </a:r>
                <a:r>
                  <a:rPr lang="en-US" sz="2000" i="1" dirty="0" err="1">
                    <a:solidFill>
                      <a:prstClr val="black"/>
                    </a:solidFill>
                    <a:latin typeface="Arial" panose="020B0604020202020204" pitchFamily="34" charset="0"/>
                    <a:cs typeface="Arial" panose="020B0604020202020204" pitchFamily="34" charset="0"/>
                  </a:rPr>
                  <a:t>dV</a:t>
                </a:r>
                <a:r>
                  <a:rPr lang="en-US" sz="2000" dirty="0">
                    <a:solidFill>
                      <a:prstClr val="black"/>
                    </a:solidFill>
                    <a:latin typeface="Arial" panose="020B0604020202020204" pitchFamily="34" charset="0"/>
                    <a:cs typeface="Arial" panose="020B0604020202020204" pitchFamily="34" charset="0"/>
                  </a:rPr>
                  <a:t> is the differential change in the volume of the gas due to the movement of the piston. When you have removed enough shot to allow the gas to change its volume from </a:t>
                </a:r>
                <a:r>
                  <a:rPr lang="en-US" sz="2000" i="1" dirty="0">
                    <a:solidFill>
                      <a:prstClr val="black"/>
                    </a:solidFill>
                    <a:latin typeface="Arial" panose="020B0604020202020204" pitchFamily="34" charset="0"/>
                    <a:cs typeface="Arial" panose="020B0604020202020204" pitchFamily="34" charset="0"/>
                  </a:rPr>
                  <a:t>V</a:t>
                </a:r>
                <a:r>
                  <a:rPr lang="en-US" sz="2000" i="1" baseline="-25000" dirty="0">
                    <a:solidFill>
                      <a:prstClr val="black"/>
                    </a:solidFill>
                    <a:latin typeface="Arial" panose="020B0604020202020204" pitchFamily="34" charset="0"/>
                    <a:cs typeface="Arial" panose="020B0604020202020204" pitchFamily="34" charset="0"/>
                  </a:rPr>
                  <a:t>i</a:t>
                </a:r>
                <a:r>
                  <a:rPr lang="en-US" sz="2000" dirty="0">
                    <a:solidFill>
                      <a:prstClr val="black"/>
                    </a:solidFill>
                    <a:latin typeface="Arial" panose="020B0604020202020204" pitchFamily="34" charset="0"/>
                    <a:cs typeface="Arial" panose="020B0604020202020204" pitchFamily="34" charset="0"/>
                  </a:rPr>
                  <a:t>   to </a:t>
                </a:r>
                <a:r>
                  <a:rPr lang="en-US" sz="2000" i="1" dirty="0" err="1">
                    <a:solidFill>
                      <a:prstClr val="black"/>
                    </a:solidFill>
                    <a:latin typeface="Arial" panose="020B0604020202020204" pitchFamily="34" charset="0"/>
                    <a:cs typeface="Arial" panose="020B0604020202020204" pitchFamily="34" charset="0"/>
                  </a:rPr>
                  <a:t>V</a:t>
                </a:r>
                <a:r>
                  <a:rPr lang="en-US" sz="2000" i="1" baseline="-25000" dirty="0" err="1">
                    <a:solidFill>
                      <a:prstClr val="black"/>
                    </a:solidFill>
                    <a:latin typeface="Arial" panose="020B0604020202020204" pitchFamily="34" charset="0"/>
                    <a:cs typeface="Arial" panose="020B0604020202020204" pitchFamily="34" charset="0"/>
                  </a:rPr>
                  <a:t>f</a:t>
                </a:r>
                <a:r>
                  <a:rPr lang="en-US" sz="2000" dirty="0">
                    <a:solidFill>
                      <a:prstClr val="black"/>
                    </a:solidFill>
                    <a:latin typeface="Arial" panose="020B0604020202020204" pitchFamily="34" charset="0"/>
                    <a:cs typeface="Arial" panose="020B0604020202020204" pitchFamily="34" charset="0"/>
                  </a:rPr>
                  <a:t> , the total work done by the gas is</a:t>
                </a:r>
              </a:p>
              <a:p>
                <a:pPr lvl="0">
                  <a:lnSpc>
                    <a:spcPct val="90000"/>
                  </a:lnSpc>
                  <a:spcBef>
                    <a:spcPts val="1000"/>
                  </a:spcBef>
                  <a:buClr>
                    <a:srgbClr val="4472C4"/>
                  </a:buClr>
                </a:pPr>
                <a:r>
                  <a:rPr lang="en-US" sz="2000" dirty="0">
                    <a:solidFill>
                      <a:prstClr val="black"/>
                    </a:solidFill>
                    <a:latin typeface="Arial" panose="020B0604020202020204" pitchFamily="34" charset="0"/>
                    <a:cs typeface="Arial" panose="020B0604020202020204" pitchFamily="34" charset="0"/>
                  </a:rPr>
                  <a:t>     </a:t>
                </a:r>
                <a:r>
                  <a:rPr lang="en-US" sz="2000" i="1" dirty="0">
                    <a:solidFill>
                      <a:prstClr val="black"/>
                    </a:solidFill>
                    <a:latin typeface="Arial" panose="020B0604020202020204" pitchFamily="34" charset="0"/>
                    <a:cs typeface="Arial" panose="020B0604020202020204" pitchFamily="34" charset="0"/>
                  </a:rPr>
                  <a:t>W = </a:t>
                </a:r>
                <a14:m>
                  <m:oMath xmlns:m="http://schemas.openxmlformats.org/officeDocument/2006/math">
                    <m:nary>
                      <m:naryPr>
                        <m:limLoc m:val="undOvr"/>
                        <m:subHide m:val="on"/>
                        <m:supHide m:val="on"/>
                        <m:ctrlPr>
                          <a:rPr lang="en-US" sz="2000" i="1">
                            <a:solidFill>
                              <a:prstClr val="black"/>
                            </a:solidFill>
                            <a:latin typeface="Cambria Math" panose="02040503050406030204" pitchFamily="18" charset="0"/>
                            <a:cs typeface="Times New Roman" panose="02020603050405020304" pitchFamily="18" charset="0"/>
                          </a:rPr>
                        </m:ctrlPr>
                      </m:naryPr>
                      <m:sub/>
                      <m:sup/>
                      <m:e>
                        <m:r>
                          <a:rPr lang="en-US" sz="2000" i="1">
                            <a:solidFill>
                              <a:prstClr val="black"/>
                            </a:solidFill>
                            <a:latin typeface="Cambria Math" panose="02040503050406030204" pitchFamily="18" charset="0"/>
                            <a:cs typeface="Times New Roman" panose="02020603050405020304" pitchFamily="18" charset="0"/>
                          </a:rPr>
                          <m:t>𝑑𝑊</m:t>
                        </m:r>
                      </m:e>
                    </m:nary>
                  </m:oMath>
                </a14:m>
                <a:r>
                  <a:rPr lang="en-US" sz="2000" dirty="0">
                    <a:solidFill>
                      <a:prstClr val="black"/>
                    </a:solidFill>
                    <a:latin typeface="Arial" panose="020B0604020202020204" pitchFamily="34" charset="0"/>
                    <a:cs typeface="Arial" panose="020B0604020202020204" pitchFamily="34" charset="0"/>
                  </a:rPr>
                  <a:t> = </a:t>
                </a:r>
                <a14:m>
                  <m:oMath xmlns:m="http://schemas.openxmlformats.org/officeDocument/2006/math">
                    <m:nary>
                      <m:naryPr>
                        <m:limLoc m:val="undOvr"/>
                        <m:ctrlPr>
                          <a:rPr lang="en-US" sz="2000" i="1">
                            <a:solidFill>
                              <a:prstClr val="black"/>
                            </a:solidFill>
                            <a:latin typeface="Cambria Math" panose="02040503050406030204" pitchFamily="18" charset="0"/>
                            <a:cs typeface="Times New Roman" panose="02020603050405020304" pitchFamily="18" charset="0"/>
                          </a:rPr>
                        </m:ctrlPr>
                      </m:naryPr>
                      <m:sub>
                        <m:r>
                          <m:rPr>
                            <m:nor/>
                          </m:rPr>
                          <a:rPr lang="en-US" sz="2000" i="1" dirty="0">
                            <a:solidFill>
                              <a:prstClr val="black"/>
                            </a:solidFill>
                            <a:latin typeface="Arial" panose="020B0604020202020204" pitchFamily="34" charset="0"/>
                            <a:cs typeface="Arial" panose="020B0604020202020204" pitchFamily="34" charset="0"/>
                          </a:rPr>
                          <m:t>V</m:t>
                        </m:r>
                        <m:r>
                          <m:rPr>
                            <m:nor/>
                          </m:rPr>
                          <a:rPr lang="en-US" sz="2000" i="1" baseline="-25000" dirty="0">
                            <a:solidFill>
                              <a:prstClr val="black"/>
                            </a:solidFill>
                            <a:latin typeface="Arial" panose="020B0604020202020204" pitchFamily="34" charset="0"/>
                            <a:cs typeface="Arial" panose="020B0604020202020204" pitchFamily="34" charset="0"/>
                          </a:rPr>
                          <m:t>i</m:t>
                        </m:r>
                      </m:sub>
                      <m:sup>
                        <m:r>
                          <m:rPr>
                            <m:nor/>
                          </m:rPr>
                          <a:rPr lang="en-US" sz="2000" i="1" dirty="0">
                            <a:solidFill>
                              <a:prstClr val="black"/>
                            </a:solidFill>
                            <a:latin typeface="Arial" panose="020B0604020202020204" pitchFamily="34" charset="0"/>
                            <a:cs typeface="Arial" panose="020B0604020202020204" pitchFamily="34" charset="0"/>
                          </a:rPr>
                          <m:t>V</m:t>
                        </m:r>
                        <m:r>
                          <m:rPr>
                            <m:nor/>
                          </m:rPr>
                          <a:rPr lang="en-US" sz="2000" i="1" baseline="-25000" dirty="0">
                            <a:solidFill>
                              <a:prstClr val="black"/>
                            </a:solidFill>
                            <a:latin typeface="Arial" panose="020B0604020202020204" pitchFamily="34" charset="0"/>
                            <a:cs typeface="Arial" panose="020B0604020202020204" pitchFamily="34" charset="0"/>
                          </a:rPr>
                          <m:t>f</m:t>
                        </m:r>
                      </m:sup>
                      <m:e>
                        <m:r>
                          <a:rPr lang="en-US" sz="2000" i="1">
                            <a:solidFill>
                              <a:prstClr val="black"/>
                            </a:solidFill>
                            <a:latin typeface="Cambria Math" panose="02040503050406030204" pitchFamily="18" charset="0"/>
                            <a:cs typeface="Times New Roman" panose="02020603050405020304" pitchFamily="18" charset="0"/>
                          </a:rPr>
                          <m:t>𝑝</m:t>
                        </m:r>
                        <m:r>
                          <a:rPr lang="en-US" sz="2000" i="1">
                            <a:solidFill>
                              <a:prstClr val="black"/>
                            </a:solidFill>
                            <a:latin typeface="Cambria Math" panose="02040503050406030204" pitchFamily="18" charset="0"/>
                            <a:cs typeface="Times New Roman" panose="02020603050405020304" pitchFamily="18" charset="0"/>
                          </a:rPr>
                          <m:t> </m:t>
                        </m:r>
                        <m:r>
                          <a:rPr lang="en-US" sz="2000" i="1">
                            <a:solidFill>
                              <a:prstClr val="black"/>
                            </a:solidFill>
                            <a:latin typeface="Cambria Math" panose="02040503050406030204" pitchFamily="18" charset="0"/>
                            <a:cs typeface="Times New Roman" panose="02020603050405020304" pitchFamily="18" charset="0"/>
                          </a:rPr>
                          <m:t>𝑑𝑉</m:t>
                        </m:r>
                      </m:e>
                    </m:nary>
                  </m:oMath>
                </a14:m>
                <a:r>
                  <a:rPr lang="en-US" sz="2000" i="1" dirty="0">
                    <a:solidFill>
                      <a:prstClr val="black"/>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[any gas]</a:t>
                </a:r>
              </a:p>
            </p:txBody>
          </p:sp>
        </mc:Choice>
        <mc:Fallback xmlns="">
          <p:sp>
            <p:nvSpPr>
              <p:cNvPr id="7" name="Rectangle 6">
                <a:extLst>
                  <a:ext uri="{FF2B5EF4-FFF2-40B4-BE49-F238E27FC236}">
                    <a16:creationId xmlns:a16="http://schemas.microsoft.com/office/drawing/2014/main" id="{38A5BC61-C191-485F-90B3-031C58AE4858}"/>
                  </a:ext>
                </a:extLst>
              </p:cNvPr>
              <p:cNvSpPr>
                <a:spLocks noRot="1" noChangeAspect="1" noMove="1" noResize="1" noEditPoints="1" noAdjustHandles="1" noChangeArrowheads="1" noChangeShapeType="1" noTextEdit="1"/>
              </p:cNvSpPr>
              <p:nvPr/>
            </p:nvSpPr>
            <p:spPr>
              <a:xfrm>
                <a:off x="404359" y="2594049"/>
                <a:ext cx="8739642" cy="3983463"/>
              </a:xfrm>
              <a:prstGeom prst="rect">
                <a:avLst/>
              </a:prstGeom>
              <a:blipFill>
                <a:blip r:embed="rId3"/>
                <a:stretch>
                  <a:fillRect l="-697" t="-1531" b="-766"/>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2312BA72-F3CB-4E7E-A6CF-E4664F8DCDD6}"/>
              </a:ext>
            </a:extLst>
          </p:cNvPr>
          <p:cNvPicPr>
            <a:picLocks noChangeAspect="1"/>
          </p:cNvPicPr>
          <p:nvPr/>
        </p:nvPicPr>
        <p:blipFill>
          <a:blip r:embed="rId4"/>
          <a:stretch>
            <a:fillRect/>
          </a:stretch>
        </p:blipFill>
        <p:spPr>
          <a:xfrm>
            <a:off x="9587782" y="243735"/>
            <a:ext cx="2332381" cy="3185265"/>
          </a:xfrm>
          <a:prstGeom prst="rect">
            <a:avLst/>
          </a:prstGeom>
        </p:spPr>
      </p:pic>
      <p:pic>
        <p:nvPicPr>
          <p:cNvPr id="5" name="Picture 4">
            <a:extLst>
              <a:ext uri="{FF2B5EF4-FFF2-40B4-BE49-F238E27FC236}">
                <a16:creationId xmlns:a16="http://schemas.microsoft.com/office/drawing/2014/main" id="{AE7DCE25-1A32-4CE9-A37E-2C7E8EF70938}"/>
              </a:ext>
            </a:extLst>
          </p:cNvPr>
          <p:cNvPicPr>
            <a:picLocks noChangeAspect="1"/>
          </p:cNvPicPr>
          <p:nvPr/>
        </p:nvPicPr>
        <p:blipFill>
          <a:blip r:embed="rId5"/>
          <a:stretch>
            <a:fillRect/>
          </a:stretch>
        </p:blipFill>
        <p:spPr>
          <a:xfrm>
            <a:off x="9587781" y="3429001"/>
            <a:ext cx="2332382" cy="2877498"/>
          </a:xfrm>
          <a:prstGeom prst="rect">
            <a:avLst/>
          </a:prstGeom>
        </p:spPr>
      </p:pic>
    </p:spTree>
    <p:extLst>
      <p:ext uri="{BB962C8B-B14F-4D97-AF65-F5344CB8AC3E}">
        <p14:creationId xmlns:p14="http://schemas.microsoft.com/office/powerpoint/2010/main" val="109518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D2FFE3-C98B-481D-8747-64F2B8BCD38A}"/>
                  </a:ext>
                </a:extLst>
              </p:cNvPr>
              <p:cNvSpPr>
                <a:spLocks noGrp="1"/>
              </p:cNvSpPr>
              <p:nvPr>
                <p:ph idx="1"/>
              </p:nvPr>
            </p:nvSpPr>
            <p:spPr>
              <a:xfrm>
                <a:off x="569843" y="251792"/>
                <a:ext cx="11383617" cy="6294781"/>
              </a:xfrm>
            </p:spPr>
            <p:txBody>
              <a:bodyPr>
                <a:normAutofit lnSpcReduction="10000"/>
              </a:bodyPr>
              <a:lstStyle/>
              <a:p>
                <a:pPr marL="38100" marR="124460" indent="0" algn="just">
                  <a:lnSpc>
                    <a:spcPct val="115000"/>
                  </a:lnSpc>
                  <a:spcBef>
                    <a:spcPts val="0"/>
                  </a:spcBef>
                  <a:spcAft>
                    <a:spcPts val="0"/>
                  </a:spcAft>
                  <a:buNone/>
                </a:pPr>
                <a:r>
                  <a:rPr lang="en-US" sz="2400" b="1" dirty="0">
                    <a:solidFill>
                      <a:srgbClr val="0070C0"/>
                    </a:solidFill>
                    <a:latin typeface="Arial" panose="020B0604020202020204" pitchFamily="34" charset="0"/>
                    <a:cs typeface="Arial" panose="020B0604020202020204" pitchFamily="34" charset="0"/>
                  </a:rPr>
                  <a:t>Problem 27 : </a:t>
                </a:r>
                <a:r>
                  <a:rPr lang="en-US" sz="2400" i="1" dirty="0">
                    <a:solidFill>
                      <a:srgbClr val="000000"/>
                    </a:solidFill>
                    <a:latin typeface="Arial" panose="020B0604020202020204" pitchFamily="34" charset="0"/>
                    <a:ea typeface="Times New Roman" panose="02020603050405020304" pitchFamily="18" charset="0"/>
                    <a:cs typeface="Arial" panose="020B0604020202020204" pitchFamily="34" charset="0"/>
                  </a:rPr>
                  <a:t>Calculate the minimum amount of energy, in joules, required to completely melt 130 g of silver initially at 15.0</a:t>
                </a:r>
                <a:r>
                  <a:rPr lang="en-US" sz="2400" i="1" dirty="0">
                    <a:latin typeface="Arial" panose="020B0604020202020204" pitchFamily="34" charset="0"/>
                    <a:ea typeface="Cambria Math" panose="02040503050406030204" pitchFamily="18" charset="0"/>
                    <a:cs typeface="Arial" panose="020B0604020202020204" pitchFamily="34" charset="0"/>
                  </a:rPr>
                  <a:t>° </a:t>
                </a:r>
                <a:r>
                  <a:rPr lang="en-US" sz="2400" i="1" dirty="0">
                    <a:solidFill>
                      <a:srgbClr val="000000"/>
                    </a:solidFill>
                    <a:latin typeface="Arial" panose="020B0604020202020204" pitchFamily="34" charset="0"/>
                    <a:ea typeface="Times New Roman" panose="02020603050405020304" pitchFamily="18" charset="0"/>
                    <a:cs typeface="Arial" panose="020B0604020202020204" pitchFamily="34" charset="0"/>
                  </a:rPr>
                  <a:t>C.</a:t>
                </a:r>
              </a:p>
              <a:p>
                <a:pPr marL="38100" marR="124460" indent="0" algn="just">
                  <a:lnSpc>
                    <a:spcPct val="115000"/>
                  </a:lnSpc>
                  <a:spcBef>
                    <a:spcPts val="0"/>
                  </a:spcBef>
                  <a:spcAft>
                    <a:spcPts val="0"/>
                  </a:spcAft>
                  <a:buNone/>
                </a:pPr>
                <a:r>
                  <a:rPr lang="en-US" sz="2400" dirty="0">
                    <a:latin typeface="Arial" panose="020B0604020202020204" pitchFamily="34" charset="0"/>
                    <a:cs typeface="Arial" panose="020B0604020202020204" pitchFamily="34" charset="0"/>
                  </a:rPr>
                  <a:t>Solution:</a:t>
                </a:r>
              </a:p>
              <a:p>
                <a:pPr marL="38100" marR="124460" indent="0" algn="just">
                  <a:lnSpc>
                    <a:spcPct val="115000"/>
                  </a:lnSpc>
                  <a:spcBef>
                    <a:spcPts val="0"/>
                  </a:spcBef>
                  <a:spcAft>
                    <a:spcPts val="0"/>
                  </a:spcAft>
                  <a:buNone/>
                </a:pPr>
                <a:r>
                  <a:rPr lang="en-US" sz="2400" dirty="0">
                    <a:latin typeface="Arial" panose="020B0604020202020204" pitchFamily="34" charset="0"/>
                    <a:cs typeface="Arial" panose="020B0604020202020204" pitchFamily="34" charset="0"/>
                  </a:rPr>
                  <a:t>m = 130 g = 0.130 kg</a:t>
                </a:r>
              </a:p>
              <a:p>
                <a:pPr marL="38100" marR="124460" indent="0" algn="just">
                  <a:lnSpc>
                    <a:spcPct val="115000"/>
                  </a:lnSpc>
                  <a:spcBef>
                    <a:spcPts val="0"/>
                  </a:spcBef>
                  <a:spcAft>
                    <a:spcPts val="0"/>
                  </a:spcAft>
                  <a:buNone/>
                </a:pPr>
                <a:r>
                  <a:rPr lang="en-US" sz="2400" dirty="0">
                    <a:solidFill>
                      <a:srgbClr val="7030A0"/>
                    </a:solidFill>
                    <a:latin typeface="Arial" panose="020B0604020202020204" pitchFamily="34" charset="0"/>
                    <a:cs typeface="Arial" panose="020B0604020202020204" pitchFamily="34" charset="0"/>
                  </a:rPr>
                  <a:t>The melting point of silver is 1235 K</a:t>
                </a:r>
              </a:p>
              <a:p>
                <a:pPr marL="38100" marR="124460" indent="0" algn="just">
                  <a:lnSpc>
                    <a:spcPct val="115000"/>
                  </a:lnSpc>
                  <a:spcBef>
                    <a:spcPts val="0"/>
                  </a:spcBef>
                  <a:spcAft>
                    <a:spcPts val="0"/>
                  </a:spcAft>
                  <a:buNone/>
                </a:pPr>
                <a:r>
                  <a:rPr lang="en-US" sz="2400" b="1" i="1" dirty="0" err="1">
                    <a:solidFill>
                      <a:prstClr val="black"/>
                    </a:solidFill>
                    <a:latin typeface="Arial" panose="020B0604020202020204" pitchFamily="34" charset="0"/>
                    <a:cs typeface="Arial" panose="020B0604020202020204" pitchFamily="34" charset="0"/>
                  </a:rPr>
                  <a:t>T</a:t>
                </a:r>
                <a:r>
                  <a:rPr lang="en-US" sz="2400" b="1" i="1" baseline="-25000" dirty="0" err="1">
                    <a:solidFill>
                      <a:prstClr val="black"/>
                    </a:solidFill>
                    <a:latin typeface="Arial" panose="020B0604020202020204" pitchFamily="34" charset="0"/>
                    <a:cs typeface="Arial" panose="020B0604020202020204" pitchFamily="34" charset="0"/>
                  </a:rPr>
                  <a:t>i</a:t>
                </a:r>
                <a:r>
                  <a:rPr lang="en-US" sz="2400" b="1" i="1" baseline="-25000" dirty="0">
                    <a:solidFill>
                      <a:prstClr val="black"/>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=15.0°C = (273+15)K = </a:t>
                </a:r>
                <a:r>
                  <a:rPr lang="en-US" sz="2400" dirty="0">
                    <a:solidFill>
                      <a:srgbClr val="FF0000"/>
                    </a:solidFill>
                    <a:latin typeface="Arial" panose="020B0604020202020204" pitchFamily="34" charset="0"/>
                    <a:cs typeface="Arial" panose="020B0604020202020204" pitchFamily="34" charset="0"/>
                  </a:rPr>
                  <a:t>288 K </a:t>
                </a:r>
              </a:p>
              <a:p>
                <a:pPr marL="38100" marR="124460" indent="0" algn="just">
                  <a:lnSpc>
                    <a:spcPct val="115000"/>
                  </a:lnSpc>
                  <a:spcBef>
                    <a:spcPts val="0"/>
                  </a:spcBef>
                  <a:spcAft>
                    <a:spcPts val="0"/>
                  </a:spcAft>
                  <a:buNone/>
                </a:pPr>
                <a:r>
                  <a:rPr lang="en-US" sz="2400" b="1" i="1" dirty="0" err="1">
                    <a:solidFill>
                      <a:prstClr val="black"/>
                    </a:solidFill>
                    <a:latin typeface="Arial" panose="020B0604020202020204" pitchFamily="34" charset="0"/>
                    <a:cs typeface="Arial" panose="020B0604020202020204" pitchFamily="34" charset="0"/>
                  </a:rPr>
                  <a:t>T</a:t>
                </a:r>
                <a:r>
                  <a:rPr lang="en-US" sz="2400" b="1" i="1" baseline="-25000" dirty="0" err="1">
                    <a:solidFill>
                      <a:prstClr val="black"/>
                    </a:solidFill>
                    <a:latin typeface="Arial" panose="020B0604020202020204" pitchFamily="34" charset="0"/>
                    <a:cs typeface="Arial" panose="020B0604020202020204" pitchFamily="34" charset="0"/>
                  </a:rPr>
                  <a:t>f</a:t>
                </a:r>
                <a:r>
                  <a:rPr lang="en-US" sz="2400" b="1" i="1" baseline="-25000" dirty="0">
                    <a:solidFill>
                      <a:prstClr val="black"/>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a:t>
                </a:r>
                <a:r>
                  <a:rPr lang="en-US" sz="2400" dirty="0">
                    <a:solidFill>
                      <a:srgbClr val="FF0000"/>
                    </a:solidFill>
                    <a:latin typeface="Arial" panose="020B0604020202020204" pitchFamily="34" charset="0"/>
                    <a:cs typeface="Arial" panose="020B0604020202020204" pitchFamily="34" charset="0"/>
                  </a:rPr>
                  <a:t>1235 K</a:t>
                </a:r>
              </a:p>
              <a:p>
                <a:pPr marL="38100" marR="124460" lvl="0" indent="0" algn="just">
                  <a:lnSpc>
                    <a:spcPct val="115000"/>
                  </a:lnSpc>
                  <a:spcBef>
                    <a:spcPts val="0"/>
                  </a:spcBef>
                  <a:buNone/>
                </a:pPr>
                <a14:m>
                  <m:oMath xmlns:m="http://schemas.openxmlformats.org/officeDocument/2006/math">
                    <m:r>
                      <a:rPr lang="en-US"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r>
                      <a:rPr lang="en-US"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𝑇</m:t>
                    </m:r>
                    <m:r>
                      <a:rPr lang="en-US"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=(1235−288)</m:t>
                    </m:r>
                    <m:r>
                      <a:rPr lang="en-US" sz="2400" b="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𝐾</m:t>
                    </m:r>
                    <m:r>
                      <a:rPr lang="en-US"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en-US" sz="2400" dirty="0">
                    <a:solidFill>
                      <a:srgbClr val="FF0000"/>
                    </a:solidFill>
                    <a:latin typeface="Arial" panose="020B0604020202020204" pitchFamily="34" charset="0"/>
                    <a:cs typeface="Arial" panose="020B0604020202020204" pitchFamily="34" charset="0"/>
                  </a:rPr>
                  <a:t> 947 K</a:t>
                </a:r>
              </a:p>
              <a:p>
                <a:pPr marL="38100" marR="124460" indent="0">
                  <a:lnSpc>
                    <a:spcPct val="115000"/>
                  </a:lnSpc>
                  <a:spcBef>
                    <a:spcPts val="0"/>
                  </a:spcBef>
                  <a:spcAft>
                    <a:spcPts val="0"/>
                  </a:spcAft>
                  <a:buNone/>
                </a:pPr>
                <a:r>
                  <a:rPr lang="en-US" sz="2400" dirty="0">
                    <a:solidFill>
                      <a:prstClr val="black"/>
                    </a:solidFill>
                    <a:latin typeface="Arial" panose="020B0604020202020204" pitchFamily="34" charset="0"/>
                    <a:cs typeface="Arial" panose="020B0604020202020204" pitchFamily="34" charset="0"/>
                  </a:rPr>
                  <a:t>c = 236 J/kg-K</a:t>
                </a:r>
                <a:r>
                  <a:rPr lang="en-US" sz="2400" b="1" i="1" dirty="0">
                    <a:latin typeface="Arial" panose="020B0604020202020204" pitchFamily="34" charset="0"/>
                    <a:cs typeface="Arial" panose="020B0604020202020204" pitchFamily="34" charset="0"/>
                  </a:rPr>
                  <a:t>      </a:t>
                </a:r>
              </a:p>
              <a:p>
                <a:pPr marL="38100" marR="124460" indent="0" algn="just">
                  <a:lnSpc>
                    <a:spcPct val="115000"/>
                  </a:lnSpc>
                  <a:spcBef>
                    <a:spcPts val="0"/>
                  </a:spcBef>
                  <a:spcAft>
                    <a:spcPts val="0"/>
                  </a:spcAft>
                  <a:buNone/>
                </a:pPr>
                <a:r>
                  <a:rPr lang="en-US" sz="2400" i="1" dirty="0">
                    <a:solidFill>
                      <a:srgbClr val="00B050"/>
                    </a:solidFill>
                    <a:latin typeface="Arial" panose="020B0604020202020204" pitchFamily="34" charset="0"/>
                    <a:cs typeface="Arial" panose="020B0604020202020204" pitchFamily="34" charset="0"/>
                  </a:rPr>
                  <a:t>Q</a:t>
                </a:r>
                <a:r>
                  <a:rPr lang="en-US" sz="2400" i="1" baseline="-25000" dirty="0">
                    <a:solidFill>
                      <a:srgbClr val="00B050"/>
                    </a:solidFill>
                    <a:latin typeface="Arial" panose="020B0604020202020204" pitchFamily="34" charset="0"/>
                    <a:cs typeface="Arial" panose="020B0604020202020204" pitchFamily="34" charset="0"/>
                  </a:rPr>
                  <a:t>1</a:t>
                </a:r>
                <a:r>
                  <a:rPr lang="en-US" sz="2400" i="1" dirty="0">
                    <a:solidFill>
                      <a:srgbClr val="00B050"/>
                    </a:solidFill>
                    <a:latin typeface="Arial" panose="020B0604020202020204" pitchFamily="34" charset="0"/>
                    <a:cs typeface="Arial" panose="020B0604020202020204" pitchFamily="34" charset="0"/>
                  </a:rPr>
                  <a:t> = cm</a:t>
                </a:r>
                <a14:m>
                  <m:oMath xmlns:m="http://schemas.openxmlformats.org/officeDocument/2006/math">
                    <m:r>
                      <a:rPr lang="en-US" sz="2400" b="0" i="1">
                        <a:solidFill>
                          <a:srgbClr val="00B050"/>
                        </a:solidFill>
                        <a:latin typeface="Cambria Math" panose="02040503050406030204" pitchFamily="18" charset="0"/>
                        <a:ea typeface="Cambria Math" panose="02040503050406030204" pitchFamily="18" charset="0"/>
                        <a:cs typeface="Arial" panose="020B0604020202020204" pitchFamily="34" charset="0"/>
                      </a:rPr>
                      <m:t>∆</m:t>
                    </m:r>
                    <m:r>
                      <a:rPr lang="en-US" sz="2400" b="0" i="1">
                        <a:solidFill>
                          <a:srgbClr val="00B050"/>
                        </a:solidFill>
                        <a:latin typeface="Cambria Math" panose="02040503050406030204" pitchFamily="18" charset="0"/>
                        <a:ea typeface="Cambria Math" panose="02040503050406030204" pitchFamily="18" charset="0"/>
                        <a:cs typeface="Arial" panose="020B0604020202020204" pitchFamily="34" charset="0"/>
                      </a:rPr>
                      <m:t>𝑇</m:t>
                    </m:r>
                    <m:r>
                      <a:rPr lang="en-US" sz="2400" b="0" i="1">
                        <a:solidFill>
                          <a:srgbClr val="00B050"/>
                        </a:solidFill>
                        <a:latin typeface="Cambria Math" panose="02040503050406030204" pitchFamily="18" charset="0"/>
                        <a:ea typeface="Cambria Math" panose="02040503050406030204" pitchFamily="18" charset="0"/>
                        <a:cs typeface="Arial" panose="020B0604020202020204" pitchFamily="34" charset="0"/>
                      </a:rPr>
                      <m:t> </m:t>
                    </m:r>
                  </m:oMath>
                </a14:m>
                <a:r>
                  <a:rPr lang="en-US" sz="2400" i="1" dirty="0">
                    <a:solidFill>
                      <a:schemeClr val="tx1"/>
                    </a:solidFill>
                    <a:latin typeface="Arial" panose="020B0604020202020204" pitchFamily="34" charset="0"/>
                    <a:cs typeface="Arial" panose="020B0604020202020204" pitchFamily="34" charset="0"/>
                  </a:rPr>
                  <a:t>= </a:t>
                </a:r>
                <a:r>
                  <a:rPr lang="en-US" sz="2400" dirty="0">
                    <a:solidFill>
                      <a:schemeClr val="tx1"/>
                    </a:solidFill>
                    <a:latin typeface="Arial" panose="020B0604020202020204" pitchFamily="34" charset="0"/>
                    <a:cs typeface="Arial" panose="020B0604020202020204" pitchFamily="34" charset="0"/>
                  </a:rPr>
                  <a:t>236(0.130)947 = 2.91</a:t>
                </a:r>
                <a14:m>
                  <m:oMath xmlns:m="http://schemas.openxmlformats.org/officeDocument/2006/math">
                    <m:r>
                      <a:rPr lang="en-US" sz="24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chemeClr val="tx1"/>
                    </a:solidFill>
                    <a:latin typeface="Arial" panose="020B0604020202020204" pitchFamily="34" charset="0"/>
                    <a:cs typeface="Arial" panose="020B0604020202020204" pitchFamily="34" charset="0"/>
                  </a:rPr>
                  <a:t>10</a:t>
                </a:r>
                <a:r>
                  <a:rPr lang="en-US" sz="2400" baseline="30000" dirty="0">
                    <a:solidFill>
                      <a:schemeClr val="tx1"/>
                    </a:solidFill>
                    <a:latin typeface="Arial" panose="020B0604020202020204" pitchFamily="34" charset="0"/>
                    <a:cs typeface="Arial" panose="020B0604020202020204" pitchFamily="34" charset="0"/>
                  </a:rPr>
                  <a:t>4 </a:t>
                </a:r>
                <a:r>
                  <a:rPr lang="en-US" sz="2400" dirty="0">
                    <a:solidFill>
                      <a:schemeClr val="tx1"/>
                    </a:solidFill>
                    <a:latin typeface="Arial" panose="020B0604020202020204" pitchFamily="34" charset="0"/>
                    <a:cs typeface="Arial" panose="020B0604020202020204" pitchFamily="34" charset="0"/>
                  </a:rPr>
                  <a:t>J</a:t>
                </a:r>
              </a:p>
              <a:p>
                <a:pPr marL="38100" marR="124460" indent="0" algn="just">
                  <a:lnSpc>
                    <a:spcPct val="115000"/>
                  </a:lnSpc>
                  <a:spcBef>
                    <a:spcPts val="0"/>
                  </a:spcBef>
                  <a:spcAft>
                    <a:spcPts val="0"/>
                  </a:spcAft>
                  <a:buNone/>
                </a:pPr>
                <a:endParaRPr lang="en-US" sz="2400" dirty="0">
                  <a:latin typeface="Arial" panose="020B0604020202020204" pitchFamily="34" charset="0"/>
                  <a:cs typeface="Arial" panose="020B0604020202020204" pitchFamily="34" charset="0"/>
                </a:endParaRPr>
              </a:p>
              <a:p>
                <a:pPr marL="38100" marR="124460" indent="0" algn="just">
                  <a:lnSpc>
                    <a:spcPct val="115000"/>
                  </a:lnSpc>
                  <a:spcBef>
                    <a:spcPts val="0"/>
                  </a:spcBef>
                  <a:spcAft>
                    <a:spcPts val="0"/>
                  </a:spcAft>
                  <a:buNone/>
                </a:pPr>
                <a:r>
                  <a:rPr lang="en-US" sz="2400" i="1" dirty="0">
                    <a:latin typeface="Arial" panose="020B0604020202020204" pitchFamily="34" charset="0"/>
                    <a:cs typeface="Arial" panose="020B0604020202020204" pitchFamily="34" charset="0"/>
                  </a:rPr>
                  <a:t>L</a:t>
                </a:r>
                <a:r>
                  <a:rPr lang="en-US" sz="2400" i="1" baseline="-25000" dirty="0">
                    <a:latin typeface="Arial" panose="020B0604020202020204" pitchFamily="34" charset="0"/>
                    <a:cs typeface="Arial" panose="020B0604020202020204" pitchFamily="34" charset="0"/>
                  </a:rPr>
                  <a:t>f</a:t>
                </a:r>
                <a:r>
                  <a:rPr lang="en-US" sz="2400" dirty="0">
                    <a:latin typeface="Arial" panose="020B0604020202020204" pitchFamily="34" charset="0"/>
                    <a:cs typeface="Arial" panose="020B0604020202020204" pitchFamily="34" charset="0"/>
                  </a:rPr>
                  <a:t> = 105</a:t>
                </a:r>
                <a14:m>
                  <m:oMath xmlns:m="http://schemas.openxmlformats.org/officeDocument/2006/math">
                    <m:r>
                      <a:rPr lang="en-US" sz="2400" b="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Arial" panose="020B0604020202020204" pitchFamily="34" charset="0"/>
                    <a:cs typeface="Arial" panose="020B0604020202020204" pitchFamily="34" charset="0"/>
                  </a:rPr>
                  <a:t>10</a:t>
                </a:r>
                <a:r>
                  <a:rPr lang="en-US" sz="2400" baseline="30000" dirty="0">
                    <a:latin typeface="Arial" panose="020B0604020202020204" pitchFamily="34" charset="0"/>
                    <a:cs typeface="Arial" panose="020B0604020202020204" pitchFamily="34" charset="0"/>
                  </a:rPr>
                  <a:t>3</a:t>
                </a:r>
                <a:r>
                  <a:rPr lang="en-US" sz="2400" dirty="0">
                    <a:latin typeface="Arial" panose="020B0604020202020204" pitchFamily="34" charset="0"/>
                    <a:cs typeface="Arial" panose="020B0604020202020204" pitchFamily="34" charset="0"/>
                  </a:rPr>
                  <a:t> J/kg</a:t>
                </a:r>
              </a:p>
              <a:p>
                <a:pPr marL="38100" marR="124460" indent="0" algn="just">
                  <a:lnSpc>
                    <a:spcPct val="115000"/>
                  </a:lnSpc>
                  <a:spcBef>
                    <a:spcPts val="0"/>
                  </a:spcBef>
                  <a:buNone/>
                </a:pPr>
                <a:r>
                  <a:rPr lang="en-US" sz="2400" dirty="0">
                    <a:latin typeface="Arial" panose="020B0604020202020204" pitchFamily="34" charset="0"/>
                    <a:cs typeface="Arial" panose="020B0604020202020204" pitchFamily="34" charset="0"/>
                  </a:rPr>
                  <a:t>      </a:t>
                </a:r>
                <a:r>
                  <a:rPr lang="en-US" sz="2400" i="1" dirty="0">
                    <a:solidFill>
                      <a:srgbClr val="00B0F0"/>
                    </a:solidFill>
                    <a:latin typeface="Arial" panose="020B0604020202020204" pitchFamily="34" charset="0"/>
                    <a:cs typeface="Arial" panose="020B0604020202020204" pitchFamily="34" charset="0"/>
                  </a:rPr>
                  <a:t>Q</a:t>
                </a:r>
                <a:r>
                  <a:rPr lang="en-US" sz="2400" i="1" baseline="-25000" dirty="0">
                    <a:solidFill>
                      <a:srgbClr val="00B0F0"/>
                    </a:solidFill>
                    <a:latin typeface="Arial" panose="020B0604020202020204" pitchFamily="34" charset="0"/>
                    <a:cs typeface="Arial" panose="020B0604020202020204" pitchFamily="34" charset="0"/>
                  </a:rPr>
                  <a:t>2</a:t>
                </a:r>
                <a:r>
                  <a:rPr lang="en-US" sz="2400" i="1" dirty="0">
                    <a:solidFill>
                      <a:srgbClr val="00B0F0"/>
                    </a:solidFill>
                    <a:latin typeface="Arial" panose="020B0604020202020204" pitchFamily="34" charset="0"/>
                    <a:cs typeface="Arial" panose="020B0604020202020204" pitchFamily="34" charset="0"/>
                  </a:rPr>
                  <a:t> = mL</a:t>
                </a:r>
                <a:r>
                  <a:rPr lang="en-US" sz="2400" i="1" baseline="-25000" dirty="0">
                    <a:solidFill>
                      <a:srgbClr val="00B0F0"/>
                    </a:solidFill>
                    <a:latin typeface="Arial" panose="020B0604020202020204" pitchFamily="34" charset="0"/>
                    <a:cs typeface="Arial" panose="020B0604020202020204" pitchFamily="34" charset="0"/>
                  </a:rPr>
                  <a:t>f </a:t>
                </a:r>
                <a:r>
                  <a:rPr lang="en-US" sz="2400"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(0.130) (105</a:t>
                </a:r>
                <a:r>
                  <a:rPr lang="en-US" sz="2400" dirty="0">
                    <a:solidFill>
                      <a:prstClr val="black"/>
                    </a:solidFill>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r>
                      <a:rPr lang="en-US" sz="2400" b="0" i="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Arial" panose="020B0604020202020204" pitchFamily="34" charset="0"/>
                    <a:cs typeface="Arial" panose="020B0604020202020204" pitchFamily="34" charset="0"/>
                  </a:rPr>
                  <a:t> 10</a:t>
                </a:r>
                <a:r>
                  <a:rPr lang="en-US" sz="2400" baseline="30000" dirty="0">
                    <a:latin typeface="Arial" panose="020B0604020202020204" pitchFamily="34" charset="0"/>
                    <a:cs typeface="Arial" panose="020B0604020202020204" pitchFamily="34" charset="0"/>
                  </a:rPr>
                  <a:t>3</a:t>
                </a:r>
                <a:r>
                  <a:rPr lang="en-US" sz="2400" dirty="0">
                    <a:latin typeface="Arial" panose="020B0604020202020204" pitchFamily="34" charset="0"/>
                    <a:cs typeface="Arial" panose="020B0604020202020204" pitchFamily="34" charset="0"/>
                  </a:rPr>
                  <a:t>) = </a:t>
                </a:r>
                <a:r>
                  <a:rPr lang="en-US" sz="2400" dirty="0">
                    <a:solidFill>
                      <a:prstClr val="black"/>
                    </a:solidFill>
                    <a:latin typeface="Arial" panose="020B0604020202020204" pitchFamily="34" charset="0"/>
                    <a:cs typeface="Arial" panose="020B0604020202020204" pitchFamily="34" charset="0"/>
                  </a:rPr>
                  <a:t>1.36</a:t>
                </a:r>
                <a14:m>
                  <m:oMath xmlns:m="http://schemas.openxmlformats.org/officeDocument/2006/math">
                    <m:r>
                      <a:rPr lang="en-US" sz="2400" b="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Arial" panose="020B0604020202020204" pitchFamily="34" charset="0"/>
                    <a:cs typeface="Arial" panose="020B0604020202020204" pitchFamily="34" charset="0"/>
                  </a:rPr>
                  <a:t>10</a:t>
                </a:r>
                <a:r>
                  <a:rPr lang="en-US" sz="2400" baseline="30000" dirty="0">
                    <a:latin typeface="Arial" panose="020B0604020202020204" pitchFamily="34" charset="0"/>
                    <a:cs typeface="Arial" panose="020B0604020202020204" pitchFamily="34" charset="0"/>
                  </a:rPr>
                  <a:t>4 </a:t>
                </a:r>
                <a:r>
                  <a:rPr lang="en-US" sz="2400" dirty="0">
                    <a:latin typeface="Arial" panose="020B0604020202020204" pitchFamily="34" charset="0"/>
                    <a:cs typeface="Arial" panose="020B0604020202020204" pitchFamily="34" charset="0"/>
                  </a:rPr>
                  <a:t>J</a:t>
                </a:r>
              </a:p>
              <a:p>
                <a:pPr marL="38100" marR="124460" indent="0" algn="just">
                  <a:lnSpc>
                    <a:spcPct val="115000"/>
                  </a:lnSpc>
                  <a:spcBef>
                    <a:spcPts val="0"/>
                  </a:spcBef>
                  <a:buNone/>
                </a:pPr>
                <a:endParaRPr lang="en-US" sz="2400" dirty="0">
                  <a:latin typeface="Arial" panose="020B0604020202020204" pitchFamily="34" charset="0"/>
                  <a:cs typeface="Arial" panose="020B0604020202020204" pitchFamily="34" charset="0"/>
                </a:endParaRPr>
              </a:p>
              <a:p>
                <a:pPr marL="38100" marR="124460" indent="0" algn="just">
                  <a:lnSpc>
                    <a:spcPct val="115000"/>
                  </a:lnSpc>
                  <a:spcBef>
                    <a:spcPts val="0"/>
                  </a:spcBef>
                  <a:buNone/>
                </a:pPr>
                <a:r>
                  <a:rPr lang="en-US" sz="2400" dirty="0">
                    <a:latin typeface="Arial" panose="020B0604020202020204" pitchFamily="34" charset="0"/>
                    <a:cs typeface="Arial" panose="020B0604020202020204" pitchFamily="34" charset="0"/>
                  </a:rPr>
                  <a:t>The total heat required, </a:t>
                </a:r>
                <a:r>
                  <a:rPr lang="en-US" sz="2400" dirty="0">
                    <a:solidFill>
                      <a:srgbClr val="7030A0"/>
                    </a:solidFill>
                    <a:latin typeface="Arial" panose="020B0604020202020204" pitchFamily="34" charset="0"/>
                    <a:cs typeface="Arial" panose="020B0604020202020204" pitchFamily="34" charset="0"/>
                  </a:rPr>
                  <a:t>Q</a:t>
                </a:r>
                <a:r>
                  <a:rPr lang="en-US" sz="2400" dirty="0">
                    <a:solidFill>
                      <a:srgbClr val="00B050"/>
                    </a:solidFill>
                    <a:latin typeface="Arial" panose="020B0604020202020204" pitchFamily="34" charset="0"/>
                    <a:cs typeface="Arial" panose="020B0604020202020204" pitchFamily="34" charset="0"/>
                  </a:rPr>
                  <a:t> =</a:t>
                </a:r>
                <a:r>
                  <a:rPr lang="en-US" sz="2400" i="1" dirty="0">
                    <a:solidFill>
                      <a:srgbClr val="00B050"/>
                    </a:solidFill>
                    <a:latin typeface="Arial" panose="020B0604020202020204" pitchFamily="34" charset="0"/>
                    <a:cs typeface="Arial" panose="020B0604020202020204" pitchFamily="34" charset="0"/>
                  </a:rPr>
                  <a:t> Q</a:t>
                </a:r>
                <a:r>
                  <a:rPr lang="en-US" sz="2400" i="1" baseline="-25000" dirty="0">
                    <a:solidFill>
                      <a:srgbClr val="00B050"/>
                    </a:solidFill>
                    <a:latin typeface="Arial" panose="020B0604020202020204" pitchFamily="34" charset="0"/>
                    <a:cs typeface="Arial" panose="020B0604020202020204" pitchFamily="34" charset="0"/>
                  </a:rPr>
                  <a:t>1 </a:t>
                </a:r>
                <a:r>
                  <a:rPr lang="en-US" sz="2400" dirty="0">
                    <a:solidFill>
                      <a:srgbClr val="00B050"/>
                    </a:solidFill>
                    <a:latin typeface="Arial" panose="020B0604020202020204" pitchFamily="34" charset="0"/>
                    <a:cs typeface="Arial" panose="020B0604020202020204" pitchFamily="34" charset="0"/>
                  </a:rPr>
                  <a:t>+</a:t>
                </a:r>
                <a:r>
                  <a:rPr lang="en-US" sz="2400" i="1" dirty="0">
                    <a:solidFill>
                      <a:srgbClr val="00B0F0"/>
                    </a:solidFill>
                    <a:latin typeface="Arial" panose="020B0604020202020204" pitchFamily="34" charset="0"/>
                    <a:cs typeface="Arial" panose="020B0604020202020204" pitchFamily="34" charset="0"/>
                  </a:rPr>
                  <a:t>Q</a:t>
                </a:r>
                <a:r>
                  <a:rPr lang="en-US" sz="2400" i="1" baseline="-25000" dirty="0">
                    <a:solidFill>
                      <a:srgbClr val="00B0F0"/>
                    </a:solidFill>
                    <a:latin typeface="Arial" panose="020B0604020202020204" pitchFamily="34" charset="0"/>
                    <a:cs typeface="Arial" panose="020B0604020202020204" pitchFamily="34" charset="0"/>
                  </a:rPr>
                  <a:t>2 </a:t>
                </a:r>
                <a:r>
                  <a:rPr lang="en-US" sz="2400" dirty="0">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2.91</a:t>
                </a:r>
                <a14:m>
                  <m:oMath xmlns:m="http://schemas.openxmlformats.org/officeDocument/2006/math">
                    <m:r>
                      <a:rPr lang="en-US" sz="2400" b="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Arial" panose="020B0604020202020204" pitchFamily="34" charset="0"/>
                    <a:cs typeface="Arial" panose="020B0604020202020204" pitchFamily="34" charset="0"/>
                  </a:rPr>
                  <a:t>10</a:t>
                </a:r>
                <a:r>
                  <a:rPr lang="en-US" sz="2400" baseline="30000" dirty="0">
                    <a:latin typeface="Arial" panose="020B0604020202020204" pitchFamily="34" charset="0"/>
                    <a:cs typeface="Arial" panose="020B0604020202020204" pitchFamily="34" charset="0"/>
                  </a:rPr>
                  <a:t>4  </a:t>
                </a:r>
                <a:r>
                  <a:rPr lang="en-US" sz="2400" dirty="0">
                    <a:latin typeface="Arial" panose="020B0604020202020204" pitchFamily="34" charset="0"/>
                    <a:cs typeface="Arial" panose="020B0604020202020204" pitchFamily="34" charset="0"/>
                  </a:rPr>
                  <a:t>+ </a:t>
                </a:r>
                <a:r>
                  <a:rPr lang="en-US" sz="2400" dirty="0">
                    <a:solidFill>
                      <a:prstClr val="black"/>
                    </a:solidFill>
                    <a:latin typeface="Arial" panose="020B0604020202020204" pitchFamily="34" charset="0"/>
                    <a:cs typeface="Arial" panose="020B0604020202020204" pitchFamily="34" charset="0"/>
                  </a:rPr>
                  <a:t>1.36</a:t>
                </a:r>
                <a14:m>
                  <m:oMath xmlns:m="http://schemas.openxmlformats.org/officeDocument/2006/math">
                    <m:r>
                      <a:rPr lang="en-US" sz="2400" b="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Arial" panose="020B0604020202020204" pitchFamily="34" charset="0"/>
                    <a:cs typeface="Arial" panose="020B0604020202020204" pitchFamily="34" charset="0"/>
                  </a:rPr>
                  <a:t>10</a:t>
                </a:r>
                <a:r>
                  <a:rPr lang="en-US" sz="2400" baseline="30000" dirty="0">
                    <a:latin typeface="Arial" panose="020B0604020202020204" pitchFamily="34" charset="0"/>
                    <a:cs typeface="Arial" panose="020B0604020202020204" pitchFamily="34" charset="0"/>
                  </a:rPr>
                  <a:t>4 </a:t>
                </a:r>
                <a:r>
                  <a:rPr lang="en-US" sz="2400" dirty="0">
                    <a:latin typeface="Arial" panose="020B0604020202020204" pitchFamily="34" charset="0"/>
                    <a:cs typeface="Arial" panose="020B0604020202020204" pitchFamily="34" charset="0"/>
                  </a:rPr>
                  <a:t>) J = </a:t>
                </a:r>
                <a:r>
                  <a:rPr lang="en-US" sz="2400" dirty="0">
                    <a:solidFill>
                      <a:prstClr val="black"/>
                    </a:solidFill>
                    <a:latin typeface="Arial" panose="020B0604020202020204" pitchFamily="34" charset="0"/>
                    <a:cs typeface="Arial" panose="020B0604020202020204" pitchFamily="34" charset="0"/>
                  </a:rPr>
                  <a:t>4.27</a:t>
                </a:r>
                <a14:m>
                  <m:oMath xmlns:m="http://schemas.openxmlformats.org/officeDocument/2006/math">
                    <m:r>
                      <a:rPr lang="en-US" sz="2400" b="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Arial" panose="020B0604020202020204" pitchFamily="34" charset="0"/>
                    <a:cs typeface="Arial" panose="020B0604020202020204" pitchFamily="34" charset="0"/>
                  </a:rPr>
                  <a:t>10</a:t>
                </a:r>
                <a:r>
                  <a:rPr lang="en-US" sz="2400" baseline="30000" dirty="0">
                    <a:latin typeface="Arial" panose="020B0604020202020204" pitchFamily="34" charset="0"/>
                    <a:cs typeface="Arial" panose="020B0604020202020204" pitchFamily="34" charset="0"/>
                  </a:rPr>
                  <a:t>4 </a:t>
                </a:r>
                <a:r>
                  <a:rPr lang="en-US" sz="2400" dirty="0">
                    <a:latin typeface="Arial" panose="020B0604020202020204" pitchFamily="34" charset="0"/>
                    <a:cs typeface="Arial" panose="020B0604020202020204" pitchFamily="34" charset="0"/>
                  </a:rPr>
                  <a:t>J</a:t>
                </a:r>
              </a:p>
              <a:p>
                <a:pPr marL="38100" marR="124460" indent="0" algn="just">
                  <a:lnSpc>
                    <a:spcPct val="115000"/>
                  </a:lnSpc>
                  <a:spcBef>
                    <a:spcPts val="0"/>
                  </a:spcBef>
                  <a:buNone/>
                </a:pPr>
                <a:endParaRPr lang="en-US" sz="1900" dirty="0">
                  <a:latin typeface="Times New Roman" panose="02020603050405020304" pitchFamily="18" charset="0"/>
                  <a:cs typeface="Times New Roman" panose="02020603050405020304" pitchFamily="18" charset="0"/>
                </a:endParaRPr>
              </a:p>
              <a:p>
                <a:pPr marL="38100" marR="124460" indent="0" algn="just">
                  <a:lnSpc>
                    <a:spcPct val="115000"/>
                  </a:lnSpc>
                  <a:spcBef>
                    <a:spcPts val="0"/>
                  </a:spcBef>
                  <a:buNone/>
                </a:pPr>
                <a:endParaRPr lang="en-US" sz="19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5D2FFE3-C98B-481D-8747-64F2B8BCD38A}"/>
                  </a:ext>
                </a:extLst>
              </p:cNvPr>
              <p:cNvSpPr>
                <a:spLocks noGrp="1" noRot="1" noChangeAspect="1" noMove="1" noResize="1" noEditPoints="1" noAdjustHandles="1" noChangeArrowheads="1" noChangeShapeType="1" noTextEdit="1"/>
              </p:cNvSpPr>
              <p:nvPr>
                <p:ph idx="1"/>
              </p:nvPr>
            </p:nvSpPr>
            <p:spPr>
              <a:xfrm>
                <a:off x="569843" y="251792"/>
                <a:ext cx="11383617" cy="6294781"/>
              </a:xfrm>
              <a:blipFill>
                <a:blip r:embed="rId2"/>
                <a:stretch>
                  <a:fillRect l="-482" t="-871"/>
                </a:stretch>
              </a:blipFill>
            </p:spPr>
            <p:txBody>
              <a:bodyPr/>
              <a:lstStyle/>
              <a:p>
                <a:r>
                  <a:rPr lang="en-US">
                    <a:noFill/>
                  </a:rPr>
                  <a:t> </a:t>
                </a:r>
              </a:p>
            </p:txBody>
          </p:sp>
        </mc:Fallback>
      </mc:AlternateContent>
    </p:spTree>
    <p:extLst>
      <p:ext uri="{BB962C8B-B14F-4D97-AF65-F5344CB8AC3E}">
        <p14:creationId xmlns:p14="http://schemas.microsoft.com/office/powerpoint/2010/main" val="199517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2612F3-D615-44E4-BC0C-B7E22AACC5EB}"/>
                  </a:ext>
                </a:extLst>
              </p:cNvPr>
              <p:cNvSpPr>
                <a:spLocks noGrp="1"/>
              </p:cNvSpPr>
              <p:nvPr>
                <p:ph idx="1"/>
              </p:nvPr>
            </p:nvSpPr>
            <p:spPr>
              <a:xfrm>
                <a:off x="424070" y="523463"/>
                <a:ext cx="11317355" cy="6023112"/>
              </a:xfrm>
            </p:spPr>
            <p:txBody>
              <a:bodyPr>
                <a:normAutofit fontScale="25000" lnSpcReduction="20000"/>
              </a:bodyPr>
              <a:lstStyle/>
              <a:p>
                <a:pPr marL="38100" marR="124460" indent="0" algn="just">
                  <a:lnSpc>
                    <a:spcPct val="115000"/>
                  </a:lnSpc>
                  <a:spcBef>
                    <a:spcPts val="0"/>
                  </a:spcBef>
                  <a:spcAft>
                    <a:spcPts val="0"/>
                  </a:spcAft>
                  <a:buNone/>
                </a:pPr>
                <a:r>
                  <a:rPr lang="en-US" sz="8000" b="1" dirty="0">
                    <a:solidFill>
                      <a:srgbClr val="7030A0"/>
                    </a:solidFill>
                    <a:latin typeface="Arial" panose="020B0604020202020204" pitchFamily="34" charset="0"/>
                    <a:cs typeface="Arial" panose="020B0604020202020204" pitchFamily="34" charset="0"/>
                  </a:rPr>
                  <a:t>Problem 28 </a:t>
                </a:r>
                <a:r>
                  <a:rPr lang="en-US" sz="8000" i="1" dirty="0">
                    <a:solidFill>
                      <a:srgbClr val="7030A0"/>
                    </a:solidFill>
                    <a:latin typeface="Arial" panose="020B0604020202020204" pitchFamily="34" charset="0"/>
                    <a:cs typeface="Arial" panose="020B0604020202020204" pitchFamily="34" charset="0"/>
                  </a:rPr>
                  <a:t>: </a:t>
                </a:r>
                <a:r>
                  <a:rPr lang="en-US" sz="8000" i="1" dirty="0">
                    <a:solidFill>
                      <a:srgbClr val="7030A0"/>
                    </a:solidFill>
                    <a:latin typeface="Arial" panose="020B0604020202020204" pitchFamily="34" charset="0"/>
                    <a:ea typeface="Times New Roman" panose="02020603050405020304" pitchFamily="18" charset="0"/>
                    <a:cs typeface="Arial" panose="020B0604020202020204" pitchFamily="34" charset="0"/>
                  </a:rPr>
                  <a:t>How much water remains unfrozen after 50.2 kJ is transferred as heat from 260 g of liquid water initially at its freezing point?</a:t>
                </a:r>
              </a:p>
              <a:p>
                <a:pPr marL="0" lvl="0" indent="0">
                  <a:buNone/>
                </a:pPr>
                <a:endParaRPr lang="en-US" sz="2400" i="1" dirty="0">
                  <a:solidFill>
                    <a:prstClr val="black"/>
                  </a:solidFill>
                  <a:latin typeface="Arial" panose="020B0604020202020204" pitchFamily="34" charset="0"/>
                  <a:cs typeface="Arial" panose="020B0604020202020204" pitchFamily="34" charset="0"/>
                </a:endParaRPr>
              </a:p>
              <a:p>
                <a:pPr marL="0" indent="0">
                  <a:buNone/>
                </a:pPr>
                <a:r>
                  <a:rPr lang="en-US" sz="8000" dirty="0">
                    <a:latin typeface="Arial" panose="020B0604020202020204" pitchFamily="34" charset="0"/>
                    <a:cs typeface="Arial" panose="020B0604020202020204" pitchFamily="34" charset="0"/>
                  </a:rPr>
                  <a:t>Solution:</a:t>
                </a:r>
              </a:p>
              <a:p>
                <a:pPr marL="0" indent="0">
                  <a:buNone/>
                </a:pPr>
                <a:r>
                  <a:rPr lang="en-US" sz="8000" dirty="0">
                    <a:latin typeface="Arial" panose="020B0604020202020204" pitchFamily="34" charset="0"/>
                    <a:cs typeface="Arial" panose="020B0604020202020204" pitchFamily="34" charset="0"/>
                  </a:rPr>
                  <a:t>Q = 50.2 kJ = </a:t>
                </a:r>
                <a14:m>
                  <m:oMath xmlns:m="http://schemas.openxmlformats.org/officeDocument/2006/math">
                    <m:r>
                      <a:rPr lang="en-US" sz="8000" b="0" i="1">
                        <a:solidFill>
                          <a:prstClr val="black"/>
                        </a:solidFill>
                        <a:latin typeface="Cambria Math" panose="02040503050406030204" pitchFamily="18" charset="0"/>
                        <a:cs typeface="Times New Roman" panose="02020603050405020304" pitchFamily="18" charset="0"/>
                      </a:rPr>
                      <m:t>50.2</m:t>
                    </m:r>
                    <m:sSup>
                      <m:sSupPr>
                        <m:ctrlPr>
                          <a:rPr lang="en-US" sz="8000" i="1">
                            <a:solidFill>
                              <a:prstClr val="black"/>
                            </a:solidFill>
                            <a:latin typeface="Cambria Math" panose="02040503050406030204" pitchFamily="18" charset="0"/>
                            <a:cs typeface="Times New Roman" panose="02020603050405020304" pitchFamily="18" charset="0"/>
                          </a:rPr>
                        </m:ctrlPr>
                      </m:sSupPr>
                      <m:e>
                        <m:r>
                          <a:rPr lang="en-US" sz="8000" b="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8000" b="0" i="1">
                            <a:solidFill>
                              <a:prstClr val="black"/>
                            </a:solidFill>
                            <a:latin typeface="Cambria Math" panose="02040503050406030204" pitchFamily="18" charset="0"/>
                            <a:cs typeface="Times New Roman" panose="02020603050405020304" pitchFamily="18" charset="0"/>
                          </a:rPr>
                          <m:t>10</m:t>
                        </m:r>
                      </m:e>
                      <m:sup>
                        <m:r>
                          <a:rPr lang="en-US" sz="8000" b="0" i="1">
                            <a:solidFill>
                              <a:prstClr val="black"/>
                            </a:solidFill>
                            <a:latin typeface="Cambria Math" panose="02040503050406030204" pitchFamily="18" charset="0"/>
                            <a:cs typeface="Times New Roman" panose="02020603050405020304" pitchFamily="18" charset="0"/>
                          </a:rPr>
                          <m:t>3</m:t>
                        </m:r>
                      </m:sup>
                    </m:sSup>
                    <m:r>
                      <a:rPr lang="en-US" sz="8000" b="0" i="1">
                        <a:solidFill>
                          <a:prstClr val="black"/>
                        </a:solidFill>
                        <a:latin typeface="Cambria Math" panose="02040503050406030204" pitchFamily="18" charset="0"/>
                        <a:cs typeface="Times New Roman" panose="02020603050405020304" pitchFamily="18" charset="0"/>
                      </a:rPr>
                      <m:t> </m:t>
                    </m:r>
                  </m:oMath>
                </a14:m>
                <a:r>
                  <a:rPr lang="en-US" sz="8000" dirty="0">
                    <a:latin typeface="Arial" panose="020B0604020202020204" pitchFamily="34" charset="0"/>
                    <a:cs typeface="Arial" panose="020B0604020202020204" pitchFamily="34" charset="0"/>
                  </a:rPr>
                  <a:t>J</a:t>
                </a:r>
              </a:p>
              <a:p>
                <a:pPr marL="0" lvl="0" indent="0">
                  <a:buNone/>
                </a:pPr>
                <a:r>
                  <a:rPr lang="en-US" sz="8000" i="1" dirty="0">
                    <a:solidFill>
                      <a:srgbClr val="7030A0"/>
                    </a:solidFill>
                    <a:latin typeface="Arial" panose="020B0604020202020204" pitchFamily="34" charset="0"/>
                    <a:ea typeface="Times New Roman" panose="02020603050405020304" pitchFamily="18" charset="0"/>
                    <a:cs typeface="Arial" panose="020B0604020202020204" pitchFamily="34" charset="0"/>
                  </a:rPr>
                  <a:t>Liquid water, m</a:t>
                </a:r>
                <a:r>
                  <a:rPr lang="en-US" sz="8000" i="1" baseline="-25000" dirty="0">
                    <a:solidFill>
                      <a:srgbClr val="7030A0"/>
                    </a:solidFill>
                    <a:latin typeface="Arial" panose="020B0604020202020204" pitchFamily="34" charset="0"/>
                    <a:ea typeface="Times New Roman" panose="02020603050405020304" pitchFamily="18" charset="0"/>
                    <a:cs typeface="Arial" panose="020B0604020202020204" pitchFamily="34" charset="0"/>
                  </a:rPr>
                  <a:t>1</a:t>
                </a:r>
                <a:r>
                  <a:rPr lang="en-US" sz="8000" i="1" dirty="0">
                    <a:solidFill>
                      <a:srgbClr val="7030A0"/>
                    </a:solidFill>
                    <a:latin typeface="Arial" panose="020B0604020202020204" pitchFamily="34" charset="0"/>
                    <a:ea typeface="Times New Roman" panose="02020603050405020304" pitchFamily="18" charset="0"/>
                    <a:cs typeface="Arial" panose="020B0604020202020204" pitchFamily="34" charset="0"/>
                  </a:rPr>
                  <a:t> = 260 g = 0.260 kg</a:t>
                </a:r>
                <a:endParaRPr lang="en-US" sz="8000" dirty="0">
                  <a:solidFill>
                    <a:prstClr val="black"/>
                  </a:solidFill>
                  <a:latin typeface="Arial" panose="020B0604020202020204" pitchFamily="34" charset="0"/>
                  <a:cs typeface="Arial" panose="020B0604020202020204" pitchFamily="34" charset="0"/>
                </a:endParaRPr>
              </a:p>
              <a:p>
                <a:pPr marL="0" indent="0">
                  <a:buNone/>
                </a:pPr>
                <a:r>
                  <a:rPr lang="en-US" sz="8000" i="1" dirty="0">
                    <a:latin typeface="Arial" panose="020B0604020202020204" pitchFamily="34" charset="0"/>
                    <a:cs typeface="Arial" panose="020B0604020202020204" pitchFamily="34" charset="0"/>
                  </a:rPr>
                  <a:t>L</a:t>
                </a:r>
                <a:r>
                  <a:rPr lang="en-US" sz="8000" i="1" baseline="-25000" dirty="0">
                    <a:latin typeface="Arial" panose="020B0604020202020204" pitchFamily="34" charset="0"/>
                    <a:cs typeface="Arial" panose="020B0604020202020204" pitchFamily="34" charset="0"/>
                  </a:rPr>
                  <a:t>f</a:t>
                </a:r>
                <a:r>
                  <a:rPr lang="en-US" sz="8000" dirty="0">
                    <a:latin typeface="Arial" panose="020B0604020202020204" pitchFamily="34" charset="0"/>
                    <a:cs typeface="Arial" panose="020B0604020202020204" pitchFamily="34" charset="0"/>
                  </a:rPr>
                  <a:t> = 333 kJ/kg =</a:t>
                </a:r>
                <a:r>
                  <a:rPr lang="en-US" sz="8000" dirty="0">
                    <a:solidFill>
                      <a:prstClr val="black"/>
                    </a:solidFill>
                    <a:latin typeface="Arial" panose="020B0604020202020204" pitchFamily="34" charset="0"/>
                    <a:cs typeface="Arial" panose="020B0604020202020204" pitchFamily="34" charset="0"/>
                  </a:rPr>
                  <a:t> </a:t>
                </a:r>
                <a14:m>
                  <m:oMath xmlns:m="http://schemas.openxmlformats.org/officeDocument/2006/math">
                    <m:r>
                      <a:rPr lang="en-US" sz="8000" b="0" i="1">
                        <a:solidFill>
                          <a:prstClr val="black"/>
                        </a:solidFill>
                        <a:latin typeface="Cambria Math" panose="02040503050406030204" pitchFamily="18" charset="0"/>
                        <a:cs typeface="Times New Roman" panose="02020603050405020304" pitchFamily="18" charset="0"/>
                      </a:rPr>
                      <m:t>333</m:t>
                    </m:r>
                    <m:sSup>
                      <m:sSupPr>
                        <m:ctrlPr>
                          <a:rPr lang="en-US" sz="8000" i="1">
                            <a:solidFill>
                              <a:prstClr val="black"/>
                            </a:solidFill>
                            <a:latin typeface="Cambria Math" panose="02040503050406030204" pitchFamily="18" charset="0"/>
                            <a:cs typeface="Times New Roman" panose="02020603050405020304" pitchFamily="18" charset="0"/>
                          </a:rPr>
                        </m:ctrlPr>
                      </m:sSupPr>
                      <m:e>
                        <m:r>
                          <a:rPr lang="en-US" sz="8000" b="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8000" b="0" i="1">
                            <a:solidFill>
                              <a:prstClr val="black"/>
                            </a:solidFill>
                            <a:latin typeface="Cambria Math" panose="02040503050406030204" pitchFamily="18" charset="0"/>
                            <a:cs typeface="Times New Roman" panose="02020603050405020304" pitchFamily="18" charset="0"/>
                          </a:rPr>
                          <m:t>10</m:t>
                        </m:r>
                      </m:e>
                      <m:sup>
                        <m:r>
                          <a:rPr lang="en-US" sz="8000" b="0" i="1">
                            <a:solidFill>
                              <a:prstClr val="black"/>
                            </a:solidFill>
                            <a:latin typeface="Cambria Math" panose="02040503050406030204" pitchFamily="18" charset="0"/>
                            <a:cs typeface="Times New Roman" panose="02020603050405020304" pitchFamily="18" charset="0"/>
                          </a:rPr>
                          <m:t>3</m:t>
                        </m:r>
                      </m:sup>
                    </m:sSup>
                  </m:oMath>
                </a14:m>
                <a:r>
                  <a:rPr lang="en-US" sz="8000" dirty="0">
                    <a:latin typeface="Arial" panose="020B0604020202020204" pitchFamily="34" charset="0"/>
                    <a:cs typeface="Arial" panose="020B0604020202020204" pitchFamily="34" charset="0"/>
                  </a:rPr>
                  <a:t> J/kg</a:t>
                </a:r>
              </a:p>
              <a:p>
                <a:pPr marL="0" indent="0">
                  <a:buNone/>
                </a:pPr>
                <a:endParaRPr lang="en-US" sz="8000" dirty="0">
                  <a:latin typeface="Arial" panose="020B0604020202020204" pitchFamily="34" charset="0"/>
                  <a:cs typeface="Arial" panose="020B0604020202020204" pitchFamily="34" charset="0"/>
                </a:endParaRPr>
              </a:p>
              <a:p>
                <a:pPr marL="0" indent="0">
                  <a:buNone/>
                </a:pPr>
                <a:r>
                  <a:rPr lang="en-US" sz="8000" dirty="0">
                    <a:solidFill>
                      <a:srgbClr val="0070C0"/>
                    </a:solidFill>
                    <a:latin typeface="Arial" panose="020B0604020202020204" pitchFamily="34" charset="0"/>
                    <a:cs typeface="Arial" panose="020B0604020202020204" pitchFamily="34" charset="0"/>
                  </a:rPr>
                  <a:t>Mass of frozen water (ice), m </a:t>
                </a:r>
                <a:r>
                  <a:rPr lang="en-US" sz="8000" dirty="0">
                    <a:latin typeface="Arial" panose="020B0604020202020204" pitchFamily="34" charset="0"/>
                    <a:cs typeface="Arial" panose="020B0604020202020204" pitchFamily="34" charset="0"/>
                  </a:rPr>
                  <a:t>=? </a:t>
                </a:r>
              </a:p>
              <a:p>
                <a:pPr marL="0" indent="0">
                  <a:buNone/>
                </a:pPr>
                <a:r>
                  <a:rPr lang="en-US" sz="8000" i="1" dirty="0">
                    <a:latin typeface="Arial" panose="020B0604020202020204" pitchFamily="34" charset="0"/>
                    <a:cs typeface="Arial" panose="020B0604020202020204" pitchFamily="34" charset="0"/>
                  </a:rPr>
                  <a:t>                      </a:t>
                </a:r>
                <a:r>
                  <a:rPr lang="en-US" sz="8000" dirty="0">
                    <a:latin typeface="Arial" panose="020B0604020202020204" pitchFamily="34" charset="0"/>
                    <a:cs typeface="Arial" panose="020B0604020202020204" pitchFamily="34" charset="0"/>
                  </a:rPr>
                  <a:t>Heat is lost by water</a:t>
                </a:r>
                <a:r>
                  <a:rPr lang="en-US" sz="8000" i="1" dirty="0">
                    <a:latin typeface="Arial" panose="020B0604020202020204" pitchFamily="34" charset="0"/>
                    <a:cs typeface="Arial" panose="020B0604020202020204" pitchFamily="34" charset="0"/>
                  </a:rPr>
                  <a:t>, </a:t>
                </a:r>
                <a:r>
                  <a:rPr lang="en-US" sz="8000" i="1" dirty="0">
                    <a:solidFill>
                      <a:srgbClr val="0070C0"/>
                    </a:solidFill>
                    <a:latin typeface="Arial" panose="020B0604020202020204" pitchFamily="34" charset="0"/>
                    <a:cs typeface="Arial" panose="020B0604020202020204" pitchFamily="34" charset="0"/>
                  </a:rPr>
                  <a:t>Q = mL</a:t>
                </a:r>
                <a:r>
                  <a:rPr lang="en-US" sz="8000" i="1" baseline="-25000" dirty="0">
                    <a:solidFill>
                      <a:srgbClr val="0070C0"/>
                    </a:solidFill>
                    <a:latin typeface="Arial" panose="020B0604020202020204" pitchFamily="34" charset="0"/>
                    <a:cs typeface="Arial" panose="020B0604020202020204" pitchFamily="34" charset="0"/>
                  </a:rPr>
                  <a:t>f</a:t>
                </a:r>
                <a:r>
                  <a:rPr lang="en-US" sz="8000" i="1" dirty="0">
                    <a:solidFill>
                      <a:srgbClr val="0070C0"/>
                    </a:solidFill>
                    <a:latin typeface="Arial" panose="020B0604020202020204" pitchFamily="34" charset="0"/>
                    <a:cs typeface="Arial" panose="020B0604020202020204" pitchFamily="34" charset="0"/>
                  </a:rPr>
                  <a:t>            </a:t>
                </a:r>
              </a:p>
              <a:p>
                <a:pPr marL="0" indent="0">
                  <a:buNone/>
                </a:pPr>
                <a:r>
                  <a:rPr lang="en-US" sz="8000" i="1" dirty="0">
                    <a:latin typeface="Arial" panose="020B0604020202020204" pitchFamily="34" charset="0"/>
                    <a:cs typeface="Arial" panose="020B0604020202020204" pitchFamily="34" charset="0"/>
                  </a:rPr>
                  <a:t>                                                         </a:t>
                </a:r>
                <a:r>
                  <a:rPr lang="en-US" sz="8000" i="1" dirty="0">
                    <a:solidFill>
                      <a:schemeClr val="tx1"/>
                    </a:solidFill>
                    <a:latin typeface="Arial" panose="020B0604020202020204" pitchFamily="34" charset="0"/>
                    <a:cs typeface="Arial" panose="020B0604020202020204" pitchFamily="34" charset="0"/>
                  </a:rPr>
                  <a:t>m = </a:t>
                </a:r>
                <a14:m>
                  <m:oMath xmlns:m="http://schemas.openxmlformats.org/officeDocument/2006/math">
                    <m:f>
                      <m:fPr>
                        <m:ctrlPr>
                          <a:rPr lang="en-US" sz="8000" i="1" smtClean="0">
                            <a:solidFill>
                              <a:schemeClr val="tx1"/>
                            </a:solidFill>
                            <a:latin typeface="Cambria Math" panose="02040503050406030204" pitchFamily="18" charset="0"/>
                            <a:cs typeface="Times New Roman" panose="02020603050405020304" pitchFamily="18" charset="0"/>
                          </a:rPr>
                        </m:ctrlPr>
                      </m:fPr>
                      <m:num>
                        <m:r>
                          <a:rPr lang="en-US" sz="8000" b="0" i="1" smtClean="0">
                            <a:solidFill>
                              <a:schemeClr val="tx1"/>
                            </a:solidFill>
                            <a:latin typeface="Cambria Math" panose="02040503050406030204" pitchFamily="18" charset="0"/>
                            <a:cs typeface="Times New Roman" panose="02020603050405020304" pitchFamily="18" charset="0"/>
                          </a:rPr>
                          <m:t>𝑄</m:t>
                        </m:r>
                      </m:num>
                      <m:den>
                        <m:r>
                          <m:rPr>
                            <m:nor/>
                          </m:rPr>
                          <a:rPr lang="en-US" sz="8000" i="1">
                            <a:solidFill>
                              <a:schemeClr val="tx1"/>
                            </a:solidFill>
                            <a:latin typeface="Arial" panose="020B0604020202020204" pitchFamily="34" charset="0"/>
                            <a:cs typeface="Arial" panose="020B0604020202020204" pitchFamily="34" charset="0"/>
                          </a:rPr>
                          <m:t>L</m:t>
                        </m:r>
                        <m:r>
                          <m:rPr>
                            <m:nor/>
                          </m:rPr>
                          <a:rPr lang="en-US" sz="8000" i="1" baseline="-25000">
                            <a:solidFill>
                              <a:schemeClr val="tx1"/>
                            </a:solidFill>
                            <a:latin typeface="Arial" panose="020B0604020202020204" pitchFamily="34" charset="0"/>
                            <a:cs typeface="Arial" panose="020B0604020202020204" pitchFamily="34" charset="0"/>
                          </a:rPr>
                          <m:t>f</m:t>
                        </m:r>
                      </m:den>
                    </m:f>
                  </m:oMath>
                </a14:m>
                <a:r>
                  <a:rPr lang="en-US" sz="8000" dirty="0">
                    <a:solidFill>
                      <a:schemeClr val="tx1"/>
                    </a:solidFill>
                    <a:latin typeface="Arial" panose="020B0604020202020204" pitchFamily="34" charset="0"/>
                    <a:cs typeface="Arial" panose="020B0604020202020204" pitchFamily="34" charset="0"/>
                  </a:rPr>
                  <a:t> = </a:t>
                </a:r>
                <a14:m>
                  <m:oMath xmlns:m="http://schemas.openxmlformats.org/officeDocument/2006/math">
                    <m:f>
                      <m:fPr>
                        <m:ctrlPr>
                          <a:rPr lang="en-US" sz="8000" i="1" smtClean="0">
                            <a:solidFill>
                              <a:schemeClr val="tx1"/>
                            </a:solidFill>
                            <a:latin typeface="Cambria Math" panose="02040503050406030204" pitchFamily="18" charset="0"/>
                            <a:cs typeface="Times New Roman" panose="02020603050405020304" pitchFamily="18" charset="0"/>
                          </a:rPr>
                        </m:ctrlPr>
                      </m:fPr>
                      <m:num>
                        <m:r>
                          <a:rPr lang="en-US" sz="8000" b="0" i="1" smtClean="0">
                            <a:solidFill>
                              <a:schemeClr val="tx1"/>
                            </a:solidFill>
                            <a:latin typeface="Cambria Math" panose="02040503050406030204" pitchFamily="18" charset="0"/>
                            <a:cs typeface="Times New Roman" panose="02020603050405020304" pitchFamily="18" charset="0"/>
                          </a:rPr>
                          <m:t> 50.2</m:t>
                        </m:r>
                        <m:sSup>
                          <m:sSupPr>
                            <m:ctrlPr>
                              <a:rPr lang="en-US" sz="8000" i="1" smtClean="0">
                                <a:solidFill>
                                  <a:schemeClr val="tx1"/>
                                </a:solidFill>
                                <a:latin typeface="Cambria Math" panose="02040503050406030204" pitchFamily="18" charset="0"/>
                                <a:cs typeface="Times New Roman" panose="02020603050405020304" pitchFamily="18" charset="0"/>
                              </a:rPr>
                            </m:ctrlPr>
                          </m:sSupPr>
                          <m:e>
                            <m:r>
                              <a:rPr lang="en-US" sz="80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8000" b="0" i="1" smtClean="0">
                                <a:solidFill>
                                  <a:schemeClr val="tx1"/>
                                </a:solidFill>
                                <a:latin typeface="Cambria Math" panose="02040503050406030204" pitchFamily="18" charset="0"/>
                                <a:cs typeface="Times New Roman" panose="02020603050405020304" pitchFamily="18" charset="0"/>
                              </a:rPr>
                              <m:t>10</m:t>
                            </m:r>
                          </m:e>
                          <m:sup>
                            <m:r>
                              <a:rPr lang="en-US" sz="8000" b="0" i="1" smtClean="0">
                                <a:solidFill>
                                  <a:schemeClr val="tx1"/>
                                </a:solidFill>
                                <a:latin typeface="Cambria Math" panose="02040503050406030204" pitchFamily="18" charset="0"/>
                                <a:cs typeface="Times New Roman" panose="02020603050405020304" pitchFamily="18" charset="0"/>
                              </a:rPr>
                              <m:t>3</m:t>
                            </m:r>
                          </m:sup>
                        </m:sSup>
                        <m:r>
                          <a:rPr lang="en-US" sz="8000" b="0" i="1" smtClean="0">
                            <a:solidFill>
                              <a:schemeClr val="tx1"/>
                            </a:solidFill>
                            <a:latin typeface="Cambria Math" panose="02040503050406030204" pitchFamily="18" charset="0"/>
                            <a:cs typeface="Times New Roman" panose="02020603050405020304" pitchFamily="18" charset="0"/>
                          </a:rPr>
                          <m:t> </m:t>
                        </m:r>
                      </m:num>
                      <m:den>
                        <m:r>
                          <a:rPr lang="en-US" sz="8000" b="0" i="1" smtClean="0">
                            <a:solidFill>
                              <a:schemeClr val="tx1"/>
                            </a:solidFill>
                            <a:latin typeface="Cambria Math" panose="02040503050406030204" pitchFamily="18" charset="0"/>
                            <a:cs typeface="Times New Roman" panose="02020603050405020304" pitchFamily="18" charset="0"/>
                          </a:rPr>
                          <m:t>333</m:t>
                        </m:r>
                        <m:sSup>
                          <m:sSupPr>
                            <m:ctrlPr>
                              <a:rPr lang="en-US" sz="8000" i="1">
                                <a:solidFill>
                                  <a:schemeClr val="tx1"/>
                                </a:solidFill>
                                <a:latin typeface="Cambria Math" panose="02040503050406030204" pitchFamily="18" charset="0"/>
                                <a:cs typeface="Times New Roman" panose="02020603050405020304" pitchFamily="18" charset="0"/>
                              </a:rPr>
                            </m:ctrlPr>
                          </m:sSupPr>
                          <m:e>
                            <m:r>
                              <a:rPr lang="en-US" sz="80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8000" b="0" i="1">
                                <a:solidFill>
                                  <a:schemeClr val="tx1"/>
                                </a:solidFill>
                                <a:latin typeface="Cambria Math" panose="02040503050406030204" pitchFamily="18" charset="0"/>
                                <a:cs typeface="Times New Roman" panose="02020603050405020304" pitchFamily="18" charset="0"/>
                              </a:rPr>
                              <m:t>10</m:t>
                            </m:r>
                          </m:e>
                          <m:sup>
                            <m:r>
                              <a:rPr lang="en-US" sz="8000" b="0" i="1">
                                <a:solidFill>
                                  <a:schemeClr val="tx1"/>
                                </a:solidFill>
                                <a:latin typeface="Cambria Math" panose="02040503050406030204" pitchFamily="18" charset="0"/>
                                <a:cs typeface="Times New Roman" panose="02020603050405020304" pitchFamily="18" charset="0"/>
                              </a:rPr>
                              <m:t>3</m:t>
                            </m:r>
                          </m:sup>
                        </m:sSup>
                      </m:den>
                    </m:f>
                  </m:oMath>
                </a14:m>
                <a:r>
                  <a:rPr lang="en-US" sz="8000" dirty="0">
                    <a:solidFill>
                      <a:schemeClr val="tx1"/>
                    </a:solidFill>
                    <a:latin typeface="Arial" panose="020B0604020202020204" pitchFamily="34" charset="0"/>
                    <a:cs typeface="Arial" panose="020B0604020202020204" pitchFamily="34" charset="0"/>
                  </a:rPr>
                  <a:t> = 0.151 kg </a:t>
                </a:r>
                <a:endParaRPr lang="en-US" sz="8000" dirty="0">
                  <a:latin typeface="Arial" panose="020B0604020202020204" pitchFamily="34" charset="0"/>
                  <a:cs typeface="Arial" panose="020B0604020202020204" pitchFamily="34" charset="0"/>
                </a:endParaRPr>
              </a:p>
              <a:p>
                <a:pPr marL="0" indent="0">
                  <a:buNone/>
                </a:pPr>
                <a:endParaRPr lang="en-US" sz="8000" i="1" dirty="0">
                  <a:solidFill>
                    <a:srgbClr val="7030A0"/>
                  </a:solidFill>
                  <a:latin typeface="Arial" panose="020B0604020202020204" pitchFamily="34" charset="0"/>
                  <a:ea typeface="Times New Roman" panose="02020603050405020304" pitchFamily="18" charset="0"/>
                  <a:cs typeface="Arial" panose="020B0604020202020204" pitchFamily="34" charset="0"/>
                </a:endParaRPr>
              </a:p>
              <a:p>
                <a:pPr marL="0" indent="0">
                  <a:buNone/>
                </a:pPr>
                <a:r>
                  <a:rPr lang="en-US" sz="8000" dirty="0">
                    <a:latin typeface="Arial" panose="020B0604020202020204" pitchFamily="34" charset="0"/>
                    <a:cs typeface="Arial" panose="020B0604020202020204" pitchFamily="34" charset="0"/>
                  </a:rPr>
                  <a:t>The amount of water that remains unfrozen (liquid water) =</a:t>
                </a:r>
                <a:r>
                  <a:rPr lang="en-US" sz="8000" i="1" dirty="0">
                    <a:solidFill>
                      <a:srgbClr val="7030A0"/>
                    </a:solidFill>
                    <a:latin typeface="Arial" panose="020B0604020202020204" pitchFamily="34" charset="0"/>
                    <a:ea typeface="Times New Roman" panose="02020603050405020304" pitchFamily="18" charset="0"/>
                    <a:cs typeface="Arial" panose="020B0604020202020204" pitchFamily="34" charset="0"/>
                  </a:rPr>
                  <a:t> </a:t>
                </a:r>
                <a:r>
                  <a:rPr lang="en-US" sz="8000" i="1" dirty="0">
                    <a:solidFill>
                      <a:srgbClr val="FF0000"/>
                    </a:solidFill>
                    <a:latin typeface="Arial" panose="020B0604020202020204" pitchFamily="34" charset="0"/>
                    <a:ea typeface="Times New Roman" panose="02020603050405020304" pitchFamily="18" charset="0"/>
                    <a:cs typeface="Arial" panose="020B0604020202020204" pitchFamily="34" charset="0"/>
                  </a:rPr>
                  <a:t>m</a:t>
                </a:r>
                <a:r>
                  <a:rPr lang="en-US" sz="8000" i="1" baseline="-25000" dirty="0">
                    <a:solidFill>
                      <a:srgbClr val="FF0000"/>
                    </a:solidFill>
                    <a:latin typeface="Arial" panose="020B0604020202020204" pitchFamily="34" charset="0"/>
                    <a:ea typeface="Times New Roman" panose="02020603050405020304" pitchFamily="18" charset="0"/>
                    <a:cs typeface="Arial" panose="020B0604020202020204" pitchFamily="34" charset="0"/>
                  </a:rPr>
                  <a:t>1</a:t>
                </a:r>
                <a:r>
                  <a:rPr lang="en-US" sz="8000" dirty="0">
                    <a:solidFill>
                      <a:srgbClr val="FF0000"/>
                    </a:solidFill>
                    <a:latin typeface="Arial" panose="020B0604020202020204" pitchFamily="34" charset="0"/>
                    <a:cs typeface="Arial" panose="020B0604020202020204" pitchFamily="34" charset="0"/>
                  </a:rPr>
                  <a:t> – m </a:t>
                </a:r>
                <a:r>
                  <a:rPr lang="en-US" sz="8000" dirty="0">
                    <a:latin typeface="Arial" panose="020B0604020202020204" pitchFamily="34" charset="0"/>
                    <a:cs typeface="Arial" panose="020B0604020202020204" pitchFamily="34" charset="0"/>
                  </a:rPr>
                  <a:t>= (0.260 – 0.151) kg = 0.109 kg = 109 g</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r>
                  <a:rPr lang="en-US" sz="2000" b="1" i="1" dirty="0">
                    <a:latin typeface="Times New Roman" panose="02020603050405020304" pitchFamily="18" charset="0"/>
                    <a:cs typeface="Times New Roman" panose="02020603050405020304" pitchFamily="18" charset="0"/>
                  </a:rPr>
                  <a:t>                                                                                                                               </a:t>
                </a:r>
              </a:p>
            </p:txBody>
          </p:sp>
        </mc:Choice>
        <mc:Fallback xmlns="">
          <p:sp>
            <p:nvSpPr>
              <p:cNvPr id="3" name="Content Placeholder 2">
                <a:extLst>
                  <a:ext uri="{FF2B5EF4-FFF2-40B4-BE49-F238E27FC236}">
                    <a16:creationId xmlns:a16="http://schemas.microsoft.com/office/drawing/2014/main" id="{FF2612F3-D615-44E4-BC0C-B7E22AACC5EB}"/>
                  </a:ext>
                </a:extLst>
              </p:cNvPr>
              <p:cNvSpPr>
                <a:spLocks noGrp="1" noRot="1" noChangeAspect="1" noMove="1" noResize="1" noEditPoints="1" noAdjustHandles="1" noChangeArrowheads="1" noChangeShapeType="1" noTextEdit="1"/>
              </p:cNvSpPr>
              <p:nvPr>
                <p:ph idx="1"/>
              </p:nvPr>
            </p:nvSpPr>
            <p:spPr>
              <a:xfrm>
                <a:off x="424070" y="523463"/>
                <a:ext cx="11317355" cy="6023112"/>
              </a:xfrm>
              <a:blipFill>
                <a:blip r:embed="rId2"/>
                <a:stretch>
                  <a:fillRect l="-593" t="-810" r="-539"/>
                </a:stretch>
              </a:blipFill>
            </p:spPr>
            <p:txBody>
              <a:bodyPr/>
              <a:lstStyle/>
              <a:p>
                <a:r>
                  <a:rPr lang="en-US">
                    <a:noFill/>
                  </a:rPr>
                  <a:t> </a:t>
                </a:r>
              </a:p>
            </p:txBody>
          </p:sp>
        </mc:Fallback>
      </mc:AlternateContent>
    </p:spTree>
    <p:extLst>
      <p:ext uri="{BB962C8B-B14F-4D97-AF65-F5344CB8AC3E}">
        <p14:creationId xmlns:p14="http://schemas.microsoft.com/office/powerpoint/2010/main" val="2592116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4" ma:contentTypeDescription="Create a new document." ma:contentTypeScope="" ma:versionID="f361e67a103f7b186226d74d81b465cb">
  <xsd:schema xmlns:xsd="http://www.w3.org/2001/XMLSchema" xmlns:xs="http://www.w3.org/2001/XMLSchema" xmlns:p="http://schemas.microsoft.com/office/2006/metadata/properties" xmlns:ns2="a12ddc03-b357-499c-864f-c6204d3dd0f9" targetNamespace="http://schemas.microsoft.com/office/2006/metadata/properties" ma:root="true" ma:fieldsID="902c0b63b2fb4e35a9a9cd4607726096" ns2:_="">
    <xsd:import namespace="a12ddc03-b357-499c-864f-c6204d3dd0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D70D82-CE44-4ED3-91C9-51488F433089}">
  <ds:schemaRefs>
    <ds:schemaRef ds:uri="http://schemas.microsoft.com/sharepoint/v3/contenttype/forms"/>
  </ds:schemaRefs>
</ds:datastoreItem>
</file>

<file path=customXml/itemProps2.xml><?xml version="1.0" encoding="utf-8"?>
<ds:datastoreItem xmlns:ds="http://schemas.openxmlformats.org/officeDocument/2006/customXml" ds:itemID="{9CAA6721-6230-46CF-A3EF-390B611103AD}"/>
</file>

<file path=customXml/itemProps3.xml><?xml version="1.0" encoding="utf-8"?>
<ds:datastoreItem xmlns:ds="http://schemas.openxmlformats.org/officeDocument/2006/customXml" ds:itemID="{D490711B-456D-4A8B-A211-0812C20158E1}">
  <ds:schemaRefs>
    <ds:schemaRef ds:uri="http://purl.org/dc/elements/1.1/"/>
    <ds:schemaRef ds:uri="http://schemas.microsoft.com/office/2006/metadata/properties"/>
    <ds:schemaRef ds:uri="09e910c2-2f10-4fc0-8bd4-4d593ed897fc"/>
    <ds:schemaRef ds:uri="38818bd1-9814-4627-92e6-f988f8c35a1c"/>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2145</TotalTime>
  <Words>998</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Cambria Math</vt:lpstr>
      <vt:lpstr>Times New Roman</vt:lpstr>
      <vt:lpstr>Wingdings</vt:lpstr>
      <vt:lpstr>Office Theme</vt:lpstr>
      <vt:lpstr>Lecture 2 Chapter 18: Temperature, heat, and the first law of  thermodynamics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PHYSICS-1  Lesson - 2</dc:title>
  <dc:creator>Nandita Deb</dc:creator>
  <cp:lastModifiedBy>Dr. Md. Nurul Kabir Bhuiyan</cp:lastModifiedBy>
  <cp:revision>123</cp:revision>
  <dcterms:created xsi:type="dcterms:W3CDTF">2020-05-03T11:39:35Z</dcterms:created>
  <dcterms:modified xsi:type="dcterms:W3CDTF">2021-09-10T09:20:56Z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