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</a:t>
            </a:r>
            <a:r>
              <a:rPr lang="en-US" sz="4000" dirty="0" smtClean="0"/>
              <a:t>Traversing and Searching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118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3395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5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28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3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9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99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040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18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70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23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66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94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6913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4533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8353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693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647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73935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2173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549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643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92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73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025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12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40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93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36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64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9313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1673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4533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979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3268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8813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7853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9448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1213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7088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9293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66285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823285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94885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911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52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57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625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76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29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81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24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53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2757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0377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4197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277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2317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323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8017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1337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227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51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32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609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70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99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51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94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23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5157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7517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0377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5637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9112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4657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3697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5292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7057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2932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5137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24720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781720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53320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11150" y="29296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301750" y="2091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901950" y="2396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502150" y="27010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20750" y="3615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4750" y="3767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68750" y="3920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82750" y="5063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663950" y="5291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85800" y="246612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0200" y="254232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85800" y="338052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40663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33600" y="536172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3200" y="27709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743200" y="421872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315192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71600" y="21613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971800" y="2389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2770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81000" y="29995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90600" y="3609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514600" y="3837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38600" y="3990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752600" y="5133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733800" y="5361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895600" y="399012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52600" y="231372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254232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2133600" y="429492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311150" y="2929670"/>
            <a:ext cx="444500" cy="466725"/>
            <a:chOff x="196" y="1636"/>
            <a:chExt cx="280" cy="294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172200" y="208512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5478463" y="147552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209147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60912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76787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901950" y="2389920"/>
            <a:ext cx="444500" cy="450850"/>
            <a:chOff x="1828" y="1296"/>
            <a:chExt cx="280" cy="284"/>
          </a:xfrm>
        </p:grpSpPr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1682750" y="5063270"/>
            <a:ext cx="444500" cy="466725"/>
            <a:chOff x="1060" y="2980"/>
            <a:chExt cx="280" cy="294"/>
          </a:xfrm>
        </p:grpSpPr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104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3968750" y="3920270"/>
            <a:ext cx="444500" cy="466725"/>
            <a:chOff x="2500" y="2260"/>
            <a:chExt cx="280" cy="294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467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6"/>
          <p:cNvGrpSpPr>
            <a:grpSpLocks/>
          </p:cNvGrpSpPr>
          <p:nvPr/>
        </p:nvGrpSpPr>
        <p:grpSpPr bwMode="auto">
          <a:xfrm>
            <a:off x="3663950" y="5291870"/>
            <a:ext cx="444500" cy="466725"/>
            <a:chOff x="2308" y="3124"/>
            <a:chExt cx="280" cy="294"/>
          </a:xfrm>
        </p:grpSpPr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848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010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7467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7848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6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603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22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26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46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98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50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93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22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9684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7304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1124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970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9244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016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4944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82645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920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20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01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302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39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68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20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63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92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2084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4444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7304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2564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6039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1584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2219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3984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9859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2064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993995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850995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5222595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6629400" y="254924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 smtClean="0"/>
              <a:t>8</a:t>
            </a:r>
            <a:endParaRPr lang="ja-JP" alt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Breadth-First-Search (BFS)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BFS Example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6456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5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8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Queue</a:t>
            </a:r>
            <a:r>
              <a:rPr lang="en-US" altLang="ja-JP" dirty="0" smtClean="0"/>
              <a:t> is empty. Search terminates.</a:t>
            </a:r>
            <a:endParaRPr lang="en-US" altLang="ja-JP" dirty="0"/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4781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67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99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77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79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4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91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89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84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1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</a:t>
            </a:r>
            <a:r>
              <a:rPr lang="en-US" sz="3600" dirty="0" smtClean="0"/>
              <a:t>Search</a:t>
            </a: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find Shortest </a:t>
            </a:r>
            <a:r>
              <a:rPr lang="en-US" sz="2000" dirty="0">
                <a:solidFill>
                  <a:schemeClr val="tx1"/>
                </a:solidFill>
              </a:rPr>
              <a:t>Path and Minimum Spanning Tree for unweighted </a:t>
            </a:r>
            <a:r>
              <a:rPr lang="en-US" sz="2000" dirty="0" smtClean="0">
                <a:solidFill>
                  <a:schemeClr val="tx1"/>
                </a:solidFill>
              </a:rPr>
              <a:t>graph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find all neighbor </a:t>
            </a:r>
            <a:r>
              <a:rPr lang="en-US" sz="2000" dirty="0" smtClean="0">
                <a:solidFill>
                  <a:schemeClr val="tx1"/>
                </a:solidFill>
              </a:rPr>
              <a:t>nodes in Peer </a:t>
            </a:r>
            <a:r>
              <a:rPr lang="en-US" sz="2000" dirty="0">
                <a:solidFill>
                  <a:schemeClr val="tx1"/>
                </a:solidFill>
              </a:rPr>
              <a:t>to Peer Networks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</a:t>
            </a:r>
            <a:r>
              <a:rPr lang="en-US" sz="2000" dirty="0" smtClean="0">
                <a:solidFill>
                  <a:schemeClr val="tx1"/>
                </a:solidFill>
              </a:rPr>
              <a:t>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Social </a:t>
            </a:r>
            <a:r>
              <a:rPr lang="en-US" sz="2000" dirty="0">
                <a:solidFill>
                  <a:schemeClr val="tx1"/>
                </a:solidFill>
              </a:rPr>
              <a:t>Networking </a:t>
            </a:r>
            <a:r>
              <a:rPr lang="en-US" sz="2000" dirty="0" smtClean="0">
                <a:solidFill>
                  <a:schemeClr val="tx1"/>
                </a:solidFill>
              </a:rPr>
              <a:t>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GPS </a:t>
            </a:r>
            <a:r>
              <a:rPr lang="en-US" sz="2000" dirty="0">
                <a:solidFill>
                  <a:schemeClr val="tx1"/>
                </a:solidFill>
              </a:rPr>
              <a:t>Navigation </a:t>
            </a:r>
            <a:r>
              <a:rPr lang="en-US" sz="2000" dirty="0" smtClean="0">
                <a:solidFill>
                  <a:schemeClr val="tx1"/>
                </a:solidFill>
              </a:rPr>
              <a:t>systems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Broadcasting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Garbage </a:t>
            </a:r>
            <a:r>
              <a:rPr lang="en-US" sz="2000" dirty="0" smtClean="0">
                <a:solidFill>
                  <a:schemeClr val="tx1"/>
                </a:solidFill>
              </a:rPr>
              <a:t>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Cycle </a:t>
            </a:r>
            <a:r>
              <a:rPr lang="en-US" sz="2000" dirty="0">
                <a:solidFill>
                  <a:schemeClr val="tx1"/>
                </a:solidFill>
              </a:rPr>
              <a:t>detection in undirected graph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Finding </a:t>
            </a:r>
            <a:r>
              <a:rPr lang="en-US" sz="2000" dirty="0">
                <a:solidFill>
                  <a:schemeClr val="tx1"/>
                </a:solidFill>
              </a:rPr>
              <a:t>all nodes within one connected component: 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Ford–Fulkerson </a:t>
            </a:r>
            <a:r>
              <a:rPr lang="en-US" sz="2000" dirty="0">
                <a:solidFill>
                  <a:schemeClr val="tx1"/>
                </a:solidFill>
              </a:rPr>
              <a:t>algorithm 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test if a graph is </a:t>
            </a:r>
            <a:r>
              <a:rPr lang="en-US" sz="2000" dirty="0" smtClean="0">
                <a:solidFill>
                  <a:schemeClr val="tx1"/>
                </a:solidFill>
              </a:rPr>
              <a:t>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2305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Visit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start vertex  and put into a </a:t>
            </a:r>
            <a:r>
              <a:rPr lang="en-US" altLang="ja-JP" sz="2400" dirty="0" smtClean="0">
                <a:solidFill>
                  <a:srgbClr val="FF0000"/>
                </a:solidFill>
              </a:rPr>
              <a:t>FIFO queue</a:t>
            </a:r>
            <a:r>
              <a:rPr lang="en-US" altLang="ja-JP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chemeClr val="tx1"/>
                </a:solidFill>
              </a:rPr>
              <a:t>Repeatedly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remove</a:t>
            </a:r>
            <a:r>
              <a:rPr lang="en-US" altLang="ja-JP" sz="2400" dirty="0" smtClean="0">
                <a:solidFill>
                  <a:schemeClr val="tx1"/>
                </a:solidFill>
              </a:rPr>
              <a:t> a vertex from the queue,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visit</a:t>
            </a:r>
            <a:r>
              <a:rPr lang="en-US" altLang="ja-JP" sz="2400" dirty="0" smtClean="0">
                <a:solidFill>
                  <a:schemeClr val="tx1"/>
                </a:solidFill>
              </a:rPr>
              <a:t> its unvisited adjacent vertices,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solidFill>
                  <a:srgbClr val="FF0000"/>
                </a:solidFill>
              </a:rPr>
              <a:t>put </a:t>
            </a:r>
            <a:r>
              <a:rPr lang="en-US" altLang="ja-JP" sz="2400" dirty="0" smtClean="0">
                <a:solidFill>
                  <a:schemeClr val="tx1"/>
                </a:solidFill>
              </a:rPr>
              <a:t>newly visited vertices into the queue.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Breadth-First Search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700" y="5994400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mtClean="0"/>
              <a:t>Start search at vertex </a:t>
            </a:r>
            <a:r>
              <a:rPr lang="en-US" altLang="ja-JP" smtClean="0">
                <a:solidFill>
                  <a:schemeClr val="hlink"/>
                </a:solidFill>
              </a:rPr>
              <a:t>1</a:t>
            </a:r>
            <a:r>
              <a:rPr lang="en-US" altLang="ja-JP" smtClean="0">
                <a:solidFill>
                  <a:schemeClr val="bg2"/>
                </a:solidFill>
              </a:rPr>
              <a:t>.</a:t>
            </a:r>
            <a:endParaRPr lang="en-US" altLang="ja-JP">
              <a:solidFill>
                <a:schemeClr val="bg2"/>
              </a:solidFill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142450" y="1758950"/>
            <a:ext cx="4635500" cy="3667125"/>
            <a:chOff x="196" y="1108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613295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mtClean="0"/>
              <a:t>Visit/mark/label start vertex and put in a FIFO queue.</a:t>
            </a:r>
            <a:endParaRPr lang="en-US" altLang="ja-JP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35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897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0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07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21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573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26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69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097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721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4835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186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8723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6775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5769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2475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579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673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195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576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055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15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43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796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39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67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79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1975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4835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0095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3570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281550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9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0" y="58789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881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49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54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595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73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26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78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21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50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2455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50075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3895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247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2015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293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7715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11035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197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48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29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579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67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96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48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91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20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4855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7215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50075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5335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8810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433955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558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2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634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25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30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348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49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01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54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97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25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9986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7606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1426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000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9546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046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5246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856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950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23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04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332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42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71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23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66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95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2386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4746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7606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2866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6341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1886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0926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2521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172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920750" y="3442860"/>
            <a:ext cx="444500" cy="450850"/>
            <a:chOff x="580" y="2064"/>
            <a:chExt cx="280" cy="2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553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2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69715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Remove 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2 from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 smtClean="0">
                <a:solidFill>
                  <a:srgbClr val="FF0000"/>
                </a:solidFill>
              </a:rPr>
              <a:t>visit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 smtClean="0">
                <a:solidFill>
                  <a:srgbClr val="FF0000"/>
                </a:solidFill>
              </a:rPr>
              <a:t>put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Q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7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3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43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486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63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15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67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10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39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1371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8991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2811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139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0931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185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6631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9951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089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37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18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471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56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85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37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80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09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377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6131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8991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4251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7726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3271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2311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3906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5671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615465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237515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910865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utoUpdateAnimBg="0"/>
      <p:bldP spid="57" grpId="0" build="p" autoUpdateAnimBg="0"/>
      <p:bldP spid="6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49506-3A5D-427D-912A-CD0695BF5D8A}"/>
</file>

<file path=customXml/itemProps2.xml><?xml version="1.0" encoding="utf-8"?>
<ds:datastoreItem xmlns:ds="http://schemas.openxmlformats.org/officeDocument/2006/customXml" ds:itemID="{5B009158-A0A2-494E-87E9-5913651A1921}"/>
</file>

<file path=customXml/itemProps3.xml><?xml version="1.0" encoding="utf-8"?>
<ds:datastoreItem xmlns:ds="http://schemas.openxmlformats.org/officeDocument/2006/customXml" ds:itemID="{1153BFA0-B314-4C93-912D-C19CC7AABF4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129</TotalTime>
  <Words>981</Words>
  <Application>Microsoft Office PowerPoint</Application>
  <PresentationFormat>On-screen Show (4:3)</PresentationFormat>
  <Paragraphs>465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Graph Traversing and Searching</vt:lpstr>
      <vt:lpstr>Lecture Outline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43</cp:revision>
  <dcterms:created xsi:type="dcterms:W3CDTF">2018-12-10T17:20:29Z</dcterms:created>
  <dcterms:modified xsi:type="dcterms:W3CDTF">2020-04-29T08:48:56Z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