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8" r:id="rId2"/>
    <p:sldId id="279" r:id="rId3"/>
    <p:sldId id="273" r:id="rId4"/>
    <p:sldId id="276" r:id="rId5"/>
    <p:sldId id="277" r:id="rId6"/>
    <p:sldId id="293" r:id="rId7"/>
    <p:sldId id="294" r:id="rId8"/>
    <p:sldId id="29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35" autoAdjust="0"/>
    <p:restoredTop sz="94249" autoAdjust="0"/>
  </p:normalViewPr>
  <p:slideViewPr>
    <p:cSldViewPr>
      <p:cViewPr varScale="1">
        <p:scale>
          <a:sx n="68" d="100"/>
          <a:sy n="68" d="100"/>
        </p:scale>
        <p:origin x="164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718ACD-9EF0-4121-A102-0271DCEF4DB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B0C8B7-136D-4968-B0A6-B2E08DDF10B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60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8ACD-9EF0-4121-A102-0271DCEF4DB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C8B7-136D-4968-B0A6-B2E08DDF1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5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8ACD-9EF0-4121-A102-0271DCEF4DB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C8B7-136D-4968-B0A6-B2E08DDF1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0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8ACD-9EF0-4121-A102-0271DCEF4DB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C8B7-136D-4968-B0A6-B2E08DDF1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3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8ACD-9EF0-4121-A102-0271DCEF4DB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C8B7-136D-4968-B0A6-B2E08DDF10B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77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8ACD-9EF0-4121-A102-0271DCEF4DB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C8B7-136D-4968-B0A6-B2E08DDF1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3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8ACD-9EF0-4121-A102-0271DCEF4DB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C8B7-136D-4968-B0A6-B2E08DDF1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8ACD-9EF0-4121-A102-0271DCEF4DB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C8B7-136D-4968-B0A6-B2E08DDF1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8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8ACD-9EF0-4121-A102-0271DCEF4DB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C8B7-136D-4968-B0A6-B2E08DDF1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9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8ACD-9EF0-4121-A102-0271DCEF4DB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C8B7-136D-4968-B0A6-B2E08DDF1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3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8ACD-9EF0-4121-A102-0271DCEF4DB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C8B7-136D-4968-B0A6-B2E08DDF1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1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29718ACD-9EF0-4121-A102-0271DCEF4DB7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3B0C8B7-136D-4968-B0A6-B2E08DDF1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0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310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5" Type="http://schemas.openxmlformats.org/officeDocument/2006/relationships/image" Target="../media/image14.png"/><Relationship Id="rId10" Type="http://schemas.openxmlformats.org/officeDocument/2006/relationships/image" Target="../media/image90.png"/><Relationship Id="rId4" Type="http://schemas.openxmlformats.org/officeDocument/2006/relationships/image" Target="../media/image5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9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8.png"/><Relationship Id="rId2" Type="http://schemas.openxmlformats.org/officeDocument/2006/relationships/image" Target="../media/image22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4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2.png"/><Relationship Id="rId7" Type="http://schemas.openxmlformats.org/officeDocument/2006/relationships/image" Target="../media/image49.png"/><Relationship Id="rId12" Type="http://schemas.openxmlformats.org/officeDocument/2006/relationships/image" Target="../media/image53.png"/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57.png"/><Relationship Id="rId5" Type="http://schemas.openxmlformats.org/officeDocument/2006/relationships/image" Target="../media/image54.png"/><Relationship Id="rId4" Type="http://schemas.openxmlformats.org/officeDocument/2006/relationships/image" Target="../media/image42.png"/><Relationship Id="rId9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7" Type="http://schemas.openxmlformats.org/officeDocument/2006/relationships/image" Target="../media/image53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0.png"/><Relationship Id="rId5" Type="http://schemas.openxmlformats.org/officeDocument/2006/relationships/image" Target="../media/image510.png"/><Relationship Id="rId4" Type="http://schemas.openxmlformats.org/officeDocument/2006/relationships/image" Target="../media/image5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377BEF5-5CCE-4C14-ADD6-34E3DB93C9A6}"/>
                  </a:ext>
                </a:extLst>
              </p:cNvPr>
              <p:cNvSpPr txBox="1"/>
              <p:nvPr/>
            </p:nvSpPr>
            <p:spPr>
              <a:xfrm>
                <a:off x="390378" y="990600"/>
                <a:ext cx="8382000" cy="84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16-2: Wave speed on a stretched string, 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radPr>
                      <m:deg/>
                      <m:e>
                        <m:box>
                          <m:box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fPr>
                              <m:num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𝜏</m:t>
                                </m:r>
                              </m:num>
                              <m:den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𝜇</m:t>
                                </m:r>
                              </m:den>
                            </m:f>
                          </m:e>
                        </m:box>
                      </m:e>
                    </m:rad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377BEF5-5CCE-4C14-ADD6-34E3DB93C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78" y="990600"/>
                <a:ext cx="8382000" cy="843885"/>
              </a:xfrm>
              <a:prstGeom prst="rect">
                <a:avLst/>
              </a:prstGeom>
              <a:blipFill>
                <a:blip r:embed="rId2"/>
                <a:stretch>
                  <a:fillRect l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688169-451F-4738-8E6D-953F6BF4B593}"/>
                  </a:ext>
                </a:extLst>
              </p:cNvPr>
              <p:cNvSpPr txBox="1"/>
              <p:nvPr/>
            </p:nvSpPr>
            <p:spPr>
              <a:xfrm>
                <a:off x="385689" y="2286000"/>
                <a:ext cx="8001000" cy="4059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solidFill>
                      <a:srgbClr val="7030A0"/>
                    </a:solidFill>
                  </a:rPr>
                  <a:t>Speed of a wave is set by the properties of the medium (stretched string). 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solidFill>
                      <a:srgbClr val="7030A0"/>
                    </a:solidFill>
                  </a:rPr>
                  <a:t>If a wave is to travel through a medium, it must cause the particles of that stretched string (medium) to oscillate as it passes.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solidFill>
                      <a:srgbClr val="7030A0"/>
                    </a:solidFill>
                  </a:rPr>
                  <a:t>It requires both mass ( for kinetic energy, K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) and elasticity (for potential energy, U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) properties.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solidFill>
                      <a:srgbClr val="7030A0"/>
                    </a:solidFill>
                  </a:rPr>
                  <a:t>Thus the </a:t>
                </a:r>
                <a:r>
                  <a:rPr lang="en-US" sz="2400" dirty="0">
                    <a:solidFill>
                      <a:srgbClr val="0070C0"/>
                    </a:solidFill>
                  </a:rPr>
                  <a:t>mass</a:t>
                </a:r>
                <a:r>
                  <a:rPr lang="en-US" sz="2400" dirty="0">
                    <a:solidFill>
                      <a:srgbClr val="7030A0"/>
                    </a:solidFill>
                  </a:rPr>
                  <a:t> and </a:t>
                </a:r>
                <a:r>
                  <a:rPr lang="en-US" sz="2400" dirty="0">
                    <a:solidFill>
                      <a:srgbClr val="FF0000"/>
                    </a:solidFill>
                  </a:rPr>
                  <a:t>elasticity</a:t>
                </a:r>
                <a:r>
                  <a:rPr lang="en-US" sz="2400" dirty="0">
                    <a:solidFill>
                      <a:srgbClr val="7030A0"/>
                    </a:solidFill>
                  </a:rPr>
                  <a:t> properties of the </a:t>
                </a:r>
                <a:r>
                  <a:rPr lang="en-US" sz="2400" dirty="0">
                    <a:solidFill>
                      <a:srgbClr val="00B050"/>
                    </a:solidFill>
                  </a:rPr>
                  <a:t>medium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rgbClr val="7030A0"/>
                    </a:solidFill>
                  </a:rPr>
                  <a:t>determine </a:t>
                </a:r>
                <a:r>
                  <a:rPr lang="en-US" sz="2400" dirty="0">
                    <a:solidFill>
                      <a:srgbClr val="00B050"/>
                    </a:solidFill>
                  </a:rPr>
                  <a:t>how fast </a:t>
                </a:r>
                <a:r>
                  <a:rPr lang="en-US" sz="2400" dirty="0">
                    <a:solidFill>
                      <a:srgbClr val="7030A0"/>
                    </a:solidFill>
                  </a:rPr>
                  <a:t>the wave can travel in the medium.</a:t>
                </a:r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688169-451F-4738-8E6D-953F6BF4B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89" y="2286000"/>
                <a:ext cx="8001000" cy="4059316"/>
              </a:xfrm>
              <a:prstGeom prst="rect">
                <a:avLst/>
              </a:prstGeom>
              <a:blipFill>
                <a:blip r:embed="rId3"/>
                <a:stretch>
                  <a:fillRect l="-990" t="-1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29BD03F7-A5DC-443D-90E4-114C72FDFDB1}"/>
              </a:ext>
            </a:extLst>
          </p:cNvPr>
          <p:cNvSpPr/>
          <p:nvPr/>
        </p:nvSpPr>
        <p:spPr>
          <a:xfrm>
            <a:off x="2819400" y="512684"/>
            <a:ext cx="16401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 18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52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377BEF5-5CCE-4C14-ADD6-34E3DB93C9A6}"/>
                  </a:ext>
                </a:extLst>
              </p:cNvPr>
              <p:cNvSpPr txBox="1"/>
              <p:nvPr/>
            </p:nvSpPr>
            <p:spPr>
              <a:xfrm>
                <a:off x="381000" y="304800"/>
                <a:ext cx="8382000" cy="84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Derivation from Newton’s second law of motion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,  v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radPr>
                      <m:deg/>
                      <m:e>
                        <m:box>
                          <m:box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fPr>
                              <m:num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𝜏</m:t>
                                </m:r>
                              </m:num>
                              <m:den>
                                <m: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𝜇</m:t>
                                </m:r>
                              </m:den>
                            </m:f>
                          </m:e>
                        </m:box>
                      </m:e>
                    </m:rad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377BEF5-5CCE-4C14-ADD6-34E3DB93C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04800"/>
                <a:ext cx="8382000" cy="843885"/>
              </a:xfrm>
              <a:prstGeom prst="rect">
                <a:avLst/>
              </a:prstGeom>
              <a:blipFill>
                <a:blip r:embed="rId2"/>
                <a:stretch>
                  <a:fillRect l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B9F73587-3786-4A56-BFC1-8E92E51EC4DC}"/>
              </a:ext>
            </a:extLst>
          </p:cNvPr>
          <p:cNvSpPr/>
          <p:nvPr/>
        </p:nvSpPr>
        <p:spPr>
          <a:xfrm>
            <a:off x="2743200" y="2209800"/>
            <a:ext cx="3276600" cy="31301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EDCECBE-4485-47C4-973B-5C10C2F726AC}"/>
                  </a:ext>
                </a:extLst>
              </p:cNvPr>
              <p:cNvSpPr/>
              <p:nvPr/>
            </p:nvSpPr>
            <p:spPr>
              <a:xfrm>
                <a:off x="231553" y="5575112"/>
                <a:ext cx="83820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𝐹𝑖𝑔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.: 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𝑠𝑦𝑚𝑚𝑒𝑡𝑟𝑖𝑎𝑙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𝑝𝑢𝑙𝑠𝑒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𝑖𝑠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𝑠𝑡𝑎𝑡𝑖𝑜𝑛𝑎𝑟𝑦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𝑣𝑖𝑒𝑤𝑒𝑑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𝑓𝑟𝑜𝑚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𝑎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𝑟𝑒𝑓𝑒𝑟𝑒𝑛𝑐𝑒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𝑓𝑟𝑎𝑚𝑒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. </m:t>
                      </m:r>
                    </m:oMath>
                  </m:oMathPara>
                </a14:m>
                <a:endPara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𝑆𝑡𝑟𝑖𝑛𝑔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𝑎𝑝𝑝𝑒𝑎𝑟𝑠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𝑡𝑜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𝑚𝑜𝑣𝑒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𝑓𝑟𝑜𝑚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𝑟𝑖𝑔h𝑡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𝑜𝑡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𝑙𝑒𝑓𝑡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𝑤𝑖𝑡h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𝑠𝑝𝑒𝑒𝑑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𝑣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. </m:t>
                      </m:r>
                    </m:oMath>
                  </m:oMathPara>
                </a14:m>
                <a:endPara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𝑆𝑡𝑟𝑖𝑛𝑔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𝑒𝑙𝑒𝑚𝑒𝑛𝑡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𝑜𝑓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𝑙𝑒𝑛𝑔𝑡h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∆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 located at the top of the pulse</a:t>
                </a:r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EDCECBE-4485-47C4-973B-5C10C2F72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53" y="5575112"/>
                <a:ext cx="8382000" cy="1015663"/>
              </a:xfrm>
              <a:prstGeom prst="rect">
                <a:avLst/>
              </a:prstGeom>
              <a:blipFill>
                <a:blip r:embed="rId3"/>
                <a:stretch>
                  <a:fillRect l="-291" r="-73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C9CF10-E182-48D9-A675-7FFDDD521C2A}"/>
              </a:ext>
            </a:extLst>
          </p:cNvPr>
          <p:cNvCxnSpPr>
            <a:cxnSpLocks/>
          </p:cNvCxnSpPr>
          <p:nvPr/>
        </p:nvCxnSpPr>
        <p:spPr>
          <a:xfrm flipH="1">
            <a:off x="1699260" y="2032196"/>
            <a:ext cx="2648828" cy="1196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EB249B-B69C-467E-9186-6C8DB110C006}"/>
              </a:ext>
            </a:extLst>
          </p:cNvPr>
          <p:cNvCxnSpPr>
            <a:cxnSpLocks/>
          </p:cNvCxnSpPr>
          <p:nvPr/>
        </p:nvCxnSpPr>
        <p:spPr>
          <a:xfrm>
            <a:off x="4329039" y="2049072"/>
            <a:ext cx="3217690" cy="1091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43C2D4-6921-414B-9A21-36D41582D0CB}"/>
              </a:ext>
            </a:extLst>
          </p:cNvPr>
          <p:cNvCxnSpPr/>
          <p:nvPr/>
        </p:nvCxnSpPr>
        <p:spPr>
          <a:xfrm flipV="1">
            <a:off x="1472418" y="2011680"/>
            <a:ext cx="6668086" cy="29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242D8C-C81C-4A1E-A655-8FE8CE9EC0DC}"/>
              </a:ext>
            </a:extLst>
          </p:cNvPr>
          <p:cNvCxnSpPr/>
          <p:nvPr/>
        </p:nvCxnSpPr>
        <p:spPr>
          <a:xfrm>
            <a:off x="4319368" y="1518017"/>
            <a:ext cx="69752" cy="2368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AD0388-EE40-48CF-B762-A717EDF469E8}"/>
              </a:ext>
            </a:extLst>
          </p:cNvPr>
          <p:cNvCxnSpPr/>
          <p:nvPr/>
        </p:nvCxnSpPr>
        <p:spPr>
          <a:xfrm>
            <a:off x="3581400" y="2362200"/>
            <a:ext cx="80772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D602412-C565-49AD-811D-ABCEE08FB21D}"/>
              </a:ext>
            </a:extLst>
          </p:cNvPr>
          <p:cNvCxnSpPr>
            <a:cxnSpLocks/>
          </p:cNvCxnSpPr>
          <p:nvPr/>
        </p:nvCxnSpPr>
        <p:spPr>
          <a:xfrm flipV="1">
            <a:off x="4363618" y="2322170"/>
            <a:ext cx="731520" cy="1508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BA27C7-A44A-4682-9A36-FD34C0BE0B61}"/>
              </a:ext>
            </a:extLst>
          </p:cNvPr>
          <p:cNvCxnSpPr/>
          <p:nvPr/>
        </p:nvCxnSpPr>
        <p:spPr>
          <a:xfrm>
            <a:off x="1716255" y="1990229"/>
            <a:ext cx="0" cy="1219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BA1640-5778-4DFC-BA20-97C97839CFC0}"/>
              </a:ext>
            </a:extLst>
          </p:cNvPr>
          <p:cNvCxnSpPr>
            <a:cxnSpLocks/>
          </p:cNvCxnSpPr>
          <p:nvPr/>
        </p:nvCxnSpPr>
        <p:spPr>
          <a:xfrm flipV="1">
            <a:off x="1696328" y="3157847"/>
            <a:ext cx="5891433" cy="52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B5234A5-E05B-4945-97BE-A78C3DA2A71A}"/>
              </a:ext>
            </a:extLst>
          </p:cNvPr>
          <p:cNvSpPr/>
          <p:nvPr/>
        </p:nvSpPr>
        <p:spPr>
          <a:xfrm>
            <a:off x="478302" y="2194560"/>
            <a:ext cx="3868615" cy="1997612"/>
          </a:xfrm>
          <a:custGeom>
            <a:avLst/>
            <a:gdLst>
              <a:gd name="connsiteX0" fmla="*/ 3868615 w 3868615"/>
              <a:gd name="connsiteY0" fmla="*/ 0 h 1997612"/>
              <a:gd name="connsiteX1" fmla="*/ 3319975 w 3868615"/>
              <a:gd name="connsiteY1" fmla="*/ 112542 h 1997612"/>
              <a:gd name="connsiteX2" fmla="*/ 3024553 w 3868615"/>
              <a:gd name="connsiteY2" fmla="*/ 295422 h 1997612"/>
              <a:gd name="connsiteX3" fmla="*/ 2729132 w 3868615"/>
              <a:gd name="connsiteY3" fmla="*/ 436098 h 1997612"/>
              <a:gd name="connsiteX4" fmla="*/ 2461846 w 3868615"/>
              <a:gd name="connsiteY4" fmla="*/ 787791 h 1997612"/>
              <a:gd name="connsiteX5" fmla="*/ 2025747 w 3868615"/>
              <a:gd name="connsiteY5" fmla="*/ 1533378 h 1997612"/>
              <a:gd name="connsiteX6" fmla="*/ 1997612 w 3868615"/>
              <a:gd name="connsiteY6" fmla="*/ 1533378 h 1997612"/>
              <a:gd name="connsiteX7" fmla="*/ 2025747 w 3868615"/>
              <a:gd name="connsiteY7" fmla="*/ 1575582 h 1997612"/>
              <a:gd name="connsiteX8" fmla="*/ 1603716 w 3868615"/>
              <a:gd name="connsiteY8" fmla="*/ 1856935 h 1997612"/>
              <a:gd name="connsiteX9" fmla="*/ 1420836 w 3868615"/>
              <a:gd name="connsiteY9" fmla="*/ 1941342 h 1997612"/>
              <a:gd name="connsiteX10" fmla="*/ 1041009 w 3868615"/>
              <a:gd name="connsiteY10" fmla="*/ 1983545 h 1997612"/>
              <a:gd name="connsiteX11" fmla="*/ 618978 w 3868615"/>
              <a:gd name="connsiteY11" fmla="*/ 1997612 h 1997612"/>
              <a:gd name="connsiteX12" fmla="*/ 281353 w 3868615"/>
              <a:gd name="connsiteY12" fmla="*/ 1983545 h 1997612"/>
              <a:gd name="connsiteX13" fmla="*/ 0 w 3868615"/>
              <a:gd name="connsiteY13" fmla="*/ 1983545 h 199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68615" h="1997612">
                <a:moveTo>
                  <a:pt x="3868615" y="0"/>
                </a:moveTo>
                <a:cubicBezTo>
                  <a:pt x="3664633" y="31652"/>
                  <a:pt x="3460652" y="63305"/>
                  <a:pt x="3319975" y="112542"/>
                </a:cubicBezTo>
                <a:cubicBezTo>
                  <a:pt x="3179298" y="161779"/>
                  <a:pt x="3123027" y="241496"/>
                  <a:pt x="3024553" y="295422"/>
                </a:cubicBezTo>
                <a:cubicBezTo>
                  <a:pt x="2926079" y="349348"/>
                  <a:pt x="2822916" y="354037"/>
                  <a:pt x="2729132" y="436098"/>
                </a:cubicBezTo>
                <a:cubicBezTo>
                  <a:pt x="2635347" y="518160"/>
                  <a:pt x="2579077" y="604911"/>
                  <a:pt x="2461846" y="787791"/>
                </a:cubicBezTo>
                <a:cubicBezTo>
                  <a:pt x="2344615" y="970671"/>
                  <a:pt x="2103119" y="1409114"/>
                  <a:pt x="2025747" y="1533378"/>
                </a:cubicBezTo>
                <a:cubicBezTo>
                  <a:pt x="1948375" y="1657642"/>
                  <a:pt x="1997612" y="1526344"/>
                  <a:pt x="1997612" y="1533378"/>
                </a:cubicBezTo>
                <a:cubicBezTo>
                  <a:pt x="1997612" y="1540412"/>
                  <a:pt x="2091396" y="1521656"/>
                  <a:pt x="2025747" y="1575582"/>
                </a:cubicBezTo>
                <a:cubicBezTo>
                  <a:pt x="1960098" y="1629508"/>
                  <a:pt x="1704534" y="1795975"/>
                  <a:pt x="1603716" y="1856935"/>
                </a:cubicBezTo>
                <a:cubicBezTo>
                  <a:pt x="1502897" y="1917895"/>
                  <a:pt x="1514620" y="1920240"/>
                  <a:pt x="1420836" y="1941342"/>
                </a:cubicBezTo>
                <a:cubicBezTo>
                  <a:pt x="1327052" y="1962444"/>
                  <a:pt x="1174652" y="1974167"/>
                  <a:pt x="1041009" y="1983545"/>
                </a:cubicBezTo>
                <a:cubicBezTo>
                  <a:pt x="907366" y="1992923"/>
                  <a:pt x="745587" y="1997612"/>
                  <a:pt x="618978" y="1997612"/>
                </a:cubicBezTo>
                <a:cubicBezTo>
                  <a:pt x="492369" y="1997612"/>
                  <a:pt x="384516" y="1985890"/>
                  <a:pt x="281353" y="1983545"/>
                </a:cubicBezTo>
                <a:cubicBezTo>
                  <a:pt x="178190" y="1981200"/>
                  <a:pt x="89095" y="1982372"/>
                  <a:pt x="0" y="198354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7D37599-00B8-425D-993D-1F2B3B4A44E3}"/>
              </a:ext>
            </a:extLst>
          </p:cNvPr>
          <p:cNvSpPr/>
          <p:nvPr/>
        </p:nvSpPr>
        <p:spPr>
          <a:xfrm>
            <a:off x="4346917" y="2208628"/>
            <a:ext cx="4232296" cy="1977822"/>
          </a:xfrm>
          <a:custGeom>
            <a:avLst/>
            <a:gdLst>
              <a:gd name="connsiteX0" fmla="*/ 0 w 4232296"/>
              <a:gd name="connsiteY0" fmla="*/ 0 h 1977822"/>
              <a:gd name="connsiteX1" fmla="*/ 225083 w 4232296"/>
              <a:gd name="connsiteY1" fmla="*/ 28135 h 1977822"/>
              <a:gd name="connsiteX2" fmla="*/ 225083 w 4232296"/>
              <a:gd name="connsiteY2" fmla="*/ 28135 h 1977822"/>
              <a:gd name="connsiteX3" fmla="*/ 337625 w 4232296"/>
              <a:gd name="connsiteY3" fmla="*/ 28135 h 1977822"/>
              <a:gd name="connsiteX4" fmla="*/ 450166 w 4232296"/>
              <a:gd name="connsiteY4" fmla="*/ 56270 h 1977822"/>
              <a:gd name="connsiteX5" fmla="*/ 703385 w 4232296"/>
              <a:gd name="connsiteY5" fmla="*/ 126609 h 1977822"/>
              <a:gd name="connsiteX6" fmla="*/ 928468 w 4232296"/>
              <a:gd name="connsiteY6" fmla="*/ 253218 h 1977822"/>
              <a:gd name="connsiteX7" fmla="*/ 1139483 w 4232296"/>
              <a:gd name="connsiteY7" fmla="*/ 393895 h 1977822"/>
              <a:gd name="connsiteX8" fmla="*/ 1294228 w 4232296"/>
              <a:gd name="connsiteY8" fmla="*/ 562707 h 1977822"/>
              <a:gd name="connsiteX9" fmla="*/ 1463040 w 4232296"/>
              <a:gd name="connsiteY9" fmla="*/ 787790 h 1977822"/>
              <a:gd name="connsiteX10" fmla="*/ 1561514 w 4232296"/>
              <a:gd name="connsiteY10" fmla="*/ 1012874 h 1977822"/>
              <a:gd name="connsiteX11" fmla="*/ 1758461 w 4232296"/>
              <a:gd name="connsiteY11" fmla="*/ 1392701 h 1977822"/>
              <a:gd name="connsiteX12" fmla="*/ 1955409 w 4232296"/>
              <a:gd name="connsiteY12" fmla="*/ 1533378 h 1977822"/>
              <a:gd name="connsiteX13" fmla="*/ 2518117 w 4232296"/>
              <a:gd name="connsiteY13" fmla="*/ 1659987 h 1977822"/>
              <a:gd name="connsiteX14" fmla="*/ 2546252 w 4232296"/>
              <a:gd name="connsiteY14" fmla="*/ 1659987 h 1977822"/>
              <a:gd name="connsiteX15" fmla="*/ 4037428 w 4232296"/>
              <a:gd name="connsiteY15" fmla="*/ 1955409 h 1977822"/>
              <a:gd name="connsiteX16" fmla="*/ 4220308 w 4232296"/>
              <a:gd name="connsiteY16" fmla="*/ 1955409 h 1977822"/>
              <a:gd name="connsiteX17" fmla="*/ 4093698 w 4232296"/>
              <a:gd name="connsiteY17" fmla="*/ 1941341 h 1977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232296" h="1977822">
                <a:moveTo>
                  <a:pt x="0" y="0"/>
                </a:moveTo>
                <a:lnTo>
                  <a:pt x="225083" y="28135"/>
                </a:lnTo>
                <a:lnTo>
                  <a:pt x="225083" y="28135"/>
                </a:lnTo>
                <a:cubicBezTo>
                  <a:pt x="243840" y="28135"/>
                  <a:pt x="300111" y="23446"/>
                  <a:pt x="337625" y="28135"/>
                </a:cubicBezTo>
                <a:cubicBezTo>
                  <a:pt x="375139" y="32824"/>
                  <a:pt x="450166" y="56270"/>
                  <a:pt x="450166" y="56270"/>
                </a:cubicBezTo>
                <a:cubicBezTo>
                  <a:pt x="511126" y="72682"/>
                  <a:pt x="623668" y="93784"/>
                  <a:pt x="703385" y="126609"/>
                </a:cubicBezTo>
                <a:cubicBezTo>
                  <a:pt x="783102" y="159434"/>
                  <a:pt x="855785" y="208670"/>
                  <a:pt x="928468" y="253218"/>
                </a:cubicBezTo>
                <a:cubicBezTo>
                  <a:pt x="1001151" y="297766"/>
                  <a:pt x="1078523" y="342314"/>
                  <a:pt x="1139483" y="393895"/>
                </a:cubicBezTo>
                <a:cubicBezTo>
                  <a:pt x="1200443" y="445477"/>
                  <a:pt x="1240302" y="497058"/>
                  <a:pt x="1294228" y="562707"/>
                </a:cubicBezTo>
                <a:cubicBezTo>
                  <a:pt x="1348154" y="628356"/>
                  <a:pt x="1418492" y="712762"/>
                  <a:pt x="1463040" y="787790"/>
                </a:cubicBezTo>
                <a:cubicBezTo>
                  <a:pt x="1507588" y="862818"/>
                  <a:pt x="1512277" y="912056"/>
                  <a:pt x="1561514" y="1012874"/>
                </a:cubicBezTo>
                <a:cubicBezTo>
                  <a:pt x="1610751" y="1113692"/>
                  <a:pt x="1692812" y="1305950"/>
                  <a:pt x="1758461" y="1392701"/>
                </a:cubicBezTo>
                <a:cubicBezTo>
                  <a:pt x="1824110" y="1479452"/>
                  <a:pt x="1828800" y="1488830"/>
                  <a:pt x="1955409" y="1533378"/>
                </a:cubicBezTo>
                <a:cubicBezTo>
                  <a:pt x="2082018" y="1577926"/>
                  <a:pt x="2419643" y="1638886"/>
                  <a:pt x="2518117" y="1659987"/>
                </a:cubicBezTo>
                <a:cubicBezTo>
                  <a:pt x="2616591" y="1681088"/>
                  <a:pt x="2546252" y="1659987"/>
                  <a:pt x="2546252" y="1659987"/>
                </a:cubicBezTo>
                <a:lnTo>
                  <a:pt x="4037428" y="1955409"/>
                </a:lnTo>
                <a:cubicBezTo>
                  <a:pt x="4316437" y="2004646"/>
                  <a:pt x="4210930" y="1957754"/>
                  <a:pt x="4220308" y="1955409"/>
                </a:cubicBezTo>
                <a:cubicBezTo>
                  <a:pt x="4229686" y="1953064"/>
                  <a:pt x="4161692" y="1947202"/>
                  <a:pt x="4093698" y="19413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C1A0F43-004C-4996-B450-861494514755}"/>
              </a:ext>
            </a:extLst>
          </p:cNvPr>
          <p:cNvSpPr/>
          <p:nvPr/>
        </p:nvSpPr>
        <p:spPr>
          <a:xfrm>
            <a:off x="4220308" y="3445594"/>
            <a:ext cx="168812" cy="155735"/>
          </a:xfrm>
          <a:custGeom>
            <a:avLst/>
            <a:gdLst>
              <a:gd name="connsiteX0" fmla="*/ 0 w 168812"/>
              <a:gd name="connsiteY0" fmla="*/ 155735 h 155735"/>
              <a:gd name="connsiteX1" fmla="*/ 56270 w 168812"/>
              <a:gd name="connsiteY1" fmla="*/ 991 h 155735"/>
              <a:gd name="connsiteX2" fmla="*/ 168812 w 168812"/>
              <a:gd name="connsiteY2" fmla="*/ 85397 h 155735"/>
              <a:gd name="connsiteX3" fmla="*/ 168812 w 168812"/>
              <a:gd name="connsiteY3" fmla="*/ 85397 h 155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812" h="155735">
                <a:moveTo>
                  <a:pt x="0" y="155735"/>
                </a:moveTo>
                <a:cubicBezTo>
                  <a:pt x="14067" y="84224"/>
                  <a:pt x="28135" y="12714"/>
                  <a:pt x="56270" y="991"/>
                </a:cubicBezTo>
                <a:cubicBezTo>
                  <a:pt x="84405" y="-10732"/>
                  <a:pt x="168812" y="85397"/>
                  <a:pt x="168812" y="85397"/>
                </a:cubicBezTo>
                <a:lnTo>
                  <a:pt x="168812" y="8539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E9FD267-7950-43B3-9637-B4B2BE56F043}"/>
              </a:ext>
            </a:extLst>
          </p:cNvPr>
          <p:cNvSpPr/>
          <p:nvPr/>
        </p:nvSpPr>
        <p:spPr>
          <a:xfrm>
            <a:off x="4375052" y="3460574"/>
            <a:ext cx="126610" cy="112620"/>
          </a:xfrm>
          <a:custGeom>
            <a:avLst/>
            <a:gdLst>
              <a:gd name="connsiteX0" fmla="*/ 0 w 126610"/>
              <a:gd name="connsiteY0" fmla="*/ 98552 h 112620"/>
              <a:gd name="connsiteX1" fmla="*/ 84406 w 126610"/>
              <a:gd name="connsiteY1" fmla="*/ 78 h 112620"/>
              <a:gd name="connsiteX2" fmla="*/ 126610 w 126610"/>
              <a:gd name="connsiteY2" fmla="*/ 112620 h 112620"/>
              <a:gd name="connsiteX3" fmla="*/ 126610 w 126610"/>
              <a:gd name="connsiteY3" fmla="*/ 112620 h 11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610" h="112620">
                <a:moveTo>
                  <a:pt x="0" y="98552"/>
                </a:moveTo>
                <a:cubicBezTo>
                  <a:pt x="31652" y="48142"/>
                  <a:pt x="63304" y="-2267"/>
                  <a:pt x="84406" y="78"/>
                </a:cubicBezTo>
                <a:cubicBezTo>
                  <a:pt x="105508" y="2423"/>
                  <a:pt x="126610" y="112620"/>
                  <a:pt x="126610" y="112620"/>
                </a:cubicBezTo>
                <a:lnTo>
                  <a:pt x="126610" y="11262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10964E4-C7E7-441D-B625-D217B0E4D247}"/>
              </a:ext>
            </a:extLst>
          </p:cNvPr>
          <p:cNvSpPr/>
          <p:nvPr/>
        </p:nvSpPr>
        <p:spPr>
          <a:xfrm>
            <a:off x="4262511" y="3629225"/>
            <a:ext cx="211015" cy="42443"/>
          </a:xfrm>
          <a:custGeom>
            <a:avLst/>
            <a:gdLst>
              <a:gd name="connsiteX0" fmla="*/ 0 w 211015"/>
              <a:gd name="connsiteY0" fmla="*/ 28375 h 42443"/>
              <a:gd name="connsiteX1" fmla="*/ 112541 w 211015"/>
              <a:gd name="connsiteY1" fmla="*/ 240 h 42443"/>
              <a:gd name="connsiteX2" fmla="*/ 211015 w 211015"/>
              <a:gd name="connsiteY2" fmla="*/ 42443 h 4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015" h="42443">
                <a:moveTo>
                  <a:pt x="0" y="28375"/>
                </a:moveTo>
                <a:cubicBezTo>
                  <a:pt x="38686" y="13135"/>
                  <a:pt x="77372" y="-2105"/>
                  <a:pt x="112541" y="240"/>
                </a:cubicBezTo>
                <a:cubicBezTo>
                  <a:pt x="147710" y="2585"/>
                  <a:pt x="179362" y="22514"/>
                  <a:pt x="211015" y="424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5676AFA-4104-44FD-96B3-50D2D4022884}"/>
                  </a:ext>
                </a:extLst>
              </p:cNvPr>
              <p:cNvSpPr txBox="1"/>
              <p:nvPr/>
            </p:nvSpPr>
            <p:spPr>
              <a:xfrm>
                <a:off x="3588141" y="1952838"/>
                <a:ext cx="548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5676AFA-4104-44FD-96B3-50D2D4022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141" y="1952838"/>
                <a:ext cx="54893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C612628-A931-499C-8652-4A79E8C49797}"/>
                  </a:ext>
                </a:extLst>
              </p:cNvPr>
              <p:cNvSpPr/>
              <p:nvPr/>
            </p:nvSpPr>
            <p:spPr>
              <a:xfrm>
                <a:off x="4072262" y="3133413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C612628-A931-499C-8652-4A79E8C497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262" y="3133413"/>
                <a:ext cx="3741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B1CE6A4-7983-4F1C-B51F-0944D2D9650D}"/>
              </a:ext>
            </a:extLst>
          </p:cNvPr>
          <p:cNvSpPr/>
          <p:nvPr/>
        </p:nvSpPr>
        <p:spPr>
          <a:xfrm>
            <a:off x="4951828" y="2025748"/>
            <a:ext cx="71151" cy="230910"/>
          </a:xfrm>
          <a:custGeom>
            <a:avLst/>
            <a:gdLst>
              <a:gd name="connsiteX0" fmla="*/ 42203 w 71151"/>
              <a:gd name="connsiteY0" fmla="*/ 0 h 230910"/>
              <a:gd name="connsiteX1" fmla="*/ 70338 w 71151"/>
              <a:gd name="connsiteY1" fmla="*/ 126609 h 230910"/>
              <a:gd name="connsiteX2" fmla="*/ 14067 w 71151"/>
              <a:gd name="connsiteY2" fmla="*/ 225083 h 230910"/>
              <a:gd name="connsiteX3" fmla="*/ 0 w 71151"/>
              <a:gd name="connsiteY3" fmla="*/ 211015 h 230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51" h="230910">
                <a:moveTo>
                  <a:pt x="42203" y="0"/>
                </a:moveTo>
                <a:cubicBezTo>
                  <a:pt x="58615" y="44547"/>
                  <a:pt x="75027" y="89095"/>
                  <a:pt x="70338" y="126609"/>
                </a:cubicBezTo>
                <a:cubicBezTo>
                  <a:pt x="65649" y="164123"/>
                  <a:pt x="25790" y="211015"/>
                  <a:pt x="14067" y="225083"/>
                </a:cubicBezTo>
                <a:cubicBezTo>
                  <a:pt x="2344" y="239151"/>
                  <a:pt x="1172" y="225083"/>
                  <a:pt x="0" y="2110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0843CDE-9B8B-4AC1-82BD-CEF4EE941C2C}"/>
              </a:ext>
            </a:extLst>
          </p:cNvPr>
          <p:cNvSpPr/>
          <p:nvPr/>
        </p:nvSpPr>
        <p:spPr>
          <a:xfrm>
            <a:off x="3656381" y="2011680"/>
            <a:ext cx="85625" cy="253218"/>
          </a:xfrm>
          <a:custGeom>
            <a:avLst/>
            <a:gdLst>
              <a:gd name="connsiteX0" fmla="*/ 43422 w 85625"/>
              <a:gd name="connsiteY0" fmla="*/ 0 h 253218"/>
              <a:gd name="connsiteX1" fmla="*/ 1219 w 85625"/>
              <a:gd name="connsiteY1" fmla="*/ 154745 h 253218"/>
              <a:gd name="connsiteX2" fmla="*/ 85625 w 85625"/>
              <a:gd name="connsiteY2" fmla="*/ 253218 h 253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625" h="253218">
                <a:moveTo>
                  <a:pt x="43422" y="0"/>
                </a:moveTo>
                <a:cubicBezTo>
                  <a:pt x="18803" y="56271"/>
                  <a:pt x="-5815" y="112542"/>
                  <a:pt x="1219" y="154745"/>
                </a:cubicBezTo>
                <a:cubicBezTo>
                  <a:pt x="8253" y="196948"/>
                  <a:pt x="46939" y="225083"/>
                  <a:pt x="85625" y="2532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E98E9A2-890C-4734-BEFF-7C470396C9A8}"/>
                  </a:ext>
                </a:extLst>
              </p:cNvPr>
              <p:cNvSpPr txBox="1"/>
              <p:nvPr/>
            </p:nvSpPr>
            <p:spPr>
              <a:xfrm>
                <a:off x="4572734" y="1935680"/>
                <a:ext cx="548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E98E9A2-890C-4734-BEFF-7C470396C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734" y="1935680"/>
                <a:ext cx="54893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2EB5EC-6D2B-4F87-AD74-EDD33AAAA715}"/>
                  </a:ext>
                </a:extLst>
              </p:cNvPr>
              <p:cNvSpPr txBox="1"/>
              <p:nvPr/>
            </p:nvSpPr>
            <p:spPr>
              <a:xfrm>
                <a:off x="4429499" y="3476578"/>
                <a:ext cx="548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Cambria Math" panose="02040503050406030204" pitchFamily="18" charset="0"/>
                    <a:cs typeface="+mn-cs"/>
                  </a:rPr>
                  <a:t>2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𝜃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2EB5EC-6D2B-4F87-AD74-EDD33AAAA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499" y="3476578"/>
                <a:ext cx="548933" cy="369332"/>
              </a:xfrm>
              <a:prstGeom prst="rect">
                <a:avLst/>
              </a:prstGeom>
              <a:blipFill>
                <a:blip r:embed="rId7"/>
                <a:stretch>
                  <a:fillRect l="-1000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6E9B431-43EB-48A1-B6DA-CE029C2A1FB8}"/>
                  </a:ext>
                </a:extLst>
              </p:cNvPr>
              <p:cNvSpPr txBox="1"/>
              <p:nvPr/>
            </p:nvSpPr>
            <p:spPr>
              <a:xfrm flipH="1">
                <a:off x="4358321" y="3154440"/>
                <a:ext cx="213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6E9B431-43EB-48A1-B6DA-CE029C2A1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358321" y="3154440"/>
                <a:ext cx="213679" cy="369332"/>
              </a:xfrm>
              <a:prstGeom prst="rect">
                <a:avLst/>
              </a:prstGeom>
              <a:blipFill>
                <a:blip r:embed="rId8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7FDCF13-A030-4C4F-96E3-EC5A4465213E}"/>
              </a:ext>
            </a:extLst>
          </p:cNvPr>
          <p:cNvCxnSpPr/>
          <p:nvPr/>
        </p:nvCxnSpPr>
        <p:spPr>
          <a:xfrm>
            <a:off x="3588141" y="2256658"/>
            <a:ext cx="0" cy="4454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3F263FA-AB54-4EAE-A647-A17403388822}"/>
              </a:ext>
            </a:extLst>
          </p:cNvPr>
          <p:cNvCxnSpPr/>
          <p:nvPr/>
        </p:nvCxnSpPr>
        <p:spPr>
          <a:xfrm>
            <a:off x="5095138" y="2099445"/>
            <a:ext cx="0" cy="4454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851CFFE-4D14-48C9-82AF-EA0BB65BCF68}"/>
              </a:ext>
            </a:extLst>
          </p:cNvPr>
          <p:cNvCxnSpPr>
            <a:cxnSpLocks/>
          </p:cNvCxnSpPr>
          <p:nvPr/>
        </p:nvCxnSpPr>
        <p:spPr>
          <a:xfrm flipH="1">
            <a:off x="3002206" y="3875402"/>
            <a:ext cx="1338772" cy="74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D777E8E-137C-444A-9B12-27D59DE632DD}"/>
              </a:ext>
            </a:extLst>
          </p:cNvPr>
          <p:cNvSpPr txBox="1"/>
          <p:nvPr/>
        </p:nvSpPr>
        <p:spPr>
          <a:xfrm>
            <a:off x="3392049" y="39611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E908224-2835-4FF6-B6A3-823E691C50AA}"/>
                  </a:ext>
                </a:extLst>
              </p:cNvPr>
              <p:cNvSpPr txBox="1"/>
              <p:nvPr/>
            </p:nvSpPr>
            <p:spPr>
              <a:xfrm>
                <a:off x="4166665" y="2146530"/>
                <a:ext cx="375424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∆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E908224-2835-4FF6-B6A3-823E691C5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665" y="2146530"/>
                <a:ext cx="375424" cy="369332"/>
              </a:xfrm>
              <a:prstGeom prst="rect">
                <a:avLst/>
              </a:prstGeom>
              <a:blipFill>
                <a:blip r:embed="rId9"/>
                <a:stretch>
                  <a:fillRect t="-6349" r="-11111" b="-2222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1CCF077-976A-4B55-B22B-68A9D89FE78E}"/>
              </a:ext>
            </a:extLst>
          </p:cNvPr>
          <p:cNvCxnSpPr/>
          <p:nvPr/>
        </p:nvCxnSpPr>
        <p:spPr>
          <a:xfrm>
            <a:off x="7587761" y="1990229"/>
            <a:ext cx="0" cy="1219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74AE4BE-02F2-4835-9C49-F5823FBD7EFE}"/>
                  </a:ext>
                </a:extLst>
              </p:cNvPr>
              <p:cNvSpPr txBox="1"/>
              <p:nvPr/>
            </p:nvSpPr>
            <p:spPr>
              <a:xfrm>
                <a:off x="2246034" y="2493273"/>
                <a:ext cx="4012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𝜏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74AE4BE-02F2-4835-9C49-F5823FBD7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034" y="2493273"/>
                <a:ext cx="40126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4ADCA51-8A9D-4BC7-B92E-590CA78CCC08}"/>
                  </a:ext>
                </a:extLst>
              </p:cNvPr>
              <p:cNvSpPr/>
              <p:nvPr/>
            </p:nvSpPr>
            <p:spPr>
              <a:xfrm>
                <a:off x="6129341" y="2390692"/>
                <a:ext cx="4012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𝜏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4ADCA51-8A9D-4BC7-B92E-590CA78CCC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341" y="2390692"/>
                <a:ext cx="40126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67B482F-E63D-422D-AF88-897335322C6D}"/>
                  </a:ext>
                </a:extLst>
              </p:cNvPr>
              <p:cNvSpPr txBox="1"/>
              <p:nvPr/>
            </p:nvSpPr>
            <p:spPr>
              <a:xfrm>
                <a:off x="719106" y="2479383"/>
                <a:ext cx="795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𝜏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𝑠𝑖𝑛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67B482F-E63D-422D-AF88-897335322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06" y="2479383"/>
                <a:ext cx="79570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53FDB37-5C4A-48E8-89B3-54A5FC4C1BE4}"/>
                  </a:ext>
                </a:extLst>
              </p:cNvPr>
              <p:cNvSpPr/>
              <p:nvPr/>
            </p:nvSpPr>
            <p:spPr>
              <a:xfrm>
                <a:off x="7796377" y="2331196"/>
                <a:ext cx="7620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𝜏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𝑠𝑖𝑛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53FDB37-5C4A-48E8-89B3-54A5FC4C1B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377" y="2331196"/>
                <a:ext cx="76205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5843DB2-750D-47A5-BFAB-316981BD44EA}"/>
                  </a:ext>
                </a:extLst>
              </p:cNvPr>
              <p:cNvSpPr/>
              <p:nvPr/>
            </p:nvSpPr>
            <p:spPr>
              <a:xfrm>
                <a:off x="2412609" y="1654044"/>
                <a:ext cx="8165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𝜏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𝑐𝑜𝑠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5843DB2-750D-47A5-BFAB-316981BD44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609" y="1654044"/>
                <a:ext cx="81657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CD10832-115D-4CDE-9FC9-C05241295085}"/>
                  </a:ext>
                </a:extLst>
              </p:cNvPr>
              <p:cNvSpPr/>
              <p:nvPr/>
            </p:nvSpPr>
            <p:spPr>
              <a:xfrm>
                <a:off x="5698008" y="1654044"/>
                <a:ext cx="87805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𝜏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𝑐𝑜𝑠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CD10832-115D-4CDE-9FC9-C052412950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008" y="1654044"/>
                <a:ext cx="87805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5F78D9F-6042-4D8D-91EF-F44139FD0BD4}"/>
              </a:ext>
            </a:extLst>
          </p:cNvPr>
          <p:cNvCxnSpPr>
            <a:cxnSpLocks/>
          </p:cNvCxnSpPr>
          <p:nvPr/>
        </p:nvCxnSpPr>
        <p:spPr>
          <a:xfrm>
            <a:off x="5862641" y="1635819"/>
            <a:ext cx="713419" cy="18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61A463A-8685-4240-889B-185767B71BBF}"/>
              </a:ext>
            </a:extLst>
          </p:cNvPr>
          <p:cNvCxnSpPr/>
          <p:nvPr/>
        </p:nvCxnSpPr>
        <p:spPr>
          <a:xfrm flipH="1">
            <a:off x="2529666" y="1654044"/>
            <a:ext cx="6802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01AD03B-5980-4F1A-86C5-974EE988F6D6}"/>
              </a:ext>
            </a:extLst>
          </p:cNvPr>
          <p:cNvCxnSpPr/>
          <p:nvPr/>
        </p:nvCxnSpPr>
        <p:spPr>
          <a:xfrm>
            <a:off x="1514808" y="2294002"/>
            <a:ext cx="0" cy="66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BF466F-9BCE-46A5-93E0-11CEF7793128}"/>
              </a:ext>
            </a:extLst>
          </p:cNvPr>
          <p:cNvCxnSpPr/>
          <p:nvPr/>
        </p:nvCxnSpPr>
        <p:spPr>
          <a:xfrm>
            <a:off x="7793418" y="2110036"/>
            <a:ext cx="0" cy="811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6B16465-2E0F-463F-AB3B-2FB25AA3B633}"/>
              </a:ext>
            </a:extLst>
          </p:cNvPr>
          <p:cNvCxnSpPr/>
          <p:nvPr/>
        </p:nvCxnSpPr>
        <p:spPr>
          <a:xfrm>
            <a:off x="4231350" y="2322170"/>
            <a:ext cx="0" cy="66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C639FBA6-9143-4285-B64A-D452D7111F07}"/>
                  </a:ext>
                </a:extLst>
              </p:cNvPr>
              <p:cNvSpPr/>
              <p:nvPr/>
            </p:nvSpPr>
            <p:spPr>
              <a:xfrm flipH="1">
                <a:off x="3980900" y="2456743"/>
                <a:ext cx="157495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𝜏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𝑠𝑖𝑛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C639FBA6-9143-4285-B64A-D452D7111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80900" y="2456743"/>
                <a:ext cx="157495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9F23EAA-4CD2-4258-9D29-901C7B2DF07A}"/>
              </a:ext>
            </a:extLst>
          </p:cNvPr>
          <p:cNvCxnSpPr/>
          <p:nvPr/>
        </p:nvCxnSpPr>
        <p:spPr>
          <a:xfrm>
            <a:off x="4480746" y="2305256"/>
            <a:ext cx="0" cy="66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D27ABEE2-DB23-4667-859E-83FF1E590750}"/>
                  </a:ext>
                </a:extLst>
              </p:cNvPr>
              <p:cNvSpPr/>
              <p:nvPr/>
            </p:nvSpPr>
            <p:spPr>
              <a:xfrm>
                <a:off x="3579053" y="2485508"/>
                <a:ext cx="73721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𝜏𝑠𝑖𝑛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𝜃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D27ABEE2-DB23-4667-859E-83FF1E590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053" y="2485508"/>
                <a:ext cx="737219" cy="369332"/>
              </a:xfrm>
              <a:prstGeom prst="rect">
                <a:avLst/>
              </a:prstGeom>
              <a:blipFill>
                <a:blip r:embed="rId17"/>
                <a:stretch>
                  <a:fillRect l="-6612" t="-13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>
            <a:extLst>
              <a:ext uri="{FF2B5EF4-FFF2-40B4-BE49-F238E27FC236}">
                <a16:creationId xmlns:a16="http://schemas.microsoft.com/office/drawing/2014/main" id="{41A1DD59-94ED-45D4-8C55-57A9F17A2B16}"/>
              </a:ext>
            </a:extLst>
          </p:cNvPr>
          <p:cNvSpPr txBox="1"/>
          <p:nvPr/>
        </p:nvSpPr>
        <p:spPr>
          <a:xfrm>
            <a:off x="3958169" y="1414747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014A040-408E-49E0-8BB7-23E39208A7E8}"/>
              </a:ext>
            </a:extLst>
          </p:cNvPr>
          <p:cNvSpPr txBox="1"/>
          <p:nvPr/>
        </p:nvSpPr>
        <p:spPr>
          <a:xfrm>
            <a:off x="8288946" y="177276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+x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A74F6A0-9147-4C59-819E-45417CD3452D}"/>
              </a:ext>
            </a:extLst>
          </p:cNvPr>
          <p:cNvSpPr txBox="1"/>
          <p:nvPr/>
        </p:nvSpPr>
        <p:spPr>
          <a:xfrm>
            <a:off x="4254077" y="3826377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737172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41183E-6ABE-48FF-9EDD-B26E68DDADB5}"/>
                  </a:ext>
                </a:extLst>
              </p:cNvPr>
              <p:cNvSpPr txBox="1"/>
              <p:nvPr/>
            </p:nvSpPr>
            <p:spPr>
              <a:xfrm>
                <a:off x="147214" y="3828089"/>
                <a:ext cx="8426562" cy="624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B0F0"/>
                    </a:solidFill>
                  </a:rPr>
                  <a:t>F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l-GR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en-US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τ</m:t>
                                </m:r>
                                <m:r>
                                  <a:rPr lang="en-US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24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fName>
                                  <m:e>
                                    <m: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func>
                                      <m:funcPr>
                                        <m:ctrlPr>
                                          <a:rPr lang="en-US" sz="2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l-GR" sz="2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τ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(2</m:t>
                                        </m:r>
                                      </m:fName>
                                      <m:e>
                                        <m:r>
                                          <a:rPr lang="en-US" sz="2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func>
                                          <m:func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sz="24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τ</m:t>
                                            </m:r>
                                          </m:fName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 (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sz="2400" i="1">
                                                    <a:solidFill>
                                                      <a:srgbClr val="00B0F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2400" i="1">
                                                    <a:solidFill>
                                                      <a:srgbClr val="00B0F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∆</m:t>
                                                </m:r>
                                                <m:r>
                                                  <a:rPr lang="en-US" sz="2400" i="1">
                                                    <a:solidFill>
                                                      <a:srgbClr val="00B0F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2400" i="1">
                                                    <a:solidFill>
                                                      <a:srgbClr val="00B0F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𝑅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sz="24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41183E-6ABE-48FF-9EDD-B26E68DDA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14" y="3828089"/>
                <a:ext cx="8426562" cy="624082"/>
              </a:xfrm>
              <a:prstGeom prst="rect">
                <a:avLst/>
              </a:prstGeom>
              <a:blipFill>
                <a:blip r:embed="rId2"/>
                <a:stretch>
                  <a:fillRect l="-108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D16F89C-AFC3-479D-82AB-0F21A23E1151}"/>
              </a:ext>
            </a:extLst>
          </p:cNvPr>
          <p:cNvSpPr txBox="1"/>
          <p:nvPr/>
        </p:nvSpPr>
        <p:spPr>
          <a:xfrm>
            <a:off x="169416" y="3340427"/>
            <a:ext cx="455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cs typeface="Arial" panose="020B0604020202020204" pitchFamily="34" charset="0"/>
              </a:rPr>
              <a:t>1. Radial restoring force: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C913A6-6331-4272-8E3C-9C4CF8EEE8F8}"/>
                  </a:ext>
                </a:extLst>
              </p:cNvPr>
              <p:cNvSpPr txBox="1"/>
              <p:nvPr/>
            </p:nvSpPr>
            <p:spPr>
              <a:xfrm>
                <a:off x="289588" y="4363771"/>
                <a:ext cx="6934200" cy="622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[If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 is very small, sin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≅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𝑡𝑎𝑛</m:t>
                        </m:r>
                        <m: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≅</m:t>
                        </m:r>
                        <m: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2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] </m:t>
                        </m:r>
                      </m:e>
                      <m:sup/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C913A6-6331-4272-8E3C-9C4CF8EEE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88" y="4363771"/>
                <a:ext cx="6934200" cy="622286"/>
              </a:xfrm>
              <a:prstGeom prst="rect">
                <a:avLst/>
              </a:prstGeom>
              <a:blipFill>
                <a:blip r:embed="rId3"/>
                <a:stretch>
                  <a:fillRect l="-140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E6A21548-01B8-408A-92BE-B915B1030941}"/>
              </a:ext>
            </a:extLst>
          </p:cNvPr>
          <p:cNvSpPr txBox="1"/>
          <p:nvPr/>
        </p:nvSpPr>
        <p:spPr>
          <a:xfrm>
            <a:off x="147214" y="5007576"/>
            <a:ext cx="455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cs typeface="Arial" panose="020B0604020202020204" pitchFamily="34" charset="0"/>
              </a:rPr>
              <a:t>2. Mass of the element: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7DFECC-E49E-48BC-8643-010885736618}"/>
                  </a:ext>
                </a:extLst>
              </p:cNvPr>
              <p:cNvSpPr txBox="1"/>
              <p:nvPr/>
            </p:nvSpPr>
            <p:spPr>
              <a:xfrm>
                <a:off x="3217741" y="4962787"/>
                <a:ext cx="5044758" cy="628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/>
                  <a:t>Linear density of the string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𝑚𝑎𝑠𝑠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</m:den>
                    </m:f>
                  </m:oMath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7DFECC-E49E-48BC-8643-010885736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741" y="4962787"/>
                <a:ext cx="5044758" cy="628698"/>
              </a:xfrm>
              <a:prstGeom prst="rect">
                <a:avLst/>
              </a:prstGeom>
              <a:blipFill>
                <a:blip r:embed="rId4"/>
                <a:stretch>
                  <a:fillRect l="-1935" b="-2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D028C82-43D0-40C4-9AAC-4244745D0EDD}"/>
                  </a:ext>
                </a:extLst>
              </p:cNvPr>
              <p:cNvSpPr txBox="1"/>
              <p:nvPr/>
            </p:nvSpPr>
            <p:spPr>
              <a:xfrm>
                <a:off x="6415069" y="5591485"/>
                <a:ext cx="1343889" cy="626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i="1" dirty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D028C82-43D0-40C4-9AAC-4244745D0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069" y="5591485"/>
                <a:ext cx="1343889" cy="626069"/>
              </a:xfrm>
              <a:prstGeom prst="rect">
                <a:avLst/>
              </a:prstGeom>
              <a:blipFill>
                <a:blip r:embed="rId5"/>
                <a:stretch>
                  <a:fillRect b="-8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120C767-9430-4B2B-949C-C4545FAFAF64}"/>
                  </a:ext>
                </a:extLst>
              </p:cNvPr>
              <p:cNvSpPr txBox="1"/>
              <p:nvPr/>
            </p:nvSpPr>
            <p:spPr>
              <a:xfrm>
                <a:off x="6202235" y="6217554"/>
                <a:ext cx="17695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i="1" dirty="0">
                    <a:solidFill>
                      <a:srgbClr val="00B050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2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2200" i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120C767-9430-4B2B-949C-C4545FAFA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235" y="6217554"/>
                <a:ext cx="1769556" cy="430887"/>
              </a:xfrm>
              <a:prstGeom prst="rect">
                <a:avLst/>
              </a:prstGeom>
              <a:blipFill>
                <a:blip r:embed="rId6"/>
                <a:stretch>
                  <a:fillRect t="-9859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67">
            <a:extLst>
              <a:ext uri="{FF2B5EF4-FFF2-40B4-BE49-F238E27FC236}">
                <a16:creationId xmlns:a16="http://schemas.microsoft.com/office/drawing/2014/main" id="{AFD9FE75-5707-495A-AE30-02BD5767922F}"/>
              </a:ext>
            </a:extLst>
          </p:cNvPr>
          <p:cNvSpPr/>
          <p:nvPr/>
        </p:nvSpPr>
        <p:spPr>
          <a:xfrm>
            <a:off x="2828296" y="771250"/>
            <a:ext cx="3276600" cy="31301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38096E-FAC2-49C3-ADCF-0CDEE87C5290}"/>
              </a:ext>
            </a:extLst>
          </p:cNvPr>
          <p:cNvCxnSpPr>
            <a:cxnSpLocks/>
          </p:cNvCxnSpPr>
          <p:nvPr/>
        </p:nvCxnSpPr>
        <p:spPr>
          <a:xfrm flipH="1">
            <a:off x="1784356" y="593646"/>
            <a:ext cx="2648828" cy="1196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2BD3EBF-1936-4EDE-A684-C2F51F295CE1}"/>
              </a:ext>
            </a:extLst>
          </p:cNvPr>
          <p:cNvCxnSpPr>
            <a:cxnSpLocks/>
          </p:cNvCxnSpPr>
          <p:nvPr/>
        </p:nvCxnSpPr>
        <p:spPr>
          <a:xfrm>
            <a:off x="4414135" y="610522"/>
            <a:ext cx="3217690" cy="1091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EA3DB3-2186-44A4-8823-C90FCF7777FE}"/>
              </a:ext>
            </a:extLst>
          </p:cNvPr>
          <p:cNvCxnSpPr/>
          <p:nvPr/>
        </p:nvCxnSpPr>
        <p:spPr>
          <a:xfrm flipV="1">
            <a:off x="1557514" y="573130"/>
            <a:ext cx="6668086" cy="29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4511D76-4868-44DA-95AB-AB92E68736E7}"/>
              </a:ext>
            </a:extLst>
          </p:cNvPr>
          <p:cNvCxnSpPr/>
          <p:nvPr/>
        </p:nvCxnSpPr>
        <p:spPr>
          <a:xfrm>
            <a:off x="4404464" y="79467"/>
            <a:ext cx="69752" cy="2368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F431025-A445-4B56-B8B0-DC5C1F7032CC}"/>
              </a:ext>
            </a:extLst>
          </p:cNvPr>
          <p:cNvCxnSpPr/>
          <p:nvPr/>
        </p:nvCxnSpPr>
        <p:spPr>
          <a:xfrm>
            <a:off x="3666496" y="923650"/>
            <a:ext cx="80772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A10C7C9-8D8F-4CE7-B103-65526072215D}"/>
              </a:ext>
            </a:extLst>
          </p:cNvPr>
          <p:cNvCxnSpPr>
            <a:cxnSpLocks/>
          </p:cNvCxnSpPr>
          <p:nvPr/>
        </p:nvCxnSpPr>
        <p:spPr>
          <a:xfrm flipV="1">
            <a:off x="4448714" y="883620"/>
            <a:ext cx="731520" cy="1508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D4A6882-7C1B-4027-AD2A-06505C4E527B}"/>
              </a:ext>
            </a:extLst>
          </p:cNvPr>
          <p:cNvCxnSpPr/>
          <p:nvPr/>
        </p:nvCxnSpPr>
        <p:spPr>
          <a:xfrm>
            <a:off x="1801351" y="551679"/>
            <a:ext cx="0" cy="1219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28F8DE7-BE18-4D9F-AC3C-33ED9C6F46F6}"/>
              </a:ext>
            </a:extLst>
          </p:cNvPr>
          <p:cNvCxnSpPr>
            <a:cxnSpLocks/>
          </p:cNvCxnSpPr>
          <p:nvPr/>
        </p:nvCxnSpPr>
        <p:spPr>
          <a:xfrm flipV="1">
            <a:off x="1781424" y="1719297"/>
            <a:ext cx="5891433" cy="52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5CB6D7B6-18A0-479C-965A-20170BAB4C02}"/>
              </a:ext>
            </a:extLst>
          </p:cNvPr>
          <p:cNvSpPr/>
          <p:nvPr/>
        </p:nvSpPr>
        <p:spPr>
          <a:xfrm>
            <a:off x="563398" y="756010"/>
            <a:ext cx="3868615" cy="1997612"/>
          </a:xfrm>
          <a:custGeom>
            <a:avLst/>
            <a:gdLst>
              <a:gd name="connsiteX0" fmla="*/ 3868615 w 3868615"/>
              <a:gd name="connsiteY0" fmla="*/ 0 h 1997612"/>
              <a:gd name="connsiteX1" fmla="*/ 3319975 w 3868615"/>
              <a:gd name="connsiteY1" fmla="*/ 112542 h 1997612"/>
              <a:gd name="connsiteX2" fmla="*/ 3024553 w 3868615"/>
              <a:gd name="connsiteY2" fmla="*/ 295422 h 1997612"/>
              <a:gd name="connsiteX3" fmla="*/ 2729132 w 3868615"/>
              <a:gd name="connsiteY3" fmla="*/ 436098 h 1997612"/>
              <a:gd name="connsiteX4" fmla="*/ 2461846 w 3868615"/>
              <a:gd name="connsiteY4" fmla="*/ 787791 h 1997612"/>
              <a:gd name="connsiteX5" fmla="*/ 2025747 w 3868615"/>
              <a:gd name="connsiteY5" fmla="*/ 1533378 h 1997612"/>
              <a:gd name="connsiteX6" fmla="*/ 1997612 w 3868615"/>
              <a:gd name="connsiteY6" fmla="*/ 1533378 h 1997612"/>
              <a:gd name="connsiteX7" fmla="*/ 2025747 w 3868615"/>
              <a:gd name="connsiteY7" fmla="*/ 1575582 h 1997612"/>
              <a:gd name="connsiteX8" fmla="*/ 1603716 w 3868615"/>
              <a:gd name="connsiteY8" fmla="*/ 1856935 h 1997612"/>
              <a:gd name="connsiteX9" fmla="*/ 1420836 w 3868615"/>
              <a:gd name="connsiteY9" fmla="*/ 1941342 h 1997612"/>
              <a:gd name="connsiteX10" fmla="*/ 1041009 w 3868615"/>
              <a:gd name="connsiteY10" fmla="*/ 1983545 h 1997612"/>
              <a:gd name="connsiteX11" fmla="*/ 618978 w 3868615"/>
              <a:gd name="connsiteY11" fmla="*/ 1997612 h 1997612"/>
              <a:gd name="connsiteX12" fmla="*/ 281353 w 3868615"/>
              <a:gd name="connsiteY12" fmla="*/ 1983545 h 1997612"/>
              <a:gd name="connsiteX13" fmla="*/ 0 w 3868615"/>
              <a:gd name="connsiteY13" fmla="*/ 1983545 h 199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68615" h="1997612">
                <a:moveTo>
                  <a:pt x="3868615" y="0"/>
                </a:moveTo>
                <a:cubicBezTo>
                  <a:pt x="3664633" y="31652"/>
                  <a:pt x="3460652" y="63305"/>
                  <a:pt x="3319975" y="112542"/>
                </a:cubicBezTo>
                <a:cubicBezTo>
                  <a:pt x="3179298" y="161779"/>
                  <a:pt x="3123027" y="241496"/>
                  <a:pt x="3024553" y="295422"/>
                </a:cubicBezTo>
                <a:cubicBezTo>
                  <a:pt x="2926079" y="349348"/>
                  <a:pt x="2822916" y="354037"/>
                  <a:pt x="2729132" y="436098"/>
                </a:cubicBezTo>
                <a:cubicBezTo>
                  <a:pt x="2635347" y="518160"/>
                  <a:pt x="2579077" y="604911"/>
                  <a:pt x="2461846" y="787791"/>
                </a:cubicBezTo>
                <a:cubicBezTo>
                  <a:pt x="2344615" y="970671"/>
                  <a:pt x="2103119" y="1409114"/>
                  <a:pt x="2025747" y="1533378"/>
                </a:cubicBezTo>
                <a:cubicBezTo>
                  <a:pt x="1948375" y="1657642"/>
                  <a:pt x="1997612" y="1526344"/>
                  <a:pt x="1997612" y="1533378"/>
                </a:cubicBezTo>
                <a:cubicBezTo>
                  <a:pt x="1997612" y="1540412"/>
                  <a:pt x="2091396" y="1521656"/>
                  <a:pt x="2025747" y="1575582"/>
                </a:cubicBezTo>
                <a:cubicBezTo>
                  <a:pt x="1960098" y="1629508"/>
                  <a:pt x="1704534" y="1795975"/>
                  <a:pt x="1603716" y="1856935"/>
                </a:cubicBezTo>
                <a:cubicBezTo>
                  <a:pt x="1502897" y="1917895"/>
                  <a:pt x="1514620" y="1920240"/>
                  <a:pt x="1420836" y="1941342"/>
                </a:cubicBezTo>
                <a:cubicBezTo>
                  <a:pt x="1327052" y="1962444"/>
                  <a:pt x="1174652" y="1974167"/>
                  <a:pt x="1041009" y="1983545"/>
                </a:cubicBezTo>
                <a:cubicBezTo>
                  <a:pt x="907366" y="1992923"/>
                  <a:pt x="745587" y="1997612"/>
                  <a:pt x="618978" y="1997612"/>
                </a:cubicBezTo>
                <a:cubicBezTo>
                  <a:pt x="492369" y="1997612"/>
                  <a:pt x="384516" y="1985890"/>
                  <a:pt x="281353" y="1983545"/>
                </a:cubicBezTo>
                <a:cubicBezTo>
                  <a:pt x="178190" y="1981200"/>
                  <a:pt x="89095" y="1982372"/>
                  <a:pt x="0" y="198354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E4476826-92E0-4435-AA22-90E474E8B1F8}"/>
              </a:ext>
            </a:extLst>
          </p:cNvPr>
          <p:cNvSpPr/>
          <p:nvPr/>
        </p:nvSpPr>
        <p:spPr>
          <a:xfrm>
            <a:off x="4432013" y="770078"/>
            <a:ext cx="4232296" cy="1977822"/>
          </a:xfrm>
          <a:custGeom>
            <a:avLst/>
            <a:gdLst>
              <a:gd name="connsiteX0" fmla="*/ 0 w 4232296"/>
              <a:gd name="connsiteY0" fmla="*/ 0 h 1977822"/>
              <a:gd name="connsiteX1" fmla="*/ 225083 w 4232296"/>
              <a:gd name="connsiteY1" fmla="*/ 28135 h 1977822"/>
              <a:gd name="connsiteX2" fmla="*/ 225083 w 4232296"/>
              <a:gd name="connsiteY2" fmla="*/ 28135 h 1977822"/>
              <a:gd name="connsiteX3" fmla="*/ 337625 w 4232296"/>
              <a:gd name="connsiteY3" fmla="*/ 28135 h 1977822"/>
              <a:gd name="connsiteX4" fmla="*/ 450166 w 4232296"/>
              <a:gd name="connsiteY4" fmla="*/ 56270 h 1977822"/>
              <a:gd name="connsiteX5" fmla="*/ 703385 w 4232296"/>
              <a:gd name="connsiteY5" fmla="*/ 126609 h 1977822"/>
              <a:gd name="connsiteX6" fmla="*/ 928468 w 4232296"/>
              <a:gd name="connsiteY6" fmla="*/ 253218 h 1977822"/>
              <a:gd name="connsiteX7" fmla="*/ 1139483 w 4232296"/>
              <a:gd name="connsiteY7" fmla="*/ 393895 h 1977822"/>
              <a:gd name="connsiteX8" fmla="*/ 1294228 w 4232296"/>
              <a:gd name="connsiteY8" fmla="*/ 562707 h 1977822"/>
              <a:gd name="connsiteX9" fmla="*/ 1463040 w 4232296"/>
              <a:gd name="connsiteY9" fmla="*/ 787790 h 1977822"/>
              <a:gd name="connsiteX10" fmla="*/ 1561514 w 4232296"/>
              <a:gd name="connsiteY10" fmla="*/ 1012874 h 1977822"/>
              <a:gd name="connsiteX11" fmla="*/ 1758461 w 4232296"/>
              <a:gd name="connsiteY11" fmla="*/ 1392701 h 1977822"/>
              <a:gd name="connsiteX12" fmla="*/ 1955409 w 4232296"/>
              <a:gd name="connsiteY12" fmla="*/ 1533378 h 1977822"/>
              <a:gd name="connsiteX13" fmla="*/ 2518117 w 4232296"/>
              <a:gd name="connsiteY13" fmla="*/ 1659987 h 1977822"/>
              <a:gd name="connsiteX14" fmla="*/ 2546252 w 4232296"/>
              <a:gd name="connsiteY14" fmla="*/ 1659987 h 1977822"/>
              <a:gd name="connsiteX15" fmla="*/ 4037428 w 4232296"/>
              <a:gd name="connsiteY15" fmla="*/ 1955409 h 1977822"/>
              <a:gd name="connsiteX16" fmla="*/ 4220308 w 4232296"/>
              <a:gd name="connsiteY16" fmla="*/ 1955409 h 1977822"/>
              <a:gd name="connsiteX17" fmla="*/ 4093698 w 4232296"/>
              <a:gd name="connsiteY17" fmla="*/ 1941341 h 1977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232296" h="1977822">
                <a:moveTo>
                  <a:pt x="0" y="0"/>
                </a:moveTo>
                <a:lnTo>
                  <a:pt x="225083" y="28135"/>
                </a:lnTo>
                <a:lnTo>
                  <a:pt x="225083" y="28135"/>
                </a:lnTo>
                <a:cubicBezTo>
                  <a:pt x="243840" y="28135"/>
                  <a:pt x="300111" y="23446"/>
                  <a:pt x="337625" y="28135"/>
                </a:cubicBezTo>
                <a:cubicBezTo>
                  <a:pt x="375139" y="32824"/>
                  <a:pt x="450166" y="56270"/>
                  <a:pt x="450166" y="56270"/>
                </a:cubicBezTo>
                <a:cubicBezTo>
                  <a:pt x="511126" y="72682"/>
                  <a:pt x="623668" y="93784"/>
                  <a:pt x="703385" y="126609"/>
                </a:cubicBezTo>
                <a:cubicBezTo>
                  <a:pt x="783102" y="159434"/>
                  <a:pt x="855785" y="208670"/>
                  <a:pt x="928468" y="253218"/>
                </a:cubicBezTo>
                <a:cubicBezTo>
                  <a:pt x="1001151" y="297766"/>
                  <a:pt x="1078523" y="342314"/>
                  <a:pt x="1139483" y="393895"/>
                </a:cubicBezTo>
                <a:cubicBezTo>
                  <a:pt x="1200443" y="445477"/>
                  <a:pt x="1240302" y="497058"/>
                  <a:pt x="1294228" y="562707"/>
                </a:cubicBezTo>
                <a:cubicBezTo>
                  <a:pt x="1348154" y="628356"/>
                  <a:pt x="1418492" y="712762"/>
                  <a:pt x="1463040" y="787790"/>
                </a:cubicBezTo>
                <a:cubicBezTo>
                  <a:pt x="1507588" y="862818"/>
                  <a:pt x="1512277" y="912056"/>
                  <a:pt x="1561514" y="1012874"/>
                </a:cubicBezTo>
                <a:cubicBezTo>
                  <a:pt x="1610751" y="1113692"/>
                  <a:pt x="1692812" y="1305950"/>
                  <a:pt x="1758461" y="1392701"/>
                </a:cubicBezTo>
                <a:cubicBezTo>
                  <a:pt x="1824110" y="1479452"/>
                  <a:pt x="1828800" y="1488830"/>
                  <a:pt x="1955409" y="1533378"/>
                </a:cubicBezTo>
                <a:cubicBezTo>
                  <a:pt x="2082018" y="1577926"/>
                  <a:pt x="2419643" y="1638886"/>
                  <a:pt x="2518117" y="1659987"/>
                </a:cubicBezTo>
                <a:cubicBezTo>
                  <a:pt x="2616591" y="1681088"/>
                  <a:pt x="2546252" y="1659987"/>
                  <a:pt x="2546252" y="1659987"/>
                </a:cubicBezTo>
                <a:lnTo>
                  <a:pt x="4037428" y="1955409"/>
                </a:lnTo>
                <a:cubicBezTo>
                  <a:pt x="4316437" y="2004646"/>
                  <a:pt x="4210930" y="1957754"/>
                  <a:pt x="4220308" y="1955409"/>
                </a:cubicBezTo>
                <a:cubicBezTo>
                  <a:pt x="4229686" y="1953064"/>
                  <a:pt x="4161692" y="1947202"/>
                  <a:pt x="4093698" y="19413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E5E8A372-3E4A-4596-9E19-D9C6C4B26FE7}"/>
              </a:ext>
            </a:extLst>
          </p:cNvPr>
          <p:cNvSpPr/>
          <p:nvPr/>
        </p:nvSpPr>
        <p:spPr>
          <a:xfrm>
            <a:off x="4305404" y="2007044"/>
            <a:ext cx="168812" cy="155735"/>
          </a:xfrm>
          <a:custGeom>
            <a:avLst/>
            <a:gdLst>
              <a:gd name="connsiteX0" fmla="*/ 0 w 168812"/>
              <a:gd name="connsiteY0" fmla="*/ 155735 h 155735"/>
              <a:gd name="connsiteX1" fmla="*/ 56270 w 168812"/>
              <a:gd name="connsiteY1" fmla="*/ 991 h 155735"/>
              <a:gd name="connsiteX2" fmla="*/ 168812 w 168812"/>
              <a:gd name="connsiteY2" fmla="*/ 85397 h 155735"/>
              <a:gd name="connsiteX3" fmla="*/ 168812 w 168812"/>
              <a:gd name="connsiteY3" fmla="*/ 85397 h 155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812" h="155735">
                <a:moveTo>
                  <a:pt x="0" y="155735"/>
                </a:moveTo>
                <a:cubicBezTo>
                  <a:pt x="14067" y="84224"/>
                  <a:pt x="28135" y="12714"/>
                  <a:pt x="56270" y="991"/>
                </a:cubicBezTo>
                <a:cubicBezTo>
                  <a:pt x="84405" y="-10732"/>
                  <a:pt x="168812" y="85397"/>
                  <a:pt x="168812" y="85397"/>
                </a:cubicBezTo>
                <a:lnTo>
                  <a:pt x="168812" y="8539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F67751D3-24DA-49FB-9114-2C07E7390871}"/>
              </a:ext>
            </a:extLst>
          </p:cNvPr>
          <p:cNvSpPr/>
          <p:nvPr/>
        </p:nvSpPr>
        <p:spPr>
          <a:xfrm>
            <a:off x="4460148" y="2022024"/>
            <a:ext cx="126610" cy="112620"/>
          </a:xfrm>
          <a:custGeom>
            <a:avLst/>
            <a:gdLst>
              <a:gd name="connsiteX0" fmla="*/ 0 w 126610"/>
              <a:gd name="connsiteY0" fmla="*/ 98552 h 112620"/>
              <a:gd name="connsiteX1" fmla="*/ 84406 w 126610"/>
              <a:gd name="connsiteY1" fmla="*/ 78 h 112620"/>
              <a:gd name="connsiteX2" fmla="*/ 126610 w 126610"/>
              <a:gd name="connsiteY2" fmla="*/ 112620 h 112620"/>
              <a:gd name="connsiteX3" fmla="*/ 126610 w 126610"/>
              <a:gd name="connsiteY3" fmla="*/ 112620 h 11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610" h="112620">
                <a:moveTo>
                  <a:pt x="0" y="98552"/>
                </a:moveTo>
                <a:cubicBezTo>
                  <a:pt x="31652" y="48142"/>
                  <a:pt x="63304" y="-2267"/>
                  <a:pt x="84406" y="78"/>
                </a:cubicBezTo>
                <a:cubicBezTo>
                  <a:pt x="105508" y="2423"/>
                  <a:pt x="126610" y="112620"/>
                  <a:pt x="126610" y="112620"/>
                </a:cubicBezTo>
                <a:lnTo>
                  <a:pt x="126610" y="11262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7D1B3643-EDC8-4BBF-BF68-1B55E32D8C8A}"/>
              </a:ext>
            </a:extLst>
          </p:cNvPr>
          <p:cNvSpPr/>
          <p:nvPr/>
        </p:nvSpPr>
        <p:spPr>
          <a:xfrm>
            <a:off x="4347607" y="2190675"/>
            <a:ext cx="211015" cy="42443"/>
          </a:xfrm>
          <a:custGeom>
            <a:avLst/>
            <a:gdLst>
              <a:gd name="connsiteX0" fmla="*/ 0 w 211015"/>
              <a:gd name="connsiteY0" fmla="*/ 28375 h 42443"/>
              <a:gd name="connsiteX1" fmla="*/ 112541 w 211015"/>
              <a:gd name="connsiteY1" fmla="*/ 240 h 42443"/>
              <a:gd name="connsiteX2" fmla="*/ 211015 w 211015"/>
              <a:gd name="connsiteY2" fmla="*/ 42443 h 4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015" h="42443">
                <a:moveTo>
                  <a:pt x="0" y="28375"/>
                </a:moveTo>
                <a:cubicBezTo>
                  <a:pt x="38686" y="13135"/>
                  <a:pt x="77372" y="-2105"/>
                  <a:pt x="112541" y="240"/>
                </a:cubicBezTo>
                <a:cubicBezTo>
                  <a:pt x="147710" y="2585"/>
                  <a:pt x="179362" y="22514"/>
                  <a:pt x="211015" y="424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0012563-6179-4362-8578-D550F4A05C94}"/>
                  </a:ext>
                </a:extLst>
              </p:cNvPr>
              <p:cNvSpPr txBox="1"/>
              <p:nvPr/>
            </p:nvSpPr>
            <p:spPr>
              <a:xfrm>
                <a:off x="3673237" y="514288"/>
                <a:ext cx="548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0012563-6179-4362-8578-D550F4A05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237" y="514288"/>
                <a:ext cx="54893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768EB8A-9CF6-435D-9D8C-5D76D4876C6A}"/>
                  </a:ext>
                </a:extLst>
              </p:cNvPr>
              <p:cNvSpPr/>
              <p:nvPr/>
            </p:nvSpPr>
            <p:spPr>
              <a:xfrm>
                <a:off x="4157358" y="1694863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768EB8A-9CF6-435D-9D8C-5D76D4876C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358" y="1694863"/>
                <a:ext cx="3741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396EDF7F-770A-405D-8240-2D0C30FE1FB1}"/>
              </a:ext>
            </a:extLst>
          </p:cNvPr>
          <p:cNvSpPr/>
          <p:nvPr/>
        </p:nvSpPr>
        <p:spPr>
          <a:xfrm>
            <a:off x="5036924" y="587198"/>
            <a:ext cx="71151" cy="230910"/>
          </a:xfrm>
          <a:custGeom>
            <a:avLst/>
            <a:gdLst>
              <a:gd name="connsiteX0" fmla="*/ 42203 w 71151"/>
              <a:gd name="connsiteY0" fmla="*/ 0 h 230910"/>
              <a:gd name="connsiteX1" fmla="*/ 70338 w 71151"/>
              <a:gd name="connsiteY1" fmla="*/ 126609 h 230910"/>
              <a:gd name="connsiteX2" fmla="*/ 14067 w 71151"/>
              <a:gd name="connsiteY2" fmla="*/ 225083 h 230910"/>
              <a:gd name="connsiteX3" fmla="*/ 0 w 71151"/>
              <a:gd name="connsiteY3" fmla="*/ 211015 h 230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51" h="230910">
                <a:moveTo>
                  <a:pt x="42203" y="0"/>
                </a:moveTo>
                <a:cubicBezTo>
                  <a:pt x="58615" y="44547"/>
                  <a:pt x="75027" y="89095"/>
                  <a:pt x="70338" y="126609"/>
                </a:cubicBezTo>
                <a:cubicBezTo>
                  <a:pt x="65649" y="164123"/>
                  <a:pt x="25790" y="211015"/>
                  <a:pt x="14067" y="225083"/>
                </a:cubicBezTo>
                <a:cubicBezTo>
                  <a:pt x="2344" y="239151"/>
                  <a:pt x="1172" y="225083"/>
                  <a:pt x="0" y="2110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6B0AC088-F243-495E-A117-A51BF48992DD}"/>
              </a:ext>
            </a:extLst>
          </p:cNvPr>
          <p:cNvSpPr/>
          <p:nvPr/>
        </p:nvSpPr>
        <p:spPr>
          <a:xfrm>
            <a:off x="3741477" y="573130"/>
            <a:ext cx="85625" cy="253218"/>
          </a:xfrm>
          <a:custGeom>
            <a:avLst/>
            <a:gdLst>
              <a:gd name="connsiteX0" fmla="*/ 43422 w 85625"/>
              <a:gd name="connsiteY0" fmla="*/ 0 h 253218"/>
              <a:gd name="connsiteX1" fmla="*/ 1219 w 85625"/>
              <a:gd name="connsiteY1" fmla="*/ 154745 h 253218"/>
              <a:gd name="connsiteX2" fmla="*/ 85625 w 85625"/>
              <a:gd name="connsiteY2" fmla="*/ 253218 h 253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625" h="253218">
                <a:moveTo>
                  <a:pt x="43422" y="0"/>
                </a:moveTo>
                <a:cubicBezTo>
                  <a:pt x="18803" y="56271"/>
                  <a:pt x="-5815" y="112542"/>
                  <a:pt x="1219" y="154745"/>
                </a:cubicBezTo>
                <a:cubicBezTo>
                  <a:pt x="8253" y="196948"/>
                  <a:pt x="46939" y="225083"/>
                  <a:pt x="85625" y="2532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E428CB4-4FD2-4789-8BE1-047D4862A150}"/>
                  </a:ext>
                </a:extLst>
              </p:cNvPr>
              <p:cNvSpPr txBox="1"/>
              <p:nvPr/>
            </p:nvSpPr>
            <p:spPr>
              <a:xfrm>
                <a:off x="4657830" y="497130"/>
                <a:ext cx="548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E428CB4-4FD2-4789-8BE1-047D4862A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830" y="497130"/>
                <a:ext cx="5489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454252C-0499-45E2-B72B-E44A5A58EF0F}"/>
                  </a:ext>
                </a:extLst>
              </p:cNvPr>
              <p:cNvSpPr txBox="1"/>
              <p:nvPr/>
            </p:nvSpPr>
            <p:spPr>
              <a:xfrm>
                <a:off x="4514595" y="2038028"/>
                <a:ext cx="548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454252C-0499-45E2-B72B-E44A5A58E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595" y="2038028"/>
                <a:ext cx="548933" cy="369332"/>
              </a:xfrm>
              <a:prstGeom prst="rect">
                <a:avLst/>
              </a:prstGeom>
              <a:blipFill>
                <a:blip r:embed="rId10"/>
                <a:stretch>
                  <a:fillRect l="-1000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FBB9D1D-2A9F-4454-A423-68A213A38212}"/>
                  </a:ext>
                </a:extLst>
              </p:cNvPr>
              <p:cNvSpPr txBox="1"/>
              <p:nvPr/>
            </p:nvSpPr>
            <p:spPr>
              <a:xfrm flipH="1">
                <a:off x="4443417" y="1715890"/>
                <a:ext cx="213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FBB9D1D-2A9F-4454-A423-68A213A38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443417" y="1715890"/>
                <a:ext cx="213679" cy="369332"/>
              </a:xfrm>
              <a:prstGeom prst="rect">
                <a:avLst/>
              </a:prstGeom>
              <a:blipFill>
                <a:blip r:embed="rId11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02E5DBC-8D6A-4F81-8044-64B6F21DCFF4}"/>
              </a:ext>
            </a:extLst>
          </p:cNvPr>
          <p:cNvCxnSpPr/>
          <p:nvPr/>
        </p:nvCxnSpPr>
        <p:spPr>
          <a:xfrm>
            <a:off x="3673237" y="818108"/>
            <a:ext cx="0" cy="4454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3A1ADD8-0364-43AC-9B7B-E78C58613614}"/>
              </a:ext>
            </a:extLst>
          </p:cNvPr>
          <p:cNvCxnSpPr/>
          <p:nvPr/>
        </p:nvCxnSpPr>
        <p:spPr>
          <a:xfrm>
            <a:off x="5180234" y="660895"/>
            <a:ext cx="0" cy="4454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1490940-3FB4-4EED-9A61-171617FF2468}"/>
              </a:ext>
            </a:extLst>
          </p:cNvPr>
          <p:cNvCxnSpPr>
            <a:cxnSpLocks/>
          </p:cNvCxnSpPr>
          <p:nvPr/>
        </p:nvCxnSpPr>
        <p:spPr>
          <a:xfrm flipH="1">
            <a:off x="3087302" y="2436852"/>
            <a:ext cx="1338772" cy="74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A30403DE-1A61-4214-8D4E-4F18CD9F4CB0}"/>
              </a:ext>
            </a:extLst>
          </p:cNvPr>
          <p:cNvSpPr txBox="1"/>
          <p:nvPr/>
        </p:nvSpPr>
        <p:spPr>
          <a:xfrm>
            <a:off x="3477145" y="252258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7E3B8C5-63B3-44E3-AD58-9D642CFD7582}"/>
                  </a:ext>
                </a:extLst>
              </p:cNvPr>
              <p:cNvSpPr txBox="1"/>
              <p:nvPr/>
            </p:nvSpPr>
            <p:spPr>
              <a:xfrm>
                <a:off x="4251761" y="707980"/>
                <a:ext cx="375424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l</a:t>
                </a: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7E3B8C5-63B3-44E3-AD58-9D642CFD7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761" y="707980"/>
                <a:ext cx="375424" cy="369332"/>
              </a:xfrm>
              <a:prstGeom prst="rect">
                <a:avLst/>
              </a:prstGeom>
              <a:blipFill>
                <a:blip r:embed="rId12"/>
                <a:stretch>
                  <a:fillRect t="-6349" r="-10938" b="-2222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E82A5B0-FA80-43F4-B8FF-15B59274326B}"/>
              </a:ext>
            </a:extLst>
          </p:cNvPr>
          <p:cNvCxnSpPr/>
          <p:nvPr/>
        </p:nvCxnSpPr>
        <p:spPr>
          <a:xfrm>
            <a:off x="7672857" y="551679"/>
            <a:ext cx="0" cy="1219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9E535C67-7BD8-41CC-9DA1-CD97D5D9203A}"/>
                  </a:ext>
                </a:extLst>
              </p:cNvPr>
              <p:cNvSpPr txBox="1"/>
              <p:nvPr/>
            </p:nvSpPr>
            <p:spPr>
              <a:xfrm>
                <a:off x="2331130" y="1054723"/>
                <a:ext cx="4012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9E535C67-7BD8-41CC-9DA1-CD97D5D92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130" y="1054723"/>
                <a:ext cx="40126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2B0DF48-5DB6-4CAE-B106-7F7F610386F3}"/>
                  </a:ext>
                </a:extLst>
              </p:cNvPr>
              <p:cNvSpPr/>
              <p:nvPr/>
            </p:nvSpPr>
            <p:spPr>
              <a:xfrm>
                <a:off x="6214437" y="952142"/>
                <a:ext cx="4012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2B0DF48-5DB6-4CAE-B106-7F7F610386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437" y="952142"/>
                <a:ext cx="40126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24AA7DC-0EA9-40DD-8930-535A60D16F79}"/>
                  </a:ext>
                </a:extLst>
              </p:cNvPr>
              <p:cNvSpPr txBox="1"/>
              <p:nvPr/>
            </p:nvSpPr>
            <p:spPr>
              <a:xfrm>
                <a:off x="804202" y="1040833"/>
                <a:ext cx="795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24AA7DC-0EA9-40DD-8930-535A60D16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02" y="1040833"/>
                <a:ext cx="79570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0077C461-51DD-4A35-A6EF-7937853A26D2}"/>
                  </a:ext>
                </a:extLst>
              </p:cNvPr>
              <p:cNvSpPr/>
              <p:nvPr/>
            </p:nvSpPr>
            <p:spPr>
              <a:xfrm>
                <a:off x="7881473" y="892646"/>
                <a:ext cx="7620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0077C461-51DD-4A35-A6EF-7937853A2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473" y="892646"/>
                <a:ext cx="76205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7013E9F-CD43-49B8-B437-36144C8FA37E}"/>
                  </a:ext>
                </a:extLst>
              </p:cNvPr>
              <p:cNvSpPr/>
              <p:nvPr/>
            </p:nvSpPr>
            <p:spPr>
              <a:xfrm>
                <a:off x="2497705" y="215494"/>
                <a:ext cx="8165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7013E9F-CD43-49B8-B437-36144C8FA3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705" y="215494"/>
                <a:ext cx="81657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5F2717D-B491-462B-B2BB-96524F317291}"/>
                  </a:ext>
                </a:extLst>
              </p:cNvPr>
              <p:cNvSpPr/>
              <p:nvPr/>
            </p:nvSpPr>
            <p:spPr>
              <a:xfrm>
                <a:off x="5783104" y="215494"/>
                <a:ext cx="87805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5F2717D-B491-462B-B2BB-96524F3172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104" y="215494"/>
                <a:ext cx="87805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8E7DFAC-0237-4F0C-B336-E85E928E2BBF}"/>
              </a:ext>
            </a:extLst>
          </p:cNvPr>
          <p:cNvCxnSpPr>
            <a:cxnSpLocks/>
          </p:cNvCxnSpPr>
          <p:nvPr/>
        </p:nvCxnSpPr>
        <p:spPr>
          <a:xfrm>
            <a:off x="5947737" y="197269"/>
            <a:ext cx="713419" cy="18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700D2BF-9959-40D4-9938-1CF9D7AAAAC9}"/>
              </a:ext>
            </a:extLst>
          </p:cNvPr>
          <p:cNvCxnSpPr/>
          <p:nvPr/>
        </p:nvCxnSpPr>
        <p:spPr>
          <a:xfrm flipH="1">
            <a:off x="2614762" y="215494"/>
            <a:ext cx="6802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F6ACC60-334A-46C1-ACA3-5023DD07FE96}"/>
              </a:ext>
            </a:extLst>
          </p:cNvPr>
          <p:cNvCxnSpPr/>
          <p:nvPr/>
        </p:nvCxnSpPr>
        <p:spPr>
          <a:xfrm>
            <a:off x="1599904" y="855452"/>
            <a:ext cx="0" cy="66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8E1A261-01CD-47FE-A88A-436D1B5AE6AF}"/>
              </a:ext>
            </a:extLst>
          </p:cNvPr>
          <p:cNvCxnSpPr/>
          <p:nvPr/>
        </p:nvCxnSpPr>
        <p:spPr>
          <a:xfrm>
            <a:off x="7878514" y="671486"/>
            <a:ext cx="0" cy="811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1B6F6F8-4678-4AF7-8C0A-8D9A8CFBB89E}"/>
              </a:ext>
            </a:extLst>
          </p:cNvPr>
          <p:cNvCxnSpPr/>
          <p:nvPr/>
        </p:nvCxnSpPr>
        <p:spPr>
          <a:xfrm>
            <a:off x="4316446" y="883620"/>
            <a:ext cx="0" cy="66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0A29514E-4696-4E63-AC6C-1DD27032AADF}"/>
                  </a:ext>
                </a:extLst>
              </p:cNvPr>
              <p:cNvSpPr/>
              <p:nvPr/>
            </p:nvSpPr>
            <p:spPr>
              <a:xfrm flipH="1">
                <a:off x="4065996" y="1018193"/>
                <a:ext cx="157495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0A29514E-4696-4E63-AC6C-1DD27032AA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65996" y="1018193"/>
                <a:ext cx="157495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620BAB9-571B-46A0-82AB-140261A82784}"/>
              </a:ext>
            </a:extLst>
          </p:cNvPr>
          <p:cNvCxnSpPr/>
          <p:nvPr/>
        </p:nvCxnSpPr>
        <p:spPr>
          <a:xfrm>
            <a:off x="4565842" y="866706"/>
            <a:ext cx="0" cy="66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AC83620-ED3A-4381-B859-CD3E74CC0A76}"/>
                  </a:ext>
                </a:extLst>
              </p:cNvPr>
              <p:cNvSpPr/>
              <p:nvPr/>
            </p:nvSpPr>
            <p:spPr>
              <a:xfrm>
                <a:off x="3664149" y="1046958"/>
                <a:ext cx="73721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𝜏𝑠𝑖𝑛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AC83620-ED3A-4381-B859-CD3E74CC0A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149" y="1046958"/>
                <a:ext cx="737219" cy="369332"/>
              </a:xfrm>
              <a:prstGeom prst="rect">
                <a:avLst/>
              </a:prstGeom>
              <a:blipFill>
                <a:blip r:embed="rId20"/>
                <a:stretch>
                  <a:fillRect l="-6612" t="-13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4BDAD453-05BD-46DC-8286-07BBDA7E0185}"/>
              </a:ext>
            </a:extLst>
          </p:cNvPr>
          <p:cNvSpPr txBox="1"/>
          <p:nvPr/>
        </p:nvSpPr>
        <p:spPr>
          <a:xfrm>
            <a:off x="8374042" y="33421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+x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E0898DA-D487-4FFB-A66A-5FC70C2BE54A}"/>
              </a:ext>
            </a:extLst>
          </p:cNvPr>
          <p:cNvSpPr txBox="1"/>
          <p:nvPr/>
        </p:nvSpPr>
        <p:spPr>
          <a:xfrm>
            <a:off x="4339173" y="2387827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F8FFA-C4E3-4F72-AF4A-9B028E5003CC}"/>
              </a:ext>
            </a:extLst>
          </p:cNvPr>
          <p:cNvSpPr txBox="1"/>
          <p:nvPr/>
        </p:nvSpPr>
        <p:spPr>
          <a:xfrm>
            <a:off x="4036554" y="26164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+y</a:t>
            </a:r>
          </a:p>
        </p:txBody>
      </p:sp>
    </p:spTree>
    <p:extLst>
      <p:ext uri="{BB962C8B-B14F-4D97-AF65-F5344CB8AC3E}">
        <p14:creationId xmlns:p14="http://schemas.microsoft.com/office/powerpoint/2010/main" val="312233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val 67">
            <a:extLst>
              <a:ext uri="{FF2B5EF4-FFF2-40B4-BE49-F238E27FC236}">
                <a16:creationId xmlns:a16="http://schemas.microsoft.com/office/drawing/2014/main" id="{AFD9FE75-5707-495A-AE30-02BD5767922F}"/>
              </a:ext>
            </a:extLst>
          </p:cNvPr>
          <p:cNvSpPr/>
          <p:nvPr/>
        </p:nvSpPr>
        <p:spPr>
          <a:xfrm>
            <a:off x="2828296" y="771250"/>
            <a:ext cx="3276600" cy="31301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38096E-FAC2-49C3-ADCF-0CDEE87C5290}"/>
              </a:ext>
            </a:extLst>
          </p:cNvPr>
          <p:cNvCxnSpPr>
            <a:cxnSpLocks/>
          </p:cNvCxnSpPr>
          <p:nvPr/>
        </p:nvCxnSpPr>
        <p:spPr>
          <a:xfrm flipH="1">
            <a:off x="1784356" y="593646"/>
            <a:ext cx="2648828" cy="1196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2BD3EBF-1936-4EDE-A684-C2F51F295CE1}"/>
              </a:ext>
            </a:extLst>
          </p:cNvPr>
          <p:cNvCxnSpPr>
            <a:cxnSpLocks/>
          </p:cNvCxnSpPr>
          <p:nvPr/>
        </p:nvCxnSpPr>
        <p:spPr>
          <a:xfrm>
            <a:off x="4414135" y="610522"/>
            <a:ext cx="3217690" cy="1091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EA3DB3-2186-44A4-8823-C90FCF7777FE}"/>
              </a:ext>
            </a:extLst>
          </p:cNvPr>
          <p:cNvCxnSpPr/>
          <p:nvPr/>
        </p:nvCxnSpPr>
        <p:spPr>
          <a:xfrm flipV="1">
            <a:off x="1557514" y="573130"/>
            <a:ext cx="6668086" cy="29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4511D76-4868-44DA-95AB-AB92E68736E7}"/>
              </a:ext>
            </a:extLst>
          </p:cNvPr>
          <p:cNvCxnSpPr/>
          <p:nvPr/>
        </p:nvCxnSpPr>
        <p:spPr>
          <a:xfrm>
            <a:off x="4404464" y="79467"/>
            <a:ext cx="69752" cy="2368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F431025-A445-4B56-B8B0-DC5C1F7032CC}"/>
              </a:ext>
            </a:extLst>
          </p:cNvPr>
          <p:cNvCxnSpPr/>
          <p:nvPr/>
        </p:nvCxnSpPr>
        <p:spPr>
          <a:xfrm>
            <a:off x="3666496" y="923650"/>
            <a:ext cx="80772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A10C7C9-8D8F-4CE7-B103-65526072215D}"/>
              </a:ext>
            </a:extLst>
          </p:cNvPr>
          <p:cNvCxnSpPr>
            <a:cxnSpLocks/>
          </p:cNvCxnSpPr>
          <p:nvPr/>
        </p:nvCxnSpPr>
        <p:spPr>
          <a:xfrm flipV="1">
            <a:off x="4448714" y="883620"/>
            <a:ext cx="731520" cy="1508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D4A6882-7C1B-4027-AD2A-06505C4E527B}"/>
              </a:ext>
            </a:extLst>
          </p:cNvPr>
          <p:cNvCxnSpPr/>
          <p:nvPr/>
        </p:nvCxnSpPr>
        <p:spPr>
          <a:xfrm>
            <a:off x="1801351" y="551679"/>
            <a:ext cx="0" cy="1219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28F8DE7-BE18-4D9F-AC3C-33ED9C6F46F6}"/>
              </a:ext>
            </a:extLst>
          </p:cNvPr>
          <p:cNvCxnSpPr>
            <a:cxnSpLocks/>
          </p:cNvCxnSpPr>
          <p:nvPr/>
        </p:nvCxnSpPr>
        <p:spPr>
          <a:xfrm flipV="1">
            <a:off x="1781424" y="1719297"/>
            <a:ext cx="5891433" cy="52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5CB6D7B6-18A0-479C-965A-20170BAB4C02}"/>
              </a:ext>
            </a:extLst>
          </p:cNvPr>
          <p:cNvSpPr/>
          <p:nvPr/>
        </p:nvSpPr>
        <p:spPr>
          <a:xfrm>
            <a:off x="563398" y="756010"/>
            <a:ext cx="3868615" cy="1997612"/>
          </a:xfrm>
          <a:custGeom>
            <a:avLst/>
            <a:gdLst>
              <a:gd name="connsiteX0" fmla="*/ 3868615 w 3868615"/>
              <a:gd name="connsiteY0" fmla="*/ 0 h 1997612"/>
              <a:gd name="connsiteX1" fmla="*/ 3319975 w 3868615"/>
              <a:gd name="connsiteY1" fmla="*/ 112542 h 1997612"/>
              <a:gd name="connsiteX2" fmla="*/ 3024553 w 3868615"/>
              <a:gd name="connsiteY2" fmla="*/ 295422 h 1997612"/>
              <a:gd name="connsiteX3" fmla="*/ 2729132 w 3868615"/>
              <a:gd name="connsiteY3" fmla="*/ 436098 h 1997612"/>
              <a:gd name="connsiteX4" fmla="*/ 2461846 w 3868615"/>
              <a:gd name="connsiteY4" fmla="*/ 787791 h 1997612"/>
              <a:gd name="connsiteX5" fmla="*/ 2025747 w 3868615"/>
              <a:gd name="connsiteY5" fmla="*/ 1533378 h 1997612"/>
              <a:gd name="connsiteX6" fmla="*/ 1997612 w 3868615"/>
              <a:gd name="connsiteY6" fmla="*/ 1533378 h 1997612"/>
              <a:gd name="connsiteX7" fmla="*/ 2025747 w 3868615"/>
              <a:gd name="connsiteY7" fmla="*/ 1575582 h 1997612"/>
              <a:gd name="connsiteX8" fmla="*/ 1603716 w 3868615"/>
              <a:gd name="connsiteY8" fmla="*/ 1856935 h 1997612"/>
              <a:gd name="connsiteX9" fmla="*/ 1420836 w 3868615"/>
              <a:gd name="connsiteY9" fmla="*/ 1941342 h 1997612"/>
              <a:gd name="connsiteX10" fmla="*/ 1041009 w 3868615"/>
              <a:gd name="connsiteY10" fmla="*/ 1983545 h 1997612"/>
              <a:gd name="connsiteX11" fmla="*/ 618978 w 3868615"/>
              <a:gd name="connsiteY11" fmla="*/ 1997612 h 1997612"/>
              <a:gd name="connsiteX12" fmla="*/ 281353 w 3868615"/>
              <a:gd name="connsiteY12" fmla="*/ 1983545 h 1997612"/>
              <a:gd name="connsiteX13" fmla="*/ 0 w 3868615"/>
              <a:gd name="connsiteY13" fmla="*/ 1983545 h 199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68615" h="1997612">
                <a:moveTo>
                  <a:pt x="3868615" y="0"/>
                </a:moveTo>
                <a:cubicBezTo>
                  <a:pt x="3664633" y="31652"/>
                  <a:pt x="3460652" y="63305"/>
                  <a:pt x="3319975" y="112542"/>
                </a:cubicBezTo>
                <a:cubicBezTo>
                  <a:pt x="3179298" y="161779"/>
                  <a:pt x="3123027" y="241496"/>
                  <a:pt x="3024553" y="295422"/>
                </a:cubicBezTo>
                <a:cubicBezTo>
                  <a:pt x="2926079" y="349348"/>
                  <a:pt x="2822916" y="354037"/>
                  <a:pt x="2729132" y="436098"/>
                </a:cubicBezTo>
                <a:cubicBezTo>
                  <a:pt x="2635347" y="518160"/>
                  <a:pt x="2579077" y="604911"/>
                  <a:pt x="2461846" y="787791"/>
                </a:cubicBezTo>
                <a:cubicBezTo>
                  <a:pt x="2344615" y="970671"/>
                  <a:pt x="2103119" y="1409114"/>
                  <a:pt x="2025747" y="1533378"/>
                </a:cubicBezTo>
                <a:cubicBezTo>
                  <a:pt x="1948375" y="1657642"/>
                  <a:pt x="1997612" y="1526344"/>
                  <a:pt x="1997612" y="1533378"/>
                </a:cubicBezTo>
                <a:cubicBezTo>
                  <a:pt x="1997612" y="1540412"/>
                  <a:pt x="2091396" y="1521656"/>
                  <a:pt x="2025747" y="1575582"/>
                </a:cubicBezTo>
                <a:cubicBezTo>
                  <a:pt x="1960098" y="1629508"/>
                  <a:pt x="1704534" y="1795975"/>
                  <a:pt x="1603716" y="1856935"/>
                </a:cubicBezTo>
                <a:cubicBezTo>
                  <a:pt x="1502897" y="1917895"/>
                  <a:pt x="1514620" y="1920240"/>
                  <a:pt x="1420836" y="1941342"/>
                </a:cubicBezTo>
                <a:cubicBezTo>
                  <a:pt x="1327052" y="1962444"/>
                  <a:pt x="1174652" y="1974167"/>
                  <a:pt x="1041009" y="1983545"/>
                </a:cubicBezTo>
                <a:cubicBezTo>
                  <a:pt x="907366" y="1992923"/>
                  <a:pt x="745587" y="1997612"/>
                  <a:pt x="618978" y="1997612"/>
                </a:cubicBezTo>
                <a:cubicBezTo>
                  <a:pt x="492369" y="1997612"/>
                  <a:pt x="384516" y="1985890"/>
                  <a:pt x="281353" y="1983545"/>
                </a:cubicBezTo>
                <a:cubicBezTo>
                  <a:pt x="178190" y="1981200"/>
                  <a:pt x="89095" y="1982372"/>
                  <a:pt x="0" y="198354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E4476826-92E0-4435-AA22-90E474E8B1F8}"/>
              </a:ext>
            </a:extLst>
          </p:cNvPr>
          <p:cNvSpPr/>
          <p:nvPr/>
        </p:nvSpPr>
        <p:spPr>
          <a:xfrm>
            <a:off x="4432013" y="770078"/>
            <a:ext cx="4232296" cy="1977822"/>
          </a:xfrm>
          <a:custGeom>
            <a:avLst/>
            <a:gdLst>
              <a:gd name="connsiteX0" fmla="*/ 0 w 4232296"/>
              <a:gd name="connsiteY0" fmla="*/ 0 h 1977822"/>
              <a:gd name="connsiteX1" fmla="*/ 225083 w 4232296"/>
              <a:gd name="connsiteY1" fmla="*/ 28135 h 1977822"/>
              <a:gd name="connsiteX2" fmla="*/ 225083 w 4232296"/>
              <a:gd name="connsiteY2" fmla="*/ 28135 h 1977822"/>
              <a:gd name="connsiteX3" fmla="*/ 337625 w 4232296"/>
              <a:gd name="connsiteY3" fmla="*/ 28135 h 1977822"/>
              <a:gd name="connsiteX4" fmla="*/ 450166 w 4232296"/>
              <a:gd name="connsiteY4" fmla="*/ 56270 h 1977822"/>
              <a:gd name="connsiteX5" fmla="*/ 703385 w 4232296"/>
              <a:gd name="connsiteY5" fmla="*/ 126609 h 1977822"/>
              <a:gd name="connsiteX6" fmla="*/ 928468 w 4232296"/>
              <a:gd name="connsiteY6" fmla="*/ 253218 h 1977822"/>
              <a:gd name="connsiteX7" fmla="*/ 1139483 w 4232296"/>
              <a:gd name="connsiteY7" fmla="*/ 393895 h 1977822"/>
              <a:gd name="connsiteX8" fmla="*/ 1294228 w 4232296"/>
              <a:gd name="connsiteY8" fmla="*/ 562707 h 1977822"/>
              <a:gd name="connsiteX9" fmla="*/ 1463040 w 4232296"/>
              <a:gd name="connsiteY9" fmla="*/ 787790 h 1977822"/>
              <a:gd name="connsiteX10" fmla="*/ 1561514 w 4232296"/>
              <a:gd name="connsiteY10" fmla="*/ 1012874 h 1977822"/>
              <a:gd name="connsiteX11" fmla="*/ 1758461 w 4232296"/>
              <a:gd name="connsiteY11" fmla="*/ 1392701 h 1977822"/>
              <a:gd name="connsiteX12" fmla="*/ 1955409 w 4232296"/>
              <a:gd name="connsiteY12" fmla="*/ 1533378 h 1977822"/>
              <a:gd name="connsiteX13" fmla="*/ 2518117 w 4232296"/>
              <a:gd name="connsiteY13" fmla="*/ 1659987 h 1977822"/>
              <a:gd name="connsiteX14" fmla="*/ 2546252 w 4232296"/>
              <a:gd name="connsiteY14" fmla="*/ 1659987 h 1977822"/>
              <a:gd name="connsiteX15" fmla="*/ 4037428 w 4232296"/>
              <a:gd name="connsiteY15" fmla="*/ 1955409 h 1977822"/>
              <a:gd name="connsiteX16" fmla="*/ 4220308 w 4232296"/>
              <a:gd name="connsiteY16" fmla="*/ 1955409 h 1977822"/>
              <a:gd name="connsiteX17" fmla="*/ 4093698 w 4232296"/>
              <a:gd name="connsiteY17" fmla="*/ 1941341 h 1977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232296" h="1977822">
                <a:moveTo>
                  <a:pt x="0" y="0"/>
                </a:moveTo>
                <a:lnTo>
                  <a:pt x="225083" y="28135"/>
                </a:lnTo>
                <a:lnTo>
                  <a:pt x="225083" y="28135"/>
                </a:lnTo>
                <a:cubicBezTo>
                  <a:pt x="243840" y="28135"/>
                  <a:pt x="300111" y="23446"/>
                  <a:pt x="337625" y="28135"/>
                </a:cubicBezTo>
                <a:cubicBezTo>
                  <a:pt x="375139" y="32824"/>
                  <a:pt x="450166" y="56270"/>
                  <a:pt x="450166" y="56270"/>
                </a:cubicBezTo>
                <a:cubicBezTo>
                  <a:pt x="511126" y="72682"/>
                  <a:pt x="623668" y="93784"/>
                  <a:pt x="703385" y="126609"/>
                </a:cubicBezTo>
                <a:cubicBezTo>
                  <a:pt x="783102" y="159434"/>
                  <a:pt x="855785" y="208670"/>
                  <a:pt x="928468" y="253218"/>
                </a:cubicBezTo>
                <a:cubicBezTo>
                  <a:pt x="1001151" y="297766"/>
                  <a:pt x="1078523" y="342314"/>
                  <a:pt x="1139483" y="393895"/>
                </a:cubicBezTo>
                <a:cubicBezTo>
                  <a:pt x="1200443" y="445477"/>
                  <a:pt x="1240302" y="497058"/>
                  <a:pt x="1294228" y="562707"/>
                </a:cubicBezTo>
                <a:cubicBezTo>
                  <a:pt x="1348154" y="628356"/>
                  <a:pt x="1418492" y="712762"/>
                  <a:pt x="1463040" y="787790"/>
                </a:cubicBezTo>
                <a:cubicBezTo>
                  <a:pt x="1507588" y="862818"/>
                  <a:pt x="1512277" y="912056"/>
                  <a:pt x="1561514" y="1012874"/>
                </a:cubicBezTo>
                <a:cubicBezTo>
                  <a:pt x="1610751" y="1113692"/>
                  <a:pt x="1692812" y="1305950"/>
                  <a:pt x="1758461" y="1392701"/>
                </a:cubicBezTo>
                <a:cubicBezTo>
                  <a:pt x="1824110" y="1479452"/>
                  <a:pt x="1828800" y="1488830"/>
                  <a:pt x="1955409" y="1533378"/>
                </a:cubicBezTo>
                <a:cubicBezTo>
                  <a:pt x="2082018" y="1577926"/>
                  <a:pt x="2419643" y="1638886"/>
                  <a:pt x="2518117" y="1659987"/>
                </a:cubicBezTo>
                <a:cubicBezTo>
                  <a:pt x="2616591" y="1681088"/>
                  <a:pt x="2546252" y="1659987"/>
                  <a:pt x="2546252" y="1659987"/>
                </a:cubicBezTo>
                <a:lnTo>
                  <a:pt x="4037428" y="1955409"/>
                </a:lnTo>
                <a:cubicBezTo>
                  <a:pt x="4316437" y="2004646"/>
                  <a:pt x="4210930" y="1957754"/>
                  <a:pt x="4220308" y="1955409"/>
                </a:cubicBezTo>
                <a:cubicBezTo>
                  <a:pt x="4229686" y="1953064"/>
                  <a:pt x="4161692" y="1947202"/>
                  <a:pt x="4093698" y="19413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E5E8A372-3E4A-4596-9E19-D9C6C4B26FE7}"/>
              </a:ext>
            </a:extLst>
          </p:cNvPr>
          <p:cNvSpPr/>
          <p:nvPr/>
        </p:nvSpPr>
        <p:spPr>
          <a:xfrm>
            <a:off x="4305404" y="2007044"/>
            <a:ext cx="168812" cy="155735"/>
          </a:xfrm>
          <a:custGeom>
            <a:avLst/>
            <a:gdLst>
              <a:gd name="connsiteX0" fmla="*/ 0 w 168812"/>
              <a:gd name="connsiteY0" fmla="*/ 155735 h 155735"/>
              <a:gd name="connsiteX1" fmla="*/ 56270 w 168812"/>
              <a:gd name="connsiteY1" fmla="*/ 991 h 155735"/>
              <a:gd name="connsiteX2" fmla="*/ 168812 w 168812"/>
              <a:gd name="connsiteY2" fmla="*/ 85397 h 155735"/>
              <a:gd name="connsiteX3" fmla="*/ 168812 w 168812"/>
              <a:gd name="connsiteY3" fmla="*/ 85397 h 155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812" h="155735">
                <a:moveTo>
                  <a:pt x="0" y="155735"/>
                </a:moveTo>
                <a:cubicBezTo>
                  <a:pt x="14067" y="84224"/>
                  <a:pt x="28135" y="12714"/>
                  <a:pt x="56270" y="991"/>
                </a:cubicBezTo>
                <a:cubicBezTo>
                  <a:pt x="84405" y="-10732"/>
                  <a:pt x="168812" y="85397"/>
                  <a:pt x="168812" y="85397"/>
                </a:cubicBezTo>
                <a:lnTo>
                  <a:pt x="168812" y="8539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F67751D3-24DA-49FB-9114-2C07E7390871}"/>
              </a:ext>
            </a:extLst>
          </p:cNvPr>
          <p:cNvSpPr/>
          <p:nvPr/>
        </p:nvSpPr>
        <p:spPr>
          <a:xfrm>
            <a:off x="4460148" y="2022024"/>
            <a:ext cx="126610" cy="112620"/>
          </a:xfrm>
          <a:custGeom>
            <a:avLst/>
            <a:gdLst>
              <a:gd name="connsiteX0" fmla="*/ 0 w 126610"/>
              <a:gd name="connsiteY0" fmla="*/ 98552 h 112620"/>
              <a:gd name="connsiteX1" fmla="*/ 84406 w 126610"/>
              <a:gd name="connsiteY1" fmla="*/ 78 h 112620"/>
              <a:gd name="connsiteX2" fmla="*/ 126610 w 126610"/>
              <a:gd name="connsiteY2" fmla="*/ 112620 h 112620"/>
              <a:gd name="connsiteX3" fmla="*/ 126610 w 126610"/>
              <a:gd name="connsiteY3" fmla="*/ 112620 h 11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610" h="112620">
                <a:moveTo>
                  <a:pt x="0" y="98552"/>
                </a:moveTo>
                <a:cubicBezTo>
                  <a:pt x="31652" y="48142"/>
                  <a:pt x="63304" y="-2267"/>
                  <a:pt x="84406" y="78"/>
                </a:cubicBezTo>
                <a:cubicBezTo>
                  <a:pt x="105508" y="2423"/>
                  <a:pt x="126610" y="112620"/>
                  <a:pt x="126610" y="112620"/>
                </a:cubicBezTo>
                <a:lnTo>
                  <a:pt x="126610" y="11262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7D1B3643-EDC8-4BBF-BF68-1B55E32D8C8A}"/>
              </a:ext>
            </a:extLst>
          </p:cNvPr>
          <p:cNvSpPr/>
          <p:nvPr/>
        </p:nvSpPr>
        <p:spPr>
          <a:xfrm>
            <a:off x="4347607" y="2190675"/>
            <a:ext cx="211015" cy="42443"/>
          </a:xfrm>
          <a:custGeom>
            <a:avLst/>
            <a:gdLst>
              <a:gd name="connsiteX0" fmla="*/ 0 w 211015"/>
              <a:gd name="connsiteY0" fmla="*/ 28375 h 42443"/>
              <a:gd name="connsiteX1" fmla="*/ 112541 w 211015"/>
              <a:gd name="connsiteY1" fmla="*/ 240 h 42443"/>
              <a:gd name="connsiteX2" fmla="*/ 211015 w 211015"/>
              <a:gd name="connsiteY2" fmla="*/ 42443 h 4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015" h="42443">
                <a:moveTo>
                  <a:pt x="0" y="28375"/>
                </a:moveTo>
                <a:cubicBezTo>
                  <a:pt x="38686" y="13135"/>
                  <a:pt x="77372" y="-2105"/>
                  <a:pt x="112541" y="240"/>
                </a:cubicBezTo>
                <a:cubicBezTo>
                  <a:pt x="147710" y="2585"/>
                  <a:pt x="179362" y="22514"/>
                  <a:pt x="211015" y="424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0012563-6179-4362-8578-D550F4A05C94}"/>
                  </a:ext>
                </a:extLst>
              </p:cNvPr>
              <p:cNvSpPr txBox="1"/>
              <p:nvPr/>
            </p:nvSpPr>
            <p:spPr>
              <a:xfrm>
                <a:off x="3673237" y="514288"/>
                <a:ext cx="548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0012563-6179-4362-8578-D550F4A05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237" y="514288"/>
                <a:ext cx="54893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768EB8A-9CF6-435D-9D8C-5D76D4876C6A}"/>
                  </a:ext>
                </a:extLst>
              </p:cNvPr>
              <p:cNvSpPr/>
              <p:nvPr/>
            </p:nvSpPr>
            <p:spPr>
              <a:xfrm>
                <a:off x="4157358" y="1694863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768EB8A-9CF6-435D-9D8C-5D76D4876C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358" y="1694863"/>
                <a:ext cx="3741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396EDF7F-770A-405D-8240-2D0C30FE1FB1}"/>
              </a:ext>
            </a:extLst>
          </p:cNvPr>
          <p:cNvSpPr/>
          <p:nvPr/>
        </p:nvSpPr>
        <p:spPr>
          <a:xfrm>
            <a:off x="5036924" y="587198"/>
            <a:ext cx="71151" cy="230910"/>
          </a:xfrm>
          <a:custGeom>
            <a:avLst/>
            <a:gdLst>
              <a:gd name="connsiteX0" fmla="*/ 42203 w 71151"/>
              <a:gd name="connsiteY0" fmla="*/ 0 h 230910"/>
              <a:gd name="connsiteX1" fmla="*/ 70338 w 71151"/>
              <a:gd name="connsiteY1" fmla="*/ 126609 h 230910"/>
              <a:gd name="connsiteX2" fmla="*/ 14067 w 71151"/>
              <a:gd name="connsiteY2" fmla="*/ 225083 h 230910"/>
              <a:gd name="connsiteX3" fmla="*/ 0 w 71151"/>
              <a:gd name="connsiteY3" fmla="*/ 211015 h 230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51" h="230910">
                <a:moveTo>
                  <a:pt x="42203" y="0"/>
                </a:moveTo>
                <a:cubicBezTo>
                  <a:pt x="58615" y="44547"/>
                  <a:pt x="75027" y="89095"/>
                  <a:pt x="70338" y="126609"/>
                </a:cubicBezTo>
                <a:cubicBezTo>
                  <a:pt x="65649" y="164123"/>
                  <a:pt x="25790" y="211015"/>
                  <a:pt x="14067" y="225083"/>
                </a:cubicBezTo>
                <a:cubicBezTo>
                  <a:pt x="2344" y="239151"/>
                  <a:pt x="1172" y="225083"/>
                  <a:pt x="0" y="2110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6B0AC088-F243-495E-A117-A51BF48992DD}"/>
              </a:ext>
            </a:extLst>
          </p:cNvPr>
          <p:cNvSpPr/>
          <p:nvPr/>
        </p:nvSpPr>
        <p:spPr>
          <a:xfrm>
            <a:off x="3741477" y="573130"/>
            <a:ext cx="85625" cy="253218"/>
          </a:xfrm>
          <a:custGeom>
            <a:avLst/>
            <a:gdLst>
              <a:gd name="connsiteX0" fmla="*/ 43422 w 85625"/>
              <a:gd name="connsiteY0" fmla="*/ 0 h 253218"/>
              <a:gd name="connsiteX1" fmla="*/ 1219 w 85625"/>
              <a:gd name="connsiteY1" fmla="*/ 154745 h 253218"/>
              <a:gd name="connsiteX2" fmla="*/ 85625 w 85625"/>
              <a:gd name="connsiteY2" fmla="*/ 253218 h 253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625" h="253218">
                <a:moveTo>
                  <a:pt x="43422" y="0"/>
                </a:moveTo>
                <a:cubicBezTo>
                  <a:pt x="18803" y="56271"/>
                  <a:pt x="-5815" y="112542"/>
                  <a:pt x="1219" y="154745"/>
                </a:cubicBezTo>
                <a:cubicBezTo>
                  <a:pt x="8253" y="196948"/>
                  <a:pt x="46939" y="225083"/>
                  <a:pt x="85625" y="2532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E428CB4-4FD2-4789-8BE1-047D4862A150}"/>
                  </a:ext>
                </a:extLst>
              </p:cNvPr>
              <p:cNvSpPr txBox="1"/>
              <p:nvPr/>
            </p:nvSpPr>
            <p:spPr>
              <a:xfrm>
                <a:off x="4657830" y="497130"/>
                <a:ext cx="548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E428CB4-4FD2-4789-8BE1-047D4862A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830" y="497130"/>
                <a:ext cx="54893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454252C-0499-45E2-B72B-E44A5A58EF0F}"/>
                  </a:ext>
                </a:extLst>
              </p:cNvPr>
              <p:cNvSpPr txBox="1"/>
              <p:nvPr/>
            </p:nvSpPr>
            <p:spPr>
              <a:xfrm>
                <a:off x="4514595" y="2038028"/>
                <a:ext cx="548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Cambria Math" panose="02040503050406030204" pitchFamily="18" charset="0"/>
                    <a:cs typeface="+mn-cs"/>
                  </a:rPr>
                  <a:t>2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𝜃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454252C-0499-45E2-B72B-E44A5A58E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595" y="2038028"/>
                <a:ext cx="548933" cy="369332"/>
              </a:xfrm>
              <a:prstGeom prst="rect">
                <a:avLst/>
              </a:prstGeom>
              <a:blipFill>
                <a:blip r:embed="rId5"/>
                <a:stretch>
                  <a:fillRect l="-1000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FBB9D1D-2A9F-4454-A423-68A213A38212}"/>
                  </a:ext>
                </a:extLst>
              </p:cNvPr>
              <p:cNvSpPr txBox="1"/>
              <p:nvPr/>
            </p:nvSpPr>
            <p:spPr>
              <a:xfrm flipH="1">
                <a:off x="4443417" y="1715890"/>
                <a:ext cx="213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FBB9D1D-2A9F-4454-A423-68A213A38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443417" y="1715890"/>
                <a:ext cx="213679" cy="369332"/>
              </a:xfrm>
              <a:prstGeom prst="rect">
                <a:avLst/>
              </a:prstGeom>
              <a:blipFill>
                <a:blip r:embed="rId6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02E5DBC-8D6A-4F81-8044-64B6F21DCFF4}"/>
              </a:ext>
            </a:extLst>
          </p:cNvPr>
          <p:cNvCxnSpPr/>
          <p:nvPr/>
        </p:nvCxnSpPr>
        <p:spPr>
          <a:xfrm>
            <a:off x="3673237" y="818108"/>
            <a:ext cx="0" cy="4454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3A1ADD8-0364-43AC-9B7B-E78C58613614}"/>
              </a:ext>
            </a:extLst>
          </p:cNvPr>
          <p:cNvCxnSpPr/>
          <p:nvPr/>
        </p:nvCxnSpPr>
        <p:spPr>
          <a:xfrm>
            <a:off x="5180234" y="660895"/>
            <a:ext cx="0" cy="4454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1490940-3FB4-4EED-9A61-171617FF2468}"/>
              </a:ext>
            </a:extLst>
          </p:cNvPr>
          <p:cNvCxnSpPr>
            <a:cxnSpLocks/>
          </p:cNvCxnSpPr>
          <p:nvPr/>
        </p:nvCxnSpPr>
        <p:spPr>
          <a:xfrm flipH="1">
            <a:off x="3087302" y="2436852"/>
            <a:ext cx="1338772" cy="74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A30403DE-1A61-4214-8D4E-4F18CD9F4CB0}"/>
              </a:ext>
            </a:extLst>
          </p:cNvPr>
          <p:cNvSpPr txBox="1"/>
          <p:nvPr/>
        </p:nvSpPr>
        <p:spPr>
          <a:xfrm>
            <a:off x="3477145" y="252258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7E3B8C5-63B3-44E3-AD58-9D642CFD7582}"/>
                  </a:ext>
                </a:extLst>
              </p:cNvPr>
              <p:cNvSpPr txBox="1"/>
              <p:nvPr/>
            </p:nvSpPr>
            <p:spPr>
              <a:xfrm>
                <a:off x="4251761" y="707980"/>
                <a:ext cx="375424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∆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</a:t>
                </a: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7E3B8C5-63B3-44E3-AD58-9D642CFD7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761" y="707980"/>
                <a:ext cx="375424" cy="369332"/>
              </a:xfrm>
              <a:prstGeom prst="rect">
                <a:avLst/>
              </a:prstGeom>
              <a:blipFill>
                <a:blip r:embed="rId7"/>
                <a:stretch>
                  <a:fillRect t="-6349" r="-10938" b="-2222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E82A5B0-FA80-43F4-B8FF-15B59274326B}"/>
              </a:ext>
            </a:extLst>
          </p:cNvPr>
          <p:cNvCxnSpPr/>
          <p:nvPr/>
        </p:nvCxnSpPr>
        <p:spPr>
          <a:xfrm>
            <a:off x="7672857" y="551679"/>
            <a:ext cx="0" cy="1219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9E535C67-7BD8-41CC-9DA1-CD97D5D9203A}"/>
                  </a:ext>
                </a:extLst>
              </p:cNvPr>
              <p:cNvSpPr txBox="1"/>
              <p:nvPr/>
            </p:nvSpPr>
            <p:spPr>
              <a:xfrm>
                <a:off x="2331130" y="1054723"/>
                <a:ext cx="4012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𝜏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9E535C67-7BD8-41CC-9DA1-CD97D5D92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130" y="1054723"/>
                <a:ext cx="40126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2B0DF48-5DB6-4CAE-B106-7F7F610386F3}"/>
                  </a:ext>
                </a:extLst>
              </p:cNvPr>
              <p:cNvSpPr/>
              <p:nvPr/>
            </p:nvSpPr>
            <p:spPr>
              <a:xfrm>
                <a:off x="6214437" y="952142"/>
                <a:ext cx="4012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𝜏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2B0DF48-5DB6-4CAE-B106-7F7F610386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437" y="952142"/>
                <a:ext cx="40126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24AA7DC-0EA9-40DD-8930-535A60D16F79}"/>
                  </a:ext>
                </a:extLst>
              </p:cNvPr>
              <p:cNvSpPr txBox="1"/>
              <p:nvPr/>
            </p:nvSpPr>
            <p:spPr>
              <a:xfrm>
                <a:off x="804202" y="1040833"/>
                <a:ext cx="795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𝜏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𝑠𝑖𝑛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24AA7DC-0EA9-40DD-8930-535A60D16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02" y="1040833"/>
                <a:ext cx="79570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0077C461-51DD-4A35-A6EF-7937853A26D2}"/>
                  </a:ext>
                </a:extLst>
              </p:cNvPr>
              <p:cNvSpPr/>
              <p:nvPr/>
            </p:nvSpPr>
            <p:spPr>
              <a:xfrm>
                <a:off x="7881473" y="892646"/>
                <a:ext cx="7620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𝜏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𝑠𝑖𝑛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0077C461-51DD-4A35-A6EF-7937853A2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473" y="892646"/>
                <a:ext cx="76205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7013E9F-CD43-49B8-B437-36144C8FA37E}"/>
                  </a:ext>
                </a:extLst>
              </p:cNvPr>
              <p:cNvSpPr/>
              <p:nvPr/>
            </p:nvSpPr>
            <p:spPr>
              <a:xfrm>
                <a:off x="2497705" y="215494"/>
                <a:ext cx="8165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𝜏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𝑐𝑜𝑠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7013E9F-CD43-49B8-B437-36144C8FA3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705" y="215494"/>
                <a:ext cx="81657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5F2717D-B491-462B-B2BB-96524F317291}"/>
                  </a:ext>
                </a:extLst>
              </p:cNvPr>
              <p:cNvSpPr/>
              <p:nvPr/>
            </p:nvSpPr>
            <p:spPr>
              <a:xfrm>
                <a:off x="5783104" y="215494"/>
                <a:ext cx="87805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𝜏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𝑐𝑜𝑠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5F2717D-B491-462B-B2BB-96524F3172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104" y="215494"/>
                <a:ext cx="87805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8E7DFAC-0237-4F0C-B336-E85E928E2BBF}"/>
              </a:ext>
            </a:extLst>
          </p:cNvPr>
          <p:cNvCxnSpPr>
            <a:cxnSpLocks/>
          </p:cNvCxnSpPr>
          <p:nvPr/>
        </p:nvCxnSpPr>
        <p:spPr>
          <a:xfrm>
            <a:off x="5902282" y="254158"/>
            <a:ext cx="713419" cy="18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700D2BF-9959-40D4-9938-1CF9D7AAAAC9}"/>
              </a:ext>
            </a:extLst>
          </p:cNvPr>
          <p:cNvCxnSpPr/>
          <p:nvPr/>
        </p:nvCxnSpPr>
        <p:spPr>
          <a:xfrm flipH="1">
            <a:off x="2572369" y="272383"/>
            <a:ext cx="6802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F6ACC60-334A-46C1-ACA3-5023DD07FE96}"/>
              </a:ext>
            </a:extLst>
          </p:cNvPr>
          <p:cNvCxnSpPr/>
          <p:nvPr/>
        </p:nvCxnSpPr>
        <p:spPr>
          <a:xfrm>
            <a:off x="1599904" y="855452"/>
            <a:ext cx="0" cy="66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8E1A261-01CD-47FE-A88A-436D1B5AE6AF}"/>
              </a:ext>
            </a:extLst>
          </p:cNvPr>
          <p:cNvCxnSpPr/>
          <p:nvPr/>
        </p:nvCxnSpPr>
        <p:spPr>
          <a:xfrm>
            <a:off x="7878514" y="671486"/>
            <a:ext cx="0" cy="811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1B6F6F8-4678-4AF7-8C0A-8D9A8CFBB89E}"/>
              </a:ext>
            </a:extLst>
          </p:cNvPr>
          <p:cNvCxnSpPr/>
          <p:nvPr/>
        </p:nvCxnSpPr>
        <p:spPr>
          <a:xfrm>
            <a:off x="4316446" y="883620"/>
            <a:ext cx="0" cy="66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0A29514E-4696-4E63-AC6C-1DD27032AADF}"/>
                  </a:ext>
                </a:extLst>
              </p:cNvPr>
              <p:cNvSpPr/>
              <p:nvPr/>
            </p:nvSpPr>
            <p:spPr>
              <a:xfrm flipH="1">
                <a:off x="4065996" y="1018193"/>
                <a:ext cx="157495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𝜏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𝑠𝑖𝑛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0A29514E-4696-4E63-AC6C-1DD27032AA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65996" y="1018193"/>
                <a:ext cx="157495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620BAB9-571B-46A0-82AB-140261A82784}"/>
              </a:ext>
            </a:extLst>
          </p:cNvPr>
          <p:cNvCxnSpPr/>
          <p:nvPr/>
        </p:nvCxnSpPr>
        <p:spPr>
          <a:xfrm>
            <a:off x="4565842" y="866706"/>
            <a:ext cx="0" cy="66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AC83620-ED3A-4381-B859-CD3E74CC0A76}"/>
                  </a:ext>
                </a:extLst>
              </p:cNvPr>
              <p:cNvSpPr/>
              <p:nvPr/>
            </p:nvSpPr>
            <p:spPr>
              <a:xfrm>
                <a:off x="3664149" y="1046958"/>
                <a:ext cx="73721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𝜏𝑠𝑖𝑛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𝜃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AC83620-ED3A-4381-B859-CD3E74CC0A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149" y="1046958"/>
                <a:ext cx="737219" cy="369332"/>
              </a:xfrm>
              <a:prstGeom prst="rect">
                <a:avLst/>
              </a:prstGeom>
              <a:blipFill>
                <a:blip r:embed="rId15"/>
                <a:stretch>
                  <a:fillRect l="-6612" t="-13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4BDAD453-05BD-46DC-8286-07BBDA7E0185}"/>
              </a:ext>
            </a:extLst>
          </p:cNvPr>
          <p:cNvSpPr txBox="1"/>
          <p:nvPr/>
        </p:nvSpPr>
        <p:spPr>
          <a:xfrm>
            <a:off x="8374042" y="33421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+x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E0898DA-D487-4FFB-A66A-5FC70C2BE54A}"/>
              </a:ext>
            </a:extLst>
          </p:cNvPr>
          <p:cNvSpPr txBox="1"/>
          <p:nvPr/>
        </p:nvSpPr>
        <p:spPr>
          <a:xfrm>
            <a:off x="4339173" y="2387827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F8FFA-C4E3-4F72-AF4A-9B028E5003CC}"/>
              </a:ext>
            </a:extLst>
          </p:cNvPr>
          <p:cNvSpPr txBox="1"/>
          <p:nvPr/>
        </p:nvSpPr>
        <p:spPr>
          <a:xfrm>
            <a:off x="4036554" y="26164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6E88A1-0065-431B-B901-11AB57A65F44}"/>
              </a:ext>
            </a:extLst>
          </p:cNvPr>
          <p:cNvSpPr txBox="1"/>
          <p:nvPr/>
        </p:nvSpPr>
        <p:spPr>
          <a:xfrm>
            <a:off x="216174" y="4393696"/>
            <a:ext cx="85968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String element moves in an arc of a circle. It has a centripetal acceleration</a:t>
            </a:r>
          </a:p>
          <a:p>
            <a:r>
              <a:rPr lang="en-US" sz="2200" dirty="0"/>
              <a:t> toward the center of the circle.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0350B00-2ED9-4E7D-BC76-DE728CEAA7B1}"/>
              </a:ext>
            </a:extLst>
          </p:cNvPr>
          <p:cNvSpPr txBox="1"/>
          <p:nvPr/>
        </p:nvSpPr>
        <p:spPr>
          <a:xfrm>
            <a:off x="200860" y="3809887"/>
            <a:ext cx="455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cs typeface="Arial" panose="020B0604020202020204" pitchFamily="34" charset="0"/>
              </a:rPr>
              <a:t>3. Centripetal acceleration: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5985DDD-D5A5-461D-AE40-33E7BA94E0C2}"/>
                  </a:ext>
                </a:extLst>
              </p:cNvPr>
              <p:cNvSpPr txBox="1"/>
              <p:nvPr/>
            </p:nvSpPr>
            <p:spPr>
              <a:xfrm>
                <a:off x="4327450" y="5077670"/>
                <a:ext cx="1343889" cy="666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l-GR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1" dirty="0">
                    <a:solidFill>
                      <a:srgbClr val="7030A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5985DDD-D5A5-461D-AE40-33E7BA94E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450" y="5077670"/>
                <a:ext cx="1343889" cy="666401"/>
              </a:xfrm>
              <a:prstGeom prst="rect">
                <a:avLst/>
              </a:prstGeom>
              <a:blipFill>
                <a:blip r:embed="rId16"/>
                <a:stretch>
                  <a:fillRect b="-9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0ABC699-46C8-45CF-8B7A-EE6FB5E829CA}"/>
              </a:ext>
            </a:extLst>
          </p:cNvPr>
          <p:cNvSpPr txBox="1"/>
          <p:nvPr/>
        </p:nvSpPr>
        <p:spPr>
          <a:xfrm>
            <a:off x="200860" y="5264686"/>
            <a:ext cx="40509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Centripetal </a:t>
            </a:r>
            <a:r>
              <a:rPr lang="en-US" sz="2200" dirty="0"/>
              <a:t>acceleration is given by</a:t>
            </a:r>
          </a:p>
        </p:txBody>
      </p:sp>
    </p:spTree>
    <p:extLst>
      <p:ext uri="{BB962C8B-B14F-4D97-AF65-F5344CB8AC3E}">
        <p14:creationId xmlns:p14="http://schemas.microsoft.com/office/powerpoint/2010/main" val="424076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val 67">
            <a:extLst>
              <a:ext uri="{FF2B5EF4-FFF2-40B4-BE49-F238E27FC236}">
                <a16:creationId xmlns:a16="http://schemas.microsoft.com/office/drawing/2014/main" id="{AFD9FE75-5707-495A-AE30-02BD5767922F}"/>
              </a:ext>
            </a:extLst>
          </p:cNvPr>
          <p:cNvSpPr/>
          <p:nvPr/>
        </p:nvSpPr>
        <p:spPr>
          <a:xfrm>
            <a:off x="2828296" y="771250"/>
            <a:ext cx="3276600" cy="31301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38096E-FAC2-49C3-ADCF-0CDEE87C5290}"/>
              </a:ext>
            </a:extLst>
          </p:cNvPr>
          <p:cNvCxnSpPr>
            <a:cxnSpLocks/>
          </p:cNvCxnSpPr>
          <p:nvPr/>
        </p:nvCxnSpPr>
        <p:spPr>
          <a:xfrm flipH="1">
            <a:off x="1784356" y="593646"/>
            <a:ext cx="2648828" cy="1196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2BD3EBF-1936-4EDE-A684-C2F51F295CE1}"/>
              </a:ext>
            </a:extLst>
          </p:cNvPr>
          <p:cNvCxnSpPr>
            <a:cxnSpLocks/>
          </p:cNvCxnSpPr>
          <p:nvPr/>
        </p:nvCxnSpPr>
        <p:spPr>
          <a:xfrm>
            <a:off x="4414135" y="610522"/>
            <a:ext cx="3217690" cy="1091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EA3DB3-2186-44A4-8823-C90FCF7777FE}"/>
              </a:ext>
            </a:extLst>
          </p:cNvPr>
          <p:cNvCxnSpPr/>
          <p:nvPr/>
        </p:nvCxnSpPr>
        <p:spPr>
          <a:xfrm flipV="1">
            <a:off x="1557514" y="573130"/>
            <a:ext cx="6668086" cy="29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4511D76-4868-44DA-95AB-AB92E68736E7}"/>
              </a:ext>
            </a:extLst>
          </p:cNvPr>
          <p:cNvCxnSpPr/>
          <p:nvPr/>
        </p:nvCxnSpPr>
        <p:spPr>
          <a:xfrm>
            <a:off x="4404464" y="79467"/>
            <a:ext cx="69752" cy="2368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F431025-A445-4B56-B8B0-DC5C1F7032CC}"/>
              </a:ext>
            </a:extLst>
          </p:cNvPr>
          <p:cNvCxnSpPr/>
          <p:nvPr/>
        </p:nvCxnSpPr>
        <p:spPr>
          <a:xfrm>
            <a:off x="3666496" y="923650"/>
            <a:ext cx="80772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A10C7C9-8D8F-4CE7-B103-65526072215D}"/>
              </a:ext>
            </a:extLst>
          </p:cNvPr>
          <p:cNvCxnSpPr>
            <a:cxnSpLocks/>
          </p:cNvCxnSpPr>
          <p:nvPr/>
        </p:nvCxnSpPr>
        <p:spPr>
          <a:xfrm flipV="1">
            <a:off x="4448714" y="883620"/>
            <a:ext cx="731520" cy="1508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D4A6882-7C1B-4027-AD2A-06505C4E527B}"/>
              </a:ext>
            </a:extLst>
          </p:cNvPr>
          <p:cNvCxnSpPr/>
          <p:nvPr/>
        </p:nvCxnSpPr>
        <p:spPr>
          <a:xfrm>
            <a:off x="1801351" y="551679"/>
            <a:ext cx="0" cy="1219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28F8DE7-BE18-4D9F-AC3C-33ED9C6F46F6}"/>
              </a:ext>
            </a:extLst>
          </p:cNvPr>
          <p:cNvCxnSpPr>
            <a:cxnSpLocks/>
          </p:cNvCxnSpPr>
          <p:nvPr/>
        </p:nvCxnSpPr>
        <p:spPr>
          <a:xfrm flipV="1">
            <a:off x="1781424" y="1719297"/>
            <a:ext cx="5891433" cy="52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5CB6D7B6-18A0-479C-965A-20170BAB4C02}"/>
              </a:ext>
            </a:extLst>
          </p:cNvPr>
          <p:cNvSpPr/>
          <p:nvPr/>
        </p:nvSpPr>
        <p:spPr>
          <a:xfrm>
            <a:off x="563398" y="756010"/>
            <a:ext cx="3868615" cy="1997612"/>
          </a:xfrm>
          <a:custGeom>
            <a:avLst/>
            <a:gdLst>
              <a:gd name="connsiteX0" fmla="*/ 3868615 w 3868615"/>
              <a:gd name="connsiteY0" fmla="*/ 0 h 1997612"/>
              <a:gd name="connsiteX1" fmla="*/ 3319975 w 3868615"/>
              <a:gd name="connsiteY1" fmla="*/ 112542 h 1997612"/>
              <a:gd name="connsiteX2" fmla="*/ 3024553 w 3868615"/>
              <a:gd name="connsiteY2" fmla="*/ 295422 h 1997612"/>
              <a:gd name="connsiteX3" fmla="*/ 2729132 w 3868615"/>
              <a:gd name="connsiteY3" fmla="*/ 436098 h 1997612"/>
              <a:gd name="connsiteX4" fmla="*/ 2461846 w 3868615"/>
              <a:gd name="connsiteY4" fmla="*/ 787791 h 1997612"/>
              <a:gd name="connsiteX5" fmla="*/ 2025747 w 3868615"/>
              <a:gd name="connsiteY5" fmla="*/ 1533378 h 1997612"/>
              <a:gd name="connsiteX6" fmla="*/ 1997612 w 3868615"/>
              <a:gd name="connsiteY6" fmla="*/ 1533378 h 1997612"/>
              <a:gd name="connsiteX7" fmla="*/ 2025747 w 3868615"/>
              <a:gd name="connsiteY7" fmla="*/ 1575582 h 1997612"/>
              <a:gd name="connsiteX8" fmla="*/ 1603716 w 3868615"/>
              <a:gd name="connsiteY8" fmla="*/ 1856935 h 1997612"/>
              <a:gd name="connsiteX9" fmla="*/ 1420836 w 3868615"/>
              <a:gd name="connsiteY9" fmla="*/ 1941342 h 1997612"/>
              <a:gd name="connsiteX10" fmla="*/ 1041009 w 3868615"/>
              <a:gd name="connsiteY10" fmla="*/ 1983545 h 1997612"/>
              <a:gd name="connsiteX11" fmla="*/ 618978 w 3868615"/>
              <a:gd name="connsiteY11" fmla="*/ 1997612 h 1997612"/>
              <a:gd name="connsiteX12" fmla="*/ 281353 w 3868615"/>
              <a:gd name="connsiteY12" fmla="*/ 1983545 h 1997612"/>
              <a:gd name="connsiteX13" fmla="*/ 0 w 3868615"/>
              <a:gd name="connsiteY13" fmla="*/ 1983545 h 1997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868615" h="1997612">
                <a:moveTo>
                  <a:pt x="3868615" y="0"/>
                </a:moveTo>
                <a:cubicBezTo>
                  <a:pt x="3664633" y="31652"/>
                  <a:pt x="3460652" y="63305"/>
                  <a:pt x="3319975" y="112542"/>
                </a:cubicBezTo>
                <a:cubicBezTo>
                  <a:pt x="3179298" y="161779"/>
                  <a:pt x="3123027" y="241496"/>
                  <a:pt x="3024553" y="295422"/>
                </a:cubicBezTo>
                <a:cubicBezTo>
                  <a:pt x="2926079" y="349348"/>
                  <a:pt x="2822916" y="354037"/>
                  <a:pt x="2729132" y="436098"/>
                </a:cubicBezTo>
                <a:cubicBezTo>
                  <a:pt x="2635347" y="518160"/>
                  <a:pt x="2579077" y="604911"/>
                  <a:pt x="2461846" y="787791"/>
                </a:cubicBezTo>
                <a:cubicBezTo>
                  <a:pt x="2344615" y="970671"/>
                  <a:pt x="2103119" y="1409114"/>
                  <a:pt x="2025747" y="1533378"/>
                </a:cubicBezTo>
                <a:cubicBezTo>
                  <a:pt x="1948375" y="1657642"/>
                  <a:pt x="1997612" y="1526344"/>
                  <a:pt x="1997612" y="1533378"/>
                </a:cubicBezTo>
                <a:cubicBezTo>
                  <a:pt x="1997612" y="1540412"/>
                  <a:pt x="2091396" y="1521656"/>
                  <a:pt x="2025747" y="1575582"/>
                </a:cubicBezTo>
                <a:cubicBezTo>
                  <a:pt x="1960098" y="1629508"/>
                  <a:pt x="1704534" y="1795975"/>
                  <a:pt x="1603716" y="1856935"/>
                </a:cubicBezTo>
                <a:cubicBezTo>
                  <a:pt x="1502897" y="1917895"/>
                  <a:pt x="1514620" y="1920240"/>
                  <a:pt x="1420836" y="1941342"/>
                </a:cubicBezTo>
                <a:cubicBezTo>
                  <a:pt x="1327052" y="1962444"/>
                  <a:pt x="1174652" y="1974167"/>
                  <a:pt x="1041009" y="1983545"/>
                </a:cubicBezTo>
                <a:cubicBezTo>
                  <a:pt x="907366" y="1992923"/>
                  <a:pt x="745587" y="1997612"/>
                  <a:pt x="618978" y="1997612"/>
                </a:cubicBezTo>
                <a:cubicBezTo>
                  <a:pt x="492369" y="1997612"/>
                  <a:pt x="384516" y="1985890"/>
                  <a:pt x="281353" y="1983545"/>
                </a:cubicBezTo>
                <a:cubicBezTo>
                  <a:pt x="178190" y="1981200"/>
                  <a:pt x="89095" y="1982372"/>
                  <a:pt x="0" y="198354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E4476826-92E0-4435-AA22-90E474E8B1F8}"/>
              </a:ext>
            </a:extLst>
          </p:cNvPr>
          <p:cNvSpPr/>
          <p:nvPr/>
        </p:nvSpPr>
        <p:spPr>
          <a:xfrm>
            <a:off x="4432013" y="770078"/>
            <a:ext cx="4232296" cy="1977822"/>
          </a:xfrm>
          <a:custGeom>
            <a:avLst/>
            <a:gdLst>
              <a:gd name="connsiteX0" fmla="*/ 0 w 4232296"/>
              <a:gd name="connsiteY0" fmla="*/ 0 h 1977822"/>
              <a:gd name="connsiteX1" fmla="*/ 225083 w 4232296"/>
              <a:gd name="connsiteY1" fmla="*/ 28135 h 1977822"/>
              <a:gd name="connsiteX2" fmla="*/ 225083 w 4232296"/>
              <a:gd name="connsiteY2" fmla="*/ 28135 h 1977822"/>
              <a:gd name="connsiteX3" fmla="*/ 337625 w 4232296"/>
              <a:gd name="connsiteY3" fmla="*/ 28135 h 1977822"/>
              <a:gd name="connsiteX4" fmla="*/ 450166 w 4232296"/>
              <a:gd name="connsiteY4" fmla="*/ 56270 h 1977822"/>
              <a:gd name="connsiteX5" fmla="*/ 703385 w 4232296"/>
              <a:gd name="connsiteY5" fmla="*/ 126609 h 1977822"/>
              <a:gd name="connsiteX6" fmla="*/ 928468 w 4232296"/>
              <a:gd name="connsiteY6" fmla="*/ 253218 h 1977822"/>
              <a:gd name="connsiteX7" fmla="*/ 1139483 w 4232296"/>
              <a:gd name="connsiteY7" fmla="*/ 393895 h 1977822"/>
              <a:gd name="connsiteX8" fmla="*/ 1294228 w 4232296"/>
              <a:gd name="connsiteY8" fmla="*/ 562707 h 1977822"/>
              <a:gd name="connsiteX9" fmla="*/ 1463040 w 4232296"/>
              <a:gd name="connsiteY9" fmla="*/ 787790 h 1977822"/>
              <a:gd name="connsiteX10" fmla="*/ 1561514 w 4232296"/>
              <a:gd name="connsiteY10" fmla="*/ 1012874 h 1977822"/>
              <a:gd name="connsiteX11" fmla="*/ 1758461 w 4232296"/>
              <a:gd name="connsiteY11" fmla="*/ 1392701 h 1977822"/>
              <a:gd name="connsiteX12" fmla="*/ 1955409 w 4232296"/>
              <a:gd name="connsiteY12" fmla="*/ 1533378 h 1977822"/>
              <a:gd name="connsiteX13" fmla="*/ 2518117 w 4232296"/>
              <a:gd name="connsiteY13" fmla="*/ 1659987 h 1977822"/>
              <a:gd name="connsiteX14" fmla="*/ 2546252 w 4232296"/>
              <a:gd name="connsiteY14" fmla="*/ 1659987 h 1977822"/>
              <a:gd name="connsiteX15" fmla="*/ 4037428 w 4232296"/>
              <a:gd name="connsiteY15" fmla="*/ 1955409 h 1977822"/>
              <a:gd name="connsiteX16" fmla="*/ 4220308 w 4232296"/>
              <a:gd name="connsiteY16" fmla="*/ 1955409 h 1977822"/>
              <a:gd name="connsiteX17" fmla="*/ 4093698 w 4232296"/>
              <a:gd name="connsiteY17" fmla="*/ 1941341 h 1977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232296" h="1977822">
                <a:moveTo>
                  <a:pt x="0" y="0"/>
                </a:moveTo>
                <a:lnTo>
                  <a:pt x="225083" y="28135"/>
                </a:lnTo>
                <a:lnTo>
                  <a:pt x="225083" y="28135"/>
                </a:lnTo>
                <a:cubicBezTo>
                  <a:pt x="243840" y="28135"/>
                  <a:pt x="300111" y="23446"/>
                  <a:pt x="337625" y="28135"/>
                </a:cubicBezTo>
                <a:cubicBezTo>
                  <a:pt x="375139" y="32824"/>
                  <a:pt x="450166" y="56270"/>
                  <a:pt x="450166" y="56270"/>
                </a:cubicBezTo>
                <a:cubicBezTo>
                  <a:pt x="511126" y="72682"/>
                  <a:pt x="623668" y="93784"/>
                  <a:pt x="703385" y="126609"/>
                </a:cubicBezTo>
                <a:cubicBezTo>
                  <a:pt x="783102" y="159434"/>
                  <a:pt x="855785" y="208670"/>
                  <a:pt x="928468" y="253218"/>
                </a:cubicBezTo>
                <a:cubicBezTo>
                  <a:pt x="1001151" y="297766"/>
                  <a:pt x="1078523" y="342314"/>
                  <a:pt x="1139483" y="393895"/>
                </a:cubicBezTo>
                <a:cubicBezTo>
                  <a:pt x="1200443" y="445477"/>
                  <a:pt x="1240302" y="497058"/>
                  <a:pt x="1294228" y="562707"/>
                </a:cubicBezTo>
                <a:cubicBezTo>
                  <a:pt x="1348154" y="628356"/>
                  <a:pt x="1418492" y="712762"/>
                  <a:pt x="1463040" y="787790"/>
                </a:cubicBezTo>
                <a:cubicBezTo>
                  <a:pt x="1507588" y="862818"/>
                  <a:pt x="1512277" y="912056"/>
                  <a:pt x="1561514" y="1012874"/>
                </a:cubicBezTo>
                <a:cubicBezTo>
                  <a:pt x="1610751" y="1113692"/>
                  <a:pt x="1692812" y="1305950"/>
                  <a:pt x="1758461" y="1392701"/>
                </a:cubicBezTo>
                <a:cubicBezTo>
                  <a:pt x="1824110" y="1479452"/>
                  <a:pt x="1828800" y="1488830"/>
                  <a:pt x="1955409" y="1533378"/>
                </a:cubicBezTo>
                <a:cubicBezTo>
                  <a:pt x="2082018" y="1577926"/>
                  <a:pt x="2419643" y="1638886"/>
                  <a:pt x="2518117" y="1659987"/>
                </a:cubicBezTo>
                <a:cubicBezTo>
                  <a:pt x="2616591" y="1681088"/>
                  <a:pt x="2546252" y="1659987"/>
                  <a:pt x="2546252" y="1659987"/>
                </a:cubicBezTo>
                <a:lnTo>
                  <a:pt x="4037428" y="1955409"/>
                </a:lnTo>
                <a:cubicBezTo>
                  <a:pt x="4316437" y="2004646"/>
                  <a:pt x="4210930" y="1957754"/>
                  <a:pt x="4220308" y="1955409"/>
                </a:cubicBezTo>
                <a:cubicBezTo>
                  <a:pt x="4229686" y="1953064"/>
                  <a:pt x="4161692" y="1947202"/>
                  <a:pt x="4093698" y="19413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E5E8A372-3E4A-4596-9E19-D9C6C4B26FE7}"/>
              </a:ext>
            </a:extLst>
          </p:cNvPr>
          <p:cNvSpPr/>
          <p:nvPr/>
        </p:nvSpPr>
        <p:spPr>
          <a:xfrm>
            <a:off x="4305404" y="2007044"/>
            <a:ext cx="168812" cy="155735"/>
          </a:xfrm>
          <a:custGeom>
            <a:avLst/>
            <a:gdLst>
              <a:gd name="connsiteX0" fmla="*/ 0 w 168812"/>
              <a:gd name="connsiteY0" fmla="*/ 155735 h 155735"/>
              <a:gd name="connsiteX1" fmla="*/ 56270 w 168812"/>
              <a:gd name="connsiteY1" fmla="*/ 991 h 155735"/>
              <a:gd name="connsiteX2" fmla="*/ 168812 w 168812"/>
              <a:gd name="connsiteY2" fmla="*/ 85397 h 155735"/>
              <a:gd name="connsiteX3" fmla="*/ 168812 w 168812"/>
              <a:gd name="connsiteY3" fmla="*/ 85397 h 155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812" h="155735">
                <a:moveTo>
                  <a:pt x="0" y="155735"/>
                </a:moveTo>
                <a:cubicBezTo>
                  <a:pt x="14067" y="84224"/>
                  <a:pt x="28135" y="12714"/>
                  <a:pt x="56270" y="991"/>
                </a:cubicBezTo>
                <a:cubicBezTo>
                  <a:pt x="84405" y="-10732"/>
                  <a:pt x="168812" y="85397"/>
                  <a:pt x="168812" y="85397"/>
                </a:cubicBezTo>
                <a:lnTo>
                  <a:pt x="168812" y="8539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F67751D3-24DA-49FB-9114-2C07E7390871}"/>
              </a:ext>
            </a:extLst>
          </p:cNvPr>
          <p:cNvSpPr/>
          <p:nvPr/>
        </p:nvSpPr>
        <p:spPr>
          <a:xfrm>
            <a:off x="4460148" y="2022024"/>
            <a:ext cx="126610" cy="112620"/>
          </a:xfrm>
          <a:custGeom>
            <a:avLst/>
            <a:gdLst>
              <a:gd name="connsiteX0" fmla="*/ 0 w 126610"/>
              <a:gd name="connsiteY0" fmla="*/ 98552 h 112620"/>
              <a:gd name="connsiteX1" fmla="*/ 84406 w 126610"/>
              <a:gd name="connsiteY1" fmla="*/ 78 h 112620"/>
              <a:gd name="connsiteX2" fmla="*/ 126610 w 126610"/>
              <a:gd name="connsiteY2" fmla="*/ 112620 h 112620"/>
              <a:gd name="connsiteX3" fmla="*/ 126610 w 126610"/>
              <a:gd name="connsiteY3" fmla="*/ 112620 h 11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610" h="112620">
                <a:moveTo>
                  <a:pt x="0" y="98552"/>
                </a:moveTo>
                <a:cubicBezTo>
                  <a:pt x="31652" y="48142"/>
                  <a:pt x="63304" y="-2267"/>
                  <a:pt x="84406" y="78"/>
                </a:cubicBezTo>
                <a:cubicBezTo>
                  <a:pt x="105508" y="2423"/>
                  <a:pt x="126610" y="112620"/>
                  <a:pt x="126610" y="112620"/>
                </a:cubicBezTo>
                <a:lnTo>
                  <a:pt x="126610" y="11262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7D1B3643-EDC8-4BBF-BF68-1B55E32D8C8A}"/>
              </a:ext>
            </a:extLst>
          </p:cNvPr>
          <p:cNvSpPr/>
          <p:nvPr/>
        </p:nvSpPr>
        <p:spPr>
          <a:xfrm>
            <a:off x="4347607" y="2190675"/>
            <a:ext cx="211015" cy="42443"/>
          </a:xfrm>
          <a:custGeom>
            <a:avLst/>
            <a:gdLst>
              <a:gd name="connsiteX0" fmla="*/ 0 w 211015"/>
              <a:gd name="connsiteY0" fmla="*/ 28375 h 42443"/>
              <a:gd name="connsiteX1" fmla="*/ 112541 w 211015"/>
              <a:gd name="connsiteY1" fmla="*/ 240 h 42443"/>
              <a:gd name="connsiteX2" fmla="*/ 211015 w 211015"/>
              <a:gd name="connsiteY2" fmla="*/ 42443 h 4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015" h="42443">
                <a:moveTo>
                  <a:pt x="0" y="28375"/>
                </a:moveTo>
                <a:cubicBezTo>
                  <a:pt x="38686" y="13135"/>
                  <a:pt x="77372" y="-2105"/>
                  <a:pt x="112541" y="240"/>
                </a:cubicBezTo>
                <a:cubicBezTo>
                  <a:pt x="147710" y="2585"/>
                  <a:pt x="179362" y="22514"/>
                  <a:pt x="211015" y="4244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0012563-6179-4362-8578-D550F4A05C94}"/>
                  </a:ext>
                </a:extLst>
              </p:cNvPr>
              <p:cNvSpPr txBox="1"/>
              <p:nvPr/>
            </p:nvSpPr>
            <p:spPr>
              <a:xfrm>
                <a:off x="3673237" y="514288"/>
                <a:ext cx="548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0012563-6179-4362-8578-D550F4A05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237" y="514288"/>
                <a:ext cx="54893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768EB8A-9CF6-435D-9D8C-5D76D4876C6A}"/>
                  </a:ext>
                </a:extLst>
              </p:cNvPr>
              <p:cNvSpPr/>
              <p:nvPr/>
            </p:nvSpPr>
            <p:spPr>
              <a:xfrm>
                <a:off x="4157358" y="1694863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768EB8A-9CF6-435D-9D8C-5D76D4876C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358" y="1694863"/>
                <a:ext cx="3741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396EDF7F-770A-405D-8240-2D0C30FE1FB1}"/>
              </a:ext>
            </a:extLst>
          </p:cNvPr>
          <p:cNvSpPr/>
          <p:nvPr/>
        </p:nvSpPr>
        <p:spPr>
          <a:xfrm>
            <a:off x="5036924" y="587198"/>
            <a:ext cx="71151" cy="230910"/>
          </a:xfrm>
          <a:custGeom>
            <a:avLst/>
            <a:gdLst>
              <a:gd name="connsiteX0" fmla="*/ 42203 w 71151"/>
              <a:gd name="connsiteY0" fmla="*/ 0 h 230910"/>
              <a:gd name="connsiteX1" fmla="*/ 70338 w 71151"/>
              <a:gd name="connsiteY1" fmla="*/ 126609 h 230910"/>
              <a:gd name="connsiteX2" fmla="*/ 14067 w 71151"/>
              <a:gd name="connsiteY2" fmla="*/ 225083 h 230910"/>
              <a:gd name="connsiteX3" fmla="*/ 0 w 71151"/>
              <a:gd name="connsiteY3" fmla="*/ 211015 h 230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51" h="230910">
                <a:moveTo>
                  <a:pt x="42203" y="0"/>
                </a:moveTo>
                <a:cubicBezTo>
                  <a:pt x="58615" y="44547"/>
                  <a:pt x="75027" y="89095"/>
                  <a:pt x="70338" y="126609"/>
                </a:cubicBezTo>
                <a:cubicBezTo>
                  <a:pt x="65649" y="164123"/>
                  <a:pt x="25790" y="211015"/>
                  <a:pt x="14067" y="225083"/>
                </a:cubicBezTo>
                <a:cubicBezTo>
                  <a:pt x="2344" y="239151"/>
                  <a:pt x="1172" y="225083"/>
                  <a:pt x="0" y="2110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6B0AC088-F243-495E-A117-A51BF48992DD}"/>
              </a:ext>
            </a:extLst>
          </p:cNvPr>
          <p:cNvSpPr/>
          <p:nvPr/>
        </p:nvSpPr>
        <p:spPr>
          <a:xfrm>
            <a:off x="3741477" y="573130"/>
            <a:ext cx="85625" cy="253218"/>
          </a:xfrm>
          <a:custGeom>
            <a:avLst/>
            <a:gdLst>
              <a:gd name="connsiteX0" fmla="*/ 43422 w 85625"/>
              <a:gd name="connsiteY0" fmla="*/ 0 h 253218"/>
              <a:gd name="connsiteX1" fmla="*/ 1219 w 85625"/>
              <a:gd name="connsiteY1" fmla="*/ 154745 h 253218"/>
              <a:gd name="connsiteX2" fmla="*/ 85625 w 85625"/>
              <a:gd name="connsiteY2" fmla="*/ 253218 h 253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625" h="253218">
                <a:moveTo>
                  <a:pt x="43422" y="0"/>
                </a:moveTo>
                <a:cubicBezTo>
                  <a:pt x="18803" y="56271"/>
                  <a:pt x="-5815" y="112542"/>
                  <a:pt x="1219" y="154745"/>
                </a:cubicBezTo>
                <a:cubicBezTo>
                  <a:pt x="8253" y="196948"/>
                  <a:pt x="46939" y="225083"/>
                  <a:pt x="85625" y="2532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E428CB4-4FD2-4789-8BE1-047D4862A150}"/>
                  </a:ext>
                </a:extLst>
              </p:cNvPr>
              <p:cNvSpPr txBox="1"/>
              <p:nvPr/>
            </p:nvSpPr>
            <p:spPr>
              <a:xfrm>
                <a:off x="4657830" y="497130"/>
                <a:ext cx="548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E428CB4-4FD2-4789-8BE1-047D4862A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830" y="497130"/>
                <a:ext cx="54893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454252C-0499-45E2-B72B-E44A5A58EF0F}"/>
                  </a:ext>
                </a:extLst>
              </p:cNvPr>
              <p:cNvSpPr txBox="1"/>
              <p:nvPr/>
            </p:nvSpPr>
            <p:spPr>
              <a:xfrm>
                <a:off x="4514595" y="2038028"/>
                <a:ext cx="548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Cambria Math" panose="02040503050406030204" pitchFamily="18" charset="0"/>
                    <a:cs typeface="+mn-cs"/>
                  </a:rPr>
                  <a:t>2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𝜃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454252C-0499-45E2-B72B-E44A5A58E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595" y="2038028"/>
                <a:ext cx="548933" cy="369332"/>
              </a:xfrm>
              <a:prstGeom prst="rect">
                <a:avLst/>
              </a:prstGeom>
              <a:blipFill>
                <a:blip r:embed="rId5"/>
                <a:stretch>
                  <a:fillRect l="-1000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FBB9D1D-2A9F-4454-A423-68A213A38212}"/>
                  </a:ext>
                </a:extLst>
              </p:cNvPr>
              <p:cNvSpPr txBox="1"/>
              <p:nvPr/>
            </p:nvSpPr>
            <p:spPr>
              <a:xfrm flipH="1">
                <a:off x="4443417" y="1715890"/>
                <a:ext cx="213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FBB9D1D-2A9F-4454-A423-68A213A38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443417" y="1715890"/>
                <a:ext cx="213679" cy="369332"/>
              </a:xfrm>
              <a:prstGeom prst="rect">
                <a:avLst/>
              </a:prstGeom>
              <a:blipFill>
                <a:blip r:embed="rId6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02E5DBC-8D6A-4F81-8044-64B6F21DCFF4}"/>
              </a:ext>
            </a:extLst>
          </p:cNvPr>
          <p:cNvCxnSpPr/>
          <p:nvPr/>
        </p:nvCxnSpPr>
        <p:spPr>
          <a:xfrm>
            <a:off x="3673237" y="818108"/>
            <a:ext cx="0" cy="4454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3A1ADD8-0364-43AC-9B7B-E78C58613614}"/>
              </a:ext>
            </a:extLst>
          </p:cNvPr>
          <p:cNvCxnSpPr/>
          <p:nvPr/>
        </p:nvCxnSpPr>
        <p:spPr>
          <a:xfrm>
            <a:off x="5180234" y="660895"/>
            <a:ext cx="0" cy="4454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1490940-3FB4-4EED-9A61-171617FF2468}"/>
              </a:ext>
            </a:extLst>
          </p:cNvPr>
          <p:cNvCxnSpPr>
            <a:cxnSpLocks/>
          </p:cNvCxnSpPr>
          <p:nvPr/>
        </p:nvCxnSpPr>
        <p:spPr>
          <a:xfrm flipH="1">
            <a:off x="3087302" y="2436852"/>
            <a:ext cx="1338772" cy="745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A30403DE-1A61-4214-8D4E-4F18CD9F4CB0}"/>
              </a:ext>
            </a:extLst>
          </p:cNvPr>
          <p:cNvSpPr txBox="1"/>
          <p:nvPr/>
        </p:nvSpPr>
        <p:spPr>
          <a:xfrm>
            <a:off x="3477145" y="252258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7E3B8C5-63B3-44E3-AD58-9D642CFD7582}"/>
                  </a:ext>
                </a:extLst>
              </p:cNvPr>
              <p:cNvSpPr txBox="1"/>
              <p:nvPr/>
            </p:nvSpPr>
            <p:spPr>
              <a:xfrm>
                <a:off x="4251761" y="707980"/>
                <a:ext cx="375424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∆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</a:t>
                </a: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7E3B8C5-63B3-44E3-AD58-9D642CFD7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761" y="707980"/>
                <a:ext cx="375424" cy="369332"/>
              </a:xfrm>
              <a:prstGeom prst="rect">
                <a:avLst/>
              </a:prstGeom>
              <a:blipFill>
                <a:blip r:embed="rId7"/>
                <a:stretch>
                  <a:fillRect t="-6349" r="-10938" b="-2222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E82A5B0-FA80-43F4-B8FF-15B59274326B}"/>
              </a:ext>
            </a:extLst>
          </p:cNvPr>
          <p:cNvCxnSpPr/>
          <p:nvPr/>
        </p:nvCxnSpPr>
        <p:spPr>
          <a:xfrm>
            <a:off x="7672857" y="551679"/>
            <a:ext cx="0" cy="1219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9E535C67-7BD8-41CC-9DA1-CD97D5D9203A}"/>
                  </a:ext>
                </a:extLst>
              </p:cNvPr>
              <p:cNvSpPr txBox="1"/>
              <p:nvPr/>
            </p:nvSpPr>
            <p:spPr>
              <a:xfrm>
                <a:off x="2331130" y="1054723"/>
                <a:ext cx="4012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𝜏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9E535C67-7BD8-41CC-9DA1-CD97D5D92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130" y="1054723"/>
                <a:ext cx="40126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2B0DF48-5DB6-4CAE-B106-7F7F610386F3}"/>
                  </a:ext>
                </a:extLst>
              </p:cNvPr>
              <p:cNvSpPr/>
              <p:nvPr/>
            </p:nvSpPr>
            <p:spPr>
              <a:xfrm>
                <a:off x="6214437" y="952142"/>
                <a:ext cx="4012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𝜏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2B0DF48-5DB6-4CAE-B106-7F7F610386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437" y="952142"/>
                <a:ext cx="40126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24AA7DC-0EA9-40DD-8930-535A60D16F79}"/>
                  </a:ext>
                </a:extLst>
              </p:cNvPr>
              <p:cNvSpPr txBox="1"/>
              <p:nvPr/>
            </p:nvSpPr>
            <p:spPr>
              <a:xfrm>
                <a:off x="804202" y="1040833"/>
                <a:ext cx="795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𝜏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𝑠𝑖𝑛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24AA7DC-0EA9-40DD-8930-535A60D16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02" y="1040833"/>
                <a:ext cx="79570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0077C461-51DD-4A35-A6EF-7937853A26D2}"/>
                  </a:ext>
                </a:extLst>
              </p:cNvPr>
              <p:cNvSpPr/>
              <p:nvPr/>
            </p:nvSpPr>
            <p:spPr>
              <a:xfrm>
                <a:off x="7881473" y="892646"/>
                <a:ext cx="7620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𝜏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𝑠𝑖𝑛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0077C461-51DD-4A35-A6EF-7937853A2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473" y="892646"/>
                <a:ext cx="76205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7013E9F-CD43-49B8-B437-36144C8FA37E}"/>
                  </a:ext>
                </a:extLst>
              </p:cNvPr>
              <p:cNvSpPr/>
              <p:nvPr/>
            </p:nvSpPr>
            <p:spPr>
              <a:xfrm>
                <a:off x="2497705" y="215494"/>
                <a:ext cx="8165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𝜏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𝑐𝑜𝑠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7013E9F-CD43-49B8-B437-36144C8FA3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705" y="215494"/>
                <a:ext cx="81657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5F2717D-B491-462B-B2BB-96524F317291}"/>
                  </a:ext>
                </a:extLst>
              </p:cNvPr>
              <p:cNvSpPr/>
              <p:nvPr/>
            </p:nvSpPr>
            <p:spPr>
              <a:xfrm>
                <a:off x="5783104" y="215494"/>
                <a:ext cx="87805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𝜏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𝑐𝑜𝑠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5F2717D-B491-462B-B2BB-96524F3172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104" y="215494"/>
                <a:ext cx="87805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8E7DFAC-0237-4F0C-B336-E85E928E2BBF}"/>
              </a:ext>
            </a:extLst>
          </p:cNvPr>
          <p:cNvCxnSpPr>
            <a:cxnSpLocks/>
          </p:cNvCxnSpPr>
          <p:nvPr/>
        </p:nvCxnSpPr>
        <p:spPr>
          <a:xfrm>
            <a:off x="5947737" y="197269"/>
            <a:ext cx="713419" cy="18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700D2BF-9959-40D4-9938-1CF9D7AAAAC9}"/>
              </a:ext>
            </a:extLst>
          </p:cNvPr>
          <p:cNvCxnSpPr/>
          <p:nvPr/>
        </p:nvCxnSpPr>
        <p:spPr>
          <a:xfrm flipH="1">
            <a:off x="2614762" y="215494"/>
            <a:ext cx="6802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F6ACC60-334A-46C1-ACA3-5023DD07FE96}"/>
              </a:ext>
            </a:extLst>
          </p:cNvPr>
          <p:cNvCxnSpPr/>
          <p:nvPr/>
        </p:nvCxnSpPr>
        <p:spPr>
          <a:xfrm>
            <a:off x="1599904" y="855452"/>
            <a:ext cx="0" cy="66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8E1A261-01CD-47FE-A88A-436D1B5AE6AF}"/>
              </a:ext>
            </a:extLst>
          </p:cNvPr>
          <p:cNvCxnSpPr/>
          <p:nvPr/>
        </p:nvCxnSpPr>
        <p:spPr>
          <a:xfrm>
            <a:off x="7878514" y="671486"/>
            <a:ext cx="0" cy="811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1B6F6F8-4678-4AF7-8C0A-8D9A8CFBB89E}"/>
              </a:ext>
            </a:extLst>
          </p:cNvPr>
          <p:cNvCxnSpPr/>
          <p:nvPr/>
        </p:nvCxnSpPr>
        <p:spPr>
          <a:xfrm>
            <a:off x="4316446" y="883620"/>
            <a:ext cx="0" cy="66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0A29514E-4696-4E63-AC6C-1DD27032AADF}"/>
                  </a:ext>
                </a:extLst>
              </p:cNvPr>
              <p:cNvSpPr/>
              <p:nvPr/>
            </p:nvSpPr>
            <p:spPr>
              <a:xfrm flipH="1">
                <a:off x="4065996" y="1018193"/>
                <a:ext cx="157495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𝜏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𝑠𝑖𝑛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0A29514E-4696-4E63-AC6C-1DD27032AA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65996" y="1018193"/>
                <a:ext cx="157495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620BAB9-571B-46A0-82AB-140261A82784}"/>
              </a:ext>
            </a:extLst>
          </p:cNvPr>
          <p:cNvCxnSpPr/>
          <p:nvPr/>
        </p:nvCxnSpPr>
        <p:spPr>
          <a:xfrm>
            <a:off x="4565842" y="866706"/>
            <a:ext cx="0" cy="66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AC83620-ED3A-4381-B859-CD3E74CC0A76}"/>
                  </a:ext>
                </a:extLst>
              </p:cNvPr>
              <p:cNvSpPr/>
              <p:nvPr/>
            </p:nvSpPr>
            <p:spPr>
              <a:xfrm>
                <a:off x="3664149" y="1046958"/>
                <a:ext cx="73721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𝜏𝑠𝑖𝑛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𝜃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3AC83620-ED3A-4381-B859-CD3E74CC0A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149" y="1046958"/>
                <a:ext cx="737219" cy="369332"/>
              </a:xfrm>
              <a:prstGeom prst="rect">
                <a:avLst/>
              </a:prstGeom>
              <a:blipFill>
                <a:blip r:embed="rId15"/>
                <a:stretch>
                  <a:fillRect l="-6612" t="-13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4BDAD453-05BD-46DC-8286-07BBDA7E0185}"/>
              </a:ext>
            </a:extLst>
          </p:cNvPr>
          <p:cNvSpPr txBox="1"/>
          <p:nvPr/>
        </p:nvSpPr>
        <p:spPr>
          <a:xfrm>
            <a:off x="8374042" y="33421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+x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E0898DA-D487-4FFB-A66A-5FC70C2BE54A}"/>
              </a:ext>
            </a:extLst>
          </p:cNvPr>
          <p:cNvSpPr txBox="1"/>
          <p:nvPr/>
        </p:nvSpPr>
        <p:spPr>
          <a:xfrm>
            <a:off x="4339173" y="2387827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F8FFA-C4E3-4F72-AF4A-9B028E5003CC}"/>
              </a:ext>
            </a:extLst>
          </p:cNvPr>
          <p:cNvSpPr txBox="1"/>
          <p:nvPr/>
        </p:nvSpPr>
        <p:spPr>
          <a:xfrm>
            <a:off x="4036554" y="26164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C4FA28-0074-4FF6-8888-93154B6E0A72}"/>
              </a:ext>
            </a:extLst>
          </p:cNvPr>
          <p:cNvSpPr txBox="1"/>
          <p:nvPr/>
        </p:nvSpPr>
        <p:spPr>
          <a:xfrm>
            <a:off x="149494" y="3086551"/>
            <a:ext cx="3092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Newton’s 2</a:t>
            </a:r>
            <a:r>
              <a:rPr lang="en-US" sz="2000" baseline="30000" dirty="0">
                <a:solidFill>
                  <a:srgbClr val="FF0000"/>
                </a:solidFill>
              </a:rPr>
              <a:t>nd</a:t>
            </a:r>
            <a:r>
              <a:rPr lang="en-US" sz="2000" dirty="0">
                <a:solidFill>
                  <a:srgbClr val="FF0000"/>
                </a:solidFill>
              </a:rPr>
              <a:t> law of motion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58BD7DE-69BD-4D27-94CF-67863B431491}"/>
                  </a:ext>
                </a:extLst>
              </p:cNvPr>
              <p:cNvSpPr/>
              <p:nvPr/>
            </p:nvSpPr>
            <p:spPr>
              <a:xfrm>
                <a:off x="477650" y="3957238"/>
                <a:ext cx="2751348" cy="6664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fName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i="1" dirty="0">
                    <a:solidFill>
                      <a:prstClr val="black"/>
                    </a:solidFill>
                  </a:rPr>
                  <a:t> =</a:t>
                </a:r>
                <a:r>
                  <a:rPr lang="el-GR" sz="24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sz="2400" i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58BD7DE-69BD-4D27-94CF-67863B4314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50" y="3957238"/>
                <a:ext cx="2751348" cy="666401"/>
              </a:xfrm>
              <a:prstGeom prst="rect">
                <a:avLst/>
              </a:prstGeom>
              <a:blipFill>
                <a:blip r:embed="rId16"/>
                <a:stretch>
                  <a:fillRect b="-9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118179B-159E-4CCD-BEB3-0DBF73E22167}"/>
                  </a:ext>
                </a:extLst>
              </p:cNvPr>
              <p:cNvSpPr/>
              <p:nvPr/>
            </p:nvSpPr>
            <p:spPr>
              <a:xfrm>
                <a:off x="1010441" y="4758511"/>
                <a:ext cx="121656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</m:oMath>
                </a14:m>
                <a:r>
                  <a:rPr lang="en-US" sz="2400" i="1" dirty="0">
                    <a:solidFill>
                      <a:prstClr val="black"/>
                    </a:solidFill>
                  </a:rPr>
                  <a:t> = </a:t>
                </a:r>
                <a:r>
                  <a:rPr lang="en-US" sz="24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118179B-159E-4CCD-BEB3-0DBF73E221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441" y="4758511"/>
                <a:ext cx="1216564" cy="461665"/>
              </a:xfrm>
              <a:prstGeom prst="rect">
                <a:avLst/>
              </a:prstGeom>
              <a:blipFill>
                <a:blip r:embed="rId17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2DACEC7-3218-4DC7-807A-FC197D943ACC}"/>
                  </a:ext>
                </a:extLst>
              </p:cNvPr>
              <p:cNvSpPr txBox="1"/>
              <p:nvPr/>
            </p:nvSpPr>
            <p:spPr>
              <a:xfrm>
                <a:off x="927959" y="5272538"/>
                <a:ext cx="1343889" cy="626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2400" i="1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num>
                      <m:den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</m:oMath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2DACEC7-3218-4DC7-807A-FC197D943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59" y="5272538"/>
                <a:ext cx="1343889" cy="626069"/>
              </a:xfrm>
              <a:prstGeom prst="rect">
                <a:avLst/>
              </a:prstGeom>
              <a:blipFill>
                <a:blip r:embed="rId18"/>
                <a:stretch>
                  <a:fillRect t="-971" b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516E5BF-2549-4D24-AD87-77FDE4E73D78}"/>
                  </a:ext>
                </a:extLst>
              </p:cNvPr>
              <p:cNvSpPr/>
              <p:nvPr/>
            </p:nvSpPr>
            <p:spPr>
              <a:xfrm>
                <a:off x="883116" y="6003331"/>
                <a:ext cx="1343889" cy="6260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r>
                  <a:rPr lang="en-US" sz="2400" i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516E5BF-2549-4D24-AD87-77FDE4E73D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16" y="6003331"/>
                <a:ext cx="1343889" cy="62606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F325EC-8194-4661-9784-03F286C1E8CE}"/>
              </a:ext>
            </a:extLst>
          </p:cNvPr>
          <p:cNvCxnSpPr/>
          <p:nvPr/>
        </p:nvCxnSpPr>
        <p:spPr>
          <a:xfrm flipH="1">
            <a:off x="2914498" y="4320475"/>
            <a:ext cx="33130" cy="237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2D7C217-ECA7-420B-ACA6-67E5269C7802}"/>
              </a:ext>
            </a:extLst>
          </p:cNvPr>
          <p:cNvSpPr txBox="1"/>
          <p:nvPr/>
        </p:nvSpPr>
        <p:spPr>
          <a:xfrm>
            <a:off x="2981199" y="4831944"/>
            <a:ext cx="55324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speed of a wave along a stretched ideal string</a:t>
            </a:r>
          </a:p>
          <a:p>
            <a:r>
              <a:rPr lang="en-US" sz="2000" dirty="0"/>
              <a:t>depends only on the </a:t>
            </a:r>
            <a:r>
              <a:rPr lang="en-US" sz="2000" dirty="0">
                <a:solidFill>
                  <a:srgbClr val="0070C0"/>
                </a:solidFill>
              </a:rPr>
              <a:t>tension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70C0"/>
                </a:solidFill>
              </a:rPr>
              <a:t>linear density</a:t>
            </a:r>
          </a:p>
          <a:p>
            <a:r>
              <a:rPr lang="en-US" sz="2000" dirty="0">
                <a:solidFill>
                  <a:srgbClr val="0070C0"/>
                </a:solidFill>
              </a:rPr>
              <a:t>of the string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not on the frequency of the wave</a:t>
            </a:r>
            <a:r>
              <a:rPr lang="en-US" sz="20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9CB1CC4-FC7A-4685-B4D2-DDA64D214D85}"/>
                  </a:ext>
                </a:extLst>
              </p:cNvPr>
              <p:cNvSpPr/>
              <p:nvPr/>
            </p:nvSpPr>
            <p:spPr>
              <a:xfrm>
                <a:off x="1134610" y="3581735"/>
                <a:ext cx="104182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F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a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9CB1CC4-FC7A-4685-B4D2-DDA64D214D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610" y="3581735"/>
                <a:ext cx="1041824" cy="400110"/>
              </a:xfrm>
              <a:prstGeom prst="rect">
                <a:avLst/>
              </a:prstGeom>
              <a:blipFill>
                <a:blip r:embed="rId20"/>
                <a:stretch>
                  <a:fillRect l="-5848" t="-9231" r="-5848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347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C402B6-62EA-4B50-84A7-95352031FE24}"/>
              </a:ext>
            </a:extLst>
          </p:cNvPr>
          <p:cNvSpPr/>
          <p:nvPr/>
        </p:nvSpPr>
        <p:spPr>
          <a:xfrm>
            <a:off x="342900" y="381000"/>
            <a:ext cx="82677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A sinusoidal wave travels along a string under tension. Figure gives the slopes along the string at time t = 0. The scale of the x axis is set by x</a:t>
            </a:r>
            <a:r>
              <a:rPr lang="en-US" sz="2000" baseline="-25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0.80 m. What is the amplitude of the wave?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6790B6D-8D97-4185-B824-614EB894D88A}"/>
                  </a:ext>
                </a:extLst>
              </p:cNvPr>
              <p:cNvSpPr/>
              <p:nvPr/>
            </p:nvSpPr>
            <p:spPr>
              <a:xfrm>
                <a:off x="792479" y="1536785"/>
                <a:ext cx="457200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i="1" dirty="0">
                    <a:solidFill>
                      <a:srgbClr val="231F20"/>
                    </a:solidFill>
                    <a:latin typeface="TimesTen-Italic"/>
                  </a:rPr>
                  <a:t>y</a:t>
                </a:r>
                <a:r>
                  <a:rPr lang="en-US" sz="2400" dirty="0">
                    <a:solidFill>
                      <a:srgbClr val="231F20"/>
                    </a:solidFill>
                    <a:latin typeface="TimesTen-Roman"/>
                  </a:rPr>
                  <a:t>(</a:t>
                </a:r>
                <a:r>
                  <a:rPr lang="en-US" sz="2400" i="1" dirty="0">
                    <a:solidFill>
                      <a:srgbClr val="231F20"/>
                    </a:solidFill>
                    <a:latin typeface="TimesTen-Italic"/>
                  </a:rPr>
                  <a:t>x</a:t>
                </a:r>
                <a:r>
                  <a:rPr lang="en-US" sz="2400" dirty="0">
                    <a:solidFill>
                      <a:srgbClr val="231F20"/>
                    </a:solidFill>
                    <a:latin typeface="TimesTen-Roman"/>
                  </a:rPr>
                  <a:t>, </a:t>
                </a:r>
                <a:r>
                  <a:rPr lang="en-US" sz="2400" i="1" dirty="0">
                    <a:solidFill>
                      <a:srgbClr val="231F20"/>
                    </a:solidFill>
                    <a:latin typeface="TimesTen-Italic"/>
                  </a:rPr>
                  <a:t>t</a:t>
                </a:r>
                <a:r>
                  <a:rPr lang="en-US" sz="2400" dirty="0">
                    <a:solidFill>
                      <a:srgbClr val="231F20"/>
                    </a:solidFill>
                    <a:latin typeface="TimesTen-Roman"/>
                  </a:rPr>
                  <a:t>) </a:t>
                </a:r>
                <a:r>
                  <a:rPr lang="en-US" sz="2400" dirty="0">
                    <a:solidFill>
                      <a:srgbClr val="231F20"/>
                    </a:solidFill>
                    <a:latin typeface="MathematicalPi-One"/>
                  </a:rPr>
                  <a:t>= </a:t>
                </a:r>
                <a:r>
                  <a:rPr lang="en-US" sz="2400" i="1" dirty="0">
                    <a:solidFill>
                      <a:srgbClr val="231F20"/>
                    </a:solidFill>
                    <a:latin typeface="TimesTen-Italic"/>
                  </a:rPr>
                  <a:t>y</a:t>
                </a:r>
                <a:r>
                  <a:rPr lang="en-US" sz="2400" i="1" baseline="-25000" dirty="0">
                    <a:solidFill>
                      <a:srgbClr val="231F20"/>
                    </a:solidFill>
                    <a:latin typeface="TimesTen-Italic"/>
                  </a:rPr>
                  <a:t>m</a:t>
                </a:r>
                <a:r>
                  <a:rPr lang="en-US" sz="2400" i="1" dirty="0">
                    <a:solidFill>
                      <a:srgbClr val="231F20"/>
                    </a:solidFill>
                    <a:latin typeface="TimesTen-Italic"/>
                  </a:rPr>
                  <a:t> </a:t>
                </a:r>
                <a:r>
                  <a:rPr lang="en-US" sz="2400" dirty="0">
                    <a:solidFill>
                      <a:srgbClr val="231F20"/>
                    </a:solidFill>
                    <a:latin typeface="TimesTen-Roman"/>
                  </a:rPr>
                  <a:t>sin(</a:t>
                </a:r>
                <a:r>
                  <a:rPr lang="en-US" sz="2400" i="1" dirty="0">
                    <a:solidFill>
                      <a:srgbClr val="231F20"/>
                    </a:solidFill>
                    <a:latin typeface="TimesTen-Italic"/>
                  </a:rPr>
                  <a:t>kx </a:t>
                </a:r>
                <a:r>
                  <a:rPr lang="en-US" sz="2400" i="1" dirty="0">
                    <a:solidFill>
                      <a:srgbClr val="231F20"/>
                    </a:solidFill>
                    <a:latin typeface="MathematicalPi-One"/>
                  </a:rPr>
                  <a:t>-</a:t>
                </a:r>
                <a:r>
                  <a:rPr lang="en-US" sz="24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i="1" dirty="0">
                    <a:solidFill>
                      <a:srgbClr val="231F20"/>
                    </a:solidFill>
                    <a:latin typeface="TimesTen-Italic"/>
                  </a:rPr>
                  <a:t>t</a:t>
                </a:r>
                <a:r>
                  <a:rPr lang="en-US" sz="2400" dirty="0">
                    <a:solidFill>
                      <a:srgbClr val="231F20"/>
                    </a:solidFill>
                    <a:latin typeface="TimesTen-Roman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6790B6D-8D97-4185-B824-614EB894D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79" y="1536785"/>
                <a:ext cx="4572000" cy="461665"/>
              </a:xfrm>
              <a:prstGeom prst="rect">
                <a:avLst/>
              </a:prstGeom>
              <a:blipFill>
                <a:blip r:embed="rId2"/>
                <a:stretch>
                  <a:fillRect l="-2000" t="-1184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A183680-2004-406F-AC40-A15FD035EC82}"/>
                  </a:ext>
                </a:extLst>
              </p:cNvPr>
              <p:cNvSpPr/>
              <p:nvPr/>
            </p:nvSpPr>
            <p:spPr>
              <a:xfrm>
                <a:off x="786617" y="2147979"/>
                <a:ext cx="4572000" cy="62427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MathematicalPi-One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TimesTen-Italic"/>
                  </a:rPr>
                  <a:t>{y</a:t>
                </a:r>
                <a:r>
                  <a:rPr lang="en-US" sz="2400" baseline="-25000" dirty="0">
                    <a:solidFill>
                      <a:srgbClr val="00B050"/>
                    </a:solidFill>
                    <a:latin typeface="TimesTen-Italic"/>
                  </a:rPr>
                  <a:t>m</a:t>
                </a:r>
                <a:r>
                  <a:rPr lang="en-US" sz="2400" dirty="0">
                    <a:solidFill>
                      <a:srgbClr val="00B050"/>
                    </a:solidFill>
                    <a:latin typeface="TimesTen-Italic"/>
                  </a:rPr>
                  <a:t> </a:t>
                </a:r>
                <a:r>
                  <a:rPr lang="en-US" sz="2400" dirty="0">
                    <a:solidFill>
                      <a:srgbClr val="00B050"/>
                    </a:solidFill>
                    <a:latin typeface="TimesTen-Roman"/>
                  </a:rPr>
                  <a:t>sin(</a:t>
                </a:r>
                <a:r>
                  <a:rPr lang="en-US" sz="2400" dirty="0">
                    <a:solidFill>
                      <a:srgbClr val="00B050"/>
                    </a:solidFill>
                    <a:latin typeface="TimesTen-Italic"/>
                  </a:rPr>
                  <a:t>kx </a:t>
                </a:r>
                <a:r>
                  <a:rPr lang="en-US" sz="2400" dirty="0">
                    <a:solidFill>
                      <a:srgbClr val="00B050"/>
                    </a:solidFill>
                    <a:latin typeface="MathematicalPi-One"/>
                  </a:rPr>
                  <a:t>-</a:t>
                </a:r>
                <a:r>
                  <a:rPr lang="en-US" sz="240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TimesTen-Italic"/>
                  </a:rPr>
                  <a:t>t</a:t>
                </a:r>
                <a:r>
                  <a:rPr lang="en-US" sz="2400" dirty="0">
                    <a:solidFill>
                      <a:srgbClr val="00B050"/>
                    </a:solidFill>
                    <a:latin typeface="TimesTen-Roman"/>
                  </a:rPr>
                  <a:t>)}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A183680-2004-406F-AC40-A15FD035EC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17" y="2147979"/>
                <a:ext cx="4572000" cy="624273"/>
              </a:xfrm>
              <a:prstGeom prst="rect">
                <a:avLst/>
              </a:prstGeom>
              <a:blipFill>
                <a:blip r:embed="rId3"/>
                <a:stretch>
                  <a:fillRect b="-8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0C53B37-2A8C-4CB9-BC18-3457CED7A290}"/>
                  </a:ext>
                </a:extLst>
              </p:cNvPr>
              <p:cNvSpPr/>
              <p:nvPr/>
            </p:nvSpPr>
            <p:spPr>
              <a:xfrm>
                <a:off x="786617" y="2875388"/>
                <a:ext cx="4572000" cy="62427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231F20"/>
                    </a:solidFill>
                    <a:latin typeface="MathematicalPi-One"/>
                  </a:rPr>
                  <a:t> = </a:t>
                </a:r>
                <a:r>
                  <a:rPr lang="en-US" sz="2400" dirty="0">
                    <a:solidFill>
                      <a:srgbClr val="231F20"/>
                    </a:solidFill>
                    <a:latin typeface="TimesTen-Italic"/>
                  </a:rPr>
                  <a:t>y</a:t>
                </a:r>
                <a:r>
                  <a:rPr lang="en-US" sz="2400" baseline="-25000" dirty="0">
                    <a:solidFill>
                      <a:srgbClr val="231F20"/>
                    </a:solidFill>
                    <a:latin typeface="TimesTen-Italic"/>
                  </a:rPr>
                  <a:t>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400" i="1">
                        <a:solidFill>
                          <a:srgbClr val="231F2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231F20"/>
                    </a:solidFill>
                    <a:latin typeface="TimesTen-Italic"/>
                  </a:rPr>
                  <a:t>{</a:t>
                </a:r>
                <a:r>
                  <a:rPr lang="en-US" sz="2400" dirty="0">
                    <a:solidFill>
                      <a:srgbClr val="231F20"/>
                    </a:solidFill>
                    <a:latin typeface="TimesTen-Roman"/>
                  </a:rPr>
                  <a:t>sin(</a:t>
                </a:r>
                <a:r>
                  <a:rPr lang="en-US" sz="2400" dirty="0">
                    <a:solidFill>
                      <a:srgbClr val="231F20"/>
                    </a:solidFill>
                    <a:latin typeface="TimesTen-Italic"/>
                  </a:rPr>
                  <a:t>kx </a:t>
                </a:r>
                <a:r>
                  <a:rPr lang="en-US" sz="2400" dirty="0">
                    <a:solidFill>
                      <a:srgbClr val="231F20"/>
                    </a:solidFill>
                    <a:latin typeface="MathematicalPi-One"/>
                  </a:rPr>
                  <a:t>-</a:t>
                </a:r>
                <a:r>
                  <a:rPr lang="en-US" sz="24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400" dirty="0">
                    <a:solidFill>
                      <a:srgbClr val="231F20"/>
                    </a:solidFill>
                    <a:latin typeface="TimesTen-Italic"/>
                  </a:rPr>
                  <a:t>t</a:t>
                </a:r>
                <a:r>
                  <a:rPr lang="en-US" sz="2400" dirty="0">
                    <a:solidFill>
                      <a:srgbClr val="231F20"/>
                    </a:solidFill>
                    <a:latin typeface="TimesTen-Roman"/>
                  </a:rPr>
                  <a:t>)}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0C53B37-2A8C-4CB9-BC18-3457CED7A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17" y="2875388"/>
                <a:ext cx="4572000" cy="624273"/>
              </a:xfrm>
              <a:prstGeom prst="rect">
                <a:avLst/>
              </a:prstGeom>
              <a:blipFill>
                <a:blip r:embed="rId4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606767B-DB5C-498E-A946-70B995E03CB7}"/>
                  </a:ext>
                </a:extLst>
              </p:cNvPr>
              <p:cNvSpPr/>
              <p:nvPr/>
            </p:nvSpPr>
            <p:spPr>
              <a:xfrm>
                <a:off x="786617" y="3563854"/>
                <a:ext cx="4572000" cy="62427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231F20"/>
                    </a:solidFill>
                    <a:latin typeface="MathematicalPi-One"/>
                  </a:rPr>
                  <a:t> = </a:t>
                </a:r>
                <a:r>
                  <a:rPr lang="en-US" sz="2400" dirty="0" err="1">
                    <a:solidFill>
                      <a:srgbClr val="231F20"/>
                    </a:solidFill>
                    <a:latin typeface="MathematicalPi-One"/>
                  </a:rPr>
                  <a:t>k</a:t>
                </a:r>
                <a:r>
                  <a:rPr lang="en-US" sz="2400" dirty="0" err="1">
                    <a:solidFill>
                      <a:srgbClr val="231F20"/>
                    </a:solidFill>
                    <a:latin typeface="TimesTen-Italic"/>
                  </a:rPr>
                  <a:t>y</a:t>
                </a:r>
                <a:r>
                  <a:rPr lang="en-US" sz="2400" baseline="-25000" dirty="0" err="1">
                    <a:solidFill>
                      <a:srgbClr val="231F20"/>
                    </a:solidFill>
                    <a:latin typeface="TimesTen-Italic"/>
                  </a:rPr>
                  <a:t>m</a:t>
                </a:r>
                <a:r>
                  <a:rPr lang="en-US" sz="2400" baseline="-25000" dirty="0">
                    <a:solidFill>
                      <a:srgbClr val="231F20"/>
                    </a:solidFill>
                    <a:latin typeface="TimesTen-Italic"/>
                  </a:rPr>
                  <a:t> </a:t>
                </a:r>
                <a:r>
                  <a:rPr lang="en-US" sz="2400" dirty="0">
                    <a:solidFill>
                      <a:srgbClr val="231F20"/>
                    </a:solidFill>
                    <a:latin typeface="TimesTen-Roman"/>
                  </a:rPr>
                  <a:t>cos(</a:t>
                </a:r>
                <a:r>
                  <a:rPr lang="en-US" sz="2400" dirty="0">
                    <a:solidFill>
                      <a:srgbClr val="231F20"/>
                    </a:solidFill>
                    <a:latin typeface="TimesTen-Italic"/>
                  </a:rPr>
                  <a:t>kx </a:t>
                </a:r>
                <a:r>
                  <a:rPr lang="en-US" sz="2400" dirty="0">
                    <a:solidFill>
                      <a:srgbClr val="231F20"/>
                    </a:solidFill>
                    <a:latin typeface="MathematicalPi-One"/>
                  </a:rPr>
                  <a:t>-</a:t>
                </a:r>
                <a:r>
                  <a:rPr lang="en-US" sz="24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400" dirty="0">
                    <a:solidFill>
                      <a:srgbClr val="231F20"/>
                    </a:solidFill>
                    <a:latin typeface="TimesTen-Italic"/>
                  </a:rPr>
                  <a:t>t</a:t>
                </a:r>
                <a:r>
                  <a:rPr lang="en-US" sz="2400" dirty="0">
                    <a:solidFill>
                      <a:srgbClr val="231F20"/>
                    </a:solidFill>
                    <a:latin typeface="TimesTen-Roman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606767B-DB5C-498E-A946-70B995E03C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17" y="3563854"/>
                <a:ext cx="4572000" cy="624273"/>
              </a:xfrm>
              <a:prstGeom prst="rect">
                <a:avLst/>
              </a:prstGeom>
              <a:blipFill>
                <a:blip r:embed="rId5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FB75805E-B84F-4032-AAF9-0C96EB39BE95}"/>
              </a:ext>
            </a:extLst>
          </p:cNvPr>
          <p:cNvSpPr/>
          <p:nvPr/>
        </p:nvSpPr>
        <p:spPr>
          <a:xfrm>
            <a:off x="751446" y="4275884"/>
            <a:ext cx="21307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 = 0 and x =0,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200CFDA-2650-4428-A222-7637D1EA86DA}"/>
                  </a:ext>
                </a:extLst>
              </p:cNvPr>
              <p:cNvSpPr/>
              <p:nvPr/>
            </p:nvSpPr>
            <p:spPr>
              <a:xfrm>
                <a:off x="2940890" y="4163802"/>
                <a:ext cx="3391487" cy="624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231F20"/>
                    </a:solidFill>
                    <a:latin typeface="MathematicalPi-One"/>
                  </a:rPr>
                  <a:t> = </a:t>
                </a:r>
                <a:r>
                  <a:rPr lang="en-US" sz="2400" dirty="0" err="1">
                    <a:solidFill>
                      <a:srgbClr val="231F20"/>
                    </a:solidFill>
                    <a:latin typeface="MathematicalPi-One"/>
                  </a:rPr>
                  <a:t>k</a:t>
                </a:r>
                <a:r>
                  <a:rPr lang="en-US" sz="2400" dirty="0" err="1">
                    <a:solidFill>
                      <a:srgbClr val="231F20"/>
                    </a:solidFill>
                    <a:latin typeface="TimesTen-Italic"/>
                  </a:rPr>
                  <a:t>y</a:t>
                </a:r>
                <a:r>
                  <a:rPr lang="en-US" sz="2400" baseline="-25000" dirty="0" err="1">
                    <a:solidFill>
                      <a:srgbClr val="231F20"/>
                    </a:solidFill>
                    <a:latin typeface="TimesTen-Italic"/>
                  </a:rPr>
                  <a:t>m</a:t>
                </a:r>
                <a:r>
                  <a:rPr lang="en-US" sz="2400" baseline="-25000" dirty="0">
                    <a:solidFill>
                      <a:srgbClr val="231F20"/>
                    </a:solidFill>
                    <a:latin typeface="TimesTen-Italic"/>
                  </a:rPr>
                  <a:t> </a:t>
                </a:r>
                <a:r>
                  <a:rPr lang="en-US" sz="2400" dirty="0">
                    <a:solidFill>
                      <a:srgbClr val="231F20"/>
                    </a:solidFill>
                    <a:latin typeface="TimesTen-Roman"/>
                  </a:rPr>
                  <a:t>cos{</a:t>
                </a:r>
                <a:r>
                  <a:rPr lang="en-US" sz="2400" dirty="0">
                    <a:solidFill>
                      <a:srgbClr val="231F20"/>
                    </a:solidFill>
                    <a:latin typeface="TimesTen-Italic"/>
                  </a:rPr>
                  <a:t>k(0) </a:t>
                </a:r>
                <a:r>
                  <a:rPr lang="en-US" sz="2400" dirty="0">
                    <a:solidFill>
                      <a:srgbClr val="231F20"/>
                    </a:solidFill>
                    <a:latin typeface="MathematicalPi-One"/>
                  </a:rPr>
                  <a:t>-</a:t>
                </a:r>
                <a:r>
                  <a:rPr lang="en-US" sz="24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</m:t>
                    </m:r>
                  </m:oMath>
                </a14:m>
                <a:r>
                  <a:rPr lang="en-US" sz="2400" dirty="0">
                    <a:solidFill>
                      <a:srgbClr val="231F20"/>
                    </a:solidFill>
                    <a:latin typeface="TimesTen-Roman"/>
                  </a:rPr>
                  <a:t>)}</a:t>
                </a:r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200CFDA-2650-4428-A222-7637D1EA8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890" y="4163802"/>
                <a:ext cx="3391487" cy="624273"/>
              </a:xfrm>
              <a:prstGeom prst="rect">
                <a:avLst/>
              </a:prstGeom>
              <a:blipFill>
                <a:blip r:embed="rId6"/>
                <a:stretch>
                  <a:fillRect r="-898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2308B5A-282B-4245-B097-03133919070B}"/>
                  </a:ext>
                </a:extLst>
              </p:cNvPr>
              <p:cNvSpPr/>
              <p:nvPr/>
            </p:nvSpPr>
            <p:spPr>
              <a:xfrm>
                <a:off x="725655" y="4931555"/>
                <a:ext cx="3391487" cy="624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231F20"/>
                    </a:solidFill>
                    <a:latin typeface="MathematicalPi-One"/>
                  </a:rPr>
                  <a:t> = </a:t>
                </a:r>
                <a:r>
                  <a:rPr lang="en-US" sz="2400" dirty="0" err="1">
                    <a:solidFill>
                      <a:srgbClr val="231F20"/>
                    </a:solidFill>
                    <a:latin typeface="MathematicalPi-One"/>
                  </a:rPr>
                  <a:t>k</a:t>
                </a:r>
                <a:r>
                  <a:rPr lang="en-US" sz="2400" dirty="0" err="1">
                    <a:solidFill>
                      <a:srgbClr val="231F20"/>
                    </a:solidFill>
                    <a:latin typeface="TimesTen-Italic"/>
                  </a:rPr>
                  <a:t>y</a:t>
                </a:r>
                <a:r>
                  <a:rPr lang="en-US" sz="2400" baseline="-25000" dirty="0" err="1">
                    <a:solidFill>
                      <a:srgbClr val="231F20"/>
                    </a:solidFill>
                    <a:latin typeface="TimesTen-Italic"/>
                  </a:rPr>
                  <a:t>m</a:t>
                </a:r>
                <a:r>
                  <a:rPr lang="en-US" sz="2400" baseline="-25000" dirty="0">
                    <a:solidFill>
                      <a:srgbClr val="231F20"/>
                    </a:solidFill>
                    <a:latin typeface="TimesTen-Italic"/>
                  </a:rPr>
                  <a:t> </a:t>
                </a:r>
                <a:r>
                  <a:rPr lang="en-US" sz="2400" dirty="0">
                    <a:solidFill>
                      <a:srgbClr val="231F20"/>
                    </a:solidFill>
                    <a:latin typeface="TimesTen-Roman"/>
                  </a:rPr>
                  <a:t>cos0</a:t>
                </a:r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2308B5A-282B-4245-B097-031339190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55" y="4931555"/>
                <a:ext cx="3391487" cy="624273"/>
              </a:xfrm>
              <a:prstGeom prst="rect">
                <a:avLst/>
              </a:prstGeom>
              <a:blipFill>
                <a:blip r:embed="rId7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95556F7-6ACF-47F9-829A-11180FBF536D}"/>
                  </a:ext>
                </a:extLst>
              </p:cNvPr>
              <p:cNvSpPr/>
              <p:nvPr/>
            </p:nvSpPr>
            <p:spPr>
              <a:xfrm>
                <a:off x="725655" y="5712203"/>
                <a:ext cx="3391487" cy="624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231F20"/>
                    </a:solidFill>
                    <a:latin typeface="MathematicalPi-One"/>
                  </a:rPr>
                  <a:t> = </a:t>
                </a:r>
                <a:r>
                  <a:rPr lang="en-US" sz="2400" dirty="0" err="1">
                    <a:solidFill>
                      <a:srgbClr val="231F20"/>
                    </a:solidFill>
                    <a:latin typeface="MathematicalPi-One"/>
                  </a:rPr>
                  <a:t>k</a:t>
                </a:r>
                <a:r>
                  <a:rPr lang="en-US" sz="2400" dirty="0" err="1">
                    <a:solidFill>
                      <a:srgbClr val="231F20"/>
                    </a:solidFill>
                    <a:latin typeface="TimesTen-Italic"/>
                  </a:rPr>
                  <a:t>y</a:t>
                </a:r>
                <a:r>
                  <a:rPr lang="en-US" sz="2400" baseline="-25000" dirty="0" err="1">
                    <a:solidFill>
                      <a:srgbClr val="231F20"/>
                    </a:solidFill>
                    <a:latin typeface="TimesTen-Italic"/>
                  </a:rPr>
                  <a:t>m</a:t>
                </a:r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95556F7-6ACF-47F9-829A-11180FBF53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55" y="5712203"/>
                <a:ext cx="3391487" cy="624273"/>
              </a:xfrm>
              <a:prstGeom prst="rect">
                <a:avLst/>
              </a:prstGeom>
              <a:blipFill>
                <a:blip r:embed="rId8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348126AC-6E02-4C4F-AA55-3ED931CDCE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6800" y="1436141"/>
            <a:ext cx="4053992" cy="21258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380DF91-B7BE-48D5-BEA5-8C99BE1EB050}"/>
                  </a:ext>
                </a:extLst>
              </p:cNvPr>
              <p:cNvSpPr/>
              <p:nvPr/>
            </p:nvSpPr>
            <p:spPr>
              <a:xfrm>
                <a:off x="4117142" y="1692362"/>
                <a:ext cx="1195199" cy="6242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= slope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380DF91-B7BE-48D5-BEA5-8C99BE1EB0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142" y="1692362"/>
                <a:ext cx="1195199" cy="624273"/>
              </a:xfrm>
              <a:prstGeom prst="rect">
                <a:avLst/>
              </a:prstGeom>
              <a:blipFill>
                <a:blip r:embed="rId10"/>
                <a:stretch>
                  <a:fillRect r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66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D3E15EC-E69E-411A-8ECA-45D0D1971C6B}"/>
                  </a:ext>
                </a:extLst>
              </p:cNvPr>
              <p:cNvSpPr/>
              <p:nvPr/>
            </p:nvSpPr>
            <p:spPr>
              <a:xfrm>
                <a:off x="772551" y="552202"/>
                <a:ext cx="2082622" cy="624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231F20"/>
                    </a:solidFill>
                    <a:latin typeface="MathematicalPi-One"/>
                  </a:rPr>
                  <a:t> = </a:t>
                </a:r>
                <a:r>
                  <a:rPr lang="en-US" sz="2400" dirty="0" err="1">
                    <a:solidFill>
                      <a:srgbClr val="231F20"/>
                    </a:solidFill>
                    <a:latin typeface="MathematicalPi-One"/>
                  </a:rPr>
                  <a:t>k</a:t>
                </a:r>
                <a:r>
                  <a:rPr lang="en-US" sz="2400" dirty="0" err="1">
                    <a:solidFill>
                      <a:srgbClr val="231F20"/>
                    </a:solidFill>
                    <a:latin typeface="TimesTen-Italic"/>
                  </a:rPr>
                  <a:t>y</a:t>
                </a:r>
                <a:r>
                  <a:rPr lang="en-US" sz="2400" baseline="-25000" dirty="0" err="1">
                    <a:solidFill>
                      <a:srgbClr val="231F20"/>
                    </a:solidFill>
                    <a:latin typeface="TimesTen-Italic"/>
                  </a:rPr>
                  <a:t>m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D3E15EC-E69E-411A-8ECA-45D0D1971C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51" y="552202"/>
                <a:ext cx="2082622" cy="624273"/>
              </a:xfrm>
              <a:prstGeom prst="rect">
                <a:avLst/>
              </a:prstGeom>
              <a:blipFill>
                <a:blip r:embed="rId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4F6DB3-8622-49AF-9844-A05AC281354A}"/>
                  </a:ext>
                </a:extLst>
              </p:cNvPr>
              <p:cNvSpPr/>
              <p:nvPr/>
            </p:nvSpPr>
            <p:spPr>
              <a:xfrm>
                <a:off x="371200" y="3048530"/>
                <a:ext cx="3391487" cy="6166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From</m:t>
                    </m:r>
                    <m:r>
                      <a:rPr lang="en-US" sz="24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a:rPr lang="en-US" sz="24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Fig</m:t>
                    </m:r>
                    <m:r>
                      <a:rPr lang="en-US" sz="24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.,  </m:t>
                    </m:r>
                    <m:r>
                      <m:rPr>
                        <m:sty m:val="p"/>
                      </m:rPr>
                      <a:rPr lang="en-US" sz="24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MathematicalPi-One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FF0000"/>
                            </a:solidFill>
                            <a:latin typeface="MathematicalPi-One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rgbClr val="FF0000"/>
                            </a:solidFill>
                            <a:latin typeface="TimesTen-Italic"/>
                          </a:rPr>
                          <m:t>s</m:t>
                        </m:r>
                      </m:num>
                      <m:den>
                        <m: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4F6DB3-8622-49AF-9844-A05AC2813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00" y="3048530"/>
                <a:ext cx="3391487" cy="616644"/>
              </a:xfrm>
              <a:prstGeom prst="rect">
                <a:avLst/>
              </a:prstGeom>
              <a:blipFill>
                <a:blip r:embed="rId3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83A8970-B352-4855-8981-8DA4D704D9A9}"/>
                  </a:ext>
                </a:extLst>
              </p:cNvPr>
              <p:cNvSpPr/>
              <p:nvPr/>
            </p:nvSpPr>
            <p:spPr>
              <a:xfrm>
                <a:off x="760351" y="4497185"/>
                <a:ext cx="160019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  <a:latin typeface="MathematicalPi-One"/>
                  </a:rPr>
                  <a:t> = 0.40 m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83A8970-B352-4855-8981-8DA4D704D9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51" y="4497185"/>
                <a:ext cx="1600199" cy="461665"/>
              </a:xfrm>
              <a:prstGeom prst="rect">
                <a:avLst/>
              </a:prstGeom>
              <a:blipFill>
                <a:blip r:embed="rId4"/>
                <a:stretch>
                  <a:fillRect l="-1145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28D89B0-72AD-4EC3-B41D-E3E9EC828FC4}"/>
                  </a:ext>
                </a:extLst>
              </p:cNvPr>
              <p:cNvSpPr/>
              <p:nvPr/>
            </p:nvSpPr>
            <p:spPr>
              <a:xfrm>
                <a:off x="760351" y="1458930"/>
                <a:ext cx="1890937" cy="6146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MathematicalPi-One"/>
                  </a:rPr>
                  <a:t>0.2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Ten-Italic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Ten-Italic"/>
                  </a:rPr>
                  <a:t>y</a:t>
                </a:r>
                <a:r>
                  <a:rPr lang="en-US" sz="2400" baseline="-25000" dirty="0" err="1">
                    <a:solidFill>
                      <a:schemeClr val="tx1"/>
                    </a:solidFill>
                    <a:latin typeface="TimesTen-Italic"/>
                  </a:rPr>
                  <a:t>m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28D89B0-72AD-4EC3-B41D-E3E9EC828F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51" y="1458930"/>
                <a:ext cx="1890937" cy="614655"/>
              </a:xfrm>
              <a:prstGeom prst="rect">
                <a:avLst/>
              </a:prstGeom>
              <a:blipFill>
                <a:blip r:embed="rId5"/>
                <a:stretch>
                  <a:fillRect l="-5161"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20B721C-BF16-4B09-B4A4-2452C265CDC3}"/>
                  </a:ext>
                </a:extLst>
              </p:cNvPr>
              <p:cNvSpPr/>
              <p:nvPr/>
            </p:nvSpPr>
            <p:spPr>
              <a:xfrm>
                <a:off x="760351" y="2288155"/>
                <a:ext cx="1695742" cy="6330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TimesTen-Italic"/>
                  </a:rPr>
                  <a:t>y</a:t>
                </a:r>
                <a:r>
                  <a:rPr lang="en-US" sz="2400" baseline="-25000" dirty="0">
                    <a:solidFill>
                      <a:srgbClr val="FF0000"/>
                    </a:solidFill>
                    <a:latin typeface="TimesTen-Italic"/>
                  </a:rPr>
                  <a:t>m</a:t>
                </a:r>
                <a:r>
                  <a:rPr lang="en-US" sz="2400" dirty="0">
                    <a:solidFill>
                      <a:srgbClr val="FF0000"/>
                    </a:solidFill>
                    <a:latin typeface="MathematicalPi-One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0.2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20B721C-BF16-4B09-B4A4-2452C265CD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51" y="2288155"/>
                <a:ext cx="1695742" cy="633058"/>
              </a:xfrm>
              <a:prstGeom prst="rect">
                <a:avLst/>
              </a:prstGeom>
              <a:blipFill>
                <a:blip r:embed="rId6"/>
                <a:stretch>
                  <a:fillRect l="-5755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8B9E897-007D-4609-9D8D-B322075D62A1}"/>
                  </a:ext>
                </a:extLst>
              </p:cNvPr>
              <p:cNvSpPr/>
              <p:nvPr/>
            </p:nvSpPr>
            <p:spPr>
              <a:xfrm>
                <a:off x="659414" y="4974973"/>
                <a:ext cx="2226821" cy="6422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TimesTen-Italic"/>
                  </a:rPr>
                  <a:t>y</a:t>
                </a:r>
                <a:r>
                  <a:rPr lang="en-US" sz="2400" baseline="-25000" dirty="0">
                    <a:solidFill>
                      <a:srgbClr val="FF0000"/>
                    </a:solidFill>
                    <a:latin typeface="TimesTen-Italic"/>
                  </a:rPr>
                  <a:t>m</a:t>
                </a:r>
                <a:r>
                  <a:rPr lang="en-US" sz="2400" dirty="0">
                    <a:solidFill>
                      <a:srgbClr val="FF0000"/>
                    </a:solidFill>
                    <a:latin typeface="MathematicalPi-One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0.2</m:t>
                        </m:r>
                        <m: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40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8B9E897-007D-4609-9D8D-B322075D62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14" y="4974973"/>
                <a:ext cx="2226821" cy="642292"/>
              </a:xfrm>
              <a:prstGeom prst="rect">
                <a:avLst/>
              </a:prstGeom>
              <a:blipFill>
                <a:blip r:embed="rId7"/>
                <a:stretch>
                  <a:fillRect l="-4110" b="-7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855D2AB8-0CF1-41E0-A623-53649F89820B}"/>
              </a:ext>
            </a:extLst>
          </p:cNvPr>
          <p:cNvSpPr/>
          <p:nvPr/>
        </p:nvSpPr>
        <p:spPr>
          <a:xfrm>
            <a:off x="504746" y="5790862"/>
            <a:ext cx="33914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TimesTen-Italic"/>
              </a:rPr>
              <a:t>y</a:t>
            </a:r>
            <a:r>
              <a:rPr lang="en-US" sz="2400" baseline="-25000" dirty="0">
                <a:solidFill>
                  <a:srgbClr val="00B050"/>
                </a:solidFill>
                <a:latin typeface="TimesTen-Italic"/>
              </a:rPr>
              <a:t>m</a:t>
            </a:r>
            <a:r>
              <a:rPr lang="en-US" sz="2400" dirty="0">
                <a:solidFill>
                  <a:srgbClr val="00B050"/>
                </a:solidFill>
                <a:latin typeface="MathematicalPi-One"/>
              </a:rPr>
              <a:t> = 0.01273 m = 1.27 cm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07E9E6-D1B4-4F9F-B7E6-3442224A9B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0531" y="3035903"/>
            <a:ext cx="5154559" cy="27030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5C1895C-70C7-41D2-A74A-0AB76AFEC0BE}"/>
                  </a:ext>
                </a:extLst>
              </p:cNvPr>
              <p:cNvSpPr/>
              <p:nvPr/>
            </p:nvSpPr>
            <p:spPr>
              <a:xfrm>
                <a:off x="772551" y="3745785"/>
                <a:ext cx="1063112" cy="6146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  <a:latin typeface="MathematicalPi-One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0.80</m:t>
                        </m:r>
                      </m:num>
                      <m:den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5C1895C-70C7-41D2-A74A-0AB76AFEC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51" y="3745785"/>
                <a:ext cx="1063112" cy="614655"/>
              </a:xfrm>
              <a:prstGeom prst="rect">
                <a:avLst/>
              </a:prstGeom>
              <a:blipFill>
                <a:blip r:embed="rId9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E5EB033-8E1C-46AC-9A37-2523F7F868EA}"/>
                  </a:ext>
                </a:extLst>
              </p:cNvPr>
              <p:cNvSpPr/>
              <p:nvPr/>
            </p:nvSpPr>
            <p:spPr>
              <a:xfrm>
                <a:off x="3249218" y="3773134"/>
                <a:ext cx="1504071" cy="624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/>
                  <a:t> = slope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E5EB033-8E1C-46AC-9A37-2523F7F86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218" y="3773134"/>
                <a:ext cx="1504071" cy="6242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17B376F-7D7D-4506-B070-25A131170A49}"/>
              </a:ext>
            </a:extLst>
          </p:cNvPr>
          <p:cNvSpPr/>
          <p:nvPr/>
        </p:nvSpPr>
        <p:spPr>
          <a:xfrm>
            <a:off x="4876800" y="216617"/>
            <a:ext cx="2630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  <a:latin typeface="TimesTen-Italic"/>
              </a:rPr>
              <a:t>y</a:t>
            </a:r>
            <a:r>
              <a:rPr lang="en-US" sz="2400" dirty="0">
                <a:solidFill>
                  <a:srgbClr val="FF0000"/>
                </a:solidFill>
                <a:latin typeface="TimesTen-Roman"/>
              </a:rPr>
              <a:t>(</a:t>
            </a:r>
            <a:r>
              <a:rPr lang="en-US" sz="2400" i="1" dirty="0">
                <a:solidFill>
                  <a:srgbClr val="FF0000"/>
                </a:solidFill>
                <a:latin typeface="TimesTen-Italic"/>
              </a:rPr>
              <a:t>x</a:t>
            </a:r>
            <a:r>
              <a:rPr lang="en-US" sz="2400" dirty="0">
                <a:solidFill>
                  <a:srgbClr val="FF0000"/>
                </a:solidFill>
                <a:latin typeface="TimesTen-Roman"/>
              </a:rPr>
              <a:t>, </a:t>
            </a:r>
            <a:r>
              <a:rPr lang="en-US" sz="2400" i="1" dirty="0">
                <a:solidFill>
                  <a:srgbClr val="FF0000"/>
                </a:solidFill>
                <a:latin typeface="TimesTen-Italic"/>
              </a:rPr>
              <a:t>0</a:t>
            </a:r>
            <a:r>
              <a:rPr lang="en-US" sz="2400" dirty="0">
                <a:solidFill>
                  <a:srgbClr val="FF0000"/>
                </a:solidFill>
                <a:latin typeface="TimesTen-Roman"/>
              </a:rPr>
              <a:t>) </a:t>
            </a:r>
            <a:r>
              <a:rPr lang="en-US" sz="2400" dirty="0">
                <a:solidFill>
                  <a:srgbClr val="FF0000"/>
                </a:solidFill>
                <a:latin typeface="MathematicalPi-One"/>
              </a:rPr>
              <a:t>= </a:t>
            </a:r>
            <a:r>
              <a:rPr lang="en-US" sz="2400" i="1" dirty="0" err="1">
                <a:solidFill>
                  <a:srgbClr val="FF0000"/>
                </a:solidFill>
                <a:latin typeface="TimesTen-Italic"/>
              </a:rPr>
              <a:t>y</a:t>
            </a:r>
            <a:r>
              <a:rPr lang="en-US" sz="2400" i="1" baseline="-25000" dirty="0" err="1">
                <a:solidFill>
                  <a:srgbClr val="FF0000"/>
                </a:solidFill>
                <a:latin typeface="TimesTen-Italic"/>
              </a:rPr>
              <a:t>m</a:t>
            </a:r>
            <a:r>
              <a:rPr lang="en-US" sz="2400" i="1" dirty="0">
                <a:solidFill>
                  <a:srgbClr val="FF0000"/>
                </a:solidFill>
                <a:latin typeface="TimesTen-Italic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Ten-Roman"/>
              </a:rPr>
              <a:t>sin</a:t>
            </a:r>
            <a:r>
              <a:rPr lang="en-US" sz="2400" i="1" dirty="0" err="1">
                <a:solidFill>
                  <a:srgbClr val="FF0000"/>
                </a:solidFill>
                <a:latin typeface="TimesTen-Italic"/>
              </a:rPr>
              <a:t>kx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D95B17-A8C1-4284-8FA9-B6F882AFE41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62178" y="1311820"/>
            <a:ext cx="3550920" cy="186335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F769E41-AD6E-4CDD-BE29-A819D24692A1}"/>
              </a:ext>
            </a:extLst>
          </p:cNvPr>
          <p:cNvSpPr/>
          <p:nvPr/>
        </p:nvSpPr>
        <p:spPr>
          <a:xfrm>
            <a:off x="4900225" y="710404"/>
            <a:ext cx="1752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  <a:latin typeface="TimesTen-Italic"/>
              </a:rPr>
              <a:t>y(0, 0)= 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468151-EA44-47A2-B729-106C9D8BA303}"/>
              </a:ext>
            </a:extLst>
          </p:cNvPr>
          <p:cNvSpPr/>
          <p:nvPr/>
        </p:nvSpPr>
        <p:spPr>
          <a:xfrm>
            <a:off x="4848463" y="1119096"/>
            <a:ext cx="2082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graph t  = 0</a:t>
            </a:r>
          </a:p>
        </p:txBody>
      </p:sp>
    </p:spTree>
    <p:extLst>
      <p:ext uri="{BB962C8B-B14F-4D97-AF65-F5344CB8AC3E}">
        <p14:creationId xmlns:p14="http://schemas.microsoft.com/office/powerpoint/2010/main" val="3970424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225A2F-A2B1-4B0C-9DBD-D23110653DB8}"/>
              </a:ext>
            </a:extLst>
          </p:cNvPr>
          <p:cNvSpPr/>
          <p:nvPr/>
        </p:nvSpPr>
        <p:spPr>
          <a:xfrm>
            <a:off x="457200" y="381000"/>
            <a:ext cx="8077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14. The equation of a transverse wave on a string is</a:t>
            </a:r>
            <a:r>
              <a:rPr lang="en-US" sz="20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= (2.0 m) sin [(20 m</a:t>
            </a:r>
            <a:r>
              <a:rPr lang="en-US" sz="2000" i="1" baseline="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0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)x - (600 s</a:t>
            </a:r>
            <a:r>
              <a:rPr lang="en-US" sz="2000" i="1" baseline="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0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)t]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 tension in the string is 15 N. (a) What is the wave speed? (b) Find the linear density of this string in grams per meter.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C9FBD6-F3FE-4472-84AD-8CB55DC231F5}"/>
                  </a:ext>
                </a:extLst>
              </p:cNvPr>
              <p:cNvSpPr txBox="1"/>
              <p:nvPr/>
            </p:nvSpPr>
            <p:spPr>
              <a:xfrm>
                <a:off x="1066800" y="2439288"/>
                <a:ext cx="2477794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Given, y</a:t>
                </a:r>
                <a:r>
                  <a:rPr lang="en-US" sz="2000" baseline="-25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2.0 m</a:t>
                </a:r>
              </a:p>
              <a:p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  k = 20 rad/m</a:t>
                </a:r>
              </a:p>
              <a:p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600 rad/s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</m:t>
                    </m:r>
                    <m:r>
                      <m:rPr>
                        <m:sty m:val="p"/>
                      </m:rPr>
                      <a:rPr lang="el-GR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</m:oMath>
                </a14:m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15 N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C9FBD6-F3FE-4472-84AD-8CB55DC23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439288"/>
                <a:ext cx="2477794" cy="1323439"/>
              </a:xfrm>
              <a:prstGeom prst="rect">
                <a:avLst/>
              </a:prstGeom>
              <a:blipFill>
                <a:blip r:embed="rId2"/>
                <a:stretch>
                  <a:fillRect l="-2463" t="-1843" r="-1724" b="-7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593019F-635E-4553-9118-BBB4C3AB4AEC}"/>
                  </a:ext>
                </a:extLst>
              </p:cNvPr>
              <p:cNvSpPr/>
              <p:nvPr/>
            </p:nvSpPr>
            <p:spPr>
              <a:xfrm>
                <a:off x="762000" y="1731402"/>
                <a:ext cx="428835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i="1" dirty="0">
                    <a:solidFill>
                      <a:srgbClr val="7030A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y = (2.0 m) sin [(20 m</a:t>
                </a:r>
                <a:r>
                  <a:rPr lang="en-US" sz="2000" i="1" baseline="30000" dirty="0">
                    <a:solidFill>
                      <a:srgbClr val="7030A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-1</a:t>
                </a:r>
                <a:r>
                  <a:rPr lang="en-US" sz="2000" i="1" dirty="0">
                    <a:solidFill>
                      <a:srgbClr val="7030A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)x - (600 s</a:t>
                </a:r>
                <a:r>
                  <a:rPr lang="en-US" sz="2000" i="1" baseline="30000" dirty="0">
                    <a:solidFill>
                      <a:srgbClr val="7030A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-1</a:t>
                </a:r>
                <a:r>
                  <a:rPr lang="en-US" sz="2000" i="1" dirty="0">
                    <a:solidFill>
                      <a:srgbClr val="7030A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)t]</a:t>
                </a:r>
              </a:p>
              <a:p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2000" i="1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sz="2000" i="1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r>
                  <a:rPr lang="en-US" sz="2000" i="1" baseline="-25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000" i="1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sin(</a:t>
                </a:r>
                <a:r>
                  <a:rPr lang="en-US" sz="2000" i="1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kx -</a:t>
                </a:r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000" i="1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593019F-635E-4553-9118-BBB4C3AB4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31402"/>
                <a:ext cx="4288353" cy="707886"/>
              </a:xfrm>
              <a:prstGeom prst="rect">
                <a:avLst/>
              </a:prstGeom>
              <a:blipFill>
                <a:blip r:embed="rId3"/>
                <a:stretch>
                  <a:fillRect l="-1422" t="-3448" r="-711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13854FA-1DBE-422D-B2C0-219ECE4614F2}"/>
                  </a:ext>
                </a:extLst>
              </p:cNvPr>
              <p:cNvSpPr/>
              <p:nvPr/>
            </p:nvSpPr>
            <p:spPr>
              <a:xfrm>
                <a:off x="1219200" y="3856937"/>
                <a:ext cx="3831153" cy="6166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(a) v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600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= 30 m/s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13854FA-1DBE-422D-B2C0-219ECE4614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856937"/>
                <a:ext cx="3831153" cy="616644"/>
              </a:xfrm>
              <a:prstGeom prst="rect">
                <a:avLst/>
              </a:prstGeom>
              <a:blipFill>
                <a:blip r:embed="rId4"/>
                <a:stretch>
                  <a:fillRect l="-2389"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4E72762-2FAA-472A-B616-7B054625A895}"/>
                  </a:ext>
                </a:extLst>
              </p:cNvPr>
              <p:cNvSpPr/>
              <p:nvPr/>
            </p:nvSpPr>
            <p:spPr>
              <a:xfrm>
                <a:off x="1219200" y="4594754"/>
                <a:ext cx="4572000" cy="6260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r>
                  <a:rPr lang="en-US" sz="2400" i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num>
                      <m:den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4E72762-2FAA-472A-B616-7B054625A8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594754"/>
                <a:ext cx="4572000" cy="6260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7D9A60-79E6-403B-889E-B0F80D354701}"/>
                  </a:ext>
                </a:extLst>
              </p:cNvPr>
              <p:cNvSpPr txBox="1"/>
              <p:nvPr/>
            </p:nvSpPr>
            <p:spPr>
              <a:xfrm>
                <a:off x="1770958" y="5238735"/>
                <a:ext cx="1343889" cy="626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2400" i="1" dirty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num>
                      <m:den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</m:oMath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7D9A60-79E6-403B-889E-B0F80D354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958" y="5238735"/>
                <a:ext cx="1343889" cy="626069"/>
              </a:xfrm>
              <a:prstGeom prst="rect">
                <a:avLst/>
              </a:prstGeom>
              <a:blipFill>
                <a:blip r:embed="rId6"/>
                <a:stretch>
                  <a:fillRect t="-971" b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961A8D-84D4-4ED5-A038-0AA59F0A7D48}"/>
                  </a:ext>
                </a:extLst>
              </p:cNvPr>
              <p:cNvSpPr txBox="1"/>
              <p:nvPr/>
            </p:nvSpPr>
            <p:spPr>
              <a:xfrm>
                <a:off x="1770958" y="5807458"/>
                <a:ext cx="6992042" cy="669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(30)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1.67x10</a:t>
                </a:r>
                <a:r>
                  <a:rPr lang="en-US" sz="2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-2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kg/m = 16.7 gm/m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961A8D-84D4-4ED5-A038-0AA59F0A7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958" y="5807458"/>
                <a:ext cx="6992042" cy="669542"/>
              </a:xfrm>
              <a:prstGeom prst="rect">
                <a:avLst/>
              </a:prstGeom>
              <a:blipFill>
                <a:blip r:embed="rId7"/>
                <a:stretch>
                  <a:fillRect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21648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6DCD58A38264EA2006590E480489B" ma:contentTypeVersion="4" ma:contentTypeDescription="Create a new document." ma:contentTypeScope="" ma:versionID="f361e67a103f7b186226d74d81b465cb">
  <xsd:schema xmlns:xsd="http://www.w3.org/2001/XMLSchema" xmlns:xs="http://www.w3.org/2001/XMLSchema" xmlns:p="http://schemas.microsoft.com/office/2006/metadata/properties" xmlns:ns2="a12ddc03-b357-499c-864f-c6204d3dd0f9" targetNamespace="http://schemas.microsoft.com/office/2006/metadata/properties" ma:root="true" ma:fieldsID="902c0b63b2fb4e35a9a9cd4607726096" ns2:_="">
    <xsd:import namespace="a12ddc03-b357-499c-864f-c6204d3dd0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ddc03-b357-499c-864f-c6204d3dd0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917172-2141-449A-9938-D3366893FDD9}"/>
</file>

<file path=customXml/itemProps2.xml><?xml version="1.0" encoding="utf-8"?>
<ds:datastoreItem xmlns:ds="http://schemas.openxmlformats.org/officeDocument/2006/customXml" ds:itemID="{1E80FC7E-355E-40FB-886F-41DF69B11265}"/>
</file>

<file path=customXml/itemProps3.xml><?xml version="1.0" encoding="utf-8"?>
<ds:datastoreItem xmlns:ds="http://schemas.openxmlformats.org/officeDocument/2006/customXml" ds:itemID="{DDBD1162-B8F2-467B-BCF9-BE31E31A1DFA}"/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4902</TotalTime>
  <Words>729</Words>
  <Application>Microsoft Office PowerPoint</Application>
  <PresentationFormat>On-screen Show (4:3)</PresentationFormat>
  <Paragraphs>137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Cambria Math</vt:lpstr>
      <vt:lpstr>Corbel</vt:lpstr>
      <vt:lpstr>MathematicalPi-One</vt:lpstr>
      <vt:lpstr>TimesTen-Italic</vt:lpstr>
      <vt:lpstr>TimesTen-Roman</vt:lpstr>
      <vt:lpstr>Wingdings</vt:lpstr>
      <vt:lpstr>Basis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North Carolina at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mbhuiyan</dc:creator>
  <cp:lastModifiedBy>Dr. Md. Nurul Kabir Bhuiyan</cp:lastModifiedBy>
  <cp:revision>551</cp:revision>
  <dcterms:created xsi:type="dcterms:W3CDTF">2014-05-19T15:46:11Z</dcterms:created>
  <dcterms:modified xsi:type="dcterms:W3CDTF">2021-04-06T07:25:54Z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0x0101000386DCD58A38264EA2006590E480489B</vt:lpwstr>
  </property>
</Properties>
</file>