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9" r:id="rId2"/>
    <p:sldId id="604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0C3FA4C6-57CB-4A32-994B-FDFDFD0F8CC0}"/>
    <pc:docChg chg="modSld">
      <pc:chgData name="Md. Rabiul Islam" userId="ae9b879b-79bd-485d-b65b-49b6287df809" providerId="ADAL" clId="{0C3FA4C6-57CB-4A32-994B-FDFDFD0F8CC0}" dt="2020-12-12T06:29:53.325" v="1" actId="1035"/>
      <pc:docMkLst>
        <pc:docMk/>
      </pc:docMkLst>
      <pc:sldChg chg="modSp mod">
        <pc:chgData name="Md. Rabiul Islam" userId="ae9b879b-79bd-485d-b65b-49b6287df809" providerId="ADAL" clId="{0C3FA4C6-57CB-4A32-994B-FDFDFD0F8CC0}" dt="2020-12-12T06:29:53.325" v="1" actId="1035"/>
        <pc:sldMkLst>
          <pc:docMk/>
          <pc:sldMk cId="2276068074" sldId="295"/>
        </pc:sldMkLst>
        <pc:picChg chg="mod">
          <ac:chgData name="Md. Rabiul Islam" userId="ae9b879b-79bd-485d-b65b-49b6287df809" providerId="ADAL" clId="{0C3FA4C6-57CB-4A32-994B-FDFDFD0F8CC0}" dt="2020-12-12T06:29:53.325" v="1" actId="1035"/>
          <ac:picMkLst>
            <pc:docMk/>
            <pc:sldMk cId="2276068074" sldId="295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10F0DC7-EC81-3743-97AF-BD26D709B7E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B4E13AD-AA8B-184A-9E4E-CC5C2571F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46CD9F8-C6B9-D343-948F-EB19E5CB57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6F7697-089B-5A48-B2A7-B8D3296106D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D6E653-DACD-C24F-90D2-E3116859FE10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2D418F0-E4B8-AB4C-ABEB-2691A1CE521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D203BF2-FA49-8A46-B5CE-4A977F8F09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D7FE9-1DA8-2E43-8B36-2B5AB2515F1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C27CD2E-F485-C84C-AE78-D6C574F82A3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FEE320F-FD7F-2944-AF3B-EE171B5DB0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BEC7D5A-3949-2B45-A699-E6AC89500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844E964-BA04-714A-8CDA-965FFB147C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microsoft.com/office/2007/relationships/hdphoto" Target="../media/hdphoto11.wdp"/><Relationship Id="rId7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wmf"/><Relationship Id="rId7" Type="http://schemas.microsoft.com/office/2007/relationships/hdphoto" Target="../media/hdphoto12.wdp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6.wdp"/><Relationship Id="rId4" Type="http://schemas.openxmlformats.org/officeDocument/2006/relationships/image" Target="../media/image29.png"/><Relationship Id="rId9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</p:spTree>
    <p:extLst>
      <p:ext uri="{BB962C8B-B14F-4D97-AF65-F5344CB8AC3E}">
        <p14:creationId xmlns:p14="http://schemas.microsoft.com/office/powerpoint/2010/main" val="19842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17" y="700747"/>
            <a:ext cx="7429499" cy="42901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796004"/>
            <a:ext cx="2376494" cy="1290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472" y="1575671"/>
            <a:ext cx="4547368" cy="4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8" y="738946"/>
            <a:ext cx="7429499" cy="610873"/>
          </a:xfrm>
        </p:spPr>
        <p:txBody>
          <a:bodyPr/>
          <a:lstStyle/>
          <a:p>
            <a:r>
              <a:rPr lang="en-US" dirty="0"/>
              <a:t> p-CHANNEL 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184500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p-channel FETs</a:t>
            </a:r>
            <a:r>
              <a:rPr lang="en-US" dirty="0">
                <a:latin typeface="Arial Narrow" panose="020B0606020202030204" pitchFamily="34" charset="0"/>
              </a:rPr>
              <a:t> the </a:t>
            </a:r>
            <a:r>
              <a:rPr lang="en-US" b="1" dirty="0">
                <a:latin typeface="Arial Narrow" panose="020B0606020202030204" pitchFamily="34" charset="0"/>
              </a:rPr>
              <a:t>same</a:t>
            </a:r>
            <a:r>
              <a:rPr lang="en-US" dirty="0">
                <a:latin typeface="Arial Narrow" panose="020B0606020202030204" pitchFamily="34" charset="0"/>
              </a:rPr>
              <a:t> calculations and graphs are used, </a:t>
            </a:r>
            <a:r>
              <a:rPr lang="en-US" b="1" dirty="0">
                <a:latin typeface="Arial Narrow" panose="020B0606020202030204" pitchFamily="34" charset="0"/>
              </a:rPr>
              <a:t>except</a:t>
            </a:r>
            <a:r>
              <a:rPr lang="en-US" dirty="0">
                <a:latin typeface="Arial Narrow" panose="020B0606020202030204" pitchFamily="34" charset="0"/>
              </a:rPr>
              <a:t> that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voltage polarities </a:t>
            </a:r>
            <a:r>
              <a:rPr lang="en-US" dirty="0">
                <a:latin typeface="Arial Narrow" panose="020B0606020202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current directions </a:t>
            </a:r>
            <a:r>
              <a:rPr lang="en-US" dirty="0">
                <a:latin typeface="Arial Narrow" panose="020B0606020202030204" pitchFamily="34" charset="0"/>
              </a:rPr>
              <a:t>are the </a:t>
            </a:r>
            <a:r>
              <a:rPr lang="en-US" b="1" dirty="0">
                <a:latin typeface="Arial Narrow" panose="020B0606020202030204" pitchFamily="34" charset="0"/>
              </a:rPr>
              <a:t>opposite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graphs will be mirrors of the n-channel graphs.</a:t>
            </a:r>
          </a:p>
        </p:txBody>
      </p:sp>
    </p:spTree>
    <p:extLst>
      <p:ext uri="{BB962C8B-B14F-4D97-AF65-F5344CB8AC3E}">
        <p14:creationId xmlns:p14="http://schemas.microsoft.com/office/powerpoint/2010/main" val="42636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Lecture-8</a:t>
            </a:r>
          </a:p>
        </p:txBody>
      </p:sp>
    </p:spTree>
    <p:extLst>
      <p:ext uri="{BB962C8B-B14F-4D97-AF65-F5344CB8AC3E}">
        <p14:creationId xmlns:p14="http://schemas.microsoft.com/office/powerpoint/2010/main" val="13773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886-4D2B-4642-9BEA-7DCE33DBD486}"/>
              </a:ext>
            </a:extLst>
          </p:cNvPr>
          <p:cNvSpPr txBox="1">
            <a:spLocks/>
          </p:cNvSpPr>
          <p:nvPr/>
        </p:nvSpPr>
        <p:spPr>
          <a:xfrm>
            <a:off x="563548" y="605131"/>
            <a:ext cx="7429499" cy="61087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/>
              <a:t> </a:t>
            </a:r>
            <a:r>
              <a:rPr lang="en-US" sz="2700" b="1">
                <a:solidFill>
                  <a:srgbClr val="00B050"/>
                </a:solidFill>
              </a:rPr>
              <a:t>E-MOSFET VOLTAGE-DIVIDER BIAS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AD4-D9AE-B542-A558-33DA30F92185}"/>
              </a:ext>
            </a:extLst>
          </p:cNvPr>
          <p:cNvSpPr txBox="1">
            <a:spLocks/>
          </p:cNvSpPr>
          <p:nvPr/>
        </p:nvSpPr>
        <p:spPr>
          <a:xfrm>
            <a:off x="485411" y="1216003"/>
            <a:ext cx="5588072" cy="4084911"/>
          </a:xfrm>
          <a:prstGeom prst="rect">
            <a:avLst/>
          </a:prstGeom>
        </p:spPr>
        <p:txBody>
          <a:bodyPr>
            <a:noAutofit/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latin typeface="Arial Narrow" panose="020B0606020202030204" pitchFamily="34" charset="0"/>
              </a:rPr>
              <a:t>E-MOSFETs</a:t>
            </a:r>
            <a:r>
              <a:rPr lang="en-US">
                <a:latin typeface="Arial Narrow" panose="020B0606020202030204" pitchFamily="34" charset="0"/>
              </a:rPr>
              <a:t> use the </a:t>
            </a:r>
            <a:r>
              <a:rPr lang="en-US" b="1">
                <a:solidFill>
                  <a:srgbClr val="00B050"/>
                </a:solidFill>
                <a:latin typeface="Arial Narrow" panose="020B0606020202030204" pitchFamily="34" charset="0"/>
              </a:rPr>
              <a:t>same procedure</a:t>
            </a:r>
            <a:r>
              <a:rPr lang="en-US">
                <a:latin typeface="Arial Narrow" panose="020B0606020202030204" pitchFamily="34" charset="0"/>
              </a:rPr>
              <a:t> to </a:t>
            </a:r>
            <a:r>
              <a:rPr lang="en-US" b="1">
                <a:latin typeface="Arial Narrow" panose="020B0606020202030204" pitchFamily="34" charset="0"/>
              </a:rPr>
              <a:t>JFETs</a:t>
            </a:r>
            <a:r>
              <a:rPr lang="en-US">
                <a:latin typeface="Arial Narrow" panose="020B0606020202030204" pitchFamily="34" charset="0"/>
              </a:rPr>
              <a:t> and </a:t>
            </a:r>
            <a:r>
              <a:rPr lang="en-US" b="1">
                <a:latin typeface="Arial Narrow" panose="020B0606020202030204" pitchFamily="34" charset="0"/>
              </a:rPr>
              <a:t>D-MOSFETs.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03395-7476-014F-BC1C-8CC224C9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3483" y="1185480"/>
            <a:ext cx="2105516" cy="43892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3E28BB-86F8-0A41-AC4A-4C8937FF432B}"/>
              </a:ext>
            </a:extLst>
          </p:cNvPr>
          <p:cNvGrpSpPr/>
          <p:nvPr/>
        </p:nvGrpSpPr>
        <p:grpSpPr>
          <a:xfrm>
            <a:off x="2199797" y="1852511"/>
            <a:ext cx="1962458" cy="709723"/>
            <a:chOff x="3509506" y="1470196"/>
            <a:chExt cx="2616611" cy="946297"/>
          </a:xfrm>
          <a:solidFill>
            <a:schemeClr val="accent5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5B1B22-BE37-E342-8FA3-0FAECF22C223}"/>
                </a:ext>
              </a:extLst>
            </p:cNvPr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8D4343F3-5741-E649-A6CF-5712A42167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747406"/>
                </p:ext>
              </p:extLst>
            </p:nvPr>
          </p:nvGraphicFramePr>
          <p:xfrm>
            <a:off x="3934635" y="1541765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2520" imgH="431640" progId="Equation.3">
                    <p:embed/>
                  </p:oleObj>
                </mc:Choice>
                <mc:Fallback>
                  <p:oleObj name="Equation" r:id="rId4" imgW="812520" imgH="431640" progId="Equation.3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8D4343F3-5741-E649-A6CF-5712A42167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635" y="1541765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FFF88B-0130-B84A-B571-99FA6D761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48" y="2924501"/>
            <a:ext cx="2066723" cy="50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E4E7F-E21B-504B-9E2C-1D45D8481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17" y="2949880"/>
            <a:ext cx="2632884" cy="4567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E6DDAB-455D-7544-B651-ED285795A0BD}"/>
              </a:ext>
            </a:extLst>
          </p:cNvPr>
          <p:cNvGrpSpPr/>
          <p:nvPr/>
        </p:nvGrpSpPr>
        <p:grpSpPr>
          <a:xfrm>
            <a:off x="2221572" y="3899921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9FDF3F7-EB30-E748-A2A9-C1D6AC319493}"/>
                </a:ext>
              </a:extLst>
            </p:cNvPr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87F1068A-5DBD-9840-825B-C105D61CED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0633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12" name="Object 7">
                          <a:extLst>
                            <a:ext uri="{FF2B5EF4-FFF2-40B4-BE49-F238E27FC236}">
                              <a16:creationId xmlns:a16="http://schemas.microsoft.com/office/drawing/2014/main" id="{87F1068A-5DBD-9840-825B-C105D61CED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16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97" y="456622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97" y="1192108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</a:p>
          <a:p>
            <a:pPr marL="514350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for: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0V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/R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S</a:t>
            </a:r>
          </a:p>
          <a:p>
            <a:pPr lvl="4" algn="just"/>
            <a:endParaRPr lang="en-US" sz="1500" b="1" i="1" baseline="-2500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0577" y="1212581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7" name="Rounded Rectangle 6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0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3200704" y="2266049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9454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41200" progId="Equation.3">
                    <p:embed/>
                  </p:oleObj>
                </mc:Choice>
                <mc:Fallback>
                  <p:oleObj name="Equation" r:id="rId4" imgW="1079280" imgH="2412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773" y="4035734"/>
            <a:ext cx="2066723" cy="507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0245" y="3429000"/>
            <a:ext cx="3844975" cy="25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90" y="524510"/>
            <a:ext cx="7429499" cy="40082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47665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, V</a:t>
            </a:r>
            <a:r>
              <a:rPr lang="en-US" b="1" i="1" baseline="-25000" dirty="0">
                <a:latin typeface="Arial Narrow" panose="020B0606020202030204" pitchFamily="34" charset="0"/>
              </a:rPr>
              <a:t>GS</a:t>
            </a:r>
            <a:r>
              <a:rPr lang="en-US" b="1" i="1" dirty="0">
                <a:latin typeface="Arial Narrow" panose="020B0606020202030204" pitchFamily="34" charset="0"/>
              </a:rPr>
              <a:t>, and 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network: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341" y="1635353"/>
            <a:ext cx="3092215" cy="338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1881602"/>
            <a:ext cx="3724896" cy="64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2579274"/>
            <a:ext cx="3915778" cy="35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90" y="2989321"/>
            <a:ext cx="4843756" cy="529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24" y="3612381"/>
            <a:ext cx="4809288" cy="18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34" y="538896"/>
            <a:ext cx="8163838" cy="43840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885" y="2761810"/>
            <a:ext cx="4066558" cy="3114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1270540"/>
            <a:ext cx="5068583" cy="212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3611903"/>
            <a:ext cx="3896633" cy="1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17" y="73028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319" y="2095349"/>
            <a:ext cx="4485682" cy="30826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2551" y="2041957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5568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228600" progId="Equation.3">
                    <p:embed/>
                  </p:oleObj>
                </mc:Choice>
                <mc:Fallback>
                  <p:oleObj name="Equation" r:id="rId4" imgW="507960" imgH="2286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6775" y="2041956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1825"/>
                </p:ext>
              </p:extLst>
            </p:nvPr>
          </p:nvGraphicFramePr>
          <p:xfrm>
            <a:off x="3964346" y="3779927"/>
            <a:ext cx="13319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28600" progId="Equation.3">
                    <p:embed/>
                  </p:oleObj>
                </mc:Choice>
                <mc:Fallback>
                  <p:oleObj name="Equation" r:id="rId6" imgW="5968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346" y="3779927"/>
                          <a:ext cx="13319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68012" y="4041489"/>
            <a:ext cx="2156164" cy="566730"/>
            <a:chOff x="1957465" y="4424592"/>
            <a:chExt cx="2874885" cy="755640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846326"/>
                </p:ext>
              </p:extLst>
            </p:nvPr>
          </p:nvGraphicFramePr>
          <p:xfrm>
            <a:off x="2089150" y="4491038"/>
            <a:ext cx="27432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28600" progId="Equation.3">
                    <p:embed/>
                  </p:oleObj>
                </mc:Choice>
                <mc:Fallback>
                  <p:oleObj name="Equation" r:id="rId8" imgW="1079280" imgH="22860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4491038"/>
                          <a:ext cx="27432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1957465" y="4424592"/>
              <a:ext cx="2874653" cy="7556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96390" y="3016567"/>
            <a:ext cx="1299410" cy="647771"/>
            <a:chOff x="3764003" y="3627572"/>
            <a:chExt cx="1732547" cy="863694"/>
          </a:xfrm>
        </p:grpSpPr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663253"/>
                </p:ext>
              </p:extLst>
            </p:nvPr>
          </p:nvGraphicFramePr>
          <p:xfrm>
            <a:off x="3950109" y="3780607"/>
            <a:ext cx="136048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28600" progId="Equation.3">
                    <p:embed/>
                  </p:oleObj>
                </mc:Choice>
                <mc:Fallback>
                  <p:oleObj name="Equation" r:id="rId10" imgW="609480" imgH="228600" progId="Equation.3">
                    <p:embed/>
                    <p:pic>
                      <p:nvPicPr>
                        <p:cNvPr id="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109" y="3780607"/>
                          <a:ext cx="136048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0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50530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9788" y="1583993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 (</a:t>
            </a:r>
            <a:r>
              <a:rPr lang="en-US" dirty="0">
                <a:latin typeface="Arial Narrow" panose="020B0606020202030204" pitchFamily="34" charset="0"/>
              </a:rPr>
              <a:t>to find </a:t>
            </a:r>
            <a:r>
              <a:rPr lang="en-US" b="1" dirty="0">
                <a:latin typeface="Arial Narrow" panose="020B0606020202030204" pitchFamily="34" charset="0"/>
              </a:rPr>
              <a:t>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and</a:t>
            </a:r>
            <a:r>
              <a:rPr lang="en-US" b="1" dirty="0">
                <a:latin typeface="Arial Narrow" panose="020B0606020202030204" pitchFamily="34" charset="0"/>
              </a:rPr>
              <a:t>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b="1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for the range of interest.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: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4472" y="1604466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6098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2172819" y="3309700"/>
            <a:ext cx="2193887" cy="550398"/>
            <a:chOff x="3738340" y="3343085"/>
            <a:chExt cx="2925182" cy="733864"/>
          </a:xfrm>
          <a:solidFill>
            <a:schemeClr val="accent5"/>
          </a:solidFill>
        </p:grpSpPr>
        <p:sp>
          <p:nvSpPr>
            <p:cNvPr id="13" name="Rounded Rectangle 12"/>
            <p:cNvSpPr/>
            <p:nvPr/>
          </p:nvSpPr>
          <p:spPr>
            <a:xfrm>
              <a:off x="3738340" y="3343085"/>
              <a:ext cx="2925182" cy="73386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92656"/>
                </p:ext>
              </p:extLst>
            </p:nvPr>
          </p:nvGraphicFramePr>
          <p:xfrm>
            <a:off x="3924300" y="3452813"/>
            <a:ext cx="25273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28600" progId="Equation.3">
                    <p:embed/>
                  </p:oleObj>
                </mc:Choice>
                <mc:Fallback>
                  <p:oleObj name="Equation" r:id="rId4" imgW="1079280" imgH="228600" progId="Equation.3">
                    <p:embed/>
                    <p:pic>
                      <p:nvPicPr>
                        <p:cNvPr id="1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3452813"/>
                          <a:ext cx="25273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350" y="3180962"/>
            <a:ext cx="4315322" cy="25084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11751" y="2748734"/>
            <a:ext cx="2193887" cy="741620"/>
            <a:chOff x="4727643" y="5454007"/>
            <a:chExt cx="2925182" cy="988827"/>
          </a:xfrm>
        </p:grpSpPr>
        <p:sp>
          <p:nvSpPr>
            <p:cNvPr id="18" name="Rounded Rectangle 17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407137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40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Example 7.10:</a:t>
            </a:r>
            <a:r>
              <a:rPr lang="en-US" dirty="0">
                <a:latin typeface="Arial Narrow" panose="020B0606020202030204" pitchFamily="34" charset="0"/>
              </a:rPr>
              <a:t> 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and V</a:t>
            </a:r>
            <a:r>
              <a:rPr lang="en-US" b="1" i="1" baseline="-25000" dirty="0">
                <a:latin typeface="Arial Narrow" panose="020B0606020202030204" pitchFamily="34" charset="0"/>
              </a:rPr>
              <a:t>DSQ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circuit: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1045" y="1801687"/>
            <a:ext cx="4137235" cy="3984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829" y="2705948"/>
            <a:ext cx="3256847" cy="1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10" y="542608"/>
            <a:ext cx="8116865" cy="372644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65" y="1174408"/>
            <a:ext cx="5503867" cy="86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888" y="2213673"/>
            <a:ext cx="3155286" cy="328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826" y="2373909"/>
            <a:ext cx="5661180" cy="788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5" y="3481114"/>
            <a:ext cx="5493672" cy="1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EF044-676C-48FB-9F02-1365168DA749}"/>
</file>

<file path=customXml/itemProps2.xml><?xml version="1.0" encoding="utf-8"?>
<ds:datastoreItem xmlns:ds="http://schemas.openxmlformats.org/officeDocument/2006/customXml" ds:itemID="{98E412C0-5BCA-4257-BE84-DA1BB42AC64C}"/>
</file>

<file path=customXml/itemProps3.xml><?xml version="1.0" encoding="utf-8"?>
<ds:datastoreItem xmlns:ds="http://schemas.openxmlformats.org/officeDocument/2006/customXml" ds:itemID="{6077ED8E-028C-4052-8CDF-53C7C11D004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1170</TotalTime>
  <Words>213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PowerPoint Presentation</vt:lpstr>
      <vt:lpstr> E-MOSFET VOLTAGE-DIVIDER BIAS</vt:lpstr>
      <vt:lpstr> E-MOSFET VOLTAGE-DIVIDER BIAS EXAMPLE</vt:lpstr>
      <vt:lpstr>E-MOSFET VOLTAGE-DIVIDER BIAS EXAMPLE</vt:lpstr>
      <vt:lpstr> E-MOSFET FEEDBACK BIAS </vt:lpstr>
      <vt:lpstr> E-MOSFET FEEDBACK BIAS </vt:lpstr>
      <vt:lpstr> E-MOSFET FEEDBACK BIAS EXAMPLE</vt:lpstr>
      <vt:lpstr>E-MOSFET FEEDBACK BIAS EXAMPLE CONTD.</vt:lpstr>
      <vt:lpstr> E-MOSFET FEEDBACK BIAS EXAMPLE CONTD.</vt:lpstr>
      <vt:lpstr> p-CHANNEL 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233</cp:revision>
  <dcterms:created xsi:type="dcterms:W3CDTF">2016-06-11T11:25:17Z</dcterms:created>
  <dcterms:modified xsi:type="dcterms:W3CDTF">2020-12-12T06:30:20Z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