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0" r:id="rId4"/>
    <p:sldId id="301" r:id="rId5"/>
    <p:sldId id="330" r:id="rId6"/>
    <p:sldId id="328" r:id="rId7"/>
    <p:sldId id="302" r:id="rId8"/>
    <p:sldId id="303" r:id="rId9"/>
    <p:sldId id="258" r:id="rId10"/>
    <p:sldId id="309" r:id="rId11"/>
    <p:sldId id="310" r:id="rId12"/>
    <p:sldId id="311" r:id="rId13"/>
    <p:sldId id="305" r:id="rId14"/>
    <p:sldId id="312" r:id="rId15"/>
    <p:sldId id="313" r:id="rId16"/>
    <p:sldId id="316" r:id="rId17"/>
    <p:sldId id="317" r:id="rId18"/>
    <p:sldId id="318" r:id="rId19"/>
    <p:sldId id="319" r:id="rId20"/>
    <p:sldId id="320" r:id="rId21"/>
    <p:sldId id="321" r:id="rId22"/>
    <p:sldId id="323" r:id="rId23"/>
    <p:sldId id="324" r:id="rId24"/>
    <p:sldId id="325" r:id="rId25"/>
    <p:sldId id="326" r:id="rId26"/>
    <p:sldId id="322" r:id="rId27"/>
    <p:sldId id="264" r:id="rId28"/>
    <p:sldId id="327" r:id="rId29"/>
    <p:sldId id="26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s.ics.hawaii.edu/ReviewICS241/morea/graphs/Graphs5-QA.pdf" TargetMode="External"/><Relationship Id="rId2" Type="http://schemas.openxmlformats.org/officeDocument/2006/relationships/hyperlink" Target="https://courses.lumenlearning.com/math4liberalarts/chapter/introduction-euler-paths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geeksforgeeks.org/mathematics-euler-hamiltonian-path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Euler and Hamilton Paths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00090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9971472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Discrete Mathematics</a:t>
            </a:r>
          </a:p>
        </p:txBody>
      </p:sp>
    </p:spTree>
    <p:extLst>
      <p:ext uri="{BB962C8B-B14F-4D97-AF65-F5344CB8AC3E}">
        <p14:creationId xmlns:p14="http://schemas.microsoft.com/office/powerpoint/2010/main" xmlns="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Determining Euler Circuit/Path: </a:t>
            </a:r>
            <a:r>
              <a:rPr lang="en-US" sz="2600" b="1" dirty="0">
                <a:solidFill>
                  <a:srgbClr val="FF0000"/>
                </a:solidFill>
              </a:rPr>
              <a:t>Example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799C2565-8377-4F83-A359-B351D8D860B8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Solution</a:t>
            </a:r>
            <a:r>
              <a:rPr kumimoji="0" lang="en-US" sz="2800" b="0" i="0" u="sng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: </a:t>
            </a:r>
          </a:p>
          <a:p>
            <a:pPr marL="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The graph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H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has an Euler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circuit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for example, </a:t>
            </a:r>
          </a:p>
          <a:p>
            <a:pPr marL="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    a, g, c, b, g, e, d, f, a.</a:t>
            </a:r>
          </a:p>
          <a:p>
            <a:pPr marL="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Neither H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nor H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has an Euler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circuit</a:t>
            </a:r>
          </a:p>
          <a:p>
            <a:pPr marL="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H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has an Euler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path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namely, c, a, b, c, d, b, </a:t>
            </a:r>
          </a:p>
          <a:p>
            <a:pPr marL="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    but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H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 does not have Euler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path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3340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Determining Euler Circuit/Path: </a:t>
            </a:r>
            <a:r>
              <a:rPr lang="en-US" sz="2600" b="1" dirty="0">
                <a:solidFill>
                  <a:srgbClr val="FF0000"/>
                </a:solidFill>
              </a:rPr>
              <a:t>Example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43D90B09-D9B6-486B-8AA2-4193FED9153C}"/>
              </a:ext>
            </a:extLst>
          </p:cNvPr>
          <p:cNvSpPr txBox="1">
            <a:spLocks/>
          </p:cNvSpPr>
          <p:nvPr/>
        </p:nvSpPr>
        <p:spPr bwMode="auto">
          <a:xfrm>
            <a:off x="457200" y="1874162"/>
            <a:ext cx="8229600" cy="425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4(p.575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):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Which graphs shown in Figure 7 have an Euler path?</a:t>
            </a:r>
            <a:b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E628E5E4-CAD4-4ED2-9615-CC40E8BB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108325"/>
            <a:ext cx="7772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47267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Determining Euler Circuit/Path: </a:t>
            </a:r>
            <a:r>
              <a:rPr lang="en-US" sz="2600" b="1" dirty="0">
                <a:solidFill>
                  <a:srgbClr val="FF0000"/>
                </a:solidFill>
              </a:rPr>
              <a:t>Example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FF6203B-F6AA-4ACE-A72A-045EC15A225F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G</a:t>
            </a:r>
            <a:r>
              <a:rPr kumimoji="0" lang="en-US" altLang="ja-JP" sz="24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1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contains 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exactly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two vertices of odd degree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namely, b and d. Hence, it 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has an Euler path 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that must have b and d as its endpoints. 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One such Euler path is d, a, b, c, d, b.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Similarly,</a:t>
            </a:r>
            <a:r>
              <a:rPr kumimoji="0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G</a:t>
            </a:r>
            <a:r>
              <a:rPr kumimoji="0" lang="en-US" altLang="ja-JP" sz="24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2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has 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exactly two vertices of odd degree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namely, b and d. So it 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has an Euler path 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that must have b and d as endpoints. 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One such Euler path is b, a, g, f, e, d, c, g, b, c, f, d.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G</a:t>
            </a:r>
            <a:r>
              <a:rPr kumimoji="0" lang="en-US" altLang="ja-JP" sz="24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3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has no Euler path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because it has six vertices of odd degree.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ja-JP" alt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4942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716" y="631885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Hamilton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dirty="0"/>
              <a:t>Paths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dirty="0"/>
              <a:t>and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dirty="0"/>
              <a:t>Circuits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7571920B-95E6-4DDA-8CEB-035C1488ECE2}"/>
              </a:ext>
            </a:extLst>
          </p:cNvPr>
          <p:cNvSpPr txBox="1">
            <a:spLocks/>
          </p:cNvSpPr>
          <p:nvPr/>
        </p:nvSpPr>
        <p:spPr bwMode="auto">
          <a:xfrm>
            <a:off x="457200" y="2277687"/>
            <a:ext cx="8229600" cy="3848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Hamilton path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a graph that passes through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every vertex exactly once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called a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Hamilton path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en-US" sz="28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Hamilton circuit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circuit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a graph G that passes through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every vertex exactly once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called a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Hamilton circuit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  <a:endParaRPr kumimoji="0" lang="en-US" sz="28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 Hamilton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path/circuit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does not necessarily pass through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  the edges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 the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5535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716" y="631885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Hamilton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dirty="0"/>
              <a:t>Paths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dirty="0"/>
              <a:t>and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dirty="0"/>
              <a:t>Circuits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59AE9CF1-266D-4C7C-AE48-E1BF31D11BBB}"/>
              </a:ext>
            </a:extLst>
          </p:cNvPr>
          <p:cNvSpPr txBox="1">
            <a:spLocks/>
          </p:cNvSpPr>
          <p:nvPr/>
        </p:nvSpPr>
        <p:spPr bwMode="auto">
          <a:xfrm>
            <a:off x="282633" y="2077268"/>
            <a:ext cx="8562109" cy="4048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EXAMPLE 5(p.577)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: Which of the simple graphs in Figure 10 have a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Hamilton circuit or, if not, a Hamilton path?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11C83F46-521A-4895-AEE2-AD0B32BA9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3623" y="3102068"/>
            <a:ext cx="6576753" cy="2772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5">
            <a:extLst>
              <a:ext uri="{FF2B5EF4-FFF2-40B4-BE49-F238E27FC236}">
                <a16:creationId xmlns:a16="http://schemas.microsoft.com/office/drawing/2014/main" xmlns="" id="{45CAD585-BB21-44E6-B093-D1738474C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715000"/>
            <a:ext cx="4918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Figure 10 : Three Simple Graphs</a:t>
            </a:r>
          </a:p>
        </p:txBody>
      </p:sp>
    </p:spTree>
    <p:extLst>
      <p:ext uri="{BB962C8B-B14F-4D97-AF65-F5344CB8AC3E}">
        <p14:creationId xmlns:p14="http://schemas.microsoft.com/office/powerpoint/2010/main" xmlns="" val="2143597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716" y="631885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Hamilton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dirty="0"/>
              <a:t>Paths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dirty="0"/>
              <a:t>and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dirty="0"/>
              <a:t>Circuits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774877E2-9862-4629-83D4-6CAD45630706}"/>
              </a:ext>
            </a:extLst>
          </p:cNvPr>
          <p:cNvSpPr txBox="1">
            <a:spLocks/>
          </p:cNvSpPr>
          <p:nvPr/>
        </p:nvSpPr>
        <p:spPr bwMode="auto">
          <a:xfrm>
            <a:off x="216131" y="1995054"/>
            <a:ext cx="8623069" cy="4405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Solution: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has a Hamilton circuit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: a, b, c, d, e, a.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There is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no Hamilton circuit in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(this can be seen by noting that any circuit containing every vertex  must contain the edge {a, b} twice),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but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does have a Hamilton path, namely, a, b, c, d.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has neither a Hamilton circuit nor a Hamilton path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because any path containing all vertices must contain one of the edges {a, b},{e, f }, and {c, d} more than once.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544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7162586" cy="69862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Necessary &amp; Sufficient Criteria for Hamilton Circuits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A80F25ED-DC5C-4A06-8366-41CC21AEEF98}"/>
              </a:ext>
            </a:extLst>
          </p:cNvPr>
          <p:cNvSpPr txBox="1">
            <a:spLocks/>
          </p:cNvSpPr>
          <p:nvPr/>
        </p:nvSpPr>
        <p:spPr bwMode="auto">
          <a:xfrm>
            <a:off x="335494" y="1600200"/>
            <a:ext cx="835130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are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known simple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necessary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sufficient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criteria for the existence of Hamilton circuits.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However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many theorems are known that give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sufficient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conditions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for the existence of Hamilton circuits.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Certain properties can be used to show that a graph has no Hamilton circuit. For instance, a graph with a vertex of degree one cannot have a Hamilton circuit, because in a Hamilton circuit, each vertex is incident with two edges in the circuit. Moreover, if a vertex in the graph has degree two, then both edges that are incident with this vertex must be part of any Hamilton circuit.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a Hamilton circuit is being constructed and this circuit has passed through a vertex, then all remaining edges incident with this vertex, other than the two used in the circuit, can be removed from consideration.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Hamilton circuit cannot contain a smaller circuit within it.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266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7162586" cy="698627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Hamilton</a:t>
            </a:r>
            <a:r>
              <a:rPr lang="en-US" sz="2800" dirty="0"/>
              <a:t> </a:t>
            </a:r>
            <a:r>
              <a:rPr lang="en-US" b="1" dirty="0">
                <a:solidFill>
                  <a:schemeClr val="tx1"/>
                </a:solidFill>
              </a:rPr>
              <a:t>Paths</a:t>
            </a:r>
            <a:r>
              <a:rPr lang="en-US" sz="2800" dirty="0"/>
              <a:t> </a:t>
            </a:r>
            <a:r>
              <a:rPr lang="en-US" b="1" dirty="0">
                <a:solidFill>
                  <a:schemeClr val="tx1"/>
                </a:solidFill>
              </a:rPr>
              <a:t>and</a:t>
            </a:r>
            <a:r>
              <a:rPr lang="en-US" sz="2800" dirty="0"/>
              <a:t> </a:t>
            </a:r>
            <a:r>
              <a:rPr lang="en-US" b="1" dirty="0">
                <a:solidFill>
                  <a:schemeClr val="tx1"/>
                </a:solidFill>
              </a:rPr>
              <a:t>Circuits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0583CE16-0643-4039-8513-DFF451197FA6}"/>
              </a:ext>
            </a:extLst>
          </p:cNvPr>
          <p:cNvSpPr txBox="1">
            <a:spLocks/>
          </p:cNvSpPr>
          <p:nvPr/>
        </p:nvSpPr>
        <p:spPr bwMode="auto">
          <a:xfrm>
            <a:off x="335494" y="1579418"/>
            <a:ext cx="8351306" cy="4546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6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(p.577): Show that neither graph displayed in Figure 11 has a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Hamilton circuit.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C718295D-7CB1-46ED-9101-1F6F22ACD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62200"/>
            <a:ext cx="7707313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5">
            <a:extLst>
              <a:ext uri="{FF2B5EF4-FFF2-40B4-BE49-F238E27FC236}">
                <a16:creationId xmlns:a16="http://schemas.microsoft.com/office/drawing/2014/main" xmlns="" id="{1FD754DB-23A8-4C37-B967-ACF534568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486400"/>
            <a:ext cx="15351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Figure 11</a:t>
            </a:r>
          </a:p>
        </p:txBody>
      </p:sp>
    </p:spTree>
    <p:extLst>
      <p:ext uri="{BB962C8B-B14F-4D97-AF65-F5344CB8AC3E}">
        <p14:creationId xmlns:p14="http://schemas.microsoft.com/office/powerpoint/2010/main" xmlns="" val="3856575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7162586" cy="698627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Hamilton</a:t>
            </a:r>
            <a:r>
              <a:rPr lang="en-US" sz="2800" dirty="0"/>
              <a:t> </a:t>
            </a:r>
            <a:r>
              <a:rPr lang="en-US" b="1" dirty="0">
                <a:solidFill>
                  <a:schemeClr val="tx1"/>
                </a:solidFill>
              </a:rPr>
              <a:t>Paths</a:t>
            </a:r>
            <a:r>
              <a:rPr lang="en-US" sz="2800" dirty="0"/>
              <a:t> </a:t>
            </a:r>
            <a:r>
              <a:rPr lang="en-US" b="1" dirty="0">
                <a:solidFill>
                  <a:schemeClr val="tx1"/>
                </a:solidFill>
              </a:rPr>
              <a:t>and</a:t>
            </a:r>
            <a:r>
              <a:rPr lang="en-US" sz="2800" dirty="0"/>
              <a:t> </a:t>
            </a:r>
            <a:r>
              <a:rPr lang="en-US" b="1" dirty="0">
                <a:solidFill>
                  <a:schemeClr val="tx1"/>
                </a:solidFill>
              </a:rPr>
              <a:t>Circuits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6B530A1-8D44-4824-A6F3-3D5EA2C35A98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1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Solution:</a:t>
            </a:r>
            <a:endParaRPr kumimoji="0" lang="en-US" sz="2800" b="0" i="1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is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Hamilton circuit in G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because G has a vertex of degree one, namely, 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Now consider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H. Because the degrees of the vertices a, b, d, and e are all two, every edge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incident with these vertices must be part of any Hamilton circuit. It is now easy to see that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Hamilton circuit can exist in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for any Hamilton circuit would have to contain four edges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incident with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c, which is impossible.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8615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7162586" cy="698627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Hamilton</a:t>
            </a:r>
            <a:r>
              <a:rPr lang="en-US" sz="2800" dirty="0"/>
              <a:t> </a:t>
            </a:r>
            <a:r>
              <a:rPr lang="en-US" b="1" dirty="0">
                <a:solidFill>
                  <a:schemeClr val="tx1"/>
                </a:solidFill>
              </a:rPr>
              <a:t>Paths</a:t>
            </a:r>
            <a:r>
              <a:rPr lang="en-US" sz="2800" dirty="0"/>
              <a:t> </a:t>
            </a:r>
            <a:r>
              <a:rPr lang="en-US" b="1" dirty="0">
                <a:solidFill>
                  <a:schemeClr val="tx1"/>
                </a:solidFill>
              </a:rPr>
              <a:t>and</a:t>
            </a:r>
            <a:r>
              <a:rPr lang="en-US" sz="2800" dirty="0"/>
              <a:t> </a:t>
            </a:r>
            <a:r>
              <a:rPr lang="en-US" b="1" dirty="0">
                <a:solidFill>
                  <a:schemeClr val="tx1"/>
                </a:solidFill>
              </a:rPr>
              <a:t>Circuits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8738AA61-23C5-4A45-B636-A9AA4777F3A4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Extra Question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Is there any Hamilton paths in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graphs of Example 6?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Answer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Yes, both graph contains Hamilton paths.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graph G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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e, d, a, b, c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In graph H 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a, b, c, d, 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What are other answers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(Hamilton paths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xmlns="" val="41314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8.5 Euler </a:t>
            </a:r>
            <a:r>
              <a:rPr lang="en-US" sz="2800" b="1" dirty="0">
                <a:solidFill>
                  <a:schemeClr val="tx1"/>
                </a:solidFill>
              </a:rPr>
              <a:t>and Hamilton Paths 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Euler Paths &amp; Circuits (Edge based)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Hamilton Paths &amp; Circuits (Vertex based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7162586" cy="698627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Hamilton</a:t>
            </a:r>
            <a:r>
              <a:rPr lang="en-US" sz="2800" dirty="0"/>
              <a:t> </a:t>
            </a:r>
            <a:r>
              <a:rPr lang="en-US" b="1" dirty="0">
                <a:solidFill>
                  <a:schemeClr val="tx1"/>
                </a:solidFill>
              </a:rPr>
              <a:t>Paths</a:t>
            </a:r>
            <a:r>
              <a:rPr lang="en-US" sz="2800" dirty="0"/>
              <a:t> </a:t>
            </a:r>
            <a:r>
              <a:rPr lang="en-US" b="1" dirty="0">
                <a:solidFill>
                  <a:schemeClr val="tx1"/>
                </a:solidFill>
              </a:rPr>
              <a:t>and</a:t>
            </a:r>
            <a:r>
              <a:rPr lang="en-US" sz="2800" dirty="0"/>
              <a:t> </a:t>
            </a:r>
            <a:r>
              <a:rPr lang="en-US" b="1" dirty="0">
                <a:solidFill>
                  <a:schemeClr val="tx1"/>
                </a:solidFill>
              </a:rPr>
              <a:t>Circuits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75281076-6EB8-4F17-A166-CC6B7588AB2A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Theorem 3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(DIRAC’S THEOREM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):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G is a simple graph with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vertices with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&gt;=3 such that the degree of every vertex in G is at least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/2, then G has a Hamilton circuit.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Theorem 4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(ORE’S THEOREM)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if G is a simple graph with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vertices with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&gt;=3 such that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deg(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+ deg(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&gt;=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for every pair of non-adjacent vertices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 G, then G has a Hamilton circuit.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889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7162586" cy="698627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Hamilton</a:t>
            </a:r>
            <a:r>
              <a:rPr lang="en-US" sz="2800" dirty="0"/>
              <a:t> </a:t>
            </a:r>
            <a:r>
              <a:rPr lang="en-US" b="1" dirty="0">
                <a:solidFill>
                  <a:schemeClr val="tx1"/>
                </a:solidFill>
              </a:rPr>
              <a:t>Paths</a:t>
            </a:r>
            <a:r>
              <a:rPr lang="en-US" sz="2800" dirty="0"/>
              <a:t> </a:t>
            </a:r>
            <a:r>
              <a:rPr lang="en-US" b="1" dirty="0">
                <a:solidFill>
                  <a:schemeClr val="tx1"/>
                </a:solidFill>
              </a:rPr>
              <a:t>and</a:t>
            </a:r>
            <a:r>
              <a:rPr lang="en-US" sz="2800" dirty="0"/>
              <a:t> </a:t>
            </a:r>
            <a:r>
              <a:rPr lang="en-US" b="1" dirty="0">
                <a:solidFill>
                  <a:schemeClr val="tx1"/>
                </a:solidFill>
              </a:rPr>
              <a:t>Circuits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CF99919E-7A5E-43BE-A47D-DB0EF2E2952E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Both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Ore’s Theorem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Dirac’s Theorem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provide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sufficient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conditions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for a connected simple graph to have a Hamilton circuit. However,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these theorems do not provide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necessary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conditions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for the existence of a Hamilton circuit.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example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 graph C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has a Hamilton circuit but does not satisfy the hypotheses of either Ore’s Theorem or Dirac’s Theorem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3325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7162586" cy="698627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Exercise 37 (p.583)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4C3CA2E2-2AED-4C09-BB96-8543422163AF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Does the following graph have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Hamilton path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 If so, find such a path. If it does not, give an argument to show why no such path exists.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a				     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c            f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b 				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996C8477-B28A-4BAF-B877-71314770DF67}"/>
              </a:ext>
            </a:extLst>
          </p:cNvPr>
          <p:cNvCxnSpPr/>
          <p:nvPr/>
        </p:nvCxnSpPr>
        <p:spPr>
          <a:xfrm>
            <a:off x="1295400" y="3505200"/>
            <a:ext cx="0" cy="15240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6000"/>
              </a:sysClr>
            </a:solidFill>
            <a:prstDash val="soli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8419C1FB-087B-46E3-8BCB-2E78BB766911}"/>
              </a:ext>
            </a:extLst>
          </p:cNvPr>
          <p:cNvCxnSpPr/>
          <p:nvPr/>
        </p:nvCxnSpPr>
        <p:spPr>
          <a:xfrm>
            <a:off x="1295400" y="3505200"/>
            <a:ext cx="990600" cy="6858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6000"/>
              </a:sysClr>
            </a:solidFill>
            <a:prstDash val="soli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4875FF49-EBA6-4BF8-BBBE-EFDBE90B24FA}"/>
              </a:ext>
            </a:extLst>
          </p:cNvPr>
          <p:cNvCxnSpPr/>
          <p:nvPr/>
        </p:nvCxnSpPr>
        <p:spPr>
          <a:xfrm flipH="1">
            <a:off x="1295400" y="4191000"/>
            <a:ext cx="990600" cy="8382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6000"/>
              </a:sysClr>
            </a:solidFill>
            <a:prstDash val="soli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4626089B-6DC3-4F3A-AE52-D64F45960836}"/>
              </a:ext>
            </a:extLst>
          </p:cNvPr>
          <p:cNvCxnSpPr/>
          <p:nvPr/>
        </p:nvCxnSpPr>
        <p:spPr>
          <a:xfrm>
            <a:off x="4343400" y="3505200"/>
            <a:ext cx="0" cy="15240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6000"/>
              </a:sysClr>
            </a:solidFill>
            <a:prstDash val="soli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EE14051C-9CD7-4569-BF06-C22F1DD48A17}"/>
              </a:ext>
            </a:extLst>
          </p:cNvPr>
          <p:cNvCxnSpPr/>
          <p:nvPr/>
        </p:nvCxnSpPr>
        <p:spPr>
          <a:xfrm flipH="1">
            <a:off x="2286000" y="4191000"/>
            <a:ext cx="990600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6000"/>
              </a:sysClr>
            </a:solidFill>
            <a:prstDash val="soli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DCBBB45A-B1FA-4EBA-807E-131C1B022C30}"/>
              </a:ext>
            </a:extLst>
          </p:cNvPr>
          <p:cNvCxnSpPr/>
          <p:nvPr/>
        </p:nvCxnSpPr>
        <p:spPr>
          <a:xfrm flipH="1">
            <a:off x="3276600" y="3505200"/>
            <a:ext cx="1066800" cy="6858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6000"/>
              </a:sysClr>
            </a:solidFill>
            <a:prstDash val="soli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3094B1C4-DE6E-4C95-8AC1-DAFD79860DD6}"/>
              </a:ext>
            </a:extLst>
          </p:cNvPr>
          <p:cNvCxnSpPr/>
          <p:nvPr/>
        </p:nvCxnSpPr>
        <p:spPr>
          <a:xfrm>
            <a:off x="3276600" y="4191000"/>
            <a:ext cx="1066800" cy="8382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6000"/>
              </a:sysClr>
            </a:solidFill>
            <a:prstDash val="solid"/>
          </a:ln>
          <a:effectLst/>
        </p:spPr>
      </p:cxn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xmlns="" id="{F3608BE3-4BC7-4ABF-9027-512CC6BE4C4F}"/>
              </a:ext>
            </a:extLst>
          </p:cNvPr>
          <p:cNvSpPr/>
          <p:nvPr/>
        </p:nvSpPr>
        <p:spPr>
          <a:xfrm>
            <a:off x="1219200" y="34290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xmlns="" id="{906D28CB-182A-41D4-89BD-1412C08A75E3}"/>
              </a:ext>
            </a:extLst>
          </p:cNvPr>
          <p:cNvSpPr/>
          <p:nvPr/>
        </p:nvSpPr>
        <p:spPr>
          <a:xfrm>
            <a:off x="1219200" y="48768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xmlns="" id="{192F40D5-A9AF-4B80-8467-1C586425A898}"/>
              </a:ext>
            </a:extLst>
          </p:cNvPr>
          <p:cNvSpPr/>
          <p:nvPr/>
        </p:nvSpPr>
        <p:spPr>
          <a:xfrm>
            <a:off x="2133600" y="41148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xmlns="" id="{C498FA43-5D89-454A-9655-84D51C937342}"/>
              </a:ext>
            </a:extLst>
          </p:cNvPr>
          <p:cNvSpPr/>
          <p:nvPr/>
        </p:nvSpPr>
        <p:spPr>
          <a:xfrm>
            <a:off x="4267200" y="34290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xmlns="" id="{87E1957C-21B0-4BD8-98FB-2671FFA42DFD}"/>
              </a:ext>
            </a:extLst>
          </p:cNvPr>
          <p:cNvSpPr/>
          <p:nvPr/>
        </p:nvSpPr>
        <p:spPr>
          <a:xfrm>
            <a:off x="4267200" y="49530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xmlns="" id="{208AD6A2-7B03-4012-B695-E9EB9475AF47}"/>
              </a:ext>
            </a:extLst>
          </p:cNvPr>
          <p:cNvSpPr/>
          <p:nvPr/>
        </p:nvSpPr>
        <p:spPr>
          <a:xfrm>
            <a:off x="3200400" y="41148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8169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7162586" cy="698627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Exercise 37 (p.645)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xmlns="" id="{37A2C3EE-E1F1-49A5-8C0F-04E0CDAC303B}"/>
              </a:ext>
            </a:extLst>
          </p:cNvPr>
          <p:cNvSpPr txBox="1">
            <a:spLocks/>
          </p:cNvSpPr>
          <p:nvPr/>
        </p:nvSpPr>
        <p:spPr bwMode="auto">
          <a:xfrm>
            <a:off x="457200" y="13716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400" b="1" i="0" u="sng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graph has the Hamilton path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b, c, f, d, 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This simple path hits each vertex once.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a				     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c             f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b 			         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xmlns="" id="{110742D3-36EC-45AE-8B9C-E5E5A7721F23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C317B0-948B-421C-82FD-F997D3AA0F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16A569D9-36E1-4EB8-8C54-B6B9321BDC68}"/>
              </a:ext>
            </a:extLst>
          </p:cNvPr>
          <p:cNvCxnSpPr/>
          <p:nvPr/>
        </p:nvCxnSpPr>
        <p:spPr>
          <a:xfrm>
            <a:off x="1295400" y="3505200"/>
            <a:ext cx="0" cy="15240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6000"/>
              </a:sysClr>
            </a:solidFill>
            <a:prstDash val="soli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DCA4076C-9BA6-4D8A-B398-4254F83A4660}"/>
              </a:ext>
            </a:extLst>
          </p:cNvPr>
          <p:cNvCxnSpPr/>
          <p:nvPr/>
        </p:nvCxnSpPr>
        <p:spPr>
          <a:xfrm>
            <a:off x="1295400" y="3505200"/>
            <a:ext cx="990600" cy="6858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6000"/>
              </a:sysClr>
            </a:solidFill>
            <a:prstDash val="solid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0F20E9BE-07A6-4A2B-9EB9-EC2DAC501787}"/>
              </a:ext>
            </a:extLst>
          </p:cNvPr>
          <p:cNvCxnSpPr/>
          <p:nvPr/>
        </p:nvCxnSpPr>
        <p:spPr>
          <a:xfrm flipH="1">
            <a:off x="1295400" y="4191000"/>
            <a:ext cx="990600" cy="8382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6000"/>
              </a:sysClr>
            </a:solidFill>
            <a:prstDash val="soli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A0165036-EB41-4F77-A296-2E818C193571}"/>
              </a:ext>
            </a:extLst>
          </p:cNvPr>
          <p:cNvCxnSpPr/>
          <p:nvPr/>
        </p:nvCxnSpPr>
        <p:spPr>
          <a:xfrm>
            <a:off x="4343400" y="3505200"/>
            <a:ext cx="0" cy="15240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6000"/>
              </a:sysClr>
            </a:solidFill>
            <a:prstDash val="soli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15D471F0-29D5-407D-A006-E60E66FBC801}"/>
              </a:ext>
            </a:extLst>
          </p:cNvPr>
          <p:cNvCxnSpPr/>
          <p:nvPr/>
        </p:nvCxnSpPr>
        <p:spPr>
          <a:xfrm flipH="1">
            <a:off x="2286000" y="4191000"/>
            <a:ext cx="990600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6000"/>
              </a:sysClr>
            </a:solidFill>
            <a:prstDash val="soli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80FE2A30-9CEC-4D17-8721-E0A3284B30A3}"/>
              </a:ext>
            </a:extLst>
          </p:cNvPr>
          <p:cNvCxnSpPr/>
          <p:nvPr/>
        </p:nvCxnSpPr>
        <p:spPr>
          <a:xfrm flipH="1">
            <a:off x="3276600" y="3505200"/>
            <a:ext cx="1066800" cy="6858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6000"/>
              </a:sysClr>
            </a:solidFill>
            <a:prstDash val="soli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DD20FD89-840C-4083-80A5-8395448F3AE1}"/>
              </a:ext>
            </a:extLst>
          </p:cNvPr>
          <p:cNvCxnSpPr/>
          <p:nvPr/>
        </p:nvCxnSpPr>
        <p:spPr>
          <a:xfrm>
            <a:off x="3276600" y="4191000"/>
            <a:ext cx="1066800" cy="8382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6000"/>
              </a:sysClr>
            </a:solidFill>
            <a:prstDash val="solid"/>
          </a:ln>
          <a:effectLst/>
        </p:spPr>
      </p:cxn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xmlns="" id="{5B0BE8BB-7113-4046-A24A-DF1B8986623B}"/>
              </a:ext>
            </a:extLst>
          </p:cNvPr>
          <p:cNvSpPr/>
          <p:nvPr/>
        </p:nvSpPr>
        <p:spPr>
          <a:xfrm>
            <a:off x="1219200" y="34290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xmlns="" id="{0EDDC819-0A2F-4E95-9F3F-EED038CFDAD0}"/>
              </a:ext>
            </a:extLst>
          </p:cNvPr>
          <p:cNvSpPr/>
          <p:nvPr/>
        </p:nvSpPr>
        <p:spPr>
          <a:xfrm>
            <a:off x="1219200" y="48768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xmlns="" id="{02FEEC7C-1749-4510-8A97-7E5AC81BD82E}"/>
              </a:ext>
            </a:extLst>
          </p:cNvPr>
          <p:cNvSpPr/>
          <p:nvPr/>
        </p:nvSpPr>
        <p:spPr>
          <a:xfrm>
            <a:off x="2133600" y="41148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xmlns="" id="{0714D430-E578-4715-8A95-9542603DFC13}"/>
              </a:ext>
            </a:extLst>
          </p:cNvPr>
          <p:cNvSpPr/>
          <p:nvPr/>
        </p:nvSpPr>
        <p:spPr>
          <a:xfrm>
            <a:off x="4267200" y="34290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xmlns="" id="{C0CC5A4E-7925-4709-9FBC-182B6474DF57}"/>
              </a:ext>
            </a:extLst>
          </p:cNvPr>
          <p:cNvSpPr/>
          <p:nvPr/>
        </p:nvSpPr>
        <p:spPr>
          <a:xfrm>
            <a:off x="4267200" y="49530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xmlns="" id="{F6020299-3BB1-48F7-98A5-8E9CEF980FD5}"/>
              </a:ext>
            </a:extLst>
          </p:cNvPr>
          <p:cNvSpPr/>
          <p:nvPr/>
        </p:nvSpPr>
        <p:spPr>
          <a:xfrm>
            <a:off x="3200400" y="41148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TextBox 18">
            <a:extLst>
              <a:ext uri="{FF2B5EF4-FFF2-40B4-BE49-F238E27FC236}">
                <a16:creationId xmlns:a16="http://schemas.microsoft.com/office/drawing/2014/main" xmlns="" id="{3CF25FE0-80DA-4B69-B6E1-846C203CF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" y="5638800"/>
            <a:ext cx="7594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Question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Does the above graph have Hamilton Circuit? Explain.</a:t>
            </a:r>
          </a:p>
        </p:txBody>
      </p:sp>
    </p:spTree>
    <p:extLst>
      <p:ext uri="{BB962C8B-B14F-4D97-AF65-F5344CB8AC3E}">
        <p14:creationId xmlns:p14="http://schemas.microsoft.com/office/powerpoint/2010/main" xmlns="" val="2859856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7162586" cy="698627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b="1" dirty="0">
                <a:solidFill>
                  <a:schemeClr val="tx1"/>
                </a:solidFill>
              </a:rPr>
              <a:t>Euler vs. Hamilton </a:t>
            </a:r>
            <a:r>
              <a:rPr lang="fr-FR" sz="2800" b="1" dirty="0" err="1" smtClean="0">
                <a:solidFill>
                  <a:schemeClr val="tx1"/>
                </a:solidFill>
              </a:rPr>
              <a:t>Paths</a:t>
            </a:r>
            <a:r>
              <a:rPr lang="fr-FR" sz="2800" b="1" dirty="0" smtClean="0">
                <a:solidFill>
                  <a:schemeClr val="tx1"/>
                </a:solidFill>
              </a:rPr>
              <a:t>  </a:t>
            </a:r>
            <a:r>
              <a:rPr lang="fr-FR" sz="2800" b="1" dirty="0">
                <a:solidFill>
                  <a:schemeClr val="tx1"/>
                </a:solidFill>
              </a:rPr>
              <a:t>&amp; Circuits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xmlns="" id="{110742D3-36EC-45AE-8B9C-E5E5A7721F23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C317B0-948B-421C-82FD-F997D3AA0F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xmlns="" id="{3DDFDA88-8B4D-441B-BA8F-4CB89F33F80C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spcBef>
                <a:spcPts val="600"/>
              </a:spcBef>
              <a:buClrTx/>
              <a:buFont typeface="Arial" pitchFamily="34" charset="0"/>
              <a:buChar char="•"/>
              <a:defRPr/>
            </a:pPr>
            <a:r>
              <a:rPr lang="en-US" dirty="0"/>
              <a:t>On the surface, there is a one-word difference between </a:t>
            </a:r>
            <a:r>
              <a:rPr lang="en-US" b="1" dirty="0">
                <a:solidFill>
                  <a:srgbClr val="FF0000"/>
                </a:solidFill>
              </a:rPr>
              <a:t>Euler paths/circuits</a:t>
            </a:r>
            <a:r>
              <a:rPr lang="en-US" b="1" dirty="0">
                <a:solidFill>
                  <a:srgbClr val="FF0000"/>
                </a:solidFill>
                <a:latin typeface="Helvetica" pitchFamily="1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0000FF"/>
                </a:solidFill>
              </a:rPr>
              <a:t>Hamilton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paths/circuits</a:t>
            </a:r>
            <a:r>
              <a:rPr lang="en-US" dirty="0"/>
              <a:t>: The former covers </a:t>
            </a:r>
            <a:r>
              <a:rPr lang="en-US" b="1" i="1" dirty="0">
                <a:solidFill>
                  <a:srgbClr val="FF0000"/>
                </a:solidFill>
              </a:rPr>
              <a:t>all edges</a:t>
            </a:r>
            <a:r>
              <a:rPr lang="en-US" dirty="0"/>
              <a:t>; the latter covers </a:t>
            </a:r>
            <a:r>
              <a:rPr lang="en-US" b="1" i="1" dirty="0">
                <a:solidFill>
                  <a:srgbClr val="0000FF"/>
                </a:solidFill>
              </a:rPr>
              <a:t>all vertices</a:t>
            </a:r>
            <a:r>
              <a:rPr lang="en-US" dirty="0" smtClean="0"/>
              <a:t>.</a:t>
            </a:r>
          </a:p>
          <a:p>
            <a:pPr marL="274320" indent="-274320">
              <a:spcBef>
                <a:spcPts val="600"/>
              </a:spcBef>
              <a:buClrTx/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274320" indent="-274320">
              <a:spcBef>
                <a:spcPts val="600"/>
              </a:spcBef>
              <a:buClrTx/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rgbClr val="0000FF"/>
                </a:solidFill>
              </a:rPr>
              <a:t>Euler</a:t>
            </a:r>
            <a:r>
              <a:rPr lang="en-US" dirty="0" smtClean="0"/>
              <a:t> path/circuit  == &gt;  main concern </a:t>
            </a:r>
            <a:r>
              <a:rPr lang="en-US" b="1" dirty="0" smtClean="0">
                <a:solidFill>
                  <a:srgbClr val="0000FF"/>
                </a:solidFill>
              </a:rPr>
              <a:t>Edge</a:t>
            </a:r>
          </a:p>
          <a:p>
            <a:pPr marL="734695" lvl="1" indent="-274320">
              <a:buClrTx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0000FF"/>
                </a:solidFill>
              </a:rPr>
              <a:t>ALL the EDGES must be visited exactly ONCE</a:t>
            </a:r>
          </a:p>
          <a:p>
            <a:pPr marL="734695" lvl="1" indent="-274320">
              <a:buClrTx/>
              <a:buNone/>
              <a:defRPr/>
            </a:pPr>
            <a:endParaRPr lang="en-US" b="1" dirty="0" smtClean="0">
              <a:solidFill>
                <a:srgbClr val="0000FF"/>
              </a:solidFill>
            </a:endParaRPr>
          </a:p>
          <a:p>
            <a:pPr marL="274320" indent="-274320">
              <a:spcBef>
                <a:spcPts val="600"/>
              </a:spcBef>
              <a:buClrTx/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Hamilton</a:t>
            </a:r>
            <a:r>
              <a:rPr lang="en-US" dirty="0" smtClean="0"/>
              <a:t> path/circuit  </a:t>
            </a:r>
            <a:r>
              <a:rPr lang="en-US" dirty="0" smtClean="0">
                <a:sym typeface="Wingdings" pitchFamily="2" charset="2"/>
              </a:rPr>
              <a:t>==&gt; main concern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Vertex</a:t>
            </a:r>
          </a:p>
          <a:p>
            <a:pPr marL="734695" lvl="1" indent="-274320">
              <a:buClrTx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ALL the VERTICES must be visited exactly ONCE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3510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7162586" cy="698627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b="1" dirty="0">
                <a:solidFill>
                  <a:schemeClr val="tx1"/>
                </a:solidFill>
              </a:rPr>
              <a:t>Euler vs. Hamilton </a:t>
            </a:r>
            <a:r>
              <a:rPr lang="fr-FR" sz="2800" b="1" dirty="0" err="1">
                <a:solidFill>
                  <a:schemeClr val="tx1"/>
                </a:solidFill>
              </a:rPr>
              <a:t>Paths</a:t>
            </a:r>
            <a:r>
              <a:rPr lang="fr-FR" sz="2800" b="1" dirty="0">
                <a:solidFill>
                  <a:schemeClr val="tx1"/>
                </a:solidFill>
              </a:rPr>
              <a:t> &amp; Circuits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xmlns="" id="{110742D3-36EC-45AE-8B9C-E5E5A7721F23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C317B0-948B-421C-82FD-F997D3AA0F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6C2D6969-DC99-445D-81AF-4A94BEA61772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0"/>
            <a:ext cx="8534400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Note: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a graph has a Hamilton circuit, then it automatically has a Hamilton path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–the Hamilton circuit can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always be truncated into a Hamilton path by dropping the last vertex of the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circuit. (For example, the Hamilton circuit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can be truncated into the Hamilton path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							  ==&gt; See next slide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Contrast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this with the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mutually exclusive relationship between Euler circuits and Euler paths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If a graph has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 Euler circuit it cannot have an Euler path and vice versa.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9068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8882" y="632685"/>
            <a:ext cx="7162586" cy="698627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Example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xmlns="" id="{A45A12B1-FB3A-489D-8AD3-340BAC7C9C7E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1FCCD8-2212-429A-82F1-477B852D912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8" descr="Picture 16">
            <a:extLst>
              <a:ext uri="{FF2B5EF4-FFF2-40B4-BE49-F238E27FC236}">
                <a16:creationId xmlns:a16="http://schemas.microsoft.com/office/drawing/2014/main" xmlns="" id="{BDBDF30A-2B17-4B0E-BCB6-D8E164650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2650" y="1600200"/>
            <a:ext cx="30289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xmlns="" id="{79D3F579-ABB7-4AFB-9136-83F0918E6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5181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prstClr val="black"/>
                </a:solidFill>
                <a:cs typeface="Arial" pitchFamily="34" charset="0"/>
              </a:rPr>
              <a:t>The figure shows a graph that (1) has Euler circuits (the vertices are all</a:t>
            </a:r>
            <a:r>
              <a:rPr lang="en-US" sz="3200" dirty="0">
                <a:solidFill>
                  <a:prstClr val="black"/>
                </a:solidFill>
                <a:latin typeface="Helvetica" pitchFamily="1" charset="0"/>
                <a:cs typeface="Arial" pitchFamily="34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cs typeface="Arial" pitchFamily="34" charset="0"/>
              </a:rPr>
              <a:t>even-degree) and (2) has Hamilton circuits. 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xmlns="" id="{F6E79C28-4AEC-4169-98D1-6FCF4F2C9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429000"/>
            <a:ext cx="4648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cs typeface="Arial" pitchFamily="34" charset="0"/>
              </a:rPr>
              <a:t>One such Hamilton circuit is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2800" i="1" dirty="0">
                <a:solidFill>
                  <a:prstClr val="black"/>
                </a:solidFill>
                <a:cs typeface="Arial" pitchFamily="34" charset="0"/>
              </a:rPr>
              <a:t>A</a:t>
            </a:r>
            <a:r>
              <a:rPr lang="en-US" sz="2800" dirty="0">
                <a:solidFill>
                  <a:prstClr val="black"/>
                </a:solidFill>
                <a:cs typeface="Arial" pitchFamily="34" charset="0"/>
              </a:rPr>
              <a:t>, </a:t>
            </a:r>
            <a:r>
              <a:rPr lang="en-US" sz="2800" i="1" dirty="0">
                <a:solidFill>
                  <a:prstClr val="black"/>
                </a:solidFill>
                <a:cs typeface="Arial" pitchFamily="34" charset="0"/>
              </a:rPr>
              <a:t>F</a:t>
            </a:r>
            <a:r>
              <a:rPr lang="en-US" sz="2800" dirty="0">
                <a:solidFill>
                  <a:prstClr val="black"/>
                </a:solidFill>
                <a:cs typeface="Arial" pitchFamily="34" charset="0"/>
              </a:rPr>
              <a:t>, </a:t>
            </a:r>
            <a:r>
              <a:rPr lang="en-US" sz="2800" i="1" dirty="0">
                <a:solidFill>
                  <a:prstClr val="black"/>
                </a:solidFill>
                <a:cs typeface="Arial" pitchFamily="34" charset="0"/>
              </a:rPr>
              <a:t>B</a:t>
            </a:r>
            <a:r>
              <a:rPr lang="en-US" sz="2800" dirty="0">
                <a:solidFill>
                  <a:prstClr val="black"/>
                </a:solidFill>
                <a:cs typeface="Arial" pitchFamily="34" charset="0"/>
              </a:rPr>
              <a:t>, </a:t>
            </a:r>
            <a:r>
              <a:rPr lang="en-US" sz="2800" i="1" dirty="0">
                <a:solidFill>
                  <a:prstClr val="black"/>
                </a:solidFill>
                <a:cs typeface="Arial" pitchFamily="34" charset="0"/>
              </a:rPr>
              <a:t>C</a:t>
            </a:r>
            <a:r>
              <a:rPr lang="en-US" sz="2800" dirty="0">
                <a:solidFill>
                  <a:prstClr val="black"/>
                </a:solidFill>
                <a:cs typeface="Arial" pitchFamily="34" charset="0"/>
              </a:rPr>
              <a:t>, </a:t>
            </a:r>
            <a:r>
              <a:rPr lang="en-US" sz="2800" i="1" dirty="0">
                <a:solidFill>
                  <a:prstClr val="black"/>
                </a:solidFill>
                <a:cs typeface="Arial" pitchFamily="34" charset="0"/>
              </a:rPr>
              <a:t>G</a:t>
            </a:r>
            <a:r>
              <a:rPr lang="en-US" sz="2800" dirty="0">
                <a:solidFill>
                  <a:prstClr val="black"/>
                </a:solidFill>
                <a:cs typeface="Arial" pitchFamily="34" charset="0"/>
              </a:rPr>
              <a:t>, </a:t>
            </a:r>
            <a:r>
              <a:rPr lang="en-US" sz="2800" i="1" dirty="0">
                <a:solidFill>
                  <a:prstClr val="black"/>
                </a:solidFill>
                <a:cs typeface="Arial" pitchFamily="34" charset="0"/>
              </a:rPr>
              <a:t>D</a:t>
            </a:r>
            <a:r>
              <a:rPr lang="en-US" sz="2800" dirty="0">
                <a:solidFill>
                  <a:prstClr val="black"/>
                </a:solidFill>
                <a:cs typeface="Arial" pitchFamily="34" charset="0"/>
              </a:rPr>
              <a:t>, </a:t>
            </a:r>
            <a:r>
              <a:rPr lang="en-US" sz="2800" i="1" dirty="0">
                <a:solidFill>
                  <a:prstClr val="black"/>
                </a:solidFill>
                <a:cs typeface="Arial" pitchFamily="34" charset="0"/>
              </a:rPr>
              <a:t>E</a:t>
            </a:r>
            <a:r>
              <a:rPr lang="en-US" sz="2800" dirty="0">
                <a:solidFill>
                  <a:prstClr val="black"/>
                </a:solidFill>
                <a:cs typeface="Arial" pitchFamily="34" charset="0"/>
              </a:rPr>
              <a:t>, </a:t>
            </a:r>
            <a:r>
              <a:rPr lang="en-US" sz="2800" i="1" dirty="0">
                <a:solidFill>
                  <a:prstClr val="black"/>
                </a:solidFill>
                <a:cs typeface="Arial" pitchFamily="34" charset="0"/>
              </a:rPr>
              <a:t>A </a:t>
            </a:r>
            <a:r>
              <a:rPr lang="en-US" sz="2800" dirty="0">
                <a:solidFill>
                  <a:prstClr val="black"/>
                </a:solidFill>
                <a:cs typeface="Arial" pitchFamily="34" charset="0"/>
              </a:rPr>
              <a:t>– there are plenty more.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srgbClr val="FF0000"/>
                </a:solidFill>
                <a:cs typeface="Arial" pitchFamily="34" charset="0"/>
              </a:rPr>
              <a:t>Can you identify an Euler circuit in this graph?</a:t>
            </a:r>
          </a:p>
        </p:txBody>
      </p:sp>
    </p:spTree>
    <p:extLst>
      <p:ext uri="{BB962C8B-B14F-4D97-AF65-F5344CB8AC3E}">
        <p14:creationId xmlns:p14="http://schemas.microsoft.com/office/powerpoint/2010/main" xmlns="" val="3930241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Practice @ Home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6937A84-DC73-47DD-84B7-971193C3437A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Relevant Odd-Numbered Exercises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19, 21, 31, 35, 37, 39, 43, 47</a:t>
            </a:r>
          </a:p>
        </p:txBody>
      </p:sp>
    </p:spTree>
    <p:extLst>
      <p:ext uri="{BB962C8B-B14F-4D97-AF65-F5344CB8AC3E}">
        <p14:creationId xmlns:p14="http://schemas.microsoft.com/office/powerpoint/2010/main" xmlns="" val="1923382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4D4C03A-E8EF-4A32-8E65-D1DF5EC3C2DF}"/>
              </a:ext>
            </a:extLst>
          </p:cNvPr>
          <p:cNvSpPr/>
          <p:nvPr/>
        </p:nvSpPr>
        <p:spPr>
          <a:xfrm>
            <a:off x="562707" y="1767006"/>
            <a:ext cx="78919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Rosen, K. H., &amp; </a:t>
            </a:r>
            <a:r>
              <a:rPr lang="en-US" b="1" dirty="0" err="1"/>
              <a:t>Krithivasan</a:t>
            </a:r>
            <a:r>
              <a:rPr lang="en-US" b="1" dirty="0"/>
              <a:t>, K. (2012). Discrete mathematics and its applications: with combinatorics and graph theory. Tata McGraw-Hill Education. (7</a:t>
            </a:r>
            <a:r>
              <a:rPr lang="en-US" b="1" baseline="30000" dirty="0"/>
              <a:t>th</a:t>
            </a:r>
            <a:r>
              <a:rPr lang="en-US" b="1" dirty="0"/>
              <a:t> Edition)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Liu, C. L. (1986). Elements of discrete mathematics. Tata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1088717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335494" y="1789566"/>
            <a:ext cx="85834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Discrete Mathematics, </a:t>
            </a:r>
            <a:r>
              <a:rPr lang="en-US" i="1" dirty="0" smtClean="0"/>
              <a:t>Richard</a:t>
            </a:r>
            <a:r>
              <a:rPr lang="en-US" dirty="0" smtClean="0"/>
              <a:t> </a:t>
            </a:r>
            <a:r>
              <a:rPr lang="en-US" i="1" dirty="0" err="1" smtClean="0"/>
              <a:t>Johnsonbaugh</a:t>
            </a:r>
            <a:r>
              <a:rPr lang="en-US" dirty="0" smtClean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Discrete Mathematical Structures, </a:t>
            </a:r>
            <a:r>
              <a:rPr lang="en-US" i="1" dirty="0" smtClean="0"/>
              <a:t>Bernard</a:t>
            </a:r>
            <a:r>
              <a:rPr lang="en-US" dirty="0" smtClean="0"/>
              <a:t> </a:t>
            </a:r>
            <a:r>
              <a:rPr lang="en-US" i="1" dirty="0" err="1" smtClean="0"/>
              <a:t>Kolman</a:t>
            </a:r>
            <a:r>
              <a:rPr lang="en-US" dirty="0" smtClean="0"/>
              <a:t>, </a:t>
            </a:r>
            <a:r>
              <a:rPr lang="en-US" i="1" dirty="0" smtClean="0"/>
              <a:t>Robert C. Busby</a:t>
            </a:r>
            <a:r>
              <a:rPr lang="en-US" dirty="0" smtClean="0"/>
              <a:t>, </a:t>
            </a:r>
            <a:r>
              <a:rPr lang="en-US" i="1" dirty="0" smtClean="0"/>
              <a:t>Sharon</a:t>
            </a:r>
            <a:r>
              <a:rPr lang="en-US" dirty="0" smtClean="0"/>
              <a:t> </a:t>
            </a:r>
            <a:r>
              <a:rPr lang="en-US" i="1" dirty="0" smtClean="0"/>
              <a:t>Ross, </a:t>
            </a:r>
            <a:r>
              <a:rPr lang="en-US" dirty="0" smtClean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i="1" dirty="0" smtClean="0"/>
              <a:t>SCHAUM’S  outlines Discrete Mathematics(2</a:t>
            </a:r>
            <a:r>
              <a:rPr lang="en-US" i="1" baseline="30000" dirty="0" smtClean="0"/>
              <a:t>nd</a:t>
            </a:r>
            <a:r>
              <a:rPr lang="en-US" i="1" dirty="0" smtClean="0"/>
              <a:t> edition)</a:t>
            </a:r>
            <a:r>
              <a:rPr lang="en-US" dirty="0" smtClean="0"/>
              <a:t>, by </a:t>
            </a:r>
            <a:r>
              <a:rPr lang="en-US" i="1" dirty="0" smtClean="0"/>
              <a:t>Seymour</a:t>
            </a:r>
            <a:r>
              <a:rPr lang="en-US" dirty="0" smtClean="0"/>
              <a:t> </a:t>
            </a:r>
            <a:r>
              <a:rPr lang="en-US" i="1" dirty="0" err="1" smtClean="0"/>
              <a:t>Lipschutz</a:t>
            </a:r>
            <a:r>
              <a:rPr lang="en-US" dirty="0" smtClean="0"/>
              <a:t>, </a:t>
            </a:r>
            <a:r>
              <a:rPr lang="en-US" i="1" dirty="0" smtClean="0"/>
              <a:t>Marc</a:t>
            </a:r>
            <a:r>
              <a:rPr lang="en-US" dirty="0" smtClean="0"/>
              <a:t> </a:t>
            </a:r>
            <a:r>
              <a:rPr lang="en-US" i="1" dirty="0" smtClean="0"/>
              <a:t>Lipson</a:t>
            </a:r>
          </a:p>
          <a:p>
            <a:pPr marL="457200" lvl="0" indent="-457200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Online </a:t>
            </a:r>
            <a:r>
              <a:rPr lang="en-US" dirty="0"/>
              <a:t>learning platform</a:t>
            </a:r>
          </a:p>
          <a:p>
            <a:r>
              <a:rPr lang="en-US" dirty="0">
                <a:hlinkClick r:id="rId2"/>
              </a:rPr>
              <a:t>https://courses.lumenlearning.com/math4liberalarts/chapter/introduction-euler-paths/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University of Hawaii materials</a:t>
            </a:r>
          </a:p>
          <a:p>
            <a:r>
              <a:rPr lang="en-US" dirty="0">
                <a:hlinkClick r:id="rId3"/>
              </a:rPr>
              <a:t>http://courses.ics.hawaii.edu/ReviewICS241/morea/graphs/Graphs5-QA.pdf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learning </a:t>
            </a:r>
          </a:p>
          <a:p>
            <a:r>
              <a:rPr lang="en-US" dirty="0">
                <a:hlinkClick r:id="rId4"/>
              </a:rPr>
              <a:t>https://www.geeksforgeeks.org/mathematics-euler-hamiltonian-paths/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and Outcomes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7DBC53D-38F0-463F-9583-0E45C4084993}"/>
              </a:ext>
            </a:extLst>
          </p:cNvPr>
          <p:cNvSpPr txBox="1">
            <a:spLocks/>
          </p:cNvSpPr>
          <p:nvPr/>
        </p:nvSpPr>
        <p:spPr bwMode="auto">
          <a:xfrm>
            <a:off x="98474" y="2028306"/>
            <a:ext cx="8904849" cy="408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800" u="sng" dirty="0">
                <a:solidFill>
                  <a:srgbClr val="FF0000"/>
                </a:solidFill>
              </a:rPr>
              <a:t>Objectives</a:t>
            </a:r>
            <a:r>
              <a:rPr lang="en-US" sz="2800" dirty="0">
                <a:solidFill>
                  <a:srgbClr val="FF0000"/>
                </a:solidFill>
              </a:rPr>
              <a:t>: </a:t>
            </a:r>
            <a:r>
              <a:rPr lang="en-US" sz="2800" dirty="0" smtClean="0"/>
              <a:t>To understand terms Euler path, Euler circuit, Hamilton path, Hamilton circuit; to determine whether a graph contains Euler or Hamilton path or circuit.</a:t>
            </a:r>
          </a:p>
          <a:p>
            <a:pPr lvl="0"/>
            <a:endParaRPr lang="en-US" sz="2800" dirty="0" smtClean="0"/>
          </a:p>
          <a:p>
            <a:r>
              <a:rPr lang="en-US" sz="2800" u="sng" dirty="0" smtClean="0">
                <a:solidFill>
                  <a:srgbClr val="FF0000"/>
                </a:solidFill>
              </a:rPr>
              <a:t>Outcomes</a:t>
            </a:r>
            <a:r>
              <a:rPr lang="en-US" sz="2800" dirty="0">
                <a:solidFill>
                  <a:srgbClr val="FF0000"/>
                </a:solidFill>
              </a:rPr>
              <a:t>: </a:t>
            </a:r>
            <a:r>
              <a:rPr lang="en-US" sz="2800" dirty="0"/>
              <a:t>The </a:t>
            </a:r>
            <a:r>
              <a:rPr lang="en-US" sz="2800" dirty="0" smtClean="0"/>
              <a:t>students are expected to be able to explain the terms Euler path, Euler circuit, Hamilton path, Hamilton circuit with examples; be able to determine whether a given graph contains Euler or Hamilton path or circuit.</a:t>
            </a:r>
          </a:p>
          <a:p>
            <a:pPr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0756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Euler paths and circuits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3826D75A-068A-4410-8BC8-7530B118046E}"/>
              </a:ext>
            </a:extLst>
          </p:cNvPr>
          <p:cNvSpPr txBox="1">
            <a:spLocks/>
          </p:cNvSpPr>
          <p:nvPr/>
        </p:nvSpPr>
        <p:spPr bwMode="auto">
          <a:xfrm>
            <a:off x="457200" y="2443942"/>
            <a:ext cx="8229600" cy="368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ja-JP" sz="3200" b="1" i="1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Euler path</a:t>
            </a:r>
            <a:r>
              <a:rPr kumimoji="0" lang="en-US" altLang="ja-JP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: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An Euler path in G is a 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simple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path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containing 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every edge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of G.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ja-JP" sz="3200" b="1" i="1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Euler circuit: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An Euler circuit in a graph G is 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 simple circuit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containing 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every edge of G.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0614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Euler paths and circuits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ACA94B0-9D26-41BC-A0DB-7030C96AB0BD}"/>
              </a:ext>
            </a:extLst>
          </p:cNvPr>
          <p:cNvSpPr txBox="1">
            <a:spLocks/>
          </p:cNvSpPr>
          <p:nvPr/>
        </p:nvSpPr>
        <p:spPr bwMode="auto">
          <a:xfrm>
            <a:off x="457200" y="2344189"/>
            <a:ext cx="8229600" cy="3781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Theorem 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 connected multigraph with at least two vertices has an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Euler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circuit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iff each of its vertices has even degree.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Theorem 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 connected multigraph has an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Euler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path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(but not an Euler circuit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iff it has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exactly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two vertices of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odd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degree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9426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Euler paths and circuits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01022CB1-9754-4E73-9539-22C1F19640FA}"/>
              </a:ext>
            </a:extLst>
          </p:cNvPr>
          <p:cNvSpPr txBox="1">
            <a:spLocks/>
          </p:cNvSpPr>
          <p:nvPr/>
        </p:nvSpPr>
        <p:spPr bwMode="auto">
          <a:xfrm>
            <a:off x="228599" y="2044930"/>
            <a:ext cx="8699269" cy="4311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A graph contains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Euler circuit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if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all of its vertices have even degre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>
                <a:latin typeface="Calibri"/>
              </a:rPr>
              <a:t>A graph contains </a:t>
            </a:r>
            <a:r>
              <a:rPr lang="en-US" sz="2000" b="1" dirty="0" smtClean="0">
                <a:latin typeface="Calibri"/>
              </a:rPr>
              <a:t>Euler path if exactly two of it’s vertices have odd degree</a:t>
            </a:r>
            <a:r>
              <a:rPr lang="en-US" sz="2000" dirty="0" smtClean="0">
                <a:latin typeface="Calibri"/>
              </a:rPr>
              <a:t>. End points of the Euler path are the two vertices with odd degree.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graph does NOT contain any Euler path or Euler circuit if the graph contains more than two vertices of odd degree.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b="1" noProof="0" dirty="0" smtClean="0">
                <a:latin typeface="Calibri"/>
              </a:rPr>
              <a:t>Euler circuit and Euler path are mutual exclusive </a:t>
            </a:r>
            <a:r>
              <a:rPr lang="en-US" sz="2000" noProof="0" dirty="0" smtClean="0">
                <a:latin typeface="Calibri"/>
              </a:rPr>
              <a:t>(i.e., if a graph contains Euler circuit, it does not contain Euler path ; if a graph contains Euler path, it does not contain Euler circuit).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Euler path is a path that uses every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a graph exactly once.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 Euler circuit is a circuit that uses every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a graph exactly once.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 Euler path starts and ends at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different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vertices.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 Euler circuit starts and ends at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vertex.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Euler paths and circuits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65077F40-8B1C-41F1-87FD-E79FE201E1DD}"/>
              </a:ext>
            </a:extLst>
          </p:cNvPr>
          <p:cNvSpPr txBox="1">
            <a:spLocks/>
          </p:cNvSpPr>
          <p:nvPr/>
        </p:nvSpPr>
        <p:spPr bwMode="auto">
          <a:xfrm>
            <a:off x="457200" y="1995055"/>
            <a:ext cx="8229600" cy="4131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EXAMPLE 1 (p.572):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Which of the undirected graphs in Figure below have an Euler circuit? Of those that do not, which have an Euler path?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xmlns="" id="{E474A2B2-510C-42B5-86D8-41E3BD485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429000"/>
            <a:ext cx="8001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7826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Euler paths and circuits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6D0B8380-0996-4948-8868-43D205E506B2}"/>
              </a:ext>
            </a:extLst>
          </p:cNvPr>
          <p:cNvSpPr txBox="1">
            <a:spLocks/>
          </p:cNvSpPr>
          <p:nvPr/>
        </p:nvSpPr>
        <p:spPr bwMode="auto">
          <a:xfrm>
            <a:off x="299259" y="2194560"/>
            <a:ext cx="8562108" cy="3931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Solution</a:t>
            </a:r>
            <a:r>
              <a:rPr kumimoji="0" lang="en-US" altLang="ja-JP" sz="2800" b="1" i="0" u="sng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: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The graph 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G1 has an Euler circuit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for example, 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a, e, c, d, e, b, a.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Neither of the graphs G2 or G3 has an Euler circuit.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However, 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G3 has an Euler path, 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namely, 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a, c, d, e, b, d, a, b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. 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G2 does not have an Euler path.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7159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Determining Euler Circuit/Path: </a:t>
            </a:r>
            <a:r>
              <a:rPr lang="en-US" sz="2600" b="1" dirty="0">
                <a:solidFill>
                  <a:srgbClr val="FF0000"/>
                </a:solidFill>
              </a:rPr>
              <a:t>Example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10C5A043-0CAC-415E-96A5-6CC71E33ECB2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2 (p.572):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Which of the directed graphs in Figure 4 have an Euler circuit? Of those that do not, which have an Euler path?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285779DC-7BE5-49DF-9D9F-237DE8E2D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048000"/>
            <a:ext cx="6794500" cy="295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5">
            <a:extLst>
              <a:ext uri="{FF2B5EF4-FFF2-40B4-BE49-F238E27FC236}">
                <a16:creationId xmlns:a16="http://schemas.microsoft.com/office/drawing/2014/main" xmlns="" id="{8BFC3D4D-AFF7-460F-8FD0-D96F15BD6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5675" y="6019800"/>
            <a:ext cx="1381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Figure 4</a:t>
            </a:r>
          </a:p>
        </p:txBody>
      </p:sp>
    </p:spTree>
    <p:extLst>
      <p:ext uri="{BB962C8B-B14F-4D97-AF65-F5344CB8AC3E}">
        <p14:creationId xmlns:p14="http://schemas.microsoft.com/office/powerpoint/2010/main" xmlns="" val="282376211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192</TotalTime>
  <Words>1834</Words>
  <Application>Microsoft Office PowerPoint</Application>
  <PresentationFormat>On-screen Show (4:3)</PresentationFormat>
  <Paragraphs>169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Spectrum</vt:lpstr>
      <vt:lpstr>Euler and Hamilton Paths</vt:lpstr>
      <vt:lpstr>Lecture Outline</vt:lpstr>
      <vt:lpstr>Objectives and Outcomes</vt:lpstr>
      <vt:lpstr>Euler paths and circuits</vt:lpstr>
      <vt:lpstr>Euler paths and circuits</vt:lpstr>
      <vt:lpstr>Euler paths and circuits </vt:lpstr>
      <vt:lpstr>Euler paths and circuits</vt:lpstr>
      <vt:lpstr>Euler paths and circuits</vt:lpstr>
      <vt:lpstr>Slide 9</vt:lpstr>
      <vt:lpstr>Slide 10</vt:lpstr>
      <vt:lpstr>Slide 11</vt:lpstr>
      <vt:lpstr>Slide 12</vt:lpstr>
      <vt:lpstr>Hamilton Paths and Circuits</vt:lpstr>
      <vt:lpstr>Hamilton Paths and Circuits</vt:lpstr>
      <vt:lpstr>Hamilton Paths and Circuits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63</cp:revision>
  <dcterms:created xsi:type="dcterms:W3CDTF">2018-12-10T17:20:29Z</dcterms:created>
  <dcterms:modified xsi:type="dcterms:W3CDTF">2020-04-30T13:36:00Z</dcterms:modified>
</cp:coreProperties>
</file>