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77"/>
  </p:notesMasterIdLst>
  <p:sldIdLst>
    <p:sldId id="393" r:id="rId11"/>
    <p:sldId id="258" r:id="rId12"/>
    <p:sldId id="395" r:id="rId13"/>
    <p:sldId id="396" r:id="rId14"/>
    <p:sldId id="397" r:id="rId15"/>
    <p:sldId id="398" r:id="rId16"/>
    <p:sldId id="399" r:id="rId17"/>
    <p:sldId id="400" r:id="rId18"/>
    <p:sldId id="401" r:id="rId19"/>
    <p:sldId id="402" r:id="rId20"/>
    <p:sldId id="404" r:id="rId21"/>
    <p:sldId id="405" r:id="rId22"/>
    <p:sldId id="406" r:id="rId23"/>
    <p:sldId id="407" r:id="rId24"/>
    <p:sldId id="408" r:id="rId25"/>
    <p:sldId id="409" r:id="rId26"/>
    <p:sldId id="410" r:id="rId27"/>
    <p:sldId id="411" r:id="rId28"/>
    <p:sldId id="459" r:id="rId29"/>
    <p:sldId id="413" r:id="rId30"/>
    <p:sldId id="460"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56" r:id="rId73"/>
    <p:sldId id="457" r:id="rId74"/>
    <p:sldId id="458" r:id="rId75"/>
    <p:sldId id="298" r:id="rId7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3163" autoAdjust="0"/>
  </p:normalViewPr>
  <p:slideViewPr>
    <p:cSldViewPr>
      <p:cViewPr varScale="1">
        <p:scale>
          <a:sx n="102" d="100"/>
          <a:sy n="102" d="100"/>
        </p:scale>
        <p:origin x="2022" y="11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tableStyles" Target="tableStyle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3/9/2020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62</a:t>
            </a:fld>
            <a:endParaRPr lang="en-US" dirty="0"/>
          </a:p>
        </p:txBody>
      </p:sp>
    </p:spTree>
    <p:extLst>
      <p:ext uri="{BB962C8B-B14F-4D97-AF65-F5344CB8AC3E}">
        <p14:creationId xmlns:p14="http://schemas.microsoft.com/office/powerpoint/2010/main" val="14001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63</a:t>
            </a:fld>
            <a:endParaRPr lang="en-US" dirty="0"/>
          </a:p>
        </p:txBody>
      </p:sp>
    </p:spTree>
    <p:extLst>
      <p:ext uri="{BB962C8B-B14F-4D97-AF65-F5344CB8AC3E}">
        <p14:creationId xmlns:p14="http://schemas.microsoft.com/office/powerpoint/2010/main" val="25001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64</a:t>
            </a:fld>
            <a:endParaRPr lang="en-US" dirty="0"/>
          </a:p>
        </p:txBody>
      </p:sp>
    </p:spTree>
    <p:extLst>
      <p:ext uri="{BB962C8B-B14F-4D97-AF65-F5344CB8AC3E}">
        <p14:creationId xmlns:p14="http://schemas.microsoft.com/office/powerpoint/2010/main" val="43981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66</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372894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38332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 id="2147483987" r:id="rId12"/>
    <p:sldLayoutId id="2147483988"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1</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Accounting in Action</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685798"/>
          </a:xfrm>
        </p:spPr>
        <p:txBody>
          <a:bodyPr/>
          <a:lstStyle/>
          <a:p>
            <a:r>
              <a:rPr lang="en-US" altLang="en-US" b="1" dirty="0">
                <a:latin typeface="Calibri" panose="020F0502020204030204" pitchFamily="34" charset="0"/>
                <a:ea typeface="Source Sans Pro" charset="0"/>
                <a:cs typeface="Calibri" panose="020F0502020204030204" pitchFamily="34" charset="0"/>
              </a:rPr>
              <a:t>Ethics in Financial Reporting </a:t>
            </a:r>
            <a:r>
              <a:rPr lang="en-US" alt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7924800" cy="2971800"/>
          </a:xfrm>
        </p:spPr>
        <p:txBody>
          <a:bodyPr/>
          <a:lstStyle/>
          <a:p>
            <a:pPr marL="0" lvl="1" indent="0">
              <a:buClr>
                <a:schemeClr val="tx1"/>
              </a:buClr>
              <a:buNone/>
            </a:pPr>
            <a:r>
              <a:rPr lang="en-US" altLang="en-US" dirty="0"/>
              <a:t>Ethics are the standards of conduct by which actions are judged as:</a:t>
            </a:r>
          </a:p>
          <a:p>
            <a:pPr marL="0" lvl="1" indent="0">
              <a:buClr>
                <a:schemeClr val="tx1"/>
              </a:buClr>
              <a:buNone/>
            </a:pPr>
            <a:r>
              <a:rPr lang="en-US" altLang="en-US" dirty="0">
                <a:solidFill>
                  <a:schemeClr val="accent2"/>
                </a:solidFill>
              </a:rPr>
              <a:t>a.</a:t>
            </a:r>
            <a:r>
              <a:rPr lang="en-US" altLang="en-US" dirty="0"/>
              <a:t> right or wrong</a:t>
            </a:r>
          </a:p>
          <a:p>
            <a:pPr marL="0" lvl="1" indent="0">
              <a:buClr>
                <a:schemeClr val="tx1"/>
              </a:buClr>
              <a:buNone/>
            </a:pPr>
            <a:r>
              <a:rPr lang="en-US" altLang="en-US" dirty="0">
                <a:solidFill>
                  <a:schemeClr val="accent2"/>
                </a:solidFill>
              </a:rPr>
              <a:t>b.</a:t>
            </a:r>
            <a:r>
              <a:rPr lang="en-US" altLang="en-US" dirty="0"/>
              <a:t> honest or dishonest</a:t>
            </a:r>
          </a:p>
          <a:p>
            <a:pPr marL="0" lvl="1" indent="0">
              <a:buClr>
                <a:schemeClr val="tx1"/>
              </a:buClr>
              <a:buNone/>
            </a:pPr>
            <a:r>
              <a:rPr lang="en-US" altLang="en-US" dirty="0">
                <a:solidFill>
                  <a:schemeClr val="accent2"/>
                </a:solidFill>
              </a:rPr>
              <a:t>c.</a:t>
            </a:r>
            <a:r>
              <a:rPr lang="en-US" altLang="en-US" dirty="0"/>
              <a:t> fair or not fair</a:t>
            </a:r>
          </a:p>
          <a:p>
            <a:pPr marL="0" lvl="1" indent="0">
              <a:buClr>
                <a:schemeClr val="tx1"/>
              </a:buClr>
              <a:buNone/>
            </a:pPr>
            <a:r>
              <a:rPr lang="en-US" altLang="en-US" dirty="0">
                <a:solidFill>
                  <a:schemeClr val="accent2"/>
                </a:solidFill>
              </a:rPr>
              <a:t>d.</a:t>
            </a:r>
            <a:r>
              <a:rPr lang="en-US" altLang="en-US" dirty="0"/>
              <a:t> Answer: all of these options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387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FDB-2450-43A5-AC9D-2CFE81BD837F}"/>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Generally Accepted Accounting Principles</a:t>
            </a:r>
            <a:endParaRPr lang="en-US" sz="2700" dirty="0"/>
          </a:p>
        </p:txBody>
      </p:sp>
      <p:sp>
        <p:nvSpPr>
          <p:cNvPr id="3" name="Content Placeholder 2">
            <a:extLst>
              <a:ext uri="{FF2B5EF4-FFF2-40B4-BE49-F238E27FC236}">
                <a16:creationId xmlns:a16="http://schemas.microsoft.com/office/drawing/2014/main" id="{168D82EF-026E-4D39-A6B0-4379C48B25CE}"/>
              </a:ext>
            </a:extLst>
          </p:cNvPr>
          <p:cNvSpPr>
            <a:spLocks noGrp="1"/>
          </p:cNvSpPr>
          <p:nvPr>
            <p:ph sz="quarter" idx="16"/>
          </p:nvPr>
        </p:nvSpPr>
        <p:spPr>
          <a:xfrm>
            <a:off x="304800" y="2029691"/>
            <a:ext cx="8534400" cy="3456709"/>
          </a:xfrm>
        </p:spPr>
        <p:txBody>
          <a:bodyPr/>
          <a:lstStyle/>
          <a:p>
            <a:r>
              <a:rPr lang="en-US" altLang="en-US" dirty="0">
                <a:latin typeface="Calibri" panose="020F0502020204030204" pitchFamily="34" charset="0"/>
              </a:rPr>
              <a:t>Standards that are generally accepted and universally practiced. These standards indicate how to report economic events.</a:t>
            </a:r>
          </a:p>
          <a:p>
            <a:r>
              <a:rPr lang="en-US" altLang="en-US" b="1" dirty="0">
                <a:latin typeface="Calibri" panose="020F0502020204030204" pitchFamily="34" charset="0"/>
              </a:rPr>
              <a:t>Standard-setting bodies</a:t>
            </a:r>
            <a:r>
              <a:rPr lang="en-US" altLang="en-US" dirty="0">
                <a:latin typeface="Calibri" panose="020F0502020204030204" pitchFamily="34" charset="0"/>
              </a:rPr>
              <a:t>:</a:t>
            </a:r>
          </a:p>
          <a:p>
            <a:pPr marL="292608" lvl="1" indent="-292608">
              <a:spcBef>
                <a:spcPts val="1000"/>
              </a:spcBef>
              <a:buClr>
                <a:srgbClr val="800000"/>
              </a:buClr>
              <a:buSzPct val="100000"/>
            </a:pPr>
            <a:r>
              <a:rPr lang="en-US" altLang="en-US" sz="2800" b="1" dirty="0">
                <a:solidFill>
                  <a:schemeClr val="accent4"/>
                </a:solidFill>
                <a:latin typeface="Calibri" panose="020F0502020204030204" pitchFamily="34" charset="0"/>
              </a:rPr>
              <a:t>Financial Accounting Standards Board (F</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A</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S</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B)</a:t>
            </a:r>
          </a:p>
          <a:p>
            <a:pPr marL="292608" lvl="1" indent="-292608">
              <a:spcBef>
                <a:spcPts val="1000"/>
              </a:spcBef>
              <a:buClr>
                <a:srgbClr val="800000"/>
              </a:buClr>
              <a:buSzPct val="100000"/>
            </a:pPr>
            <a:r>
              <a:rPr lang="en-US" altLang="en-US" sz="2800" b="1" dirty="0">
                <a:solidFill>
                  <a:schemeClr val="accent4"/>
                </a:solidFill>
                <a:latin typeface="Calibri" panose="020F0502020204030204" pitchFamily="34" charset="0"/>
              </a:rPr>
              <a:t>Securities and Exchange Commission (S</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E</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C)</a:t>
            </a:r>
          </a:p>
          <a:p>
            <a:pPr marL="292608" lvl="1" indent="-292608">
              <a:spcBef>
                <a:spcPts val="1000"/>
              </a:spcBef>
              <a:buClr>
                <a:srgbClr val="800000"/>
              </a:buClr>
              <a:buSzPct val="100000"/>
            </a:pPr>
            <a:r>
              <a:rPr lang="en-US" altLang="en-US" sz="2800" b="1" dirty="0">
                <a:solidFill>
                  <a:schemeClr val="accent4"/>
                </a:solidFill>
                <a:latin typeface="Calibri" panose="020F0502020204030204" pitchFamily="34" charset="0"/>
              </a:rPr>
              <a:t>International Accounting Standards Board (I</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A</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S</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B)</a:t>
            </a:r>
          </a:p>
        </p:txBody>
      </p:sp>
      <p:sp>
        <p:nvSpPr>
          <p:cNvPr id="4" name="Slide Number Placeholder 3">
            <a:extLst>
              <a:ext uri="{FF2B5EF4-FFF2-40B4-BE49-F238E27FC236}">
                <a16:creationId xmlns:a16="http://schemas.microsoft.com/office/drawing/2014/main" id="{737E3514-B6DC-4890-A5AE-262167ED922A}"/>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4B9E6F8C-88B4-4292-8758-AB29847A810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9966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7807-C52D-499C-87BE-287EF3F86070}"/>
              </a:ext>
            </a:extLst>
          </p:cNvPr>
          <p:cNvSpPr>
            <a:spLocks noGrp="1"/>
          </p:cNvSpPr>
          <p:nvPr>
            <p:ph type="title"/>
          </p:nvPr>
        </p:nvSpPr>
        <p:spPr>
          <a:xfrm>
            <a:off x="304800" y="762001"/>
            <a:ext cx="8534400" cy="763057"/>
          </a:xfrm>
        </p:spPr>
        <p:txBody>
          <a:bodyPr/>
          <a:lstStyle/>
          <a:p>
            <a:r>
              <a:rPr lang="en-US" b="1" dirty="0">
                <a:latin typeface="Calibri" panose="020F0502020204030204" pitchFamily="34" charset="0"/>
                <a:ea typeface="Source Sans Pro" charset="0"/>
                <a:cs typeface="Calibri" panose="020F0502020204030204" pitchFamily="34" charset="0"/>
              </a:rPr>
              <a:t>Measurement Principles</a:t>
            </a:r>
            <a:endParaRPr lang="en-US" dirty="0"/>
          </a:p>
        </p:txBody>
      </p:sp>
      <p:sp>
        <p:nvSpPr>
          <p:cNvPr id="3" name="Content Placeholder 2">
            <a:extLst>
              <a:ext uri="{FF2B5EF4-FFF2-40B4-BE49-F238E27FC236}">
                <a16:creationId xmlns:a16="http://schemas.microsoft.com/office/drawing/2014/main" id="{4AA70A76-892D-488F-A292-9E2331ABC16E}"/>
              </a:ext>
            </a:extLst>
          </p:cNvPr>
          <p:cNvSpPr>
            <a:spLocks noGrp="1"/>
          </p:cNvSpPr>
          <p:nvPr>
            <p:ph sz="quarter" idx="16"/>
          </p:nvPr>
        </p:nvSpPr>
        <p:spPr/>
        <p:txBody>
          <a:bodyPr/>
          <a:lstStyle/>
          <a:p>
            <a:pPr>
              <a:buSzPct val="80000"/>
              <a:defRPr/>
            </a:pPr>
            <a:r>
              <a:rPr lang="en-US" b="1" dirty="0"/>
              <a:t>Historical Cost Principle </a:t>
            </a:r>
            <a:r>
              <a:rPr lang="en-US" dirty="0"/>
              <a:t>(or cost principle) </a:t>
            </a:r>
          </a:p>
          <a:p>
            <a:pPr marL="292608" indent="-292608">
              <a:buClr>
                <a:srgbClr val="990000"/>
              </a:buClr>
              <a:buSzPct val="100000"/>
              <a:buFont typeface="Arial" panose="020B0604020202020204" pitchFamily="34" charset="0"/>
              <a:buChar char="•"/>
              <a:defRPr/>
            </a:pPr>
            <a:r>
              <a:rPr lang="en-US" dirty="0"/>
              <a:t>Record assets at their cost.</a:t>
            </a:r>
          </a:p>
        </p:txBody>
      </p:sp>
      <p:sp>
        <p:nvSpPr>
          <p:cNvPr id="6" name="Content Placeholder 5"/>
          <p:cNvSpPr>
            <a:spLocks noGrp="1"/>
          </p:cNvSpPr>
          <p:nvPr>
            <p:ph sz="quarter" idx="17"/>
          </p:nvPr>
        </p:nvSpPr>
        <p:spPr>
          <a:xfrm>
            <a:off x="304800" y="2971800"/>
            <a:ext cx="8534400" cy="1331094"/>
          </a:xfrm>
        </p:spPr>
        <p:txBody>
          <a:bodyPr/>
          <a:lstStyle/>
          <a:p>
            <a:pPr>
              <a:buClr>
                <a:srgbClr val="990000"/>
              </a:buClr>
              <a:buSzPct val="100000"/>
              <a:defRPr/>
            </a:pPr>
            <a:r>
              <a:rPr lang="en-US" b="1" dirty="0"/>
              <a:t>Fair Value Principle </a:t>
            </a:r>
          </a:p>
          <a:p>
            <a:pPr marL="292608" indent="-292608">
              <a:buClr>
                <a:srgbClr val="990000"/>
              </a:buClr>
              <a:buSzPct val="100000"/>
              <a:buFont typeface="Arial" panose="020B0604020202020204" pitchFamily="34" charset="0"/>
              <a:buChar char="•"/>
              <a:defRPr/>
            </a:pPr>
            <a:r>
              <a:rPr lang="en-US" dirty="0"/>
              <a:t>Assets and liabilities should be reported at fair value (the price received to sell an asset or settle a liability) </a:t>
            </a:r>
          </a:p>
        </p:txBody>
      </p:sp>
      <p:sp>
        <p:nvSpPr>
          <p:cNvPr id="8" name="Content Placeholder 7"/>
          <p:cNvSpPr>
            <a:spLocks noGrp="1"/>
          </p:cNvSpPr>
          <p:nvPr>
            <p:ph sz="quarter" idx="18"/>
          </p:nvPr>
        </p:nvSpPr>
        <p:spPr>
          <a:xfrm>
            <a:off x="313267" y="4493684"/>
            <a:ext cx="7992533" cy="1221316"/>
          </a:xfrm>
        </p:spPr>
        <p:txBody>
          <a:bodyPr/>
          <a:lstStyle/>
          <a:p>
            <a:r>
              <a:rPr lang="en-US" dirty="0"/>
              <a:t>Selection of which principle to follow generally relates to trade-offs between </a:t>
            </a:r>
            <a:r>
              <a:rPr lang="en-US" b="1" dirty="0">
                <a:solidFill>
                  <a:schemeClr val="accent4"/>
                </a:solidFill>
              </a:rPr>
              <a:t>relevance</a:t>
            </a:r>
            <a:r>
              <a:rPr lang="en-US" dirty="0"/>
              <a:t> and </a:t>
            </a:r>
            <a:r>
              <a:rPr lang="en-US" b="1" dirty="0">
                <a:solidFill>
                  <a:schemeClr val="accent4"/>
                </a:solidFill>
              </a:rPr>
              <a:t>faithful representation</a:t>
            </a:r>
            <a:r>
              <a:rPr lang="en-US" dirty="0">
                <a:solidFill>
                  <a:schemeClr val="accent4"/>
                </a:solidFill>
              </a:rPr>
              <a:t>.</a:t>
            </a:r>
          </a:p>
        </p:txBody>
      </p:sp>
      <p:sp>
        <p:nvSpPr>
          <p:cNvPr id="4" name="Slide Number Placeholder 3">
            <a:extLst>
              <a:ext uri="{FF2B5EF4-FFF2-40B4-BE49-F238E27FC236}">
                <a16:creationId xmlns:a16="http://schemas.microsoft.com/office/drawing/2014/main" id="{AE85F45F-C581-4A84-8ADB-CF2E509335A8}"/>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CAA0EF0C-EDED-4D86-9C24-95426032480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3635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6B80-80A1-469C-916E-DFC9E7C22E4D}"/>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(1 of 5)</a:t>
            </a:r>
            <a:endParaRPr lang="en-US" dirty="0"/>
          </a:p>
        </p:txBody>
      </p:sp>
      <p:sp>
        <p:nvSpPr>
          <p:cNvPr id="3" name="Content Placeholder 2">
            <a:extLst>
              <a:ext uri="{FF2B5EF4-FFF2-40B4-BE49-F238E27FC236}">
                <a16:creationId xmlns:a16="http://schemas.microsoft.com/office/drawing/2014/main" id="{C43FA726-A048-4F5A-952C-A82D25608B70}"/>
              </a:ext>
            </a:extLst>
          </p:cNvPr>
          <p:cNvSpPr>
            <a:spLocks noGrp="1"/>
          </p:cNvSpPr>
          <p:nvPr>
            <p:ph sz="quarter" idx="16"/>
          </p:nvPr>
        </p:nvSpPr>
        <p:spPr>
          <a:xfrm>
            <a:off x="304800" y="1828799"/>
            <a:ext cx="8534400" cy="1311565"/>
          </a:xfrm>
        </p:spPr>
        <p:txBody>
          <a:bodyPr/>
          <a:lstStyle/>
          <a:p>
            <a:pPr>
              <a:buSzPct val="80000"/>
              <a:defRPr/>
            </a:pPr>
            <a:r>
              <a:rPr lang="en-US" b="1" dirty="0">
                <a:latin typeface="Calibri" panose="020F0502020204030204" pitchFamily="34" charset="0"/>
              </a:rPr>
              <a:t>Monetary Unit Assumption</a:t>
            </a:r>
            <a:endParaRPr lang="en-US" dirty="0">
              <a:latin typeface="Calibri" panose="020F0502020204030204" pitchFamily="34" charset="0"/>
            </a:endParaRPr>
          </a:p>
          <a:p>
            <a:pPr marL="292608" indent="-292608">
              <a:buClr>
                <a:srgbClr val="990000"/>
              </a:buClr>
              <a:buSzPct val="100000"/>
              <a:buFont typeface="Arial" panose="020B0604020202020204" pitchFamily="34" charset="0"/>
              <a:buChar char="•"/>
              <a:defRPr/>
            </a:pPr>
            <a:r>
              <a:rPr lang="en-US" dirty="0">
                <a:latin typeface="Calibri" panose="020F0502020204030204" pitchFamily="34" charset="0"/>
              </a:rPr>
              <a:t>Include in accounting records only transaction data that can be expressed in terms of money</a:t>
            </a:r>
          </a:p>
        </p:txBody>
      </p:sp>
      <p:sp>
        <p:nvSpPr>
          <p:cNvPr id="6" name="Content Placeholder 5"/>
          <p:cNvSpPr>
            <a:spLocks noGrp="1"/>
          </p:cNvSpPr>
          <p:nvPr>
            <p:ph sz="quarter" idx="17"/>
          </p:nvPr>
        </p:nvSpPr>
        <p:spPr>
          <a:xfrm>
            <a:off x="304800" y="3199342"/>
            <a:ext cx="8534400" cy="1296458"/>
          </a:xfrm>
        </p:spPr>
        <p:txBody>
          <a:bodyPr/>
          <a:lstStyle/>
          <a:p>
            <a:pPr>
              <a:buClr>
                <a:srgbClr val="990000"/>
              </a:buClr>
              <a:buSzPct val="100000"/>
              <a:defRPr/>
            </a:pPr>
            <a:r>
              <a:rPr lang="en-US" b="1" dirty="0">
                <a:latin typeface="Calibri" panose="020F0502020204030204" pitchFamily="34" charset="0"/>
              </a:rPr>
              <a:t>Economic Entity Assumption</a:t>
            </a:r>
          </a:p>
          <a:p>
            <a:pPr marL="292608" indent="-292608">
              <a:buClr>
                <a:srgbClr val="990000"/>
              </a:buClr>
              <a:buSzPct val="100000"/>
              <a:buFont typeface="Arial" panose="020B0604020202020204" pitchFamily="34" charset="0"/>
              <a:buChar char="•"/>
              <a:defRPr/>
            </a:pPr>
            <a:r>
              <a:rPr lang="en-US" dirty="0">
                <a:latin typeface="Calibri" panose="020F0502020204030204" pitchFamily="34" charset="0"/>
              </a:rPr>
              <a:t>Activities of entity be kept separate and distinct from activities of its owner and all other economic entities</a:t>
            </a:r>
          </a:p>
        </p:txBody>
      </p:sp>
      <p:sp>
        <p:nvSpPr>
          <p:cNvPr id="7" name="Content Placeholder 6"/>
          <p:cNvSpPr>
            <a:spLocks noGrp="1"/>
          </p:cNvSpPr>
          <p:nvPr>
            <p:ph sz="quarter" idx="18"/>
          </p:nvPr>
        </p:nvSpPr>
        <p:spPr>
          <a:xfrm>
            <a:off x="313267" y="4558547"/>
            <a:ext cx="4639733" cy="1703111"/>
          </a:xfrm>
        </p:spPr>
        <p:txBody>
          <a:bodyPr/>
          <a:lstStyle/>
          <a:p>
            <a:pPr>
              <a:buClr>
                <a:srgbClr val="990000"/>
              </a:buClr>
              <a:buSzPct val="100000"/>
              <a:defRPr/>
            </a:pPr>
            <a:r>
              <a:rPr lang="en-US" altLang="en-US" b="1" dirty="0"/>
              <a:t>Forms of Business Ownership</a:t>
            </a:r>
            <a:endParaRPr lang="en-US" b="1" dirty="0">
              <a:latin typeface="Calibri" panose="020F0502020204030204" pitchFamily="34" charset="0"/>
            </a:endParaRPr>
          </a:p>
          <a:p>
            <a:pPr marL="621792" lvl="2" indent="-320040">
              <a:buClr>
                <a:srgbClr val="800000"/>
              </a:buClr>
              <a:buSzPct val="80000"/>
              <a:buFont typeface="Courier New" panose="02070309020205020404" pitchFamily="49" charset="0"/>
              <a:buChar char="o"/>
              <a:defRPr/>
            </a:pPr>
            <a:r>
              <a:rPr lang="en-US" sz="2600" b="1" dirty="0">
                <a:latin typeface="Calibri" panose="020F0502020204030204" pitchFamily="34" charset="0"/>
              </a:rPr>
              <a:t>Proprietorship</a:t>
            </a:r>
          </a:p>
          <a:p>
            <a:pPr marL="621792" lvl="2" indent="-320040">
              <a:buClr>
                <a:srgbClr val="800000"/>
              </a:buClr>
              <a:buSzPct val="80000"/>
              <a:buFont typeface="Courier New" panose="02070309020205020404" pitchFamily="49" charset="0"/>
              <a:buChar char="o"/>
              <a:defRPr/>
            </a:pPr>
            <a:r>
              <a:rPr lang="en-US" sz="2600" b="1" dirty="0">
                <a:latin typeface="Calibri" panose="020F0502020204030204" pitchFamily="34" charset="0"/>
              </a:rPr>
              <a:t>Partnership</a:t>
            </a:r>
          </a:p>
          <a:p>
            <a:pPr marL="621792" lvl="2" indent="-320040">
              <a:buClr>
                <a:srgbClr val="800000"/>
              </a:buClr>
              <a:buSzPct val="80000"/>
              <a:buFont typeface="Courier New" panose="02070309020205020404" pitchFamily="49" charset="0"/>
              <a:buChar char="o"/>
              <a:defRPr/>
            </a:pPr>
            <a:r>
              <a:rPr lang="en-US" sz="2600" b="1" dirty="0">
                <a:latin typeface="Calibri" panose="020F0502020204030204" pitchFamily="34" charset="0"/>
              </a:rPr>
              <a:t>Corporation</a:t>
            </a:r>
          </a:p>
        </p:txBody>
      </p:sp>
      <p:sp>
        <p:nvSpPr>
          <p:cNvPr id="4" name="Slide Number Placeholder 3">
            <a:extLst>
              <a:ext uri="{FF2B5EF4-FFF2-40B4-BE49-F238E27FC236}">
                <a16:creationId xmlns:a16="http://schemas.microsoft.com/office/drawing/2014/main" id="{2A803677-2164-4427-93D9-104FA9DE6DB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4C8AE40E-76CC-47E4-BE7C-DD5F835A005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0050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71EE74-7C6C-48A2-B888-8CF18B989EE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Forms of Business Ownership</a:t>
            </a:r>
            <a:endParaRPr lang="en-US" dirty="0"/>
          </a:p>
        </p:txBody>
      </p:sp>
      <p:sp>
        <p:nvSpPr>
          <p:cNvPr id="7" name="Content Placeholder 6">
            <a:extLst>
              <a:ext uri="{FF2B5EF4-FFF2-40B4-BE49-F238E27FC236}">
                <a16:creationId xmlns:a16="http://schemas.microsoft.com/office/drawing/2014/main" id="{0256E18C-598F-4BAE-AFC0-4E584A6212AE}"/>
              </a:ext>
            </a:extLst>
          </p:cNvPr>
          <p:cNvSpPr>
            <a:spLocks noGrp="1"/>
          </p:cNvSpPr>
          <p:nvPr>
            <p:ph sz="quarter" idx="16"/>
          </p:nvPr>
        </p:nvSpPr>
        <p:spPr>
          <a:xfrm>
            <a:off x="304801" y="1828799"/>
            <a:ext cx="2971799" cy="3276601"/>
          </a:xfrm>
        </p:spPr>
        <p:txBody>
          <a:bodyPr/>
          <a:lstStyle/>
          <a:p>
            <a:r>
              <a:rPr lang="en-US" sz="2200" b="1" dirty="0">
                <a:latin typeface="Calibri" panose="020F0502020204030204" pitchFamily="34" charset="0"/>
              </a:rPr>
              <a:t>Proprietorship</a:t>
            </a:r>
            <a:endParaRPr lang="en-US" sz="2200" b="1" dirty="0">
              <a:solidFill>
                <a:srgbClr val="000000"/>
              </a:solidFill>
              <a:latin typeface="Calibri" panose="020F0502020204030204" pitchFamily="34" charset="0"/>
            </a:endParaRPr>
          </a:p>
          <a:p>
            <a:pPr marL="292608" indent="-292608" fontAlgn="t">
              <a:buClr>
                <a:srgbClr val="990000"/>
              </a:buClr>
              <a:buFont typeface="Arial" panose="020B0604020202020204" pitchFamily="34" charset="0"/>
              <a:buChar char="•"/>
            </a:pPr>
            <a:r>
              <a:rPr lang="en-US" sz="2200" dirty="0">
                <a:latin typeface="Calibri" panose="020F0502020204030204" pitchFamily="34" charset="0"/>
              </a:rPr>
              <a:t>Owned by one person</a:t>
            </a:r>
          </a:p>
          <a:p>
            <a:pPr marL="292608" indent="-292608" fontAlgn="t">
              <a:buClr>
                <a:srgbClr val="990000"/>
              </a:buClr>
              <a:buFont typeface="Arial" panose="020B0604020202020204" pitchFamily="34" charset="0"/>
              <a:buChar char="•"/>
            </a:pPr>
            <a:r>
              <a:rPr lang="en-US" sz="2200" dirty="0">
                <a:latin typeface="Calibri" panose="020F0502020204030204" pitchFamily="34" charset="0"/>
              </a:rPr>
              <a:t>Owner is often manager/operator</a:t>
            </a:r>
          </a:p>
          <a:p>
            <a:pPr marL="292608" indent="-292608" fontAlgn="t">
              <a:buClr>
                <a:srgbClr val="990000"/>
              </a:buClr>
              <a:buFont typeface="Arial" panose="020B0604020202020204" pitchFamily="34" charset="0"/>
              <a:buChar char="•"/>
            </a:pPr>
            <a:r>
              <a:rPr lang="en-US" sz="2200" dirty="0">
                <a:latin typeface="Calibri" panose="020F0502020204030204" pitchFamily="34" charset="0"/>
              </a:rPr>
              <a:t>Owner receives any profits, suffers any losses, and is personally liable for all debts</a:t>
            </a:r>
            <a:endParaRPr lang="en-US" sz="22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1C3A6470-1E87-49E6-A6A5-6FDAE86FB53A}"/>
              </a:ext>
            </a:extLst>
          </p:cNvPr>
          <p:cNvSpPr>
            <a:spLocks noGrp="1"/>
          </p:cNvSpPr>
          <p:nvPr>
            <p:ph sz="quarter" idx="17"/>
          </p:nvPr>
        </p:nvSpPr>
        <p:spPr>
          <a:xfrm>
            <a:off x="3581400" y="1828800"/>
            <a:ext cx="2743200" cy="3657600"/>
          </a:xfrm>
        </p:spPr>
        <p:txBody>
          <a:bodyPr/>
          <a:lstStyle/>
          <a:p>
            <a:r>
              <a:rPr lang="en-US" sz="2200" b="1" dirty="0">
                <a:latin typeface="Calibri" panose="020F0502020204030204" pitchFamily="34" charset="0"/>
              </a:rPr>
              <a:t>Partnership</a:t>
            </a:r>
            <a:endParaRPr lang="en-US" sz="2200" b="1" dirty="0">
              <a:solidFill>
                <a:srgbClr val="000000"/>
              </a:solidFill>
              <a:latin typeface="Calibri" panose="020F0502020204030204" pitchFamily="34" charset="0"/>
            </a:endParaRP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Owned by two or more persons</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Often retail and service-type businesses</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Generally unlimited personal liability</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Partnership agreement</a:t>
            </a:r>
          </a:p>
        </p:txBody>
      </p:sp>
      <p:sp>
        <p:nvSpPr>
          <p:cNvPr id="9" name="Content Placeholder 8">
            <a:extLst>
              <a:ext uri="{FF2B5EF4-FFF2-40B4-BE49-F238E27FC236}">
                <a16:creationId xmlns:a16="http://schemas.microsoft.com/office/drawing/2014/main" id="{EA18BCA0-1863-411D-8F0B-A438CDDA52BD}"/>
              </a:ext>
            </a:extLst>
          </p:cNvPr>
          <p:cNvSpPr>
            <a:spLocks noGrp="1"/>
          </p:cNvSpPr>
          <p:nvPr>
            <p:ph sz="quarter" idx="18"/>
          </p:nvPr>
        </p:nvSpPr>
        <p:spPr>
          <a:xfrm>
            <a:off x="6534150" y="1752601"/>
            <a:ext cx="2381250" cy="3733799"/>
          </a:xfrm>
        </p:spPr>
        <p:txBody>
          <a:bodyPr/>
          <a:lstStyle/>
          <a:p>
            <a:r>
              <a:rPr lang="en-US" sz="2200" b="1" dirty="0">
                <a:latin typeface="Calibri" panose="020F0502020204030204" pitchFamily="34" charset="0"/>
              </a:rPr>
              <a:t>Corporation</a:t>
            </a:r>
            <a:endParaRPr lang="en-US" sz="2200" b="1" dirty="0">
              <a:solidFill>
                <a:srgbClr val="000000"/>
              </a:solidFill>
              <a:latin typeface="Calibri" panose="020F0502020204030204" pitchFamily="34" charset="0"/>
            </a:endParaRP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Ownership divided into transferable shares of stock</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Separate legal entity organized under state corporation law</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Limited liability</a:t>
            </a:r>
          </a:p>
        </p:txBody>
      </p:sp>
      <p:sp>
        <p:nvSpPr>
          <p:cNvPr id="4" name="Slide Number Placeholder 3">
            <a:extLst>
              <a:ext uri="{FF2B5EF4-FFF2-40B4-BE49-F238E27FC236}">
                <a16:creationId xmlns:a16="http://schemas.microsoft.com/office/drawing/2014/main" id="{414D9F11-5127-4689-B165-34CECBF224BF}"/>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B9CDA309-A76E-4F4E-8BB7-75096424082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0248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(2 of 5)</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3048000"/>
          </a:xfrm>
        </p:spPr>
        <p:txBody>
          <a:bodyPr/>
          <a:lstStyle/>
          <a:p>
            <a:pPr marL="0" lvl="1" indent="0">
              <a:buClr>
                <a:schemeClr val="tx1"/>
              </a:buClr>
              <a:buNone/>
            </a:pPr>
            <a:r>
              <a:rPr lang="en-US" altLang="en-US" dirty="0"/>
              <a:t>Combining the activities of Kellogg and General Mills would violate the</a:t>
            </a:r>
          </a:p>
          <a:p>
            <a:pPr marL="0" lvl="1" indent="0">
              <a:buClr>
                <a:schemeClr val="tx1"/>
              </a:buClr>
              <a:buNone/>
            </a:pPr>
            <a:r>
              <a:rPr lang="en-US" altLang="en-US" dirty="0">
                <a:solidFill>
                  <a:schemeClr val="accent2"/>
                </a:solidFill>
              </a:rPr>
              <a:t>a.</a:t>
            </a:r>
            <a:r>
              <a:rPr lang="en-US" altLang="en-US" dirty="0"/>
              <a:t> cost principle</a:t>
            </a:r>
          </a:p>
          <a:p>
            <a:pPr marL="0" lvl="1" indent="0">
              <a:buClr>
                <a:schemeClr val="tx1"/>
              </a:buClr>
              <a:buNone/>
            </a:pPr>
            <a:r>
              <a:rPr lang="en-US" altLang="en-US" dirty="0">
                <a:solidFill>
                  <a:schemeClr val="accent2"/>
                </a:solidFill>
              </a:rPr>
              <a:t>b.</a:t>
            </a:r>
            <a:r>
              <a:rPr lang="en-US" altLang="en-US" dirty="0"/>
              <a:t> economic entity assumption</a:t>
            </a:r>
          </a:p>
          <a:p>
            <a:pPr marL="0" lvl="1" indent="0">
              <a:buClr>
                <a:schemeClr val="tx1"/>
              </a:buClr>
              <a:buNone/>
            </a:pPr>
            <a:r>
              <a:rPr lang="en-US" altLang="en-US" dirty="0">
                <a:solidFill>
                  <a:schemeClr val="accent2"/>
                </a:solidFill>
              </a:rPr>
              <a:t>c.</a:t>
            </a:r>
            <a:r>
              <a:rPr lang="en-US" altLang="en-US" dirty="0"/>
              <a:t> monetary unit assumption</a:t>
            </a:r>
          </a:p>
          <a:p>
            <a:pPr marL="0" lvl="1" indent="0">
              <a:buClr>
                <a:schemeClr val="tx1"/>
              </a:buClr>
              <a:buNone/>
            </a:pPr>
            <a:r>
              <a:rPr lang="en-US" altLang="en-US" dirty="0">
                <a:solidFill>
                  <a:schemeClr val="accent2"/>
                </a:solidFill>
              </a:rPr>
              <a:t>d.</a:t>
            </a:r>
            <a:r>
              <a:rPr lang="en-US" altLang="en-US" dirty="0"/>
              <a:t> ethics principle.</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3309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761998"/>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534400" cy="2971800"/>
          </a:xfrm>
        </p:spPr>
        <p:txBody>
          <a:bodyPr/>
          <a:lstStyle/>
          <a:p>
            <a:pPr marL="0" lvl="1" indent="0">
              <a:buClr>
                <a:schemeClr val="tx1"/>
              </a:buClr>
            </a:pPr>
            <a:r>
              <a:rPr lang="en-US" altLang="en-US" dirty="0"/>
              <a:t>Combining the activities of Kellogg and General Mills would violate the</a:t>
            </a:r>
          </a:p>
          <a:p>
            <a:pPr marL="0" lvl="1" indent="0">
              <a:buClr>
                <a:schemeClr val="tx1"/>
              </a:buClr>
            </a:pPr>
            <a:r>
              <a:rPr lang="en-US" altLang="en-US" dirty="0">
                <a:solidFill>
                  <a:schemeClr val="accent2"/>
                </a:solidFill>
              </a:rPr>
              <a:t>a.</a:t>
            </a:r>
            <a:r>
              <a:rPr lang="en-US" altLang="en-US" dirty="0"/>
              <a:t> cost principle</a:t>
            </a:r>
          </a:p>
          <a:p>
            <a:pPr marL="0" lvl="1" indent="0">
              <a:buClr>
                <a:schemeClr val="tx1"/>
              </a:buClr>
            </a:pPr>
            <a:r>
              <a:rPr lang="en-US" altLang="en-US" dirty="0">
                <a:solidFill>
                  <a:schemeClr val="accent2"/>
                </a:solidFill>
              </a:rPr>
              <a:t>b.</a:t>
            </a:r>
            <a:r>
              <a:rPr lang="en-US" altLang="en-US" dirty="0"/>
              <a:t> Answer: economic entity assumption</a:t>
            </a:r>
          </a:p>
          <a:p>
            <a:pPr marL="0" lvl="1" indent="0">
              <a:buClr>
                <a:schemeClr val="tx1"/>
              </a:buClr>
            </a:pPr>
            <a:r>
              <a:rPr lang="en-US" altLang="en-US" dirty="0">
                <a:solidFill>
                  <a:schemeClr val="accent2"/>
                </a:solidFill>
              </a:rPr>
              <a:t>c.</a:t>
            </a:r>
            <a:r>
              <a:rPr lang="en-US" altLang="en-US" dirty="0"/>
              <a:t> monetary unit assumption</a:t>
            </a:r>
          </a:p>
          <a:p>
            <a:pPr marL="0" lvl="1" indent="0">
              <a:buClr>
                <a:schemeClr val="tx1"/>
              </a:buClr>
            </a:pPr>
            <a:r>
              <a:rPr lang="en-US" altLang="en-US" dirty="0">
                <a:solidFill>
                  <a:schemeClr val="accent2"/>
                </a:solidFill>
              </a:rPr>
              <a:t>d.</a:t>
            </a:r>
            <a:r>
              <a:rPr lang="en-US" altLang="en-US" dirty="0"/>
              <a:t> ethics principle.</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9912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806449"/>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(4 of 5)</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229600" cy="3429000"/>
          </a:xfrm>
        </p:spPr>
        <p:txBody>
          <a:bodyPr/>
          <a:lstStyle/>
          <a:p>
            <a:pPr marL="0" lvl="1" indent="0">
              <a:buClr>
                <a:schemeClr val="tx1"/>
              </a:buClr>
              <a:buNone/>
            </a:pPr>
            <a:r>
              <a:rPr lang="en-US" altLang="en-US" dirty="0"/>
              <a:t>A business organized as a separate legal entity under state law having ownership divided into shares of stock is a</a:t>
            </a:r>
          </a:p>
          <a:p>
            <a:pPr marL="0" lvl="1" indent="0">
              <a:buClr>
                <a:schemeClr val="tx1"/>
              </a:buClr>
              <a:buNone/>
            </a:pPr>
            <a:r>
              <a:rPr lang="en-US" altLang="en-US" dirty="0">
                <a:solidFill>
                  <a:schemeClr val="accent2"/>
                </a:solidFill>
              </a:rPr>
              <a:t>a.</a:t>
            </a:r>
            <a:r>
              <a:rPr lang="en-US" altLang="en-US" dirty="0"/>
              <a:t> proprietorship</a:t>
            </a:r>
          </a:p>
          <a:p>
            <a:pPr marL="0" lvl="1" indent="0">
              <a:buClr>
                <a:schemeClr val="tx1"/>
              </a:buClr>
              <a:buNone/>
            </a:pPr>
            <a:r>
              <a:rPr lang="en-US" altLang="en-US" dirty="0">
                <a:solidFill>
                  <a:schemeClr val="accent2"/>
                </a:solidFill>
              </a:rPr>
              <a:t>b.</a:t>
            </a:r>
            <a:r>
              <a:rPr lang="en-US" altLang="en-US" dirty="0"/>
              <a:t> partnership</a:t>
            </a:r>
          </a:p>
          <a:p>
            <a:pPr marL="0" lvl="1" indent="0">
              <a:buClr>
                <a:schemeClr val="tx1"/>
              </a:buClr>
              <a:buNone/>
            </a:pPr>
            <a:r>
              <a:rPr lang="en-US" altLang="en-US" dirty="0">
                <a:solidFill>
                  <a:schemeClr val="accent2"/>
                </a:solidFill>
              </a:rPr>
              <a:t>c.</a:t>
            </a:r>
            <a:r>
              <a:rPr lang="en-US" altLang="en-US" dirty="0"/>
              <a:t> porporation</a:t>
            </a:r>
          </a:p>
          <a:p>
            <a:pPr marL="0" lvl="1" indent="0">
              <a:buClr>
                <a:schemeClr val="tx1"/>
              </a:buClr>
              <a:buNone/>
            </a:pPr>
            <a:r>
              <a:rPr lang="en-US" altLang="en-US" dirty="0">
                <a:solidFill>
                  <a:schemeClr val="accent2"/>
                </a:solidFill>
              </a:rPr>
              <a:t>d.</a:t>
            </a:r>
            <a:r>
              <a:rPr lang="en-US" altLang="en-US" dirty="0"/>
              <a:t> sole proprietorship</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6520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761998"/>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153400" cy="3505200"/>
          </a:xfrm>
        </p:spPr>
        <p:txBody>
          <a:bodyPr/>
          <a:lstStyle/>
          <a:p>
            <a:pPr marL="0" lvl="1" indent="0">
              <a:buClr>
                <a:schemeClr val="tx1"/>
              </a:buClr>
            </a:pPr>
            <a:r>
              <a:rPr lang="en-US" altLang="en-US" dirty="0"/>
              <a:t>A business organized as a separate legal entity under state law having ownership divided into shares of stock is a</a:t>
            </a:r>
          </a:p>
          <a:p>
            <a:pPr marL="0" lvl="1" indent="0">
              <a:buClr>
                <a:schemeClr val="tx1"/>
              </a:buClr>
            </a:pPr>
            <a:r>
              <a:rPr lang="en-US" altLang="en-US" dirty="0">
                <a:solidFill>
                  <a:schemeClr val="accent2"/>
                </a:solidFill>
              </a:rPr>
              <a:t>a.</a:t>
            </a:r>
            <a:r>
              <a:rPr lang="en-US" altLang="en-US" dirty="0"/>
              <a:t> proprietorship</a:t>
            </a:r>
          </a:p>
          <a:p>
            <a:pPr marL="0" lvl="1" indent="0">
              <a:buClr>
                <a:schemeClr val="tx1"/>
              </a:buClr>
            </a:pPr>
            <a:r>
              <a:rPr lang="en-US" altLang="en-US" dirty="0">
                <a:solidFill>
                  <a:schemeClr val="accent2"/>
                </a:solidFill>
              </a:rPr>
              <a:t>b.</a:t>
            </a:r>
            <a:r>
              <a:rPr lang="en-US" altLang="en-US" dirty="0"/>
              <a:t> partnership</a:t>
            </a:r>
          </a:p>
          <a:p>
            <a:pPr marL="0" lvl="1" indent="0">
              <a:buClr>
                <a:schemeClr val="tx1"/>
              </a:buClr>
            </a:pPr>
            <a:r>
              <a:rPr lang="en-US" altLang="en-US" dirty="0">
                <a:solidFill>
                  <a:schemeClr val="accent2"/>
                </a:solidFill>
              </a:rPr>
              <a:t>c.</a:t>
            </a:r>
            <a:r>
              <a:rPr lang="en-US" altLang="en-US" dirty="0"/>
              <a:t> Answer: porporation</a:t>
            </a:r>
          </a:p>
          <a:p>
            <a:pPr marL="0" lvl="1" indent="0">
              <a:buClr>
                <a:schemeClr val="tx1"/>
              </a:buClr>
            </a:pPr>
            <a:r>
              <a:rPr lang="en-US" altLang="en-US" dirty="0">
                <a:solidFill>
                  <a:schemeClr val="accent2"/>
                </a:solidFill>
              </a:rPr>
              <a:t>d.</a:t>
            </a:r>
            <a:r>
              <a:rPr lang="en-US" altLang="en-US" dirty="0"/>
              <a:t> sole proprietorship</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2472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0"/>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(1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1"/>
            <a:ext cx="8534400" cy="2907720"/>
          </a:xfrm>
        </p:spPr>
        <p:txBody>
          <a:bodyPr/>
          <a:lstStyle/>
          <a:p>
            <a:r>
              <a:rPr lang="en-US" sz="2000" dirty="0">
                <a:latin typeface="+mn-lt"/>
              </a:rPr>
              <a:t>Indicate whether each of the five statements presented below is </a:t>
            </a:r>
            <a:r>
              <a:rPr lang="en-US" sz="2000" b="1" dirty="0">
                <a:latin typeface="+mn-lt"/>
              </a:rPr>
              <a:t>true</a:t>
            </a:r>
            <a:r>
              <a:rPr lang="en-US" sz="2000" dirty="0">
                <a:latin typeface="+mn-lt"/>
              </a:rPr>
              <a:t> or </a:t>
            </a:r>
            <a:r>
              <a:rPr lang="en-US" sz="2000" b="1" dirty="0">
                <a:latin typeface="+mn-lt"/>
              </a:rPr>
              <a:t>false</a:t>
            </a:r>
            <a:r>
              <a:rPr lang="en-US" sz="2000" dirty="0">
                <a:latin typeface="+mn-lt"/>
              </a:rPr>
              <a:t>. If </a:t>
            </a:r>
            <a:r>
              <a:rPr lang="en-US" sz="2000" b="1" dirty="0">
                <a:latin typeface="+mn-lt"/>
              </a:rPr>
              <a:t>false</a:t>
            </a:r>
            <a:r>
              <a:rPr lang="en-US" sz="2000" dirty="0">
                <a:latin typeface="+mn-lt"/>
              </a:rPr>
              <a:t>, indicate how to correct the statement.</a:t>
            </a:r>
          </a:p>
          <a:p>
            <a:pPr marL="402336" indent="-402336">
              <a:buClr>
                <a:schemeClr val="accent2"/>
              </a:buClr>
              <a:buFont typeface="+mj-lt"/>
              <a:buAutoNum type="arabicPeriod"/>
            </a:pPr>
            <a:r>
              <a:rPr lang="en-US" sz="2000" dirty="0">
                <a:latin typeface="+mn-lt"/>
              </a:rPr>
              <a:t>Congress passed the Sarbanes-Oxley Act to reduce unethical behavior and decrease the likelihood of future corporate scandals.</a:t>
            </a:r>
          </a:p>
          <a:p>
            <a:pPr marL="402336" indent="-402336">
              <a:buClr>
                <a:schemeClr val="accent2"/>
              </a:buClr>
              <a:buFont typeface="+mj-lt"/>
              <a:buAutoNum type="arabicPeriod"/>
            </a:pPr>
            <a:r>
              <a:rPr lang="en-US" sz="2000" dirty="0">
                <a:latin typeface="+mn-lt"/>
              </a:rPr>
              <a:t>The primary accounting standard-setting body in the United States is the Financial Accounting Standards Board (F</a:t>
            </a:r>
            <a:r>
              <a:rPr lang="en-US" sz="100" dirty="0">
                <a:latin typeface="+mn-lt"/>
              </a:rPr>
              <a:t> </a:t>
            </a:r>
            <a:r>
              <a:rPr lang="en-US" sz="2000" dirty="0">
                <a:latin typeface="+mn-lt"/>
              </a:rPr>
              <a:t>A</a:t>
            </a:r>
            <a:r>
              <a:rPr lang="en-US" sz="100" dirty="0">
                <a:latin typeface="+mn-lt"/>
              </a:rPr>
              <a:t> </a:t>
            </a:r>
            <a:r>
              <a:rPr lang="en-US" sz="2000" dirty="0">
                <a:latin typeface="+mn-lt"/>
              </a:rPr>
              <a:t>S</a:t>
            </a:r>
            <a:r>
              <a:rPr lang="en-US" sz="100" dirty="0">
                <a:latin typeface="+mn-lt"/>
              </a:rPr>
              <a:t> </a:t>
            </a:r>
            <a:r>
              <a:rPr lang="en-US" sz="2000" dirty="0">
                <a:latin typeface="+mn-lt"/>
              </a:rPr>
              <a:t>B).</a:t>
            </a:r>
          </a:p>
          <a:p>
            <a:pPr marL="402336" indent="-402336">
              <a:buClr>
                <a:schemeClr val="accent2"/>
              </a:buClr>
              <a:buFont typeface="+mj-lt"/>
              <a:buAutoNum type="arabicPeriod"/>
            </a:pPr>
            <a:r>
              <a:rPr lang="en-US" sz="2000" dirty="0">
                <a:latin typeface="+mn-lt"/>
              </a:rPr>
              <a:t>The historical cost principle dictates that companies record assets at their cost. In later periods, however, the fair value of the asset must be used if fair value is higher than its cost.</a:t>
            </a:r>
            <a:endParaRPr lang="en-US" altLang="en-US" sz="2000" b="1" dirty="0">
              <a:latin typeface="+mn-lt"/>
            </a:endParaRPr>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4267200"/>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4279318"/>
            <a:ext cx="990600" cy="365124"/>
          </a:xfrm>
        </p:spPr>
        <p:txBody>
          <a:bodyPr/>
          <a:lstStyle/>
          <a:p>
            <a:r>
              <a:rPr lang="en-US" altLang="en-US" sz="2000" b="1" dirty="0"/>
              <a:t>1. </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816476"/>
            <a:ext cx="1066800" cy="365124"/>
          </a:xfrm>
        </p:spPr>
        <p:txBody>
          <a:bodyPr/>
          <a:lstStyle/>
          <a:p>
            <a:r>
              <a:rPr lang="en-US" sz="2000" b="1" dirty="0"/>
              <a:t>2.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42473" y="5334000"/>
            <a:ext cx="819727" cy="460955"/>
          </a:xfrm>
        </p:spPr>
        <p:txBody>
          <a:bodyPr/>
          <a:lstStyle/>
          <a:p>
            <a:r>
              <a:rPr lang="en-US" altLang="en-US" sz="2000" b="1" dirty="0"/>
              <a:t>3. </a:t>
            </a:r>
            <a:endParaRPr lang="en-US" sz="2000"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19939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68579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6"/>
          </p:nvPr>
        </p:nvSpPr>
        <p:spPr>
          <a:xfrm>
            <a:off x="304800" y="1752600"/>
            <a:ext cx="8763000" cy="4267200"/>
          </a:xfrm>
        </p:spPr>
        <p:txBody>
          <a:bodyPr/>
          <a:lstStyle/>
          <a:p>
            <a:pPr marL="690563" lvl="1" indent="-690563">
              <a:spcBef>
                <a:spcPts val="1000"/>
              </a:spcBef>
              <a:buNone/>
            </a:pPr>
            <a:r>
              <a:rPr lang="en-US" sz="2600" b="1" dirty="0">
                <a:solidFill>
                  <a:schemeClr val="accent2"/>
                </a:solidFill>
                <a:latin typeface="Calibri" panose="020F0502020204030204" pitchFamily="34" charset="0"/>
              </a:rPr>
              <a:t>Learning Objectives</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1 </a:t>
            </a:r>
            <a:r>
              <a:rPr lang="en-US" sz="2600" dirty="0">
                <a:latin typeface="Calibri" panose="020F0502020204030204" pitchFamily="34" charset="0"/>
              </a:rPr>
              <a:t>Identify the activities and users associated with accounting.</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2 </a:t>
            </a:r>
            <a:r>
              <a:rPr lang="en-US" sz="2600" dirty="0">
                <a:latin typeface="Calibri" panose="020F0502020204030204" pitchFamily="34" charset="0"/>
              </a:rPr>
              <a:t>Explain the building blocks of accounting: ethics, principles, and assumptions.</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3 </a:t>
            </a:r>
            <a:r>
              <a:rPr lang="en-US" sz="2600" dirty="0">
                <a:latin typeface="Calibri" panose="020F0502020204030204" pitchFamily="34" charset="0"/>
              </a:rPr>
              <a:t>State the accounting equation, and define its components.</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4 </a:t>
            </a:r>
            <a:r>
              <a:rPr lang="en-US" sz="2600" dirty="0">
                <a:latin typeface="Calibri" panose="020F0502020204030204" pitchFamily="34" charset="0"/>
              </a:rPr>
              <a:t>Analyze the effects of business transactions on the accounting equation.</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5 </a:t>
            </a:r>
            <a:r>
              <a:rPr lang="en-US" sz="2600" dirty="0">
                <a:latin typeface="Calibri" panose="020F0502020204030204" pitchFamily="34" charset="0"/>
              </a:rPr>
              <a:t>Describe the four financial statements and how they are prepared.</a:t>
            </a:r>
          </a:p>
        </p:txBody>
      </p:sp>
      <p:sp>
        <p:nvSpPr>
          <p:cNvPr id="5" name="Slide Number Placeholder"/>
          <p:cNvSpPr>
            <a:spLocks noGrp="1"/>
          </p:cNvSpPr>
          <p:nvPr>
            <p:ph type="sldNum" sz="quarter" idx="10"/>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0"/>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(2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1"/>
            <a:ext cx="8534400" cy="2907720"/>
          </a:xfrm>
        </p:spPr>
        <p:txBody>
          <a:bodyPr/>
          <a:lstStyle/>
          <a:p>
            <a:r>
              <a:rPr lang="en-US" sz="2000" dirty="0">
                <a:latin typeface="+mn-lt"/>
              </a:rPr>
              <a:t>Indicate whether each of the five statements presented below is </a:t>
            </a:r>
            <a:r>
              <a:rPr lang="en-US" sz="2000" b="1" dirty="0">
                <a:latin typeface="+mn-lt"/>
              </a:rPr>
              <a:t>true</a:t>
            </a:r>
            <a:r>
              <a:rPr lang="en-US" sz="2000" dirty="0">
                <a:latin typeface="+mn-lt"/>
              </a:rPr>
              <a:t> or </a:t>
            </a:r>
            <a:r>
              <a:rPr lang="en-US" sz="2000" b="1" dirty="0">
                <a:latin typeface="+mn-lt"/>
              </a:rPr>
              <a:t>false</a:t>
            </a:r>
            <a:r>
              <a:rPr lang="en-US" sz="2000" dirty="0">
                <a:latin typeface="+mn-lt"/>
              </a:rPr>
              <a:t>. If </a:t>
            </a:r>
            <a:r>
              <a:rPr lang="en-US" sz="2000" b="1" dirty="0">
                <a:latin typeface="+mn-lt"/>
              </a:rPr>
              <a:t>false</a:t>
            </a:r>
            <a:r>
              <a:rPr lang="en-US" sz="2000" dirty="0">
                <a:latin typeface="+mn-lt"/>
              </a:rPr>
              <a:t>, indicate how to correct the statement.</a:t>
            </a:r>
          </a:p>
          <a:p>
            <a:pPr marL="402336" indent="-402336">
              <a:buClr>
                <a:schemeClr val="accent2"/>
              </a:buClr>
              <a:buFont typeface="+mj-lt"/>
              <a:buAutoNum type="arabicPeriod"/>
            </a:pPr>
            <a:r>
              <a:rPr lang="en-US" sz="2000" dirty="0">
                <a:latin typeface="+mn-lt"/>
              </a:rPr>
              <a:t>Congress passed the Sarbanes-Oxley Act to reduce unethical behavior and decrease the likelihood of future corporate scandals.</a:t>
            </a:r>
          </a:p>
          <a:p>
            <a:pPr marL="402336" indent="-402336">
              <a:buClr>
                <a:schemeClr val="accent2"/>
              </a:buClr>
              <a:buFont typeface="+mj-lt"/>
              <a:buAutoNum type="arabicPeriod"/>
            </a:pPr>
            <a:r>
              <a:rPr lang="en-US" sz="2000" dirty="0">
                <a:latin typeface="+mn-lt"/>
              </a:rPr>
              <a:t>The primary accounting standard-setting body in the United States is the Financial Accounting Standards Board (F</a:t>
            </a:r>
            <a:r>
              <a:rPr lang="en-US" sz="100" dirty="0">
                <a:latin typeface="+mn-lt"/>
              </a:rPr>
              <a:t> </a:t>
            </a:r>
            <a:r>
              <a:rPr lang="en-US" sz="2000" dirty="0">
                <a:latin typeface="+mn-lt"/>
              </a:rPr>
              <a:t>A</a:t>
            </a:r>
            <a:r>
              <a:rPr lang="en-US" sz="100" dirty="0">
                <a:latin typeface="+mn-lt"/>
              </a:rPr>
              <a:t> </a:t>
            </a:r>
            <a:r>
              <a:rPr lang="en-US" sz="2000" dirty="0">
                <a:latin typeface="+mn-lt"/>
              </a:rPr>
              <a:t>S</a:t>
            </a:r>
            <a:r>
              <a:rPr lang="en-US" sz="100" dirty="0">
                <a:latin typeface="+mn-lt"/>
              </a:rPr>
              <a:t> </a:t>
            </a:r>
            <a:r>
              <a:rPr lang="en-US" sz="2000" dirty="0">
                <a:latin typeface="+mn-lt"/>
              </a:rPr>
              <a:t>B).</a:t>
            </a:r>
          </a:p>
          <a:p>
            <a:pPr marL="402336" indent="-402336">
              <a:buClr>
                <a:schemeClr val="accent2"/>
              </a:buClr>
              <a:buFont typeface="+mj-lt"/>
              <a:buAutoNum type="arabicPeriod"/>
            </a:pPr>
            <a:r>
              <a:rPr lang="en-US" sz="2000" dirty="0">
                <a:latin typeface="+mn-lt"/>
              </a:rPr>
              <a:t>The historical cost principle dictates that companies record assets at their cost. In later periods, however, the fair value of the asset must be used if fair value is higher than its cost.</a:t>
            </a:r>
            <a:endParaRPr lang="en-US" altLang="en-US" sz="2000" b="1" dirty="0">
              <a:latin typeface="+mn-lt"/>
            </a:endParaRPr>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4267200"/>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4279318"/>
            <a:ext cx="990600" cy="365124"/>
          </a:xfrm>
        </p:spPr>
        <p:txBody>
          <a:bodyPr/>
          <a:lstStyle/>
          <a:p>
            <a:r>
              <a:rPr lang="en-US" altLang="en-US" sz="2000" b="1" dirty="0"/>
              <a:t>1. True</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816476"/>
            <a:ext cx="1066800" cy="365124"/>
          </a:xfrm>
        </p:spPr>
        <p:txBody>
          <a:bodyPr/>
          <a:lstStyle/>
          <a:p>
            <a:r>
              <a:rPr lang="en-US" sz="2000" b="1" dirty="0"/>
              <a:t>2. True</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42473" y="5334000"/>
            <a:ext cx="7372927" cy="914398"/>
          </a:xfrm>
        </p:spPr>
        <p:txBody>
          <a:bodyPr/>
          <a:lstStyle/>
          <a:p>
            <a:r>
              <a:rPr lang="en-US" altLang="en-US" sz="2000" b="1" dirty="0"/>
              <a:t>3. False. </a:t>
            </a:r>
            <a:r>
              <a:rPr lang="en-US" altLang="en-US" sz="2000" dirty="0"/>
              <a:t>The historical cost principle dictates that companies record assets at their cost. Under the historical cost principle, the company must also use cost in later periods.</a:t>
            </a:r>
            <a:endParaRPr lang="en-US" sz="2000"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1167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1"/>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(3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0"/>
            <a:ext cx="8534400" cy="1981200"/>
          </a:xfrm>
        </p:spPr>
        <p:txBody>
          <a:bodyPr/>
          <a:lstStyle/>
          <a:p>
            <a:r>
              <a:rPr lang="en-US" sz="2000" dirty="0"/>
              <a:t>Indicate whether each of the five statements presented below is </a:t>
            </a:r>
            <a:r>
              <a:rPr lang="en-US" sz="2000" b="1" dirty="0"/>
              <a:t>true</a:t>
            </a:r>
            <a:r>
              <a:rPr lang="en-US" sz="2000" dirty="0"/>
              <a:t> or </a:t>
            </a:r>
            <a:r>
              <a:rPr lang="en-US" sz="2000" b="1" dirty="0"/>
              <a:t>false</a:t>
            </a:r>
            <a:r>
              <a:rPr lang="en-US" sz="2000" dirty="0"/>
              <a:t>. If </a:t>
            </a:r>
            <a:r>
              <a:rPr lang="en-US" sz="2000" b="1" dirty="0"/>
              <a:t>false</a:t>
            </a:r>
            <a:r>
              <a:rPr lang="en-US" sz="2000" dirty="0"/>
              <a:t>, indicate how to correct the statement.</a:t>
            </a:r>
          </a:p>
          <a:p>
            <a:pPr marL="402336" indent="-402336">
              <a:buClr>
                <a:schemeClr val="accent2"/>
              </a:buClr>
              <a:buFont typeface="+mj-lt"/>
              <a:buAutoNum type="arabicPeriod" startAt="4"/>
            </a:pPr>
            <a:r>
              <a:rPr lang="en-US" sz="2000" dirty="0"/>
              <a:t>Relevance means that financial information matches what really happened; the information is factual.</a:t>
            </a:r>
          </a:p>
          <a:p>
            <a:pPr marL="402336" indent="-402336">
              <a:buClr>
                <a:schemeClr val="accent2"/>
              </a:buClr>
              <a:buFont typeface="+mj-lt"/>
              <a:buAutoNum type="arabicPeriod" startAt="4"/>
            </a:pPr>
            <a:r>
              <a:rPr lang="en-US" sz="2000" dirty="0"/>
              <a:t>A business owner’s personal expenses must be separated from expenses of the business to comply with accounting’s economic entity assumption.</a:t>
            </a:r>
            <a:endParaRPr lang="en-US" altLang="en-US" sz="20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3673475"/>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3685593"/>
            <a:ext cx="990600" cy="365124"/>
          </a:xfrm>
        </p:spPr>
        <p:txBody>
          <a:bodyPr/>
          <a:lstStyle/>
          <a:p>
            <a:r>
              <a:rPr lang="en-US" altLang="en-US" sz="2000" b="1" dirty="0"/>
              <a:t>1. True</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130676"/>
            <a:ext cx="990600" cy="365124"/>
          </a:xfrm>
        </p:spPr>
        <p:txBody>
          <a:bodyPr/>
          <a:lstStyle/>
          <a:p>
            <a:r>
              <a:rPr lang="en-US" sz="2000" b="1" dirty="0"/>
              <a:t>2. True</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24000" y="4629347"/>
            <a:ext cx="990600" cy="380999"/>
          </a:xfrm>
        </p:spPr>
        <p:txBody>
          <a:bodyPr/>
          <a:lstStyle/>
          <a:p>
            <a:r>
              <a:rPr lang="en-US" altLang="en-US" sz="2000" b="1" dirty="0"/>
              <a:t>3. False</a:t>
            </a:r>
            <a:endParaRPr lang="en-US" sz="20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1524000" y="5105400"/>
            <a:ext cx="990600" cy="365123"/>
          </a:xfrm>
        </p:spPr>
        <p:txBody>
          <a:bodyPr/>
          <a:lstStyle/>
          <a:p>
            <a:r>
              <a:rPr lang="en-US" sz="2000" b="1" dirty="0"/>
              <a:t>4. </a:t>
            </a:r>
            <a:endParaRPr lang="en-US" sz="2000" dirty="0"/>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1524001" y="5562600"/>
            <a:ext cx="1143000" cy="365123"/>
          </a:xfrm>
        </p:spPr>
        <p:txBody>
          <a:bodyPr/>
          <a:lstStyle/>
          <a:p>
            <a:r>
              <a:rPr lang="en-US" sz="2000" b="1" dirty="0"/>
              <a:t>5. </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38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1"/>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(4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0"/>
            <a:ext cx="8534400" cy="1981200"/>
          </a:xfrm>
        </p:spPr>
        <p:txBody>
          <a:bodyPr/>
          <a:lstStyle/>
          <a:p>
            <a:r>
              <a:rPr lang="en-US" sz="2000" dirty="0"/>
              <a:t>Indicate whether each of the five statements presented below is </a:t>
            </a:r>
            <a:r>
              <a:rPr lang="en-US" sz="2000" b="1" dirty="0"/>
              <a:t>true</a:t>
            </a:r>
            <a:r>
              <a:rPr lang="en-US" sz="2000" dirty="0"/>
              <a:t> or </a:t>
            </a:r>
            <a:r>
              <a:rPr lang="en-US" sz="2000" b="1" dirty="0"/>
              <a:t>false</a:t>
            </a:r>
            <a:r>
              <a:rPr lang="en-US" sz="2000" dirty="0"/>
              <a:t>. If </a:t>
            </a:r>
            <a:r>
              <a:rPr lang="en-US" sz="2000" b="1" dirty="0"/>
              <a:t>false</a:t>
            </a:r>
            <a:r>
              <a:rPr lang="en-US" sz="2000" dirty="0"/>
              <a:t>, indicate how to correct the statement.</a:t>
            </a:r>
          </a:p>
          <a:p>
            <a:pPr marL="402336" indent="-402336">
              <a:buClr>
                <a:schemeClr val="accent2"/>
              </a:buClr>
              <a:buFont typeface="+mj-lt"/>
              <a:buAutoNum type="arabicPeriod" startAt="4"/>
            </a:pPr>
            <a:r>
              <a:rPr lang="en-US" sz="2000" dirty="0"/>
              <a:t>Relevance means that financial information matches what really happened; the information is factual.</a:t>
            </a:r>
          </a:p>
          <a:p>
            <a:pPr marL="402336" indent="-402336">
              <a:buClr>
                <a:schemeClr val="accent2"/>
              </a:buClr>
              <a:buFont typeface="+mj-lt"/>
              <a:buAutoNum type="arabicPeriod" startAt="4"/>
            </a:pPr>
            <a:r>
              <a:rPr lang="en-US" sz="2000" dirty="0"/>
              <a:t>A business owner’s personal expenses must be separated from expenses of the business to comply with accounting’s economic entity assumption.</a:t>
            </a:r>
            <a:endParaRPr lang="en-US" altLang="en-US" sz="20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3673475"/>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3685593"/>
            <a:ext cx="990600" cy="365124"/>
          </a:xfrm>
        </p:spPr>
        <p:txBody>
          <a:bodyPr/>
          <a:lstStyle/>
          <a:p>
            <a:r>
              <a:rPr lang="en-US" altLang="en-US" sz="2000" b="1" dirty="0"/>
              <a:t>1. True</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130676"/>
            <a:ext cx="990600" cy="365124"/>
          </a:xfrm>
        </p:spPr>
        <p:txBody>
          <a:bodyPr/>
          <a:lstStyle/>
          <a:p>
            <a:r>
              <a:rPr lang="en-US" sz="2000" b="1" dirty="0"/>
              <a:t>2. True</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24000" y="4629347"/>
            <a:ext cx="990600" cy="380999"/>
          </a:xfrm>
        </p:spPr>
        <p:txBody>
          <a:bodyPr/>
          <a:lstStyle/>
          <a:p>
            <a:r>
              <a:rPr lang="en-US" altLang="en-US" sz="2000" b="1" dirty="0"/>
              <a:t>3. False</a:t>
            </a:r>
            <a:endParaRPr lang="en-US" sz="20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1524000" y="5105400"/>
            <a:ext cx="7467600" cy="609600"/>
          </a:xfrm>
        </p:spPr>
        <p:txBody>
          <a:bodyPr/>
          <a:lstStyle/>
          <a:p>
            <a:r>
              <a:rPr lang="en-US" sz="2000" b="1" dirty="0"/>
              <a:t>4. False. </a:t>
            </a:r>
            <a:r>
              <a:rPr lang="en-US" sz="2000" dirty="0"/>
              <a:t>Faithful representation, not relevance, means that financial information matches what really happened; the information is factual.</a:t>
            </a:r>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1524001" y="5800627"/>
            <a:ext cx="1143000" cy="365123"/>
          </a:xfrm>
        </p:spPr>
        <p:txBody>
          <a:bodyPr/>
          <a:lstStyle/>
          <a:p>
            <a:r>
              <a:rPr lang="en-US" sz="2000" b="1" dirty="0"/>
              <a:t>5. True</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96491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(1 of 6)</a:t>
            </a:r>
            <a:endParaRPr lang="en-US" sz="2400" dirty="0"/>
          </a:p>
        </p:txBody>
      </p:sp>
      <p:pic>
        <p:nvPicPr>
          <p:cNvPr id="7" name="Content Placeholder 6" descr="A formula reads, assets = liabilities plus owner's equity.">
            <a:extLst>
              <a:ext uri="{FF2B5EF4-FFF2-40B4-BE49-F238E27FC236}">
                <a16:creationId xmlns:a16="http://schemas.microsoft.com/office/drawing/2014/main" id="{F92A5637-A85B-4205-9659-7090E1A11A8D}"/>
              </a:ext>
            </a:extLst>
          </p:cNvPr>
          <p:cNvPicPr>
            <a:picLocks noGrp="1" noChangeAspect="1"/>
          </p:cNvPicPr>
          <p:nvPr>
            <p:ph sz="quarter" idx="16"/>
          </p:nvPr>
        </p:nvPicPr>
        <p:blipFill>
          <a:blip r:embed="rId2"/>
          <a:stretch>
            <a:fillRect/>
          </a:stretch>
        </p:blipFill>
        <p:spPr>
          <a:xfrm>
            <a:off x="515818" y="1923134"/>
            <a:ext cx="8018582" cy="896266"/>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800"/>
            <a:ext cx="8534400" cy="2819400"/>
          </a:xfrm>
        </p:spPr>
        <p:txBody>
          <a:bodyPr/>
          <a:lstStyle/>
          <a:p>
            <a:pPr>
              <a:buSzPct val="80000"/>
              <a:defRPr/>
            </a:pPr>
            <a:r>
              <a:rPr lang="en-US" b="1" dirty="0"/>
              <a:t>Basic Accounting Equation</a:t>
            </a:r>
            <a:endParaRPr lang="en-US" dirty="0"/>
          </a:p>
          <a:p>
            <a:pPr marL="292608" indent="-292608">
              <a:buClr>
                <a:srgbClr val="990000"/>
              </a:buClr>
              <a:buSzPct val="100000"/>
              <a:buFont typeface="Arial" panose="020B0604020202020204" pitchFamily="34" charset="0"/>
              <a:buChar char="•"/>
              <a:defRPr/>
            </a:pPr>
            <a:r>
              <a:rPr lang="en-US" altLang="en-US" dirty="0"/>
              <a:t>Provides underlying framework for recording and summarizing economic events</a:t>
            </a:r>
          </a:p>
          <a:p>
            <a:pPr marL="292608" indent="-292608">
              <a:buClr>
                <a:srgbClr val="990000"/>
              </a:buClr>
              <a:buSzPct val="100000"/>
              <a:buFont typeface="Arial" panose="020B0604020202020204" pitchFamily="34" charset="0"/>
              <a:buChar char="•"/>
              <a:defRPr/>
            </a:pPr>
            <a:r>
              <a:rPr lang="en-US" altLang="en-US" dirty="0"/>
              <a:t>Assets are claimed by either creditors or owners</a:t>
            </a:r>
          </a:p>
          <a:p>
            <a:pPr marL="292608" indent="-292608">
              <a:buClr>
                <a:srgbClr val="990000"/>
              </a:buClr>
              <a:buSzPct val="100000"/>
              <a:buFont typeface="Arial" panose="020B0604020202020204" pitchFamily="34" charset="0"/>
              <a:buChar char="•"/>
              <a:defRPr/>
            </a:pPr>
            <a:r>
              <a:rPr lang="en-US" altLang="en-US" dirty="0"/>
              <a:t>If a business is liquidated, claims of creditors must be paid before ownership claims</a:t>
            </a:r>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6866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(2 of 6)</a:t>
            </a:r>
            <a:endParaRPr lang="en-US" sz="2400" dirty="0"/>
          </a:p>
        </p:txBody>
      </p:sp>
      <p:pic>
        <p:nvPicPr>
          <p:cNvPr id="10" name="Content Placeholder 9" descr="A formula reads, assets = liabilities plus owner's equity.">
            <a:extLst>
              <a:ext uri="{FF2B5EF4-FFF2-40B4-BE49-F238E27FC236}">
                <a16:creationId xmlns:a16="http://schemas.microsoft.com/office/drawing/2014/main" id="{79A83EC7-6E7A-43F4-87FD-2167E740890B}"/>
              </a:ext>
            </a:extLst>
          </p:cNvPr>
          <p:cNvPicPr>
            <a:picLocks noGrp="1" noChangeAspect="1"/>
          </p:cNvPicPr>
          <p:nvPr>
            <p:ph sz="quarter" idx="16"/>
          </p:nvPr>
        </p:nvPicPr>
        <p:blipFill>
          <a:blip r:embed="rId2"/>
          <a:stretch>
            <a:fillRect/>
          </a:stretch>
        </p:blipFill>
        <p:spPr>
          <a:xfrm>
            <a:off x="512064" y="1920240"/>
            <a:ext cx="8017224" cy="89611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800"/>
            <a:ext cx="8534400" cy="2133600"/>
          </a:xfrm>
        </p:spPr>
        <p:txBody>
          <a:bodyPr/>
          <a:lstStyle/>
          <a:p>
            <a:pPr>
              <a:buClr>
                <a:schemeClr val="accent2"/>
              </a:buClr>
              <a:buSzPct val="80000"/>
              <a:defRPr/>
            </a:pPr>
            <a:r>
              <a:rPr lang="en-US" b="1" dirty="0">
                <a:solidFill>
                  <a:srgbClr val="990000"/>
                </a:solidFill>
              </a:rPr>
              <a:t>Assets</a:t>
            </a:r>
            <a:endParaRPr lang="en-US" dirty="0">
              <a:solidFill>
                <a:srgbClr val="990000"/>
              </a:solidFill>
            </a:endParaRPr>
          </a:p>
          <a:p>
            <a:pPr marL="292608" indent="-292608">
              <a:buClr>
                <a:schemeClr val="accent2"/>
              </a:buClr>
              <a:buSzPct val="100000"/>
              <a:buFont typeface="Arial" panose="020B0604020202020204" pitchFamily="34" charset="0"/>
              <a:buChar char="•"/>
              <a:defRPr/>
            </a:pPr>
            <a:r>
              <a:rPr lang="en-US" altLang="en-US" dirty="0"/>
              <a:t>Resources a business owns</a:t>
            </a:r>
          </a:p>
          <a:p>
            <a:pPr marL="292608" indent="-292608">
              <a:buClr>
                <a:schemeClr val="accent2"/>
              </a:buClr>
              <a:buSzPct val="100000"/>
              <a:buFont typeface="Arial" panose="020B0604020202020204" pitchFamily="34" charset="0"/>
              <a:buChar char="•"/>
              <a:defRPr/>
            </a:pPr>
            <a:r>
              <a:rPr lang="en-US" altLang="en-US" dirty="0"/>
              <a:t>Provide future services or benefits</a:t>
            </a:r>
          </a:p>
          <a:p>
            <a:pPr marL="292608" indent="-292608">
              <a:buClr>
                <a:schemeClr val="accent2"/>
              </a:buClr>
              <a:buSzPct val="100000"/>
              <a:buFont typeface="Arial" panose="020B0604020202020204" pitchFamily="34" charset="0"/>
              <a:buChar char="•"/>
              <a:defRPr/>
            </a:pPr>
            <a:r>
              <a:rPr lang="en-US" altLang="en-US" dirty="0"/>
              <a:t>Cash, Supplies, Equipment, etc.</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1254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pic>
        <p:nvPicPr>
          <p:cNvPr id="8" name="Content Placeholder 7" descr="A formula reads, assets = liabilities plus owner's equity.">
            <a:extLst>
              <a:ext uri="{FF2B5EF4-FFF2-40B4-BE49-F238E27FC236}">
                <a16:creationId xmlns:a16="http://schemas.microsoft.com/office/drawing/2014/main" id="{C17CB13F-F3E6-4DA5-9F86-9F61EC58FE8D}"/>
              </a:ext>
            </a:extLst>
          </p:cNvPr>
          <p:cNvPicPr>
            <a:picLocks noGrp="1" noChangeAspect="1"/>
          </p:cNvPicPr>
          <p:nvPr>
            <p:ph sz="quarter" idx="16"/>
          </p:nvPr>
        </p:nvPicPr>
        <p:blipFill>
          <a:blip r:embed="rId2"/>
          <a:stretch>
            <a:fillRect/>
          </a:stretch>
        </p:blipFill>
        <p:spPr>
          <a:xfrm>
            <a:off x="512064" y="1920240"/>
            <a:ext cx="8017224" cy="89611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800"/>
            <a:ext cx="8534400" cy="2438400"/>
          </a:xfrm>
        </p:spPr>
        <p:txBody>
          <a:bodyPr/>
          <a:lstStyle/>
          <a:p>
            <a:pPr>
              <a:buClr>
                <a:schemeClr val="accent2"/>
              </a:buClr>
              <a:buSzPct val="80000"/>
              <a:defRPr/>
            </a:pPr>
            <a:r>
              <a:rPr lang="en-US" b="1" dirty="0">
                <a:solidFill>
                  <a:srgbClr val="990000"/>
                </a:solidFill>
              </a:rPr>
              <a:t>Liabilities</a:t>
            </a:r>
            <a:endParaRPr lang="en-US" dirty="0">
              <a:solidFill>
                <a:srgbClr val="990000"/>
              </a:solidFill>
            </a:endParaRPr>
          </a:p>
          <a:p>
            <a:pPr marL="292608" indent="-292608">
              <a:buClr>
                <a:schemeClr val="accent2"/>
              </a:buClr>
              <a:buSzPct val="100000"/>
              <a:buFont typeface="Arial" panose="020B0604020202020204" pitchFamily="34" charset="0"/>
              <a:buChar char="•"/>
              <a:defRPr/>
            </a:pPr>
            <a:r>
              <a:rPr lang="en-US" altLang="en-US" dirty="0"/>
              <a:t>Claims against assets (debts and obligations)</a:t>
            </a:r>
          </a:p>
          <a:p>
            <a:pPr marL="292608" indent="-292608">
              <a:buClr>
                <a:schemeClr val="accent2"/>
              </a:buClr>
              <a:buSzPct val="100000"/>
              <a:buFont typeface="Arial" panose="020B0604020202020204" pitchFamily="34" charset="0"/>
              <a:buChar char="•"/>
              <a:defRPr/>
            </a:pPr>
            <a:r>
              <a:rPr lang="en-US" altLang="en-US" dirty="0"/>
              <a:t>Creditors (party to whom money is owed)</a:t>
            </a:r>
          </a:p>
          <a:p>
            <a:pPr marL="292608" indent="-292608">
              <a:buClr>
                <a:schemeClr val="accent2"/>
              </a:buClr>
              <a:buSzPct val="100000"/>
              <a:buFont typeface="Arial" panose="020B0604020202020204" pitchFamily="34" charset="0"/>
              <a:buChar char="•"/>
              <a:defRPr/>
            </a:pPr>
            <a:r>
              <a:rPr lang="en-US" altLang="en-US" dirty="0"/>
              <a:t>Accounts Payable, Notes Payable, Salaries and Wages Payable, etc.</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4547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(4 of 6)</a:t>
            </a:r>
            <a:endParaRPr lang="en-US" sz="2400" dirty="0"/>
          </a:p>
        </p:txBody>
      </p:sp>
      <p:pic>
        <p:nvPicPr>
          <p:cNvPr id="9" name="Content Placeholder 8" descr="A formula reads, assets = liabilities plus owner's equity.">
            <a:extLst>
              <a:ext uri="{FF2B5EF4-FFF2-40B4-BE49-F238E27FC236}">
                <a16:creationId xmlns:a16="http://schemas.microsoft.com/office/drawing/2014/main" id="{0E617FA6-9B4C-4F8F-964E-C77DA63DCA5F}"/>
              </a:ext>
            </a:extLst>
          </p:cNvPr>
          <p:cNvPicPr>
            <a:picLocks noGrp="1" noChangeAspect="1"/>
          </p:cNvPicPr>
          <p:nvPr>
            <p:ph sz="quarter" idx="16"/>
          </p:nvPr>
        </p:nvPicPr>
        <p:blipFill>
          <a:blip r:embed="rId2"/>
          <a:stretch>
            <a:fillRect/>
          </a:stretch>
        </p:blipFill>
        <p:spPr>
          <a:xfrm>
            <a:off x="512064" y="1920240"/>
            <a:ext cx="8017224" cy="89611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799"/>
            <a:ext cx="8534400" cy="3124199"/>
          </a:xfrm>
        </p:spPr>
        <p:txBody>
          <a:bodyPr/>
          <a:lstStyle/>
          <a:p>
            <a:pPr>
              <a:buClr>
                <a:schemeClr val="accent2"/>
              </a:buClr>
              <a:buSzPct val="80000"/>
              <a:defRPr/>
            </a:pPr>
            <a:r>
              <a:rPr lang="en-US" b="1" dirty="0">
                <a:solidFill>
                  <a:srgbClr val="990000"/>
                </a:solidFill>
              </a:rPr>
              <a:t>Owner’s Equity</a:t>
            </a:r>
            <a:endParaRPr lang="en-US" dirty="0">
              <a:solidFill>
                <a:srgbClr val="990000"/>
              </a:solidFill>
            </a:endParaRPr>
          </a:p>
          <a:p>
            <a:pPr marL="292608" indent="-292608">
              <a:buClr>
                <a:schemeClr val="accent2"/>
              </a:buClr>
              <a:buSzPct val="100000"/>
              <a:buFont typeface="Arial" panose="020B0604020202020204" pitchFamily="34" charset="0"/>
              <a:buChar char="•"/>
              <a:defRPr/>
            </a:pPr>
            <a:r>
              <a:rPr lang="en-US" altLang="en-US" dirty="0"/>
              <a:t>Ownership claim on total assets</a:t>
            </a:r>
          </a:p>
          <a:p>
            <a:pPr marL="292608" indent="-292608">
              <a:buClr>
                <a:schemeClr val="accent2"/>
              </a:buClr>
              <a:buSzPct val="100000"/>
              <a:buFont typeface="Arial" panose="020B0604020202020204" pitchFamily="34" charset="0"/>
              <a:buChar char="•"/>
              <a:defRPr/>
            </a:pPr>
            <a:r>
              <a:rPr lang="en-US" altLang="en-US" dirty="0"/>
              <a:t>Referred to as residual equity</a:t>
            </a:r>
          </a:p>
          <a:p>
            <a:pPr marL="292608" indent="-292608">
              <a:buClr>
                <a:schemeClr val="accent2"/>
              </a:buClr>
              <a:buSzPct val="100000"/>
              <a:buFont typeface="Arial" panose="020B0604020202020204" pitchFamily="34" charset="0"/>
              <a:buChar char="•"/>
              <a:defRPr/>
            </a:pPr>
            <a:r>
              <a:rPr lang="en-US" altLang="en-US" dirty="0"/>
              <a:t>Investment by owners and revenues increases owner's equity</a:t>
            </a:r>
          </a:p>
          <a:p>
            <a:pPr marL="292608" indent="-292608">
              <a:buClr>
                <a:schemeClr val="accent2"/>
              </a:buClr>
              <a:buSzPct val="100000"/>
              <a:buFont typeface="Arial" panose="020B0604020202020204" pitchFamily="34" charset="0"/>
              <a:buChar char="•"/>
              <a:defRPr/>
            </a:pPr>
            <a:r>
              <a:rPr lang="en-US" altLang="en-US" dirty="0"/>
              <a:t>Drawings and expenses decreases owner's equity</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06430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pic>
        <p:nvPicPr>
          <p:cNvPr id="12" name="Content Placeholder 11" descr="A table displays two columns. The first column reads the row headings, equation, and expanded equation, which are highlighted in red font. The second column correspond to the row headings as follows, Equation: assets = liabilities plus owner's equity. Expanded equation: assets = liabilities plus owner's capital minus owner's drawings plus revenues minus expenses.">
            <a:extLst>
              <a:ext uri="{FF2B5EF4-FFF2-40B4-BE49-F238E27FC236}">
                <a16:creationId xmlns:a16="http://schemas.microsoft.com/office/drawing/2014/main" id="{759FB570-3DC9-4ACA-8182-931091406064}"/>
              </a:ext>
            </a:extLst>
          </p:cNvPr>
          <p:cNvPicPr>
            <a:picLocks noGrp="1" noChangeAspect="1"/>
          </p:cNvPicPr>
          <p:nvPr>
            <p:ph sz="quarter" idx="16"/>
          </p:nvPr>
        </p:nvPicPr>
        <p:blipFill>
          <a:blip r:embed="rId2"/>
          <a:stretch>
            <a:fillRect/>
          </a:stretch>
        </p:blipFill>
        <p:spPr>
          <a:xfrm>
            <a:off x="501446" y="1756408"/>
            <a:ext cx="8261554" cy="129159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3190009"/>
            <a:ext cx="8534400" cy="2677391"/>
          </a:xfrm>
        </p:spPr>
        <p:txBody>
          <a:bodyPr/>
          <a:lstStyle/>
          <a:p>
            <a:pPr>
              <a:buClr>
                <a:schemeClr val="accent2"/>
              </a:buClr>
              <a:buSzPct val="80000"/>
              <a:defRPr/>
            </a:pPr>
            <a:r>
              <a:rPr lang="en-US" b="1" dirty="0"/>
              <a:t>Increase in Owner’s Equity</a:t>
            </a:r>
            <a:endParaRPr lang="en-US" dirty="0"/>
          </a:p>
          <a:p>
            <a:pPr marL="292608" indent="-292608">
              <a:buClr>
                <a:schemeClr val="accent2"/>
              </a:buClr>
              <a:buSzPct val="100000"/>
              <a:buFont typeface="Arial" panose="020B0604020202020204" pitchFamily="34" charset="0"/>
              <a:buChar char="•"/>
              <a:defRPr/>
            </a:pPr>
            <a:r>
              <a:rPr lang="en-US" altLang="en-US" b="1" dirty="0"/>
              <a:t>Investment by Owner.</a:t>
            </a:r>
            <a:r>
              <a:rPr lang="en-US" altLang="en-US" dirty="0"/>
              <a:t> Assets the owner puts into the business</a:t>
            </a:r>
          </a:p>
          <a:p>
            <a:pPr marL="292608" indent="-292608">
              <a:buClr>
                <a:schemeClr val="accent2"/>
              </a:buClr>
              <a:buSzPct val="100000"/>
              <a:buFont typeface="Arial" panose="020B0604020202020204" pitchFamily="34" charset="0"/>
              <a:buChar char="•"/>
              <a:defRPr/>
            </a:pPr>
            <a:r>
              <a:rPr lang="en-US" altLang="en-US" b="1" dirty="0"/>
              <a:t>Revenues.</a:t>
            </a:r>
            <a:r>
              <a:rPr lang="en-US" altLang="en-US" dirty="0"/>
              <a:t> Increases in assets or decreases in liabilities resulting from sale of goods or performance of services in normal course of business</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7986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(6 of 6)</a:t>
            </a:r>
            <a:endParaRPr lang="en-US" sz="2400" dirty="0"/>
          </a:p>
        </p:txBody>
      </p:sp>
      <p:pic>
        <p:nvPicPr>
          <p:cNvPr id="12" name="Content Placeholder 11" descr="A table displays two columns. The first column reads the row headings, equation, and expanded equation, which are highlighted in red font. The second column correspond to the row headings as follows, Equation: assets = liabilities plus owner's equity. Expanded equation: assets = liabilities plus owner's capital minus owner's drawings plus revenues minus expenses.">
            <a:extLst>
              <a:ext uri="{FF2B5EF4-FFF2-40B4-BE49-F238E27FC236}">
                <a16:creationId xmlns:a16="http://schemas.microsoft.com/office/drawing/2014/main" id="{759FB570-3DC9-4ACA-8182-931091406064}"/>
              </a:ext>
            </a:extLst>
          </p:cNvPr>
          <p:cNvPicPr>
            <a:picLocks noGrp="1" noChangeAspect="1"/>
          </p:cNvPicPr>
          <p:nvPr>
            <p:ph sz="quarter" idx="16"/>
          </p:nvPr>
        </p:nvPicPr>
        <p:blipFill>
          <a:blip r:embed="rId2"/>
          <a:stretch>
            <a:fillRect/>
          </a:stretch>
        </p:blipFill>
        <p:spPr>
          <a:xfrm>
            <a:off x="501446" y="1756408"/>
            <a:ext cx="8261554" cy="129159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3190009"/>
            <a:ext cx="7467600" cy="2372591"/>
          </a:xfrm>
        </p:spPr>
        <p:txBody>
          <a:bodyPr/>
          <a:lstStyle/>
          <a:p>
            <a:pPr>
              <a:buClr>
                <a:schemeClr val="accent2"/>
              </a:buClr>
              <a:buSzPct val="80000"/>
              <a:defRPr/>
            </a:pPr>
            <a:r>
              <a:rPr lang="en-US" b="1" dirty="0"/>
              <a:t>Decrease in Owner’s Equity</a:t>
            </a:r>
            <a:endParaRPr lang="en-US" dirty="0"/>
          </a:p>
          <a:p>
            <a:pPr marL="292608" indent="-292608">
              <a:buClr>
                <a:schemeClr val="accent2"/>
              </a:buClr>
              <a:buSzPct val="100000"/>
              <a:buFont typeface="Arial" panose="020B0604020202020204" pitchFamily="34" charset="0"/>
              <a:buChar char="•"/>
              <a:defRPr/>
            </a:pPr>
            <a:r>
              <a:rPr lang="en-US" altLang="en-US" b="1" dirty="0"/>
              <a:t>Drawings.</a:t>
            </a:r>
            <a:r>
              <a:rPr lang="en-US" altLang="en-US" dirty="0"/>
              <a:t> A withdraw of cash or other assets for personal use</a:t>
            </a:r>
          </a:p>
          <a:p>
            <a:pPr marL="292608" indent="-292608">
              <a:buClr>
                <a:schemeClr val="accent2"/>
              </a:buClr>
              <a:buSzPct val="100000"/>
              <a:buFont typeface="Arial" panose="020B0604020202020204" pitchFamily="34" charset="0"/>
              <a:buChar char="•"/>
              <a:defRPr/>
            </a:pPr>
            <a:r>
              <a:rPr lang="en-US" altLang="en-US" b="1" dirty="0"/>
              <a:t>Expenses.</a:t>
            </a:r>
            <a:r>
              <a:rPr lang="en-US" altLang="en-US" dirty="0"/>
              <a:t> Cost of assets consumed or services used in the process of earning revenue</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4948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3527-A5CE-4EC9-A33A-2E802692C24C}"/>
              </a:ext>
            </a:extLst>
          </p:cNvPr>
          <p:cNvSpPr>
            <a:spLocks noGrp="1"/>
          </p:cNvSpPr>
          <p:nvPr>
            <p:ph type="title"/>
          </p:nvPr>
        </p:nvSpPr>
        <p:spPr>
          <a:xfrm>
            <a:off x="304800" y="762001"/>
            <a:ext cx="8534400" cy="685799"/>
          </a:xfrm>
        </p:spPr>
        <p:txBody>
          <a:bodyPr/>
          <a:lstStyle/>
          <a:p>
            <a:r>
              <a:rPr lang="en-US" b="1" dirty="0">
                <a:ea typeface="Source Sans Pro" charset="0"/>
              </a:rPr>
              <a:t>Do It! 3: </a:t>
            </a:r>
            <a:r>
              <a:rPr lang="en-US" b="1" dirty="0">
                <a:solidFill>
                  <a:srgbClr val="196E78"/>
                </a:solidFill>
                <a:ea typeface="Source Sans Pro" charset="0"/>
              </a:rPr>
              <a:t>Owner’s Equity Effects</a:t>
            </a:r>
            <a:endParaRPr lang="en-US" dirty="0"/>
          </a:p>
        </p:txBody>
      </p:sp>
      <p:sp>
        <p:nvSpPr>
          <p:cNvPr id="3" name="Content Placeholder 2">
            <a:extLst>
              <a:ext uri="{FF2B5EF4-FFF2-40B4-BE49-F238E27FC236}">
                <a16:creationId xmlns:a16="http://schemas.microsoft.com/office/drawing/2014/main" id="{D06D894C-A50C-4002-9856-EEA201066D20}"/>
              </a:ext>
            </a:extLst>
          </p:cNvPr>
          <p:cNvSpPr>
            <a:spLocks noGrp="1"/>
          </p:cNvSpPr>
          <p:nvPr>
            <p:ph sz="quarter" idx="16"/>
          </p:nvPr>
        </p:nvSpPr>
        <p:spPr>
          <a:xfrm>
            <a:off x="304800" y="1828800"/>
            <a:ext cx="8534400" cy="1066800"/>
          </a:xfrm>
        </p:spPr>
        <p:txBody>
          <a:bodyPr/>
          <a:lstStyle/>
          <a:p>
            <a:r>
              <a:rPr lang="en-US" sz="2400" dirty="0"/>
              <a:t>Classify the following items as investment by owner (I), owner’s drawings (D), revenues (R), or expenses (E). Then indicate whether each item increases or decreases owner’s equity.</a:t>
            </a:r>
          </a:p>
        </p:txBody>
      </p:sp>
      <p:graphicFrame>
        <p:nvGraphicFramePr>
          <p:cNvPr id="8" name="Content Placeholder 7" descr="Table is accessible to screenreaders">
            <a:extLst>
              <a:ext uri="{FF2B5EF4-FFF2-40B4-BE49-F238E27FC236}">
                <a16:creationId xmlns:a16="http://schemas.microsoft.com/office/drawing/2014/main" id="{E4E65FDD-6EE2-4D45-AD1D-FEEABFD9B9B4}"/>
              </a:ext>
            </a:extLst>
          </p:cNvPr>
          <p:cNvGraphicFramePr>
            <a:graphicFrameLocks noGrp="1"/>
          </p:cNvGraphicFramePr>
          <p:nvPr>
            <p:ph sz="quarter" idx="17"/>
            <p:extLst>
              <p:ext uri="{D42A27DB-BD31-4B8C-83A1-F6EECF244321}">
                <p14:modId xmlns:p14="http://schemas.microsoft.com/office/powerpoint/2010/main" val="3742508775"/>
              </p:ext>
            </p:extLst>
          </p:nvPr>
        </p:nvGraphicFramePr>
        <p:xfrm>
          <a:off x="304800" y="3046413"/>
          <a:ext cx="8534400" cy="28346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3707566262"/>
                    </a:ext>
                  </a:extLst>
                </a:gridCol>
                <a:gridCol w="2413000">
                  <a:extLst>
                    <a:ext uri="{9D8B030D-6E8A-4147-A177-3AD203B41FA5}">
                      <a16:colId xmlns:a16="http://schemas.microsoft.com/office/drawing/2014/main" val="840211952"/>
                    </a:ext>
                  </a:extLst>
                </a:gridCol>
                <a:gridCol w="2844800">
                  <a:extLst>
                    <a:ext uri="{9D8B030D-6E8A-4147-A177-3AD203B41FA5}">
                      <a16:colId xmlns:a16="http://schemas.microsoft.com/office/drawing/2014/main" val="1674898462"/>
                    </a:ext>
                  </a:extLst>
                </a:gridCol>
              </a:tblGrid>
              <a:tr h="370840">
                <a:tc>
                  <a:txBody>
                    <a:bodyPr/>
                    <a:lstStyle/>
                    <a:p>
                      <a:endParaRPr lang="en-US" sz="2000" baseline="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baseline="0" dirty="0">
                          <a:effectLst/>
                          <a:latin typeface="Calibri" panose="020F0502020204030204" pitchFamily="34" charset="0"/>
                        </a:rPr>
                        <a:t>Classification</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baseline="0" dirty="0">
                          <a:effectLst/>
                          <a:latin typeface="Calibri" panose="020F0502020204030204" pitchFamily="34" charset="0"/>
                        </a:rPr>
                        <a:t>Effect </a:t>
                      </a:r>
                    </a:p>
                    <a:p>
                      <a:pPr algn="ctr" fontAlgn="b"/>
                      <a:r>
                        <a:rPr lang="en-US" sz="2000" u="none" strike="noStrike" baseline="0" dirty="0">
                          <a:effectLst/>
                          <a:latin typeface="Calibri" panose="020F0502020204030204" pitchFamily="34" charset="0"/>
                        </a:rPr>
                        <a:t>on Equity</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53417"/>
                  </a:ext>
                </a:extLst>
              </a:tr>
              <a:tr h="370840">
                <a:tc>
                  <a:txBody>
                    <a:bodyPr/>
                    <a:lstStyle/>
                    <a:p>
                      <a:pPr marL="402336" indent="-402336" algn="l" fontAlgn="b">
                        <a:lnSpc>
                          <a:spcPct val="90000"/>
                        </a:lnSpc>
                        <a:spcBef>
                          <a:spcPts val="1000"/>
                        </a:spcBef>
                        <a:buClr>
                          <a:schemeClr val="accent2"/>
                        </a:buClr>
                        <a:buFont typeface="+mj-lt"/>
                        <a:buAutoNum type="arabicPeriod"/>
                      </a:pPr>
                      <a:r>
                        <a:rPr lang="en-US" sz="2000" u="none" strike="noStrike" baseline="0" dirty="0">
                          <a:effectLst/>
                          <a:latin typeface="Calibri" panose="020F0502020204030204" pitchFamily="34" charset="0"/>
                        </a:rPr>
                        <a:t>Rent 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Decrease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7367099"/>
                  </a:ext>
                </a:extLst>
              </a:tr>
              <a:tr h="370840">
                <a:tc>
                  <a:txBody>
                    <a:bodyPr/>
                    <a:lstStyle/>
                    <a:p>
                      <a:pPr marL="402336" indent="-402336" algn="l" fontAlgn="b">
                        <a:lnSpc>
                          <a:spcPct val="90000"/>
                        </a:lnSpc>
                        <a:spcBef>
                          <a:spcPts val="1000"/>
                        </a:spcBef>
                        <a:buClr>
                          <a:schemeClr val="accent2"/>
                        </a:buClr>
                        <a:buFont typeface="+mj-lt"/>
                        <a:buAutoNum type="arabicPeriod" startAt="2"/>
                      </a:pPr>
                      <a:r>
                        <a:rPr lang="en-US" sz="2000" u="none" strike="noStrike" baseline="0" dirty="0">
                          <a:effectLst/>
                          <a:latin typeface="Calibri" panose="020F0502020204030204" pitchFamily="34" charset="0"/>
                        </a:rPr>
                        <a:t>Service Revenue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Revenue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Increase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1175994"/>
                  </a:ext>
                </a:extLst>
              </a:tr>
              <a:tr h="370840">
                <a:tc>
                  <a:txBody>
                    <a:bodyPr/>
                    <a:lstStyle/>
                    <a:p>
                      <a:pPr marL="402336" indent="-402336" algn="l" fontAlgn="b">
                        <a:lnSpc>
                          <a:spcPct val="90000"/>
                        </a:lnSpc>
                        <a:spcBef>
                          <a:spcPts val="1000"/>
                        </a:spcBef>
                        <a:buClr>
                          <a:schemeClr val="accent2"/>
                        </a:buClr>
                        <a:buFont typeface="+mj-lt"/>
                        <a:buAutoNum type="arabicPeriod" startAt="3"/>
                      </a:pPr>
                      <a:r>
                        <a:rPr lang="en-US" sz="2000" u="none" strike="noStrike" baseline="0" dirty="0">
                          <a:effectLst/>
                          <a:latin typeface="Calibri" panose="020F0502020204030204" pitchFamily="34" charset="0"/>
                        </a:rPr>
                        <a:t>Drawings</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Owner’s </a:t>
                      </a:r>
                    </a:p>
                    <a:p>
                      <a:pPr algn="ctr" fontAlgn="b"/>
                      <a:r>
                        <a:rPr lang="en-US" sz="2000" u="none" strike="noStrike" baseline="0" dirty="0">
                          <a:effectLst/>
                          <a:latin typeface="Calibri" panose="020F0502020204030204" pitchFamily="34" charset="0"/>
                        </a:rPr>
                        <a:t>Drawings</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Decrease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6266999"/>
                  </a:ext>
                </a:extLst>
              </a:tr>
              <a:tr h="370840">
                <a:tc>
                  <a:txBody>
                    <a:bodyPr/>
                    <a:lstStyle/>
                    <a:p>
                      <a:pPr marL="402336" indent="-402336" algn="l" fontAlgn="b">
                        <a:lnSpc>
                          <a:spcPct val="90000"/>
                        </a:lnSpc>
                        <a:spcBef>
                          <a:spcPts val="1000"/>
                        </a:spcBef>
                        <a:buClr>
                          <a:schemeClr val="accent2"/>
                        </a:buClr>
                        <a:buFont typeface="+mj-lt"/>
                        <a:buAutoNum type="arabicPeriod" startAt="4"/>
                      </a:pPr>
                      <a:r>
                        <a:rPr lang="en-US" sz="2000" u="none" strike="noStrike" baseline="0" dirty="0">
                          <a:effectLst/>
                          <a:latin typeface="Calibri" panose="020F0502020204030204" pitchFamily="34" charset="0"/>
                        </a:rPr>
                        <a:t>Salaries and Wages 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Decrease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963344"/>
                  </a:ext>
                </a:extLst>
              </a:tr>
            </a:tbl>
          </a:graphicData>
        </a:graphic>
      </p:graphicFrame>
      <p:sp>
        <p:nvSpPr>
          <p:cNvPr id="6" name="Slide Number Placeholder 5">
            <a:extLst>
              <a:ext uri="{FF2B5EF4-FFF2-40B4-BE49-F238E27FC236}">
                <a16:creationId xmlns:a16="http://schemas.microsoft.com/office/drawing/2014/main" id="{3FE03BAD-AB62-484C-92FE-ECA28A5EB7EF}"/>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7" name="Footer Placeholder 6">
            <a:extLst>
              <a:ext uri="{FF2B5EF4-FFF2-40B4-BE49-F238E27FC236}">
                <a16:creationId xmlns:a16="http://schemas.microsoft.com/office/drawing/2014/main" id="{1F9A3211-0696-4BAD-BAF0-C1F531C832B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2213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1645D6-7AEA-4BEB-AD4A-0221B028CA0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Accounting Activities and Users</a:t>
            </a:r>
            <a:endParaRPr lang="en-US" dirty="0">
              <a:latin typeface="Calibri" panose="020F0502020204030204" pitchFamily="34" charset="0"/>
            </a:endParaRPr>
          </a:p>
        </p:txBody>
      </p:sp>
      <p:sp>
        <p:nvSpPr>
          <p:cNvPr id="8" name="Content Placeholder 7">
            <a:extLst>
              <a:ext uri="{FF2B5EF4-FFF2-40B4-BE49-F238E27FC236}">
                <a16:creationId xmlns:a16="http://schemas.microsoft.com/office/drawing/2014/main" id="{6B4203CF-B8B6-4DB2-B733-2CB89F474675}"/>
              </a:ext>
            </a:extLst>
          </p:cNvPr>
          <p:cNvSpPr>
            <a:spLocks noGrp="1"/>
          </p:cNvSpPr>
          <p:nvPr>
            <p:ph sz="quarter" idx="16"/>
          </p:nvPr>
        </p:nvSpPr>
        <p:spPr>
          <a:xfrm>
            <a:off x="304800" y="1828800"/>
            <a:ext cx="8686800" cy="2362200"/>
          </a:xfrm>
        </p:spPr>
        <p:txBody>
          <a:bodyPr/>
          <a:lstStyle/>
          <a:p>
            <a:pPr>
              <a:lnSpc>
                <a:spcPct val="100000"/>
              </a:lnSpc>
              <a:spcBef>
                <a:spcPts val="1200"/>
              </a:spcBef>
              <a:buSzPct val="95000"/>
            </a:pPr>
            <a:r>
              <a:rPr lang="en-US" altLang="en-US" sz="2900" b="1" dirty="0">
                <a:solidFill>
                  <a:schemeClr val="accent4"/>
                </a:solidFill>
                <a:latin typeface="Calibri" panose="020F0502020204030204" pitchFamily="34" charset="0"/>
              </a:rPr>
              <a:t>Accounting</a:t>
            </a:r>
            <a:r>
              <a:rPr lang="en-US" altLang="en-US" dirty="0">
                <a:solidFill>
                  <a:srgbClr val="0000CC"/>
                </a:solidFill>
                <a:latin typeface="Calibri" panose="020F0502020204030204" pitchFamily="34" charset="0"/>
              </a:rPr>
              <a:t> </a:t>
            </a:r>
            <a:r>
              <a:rPr lang="en-US" altLang="en-US" dirty="0">
                <a:latin typeface="Calibri" panose="020F0502020204030204" pitchFamily="34" charset="0"/>
              </a:rPr>
              <a:t>consists of </a:t>
            </a:r>
            <a:r>
              <a:rPr lang="en-US" altLang="en-US" b="1" dirty="0">
                <a:solidFill>
                  <a:srgbClr val="990000"/>
                </a:solidFill>
                <a:latin typeface="Calibri" panose="020F0502020204030204" pitchFamily="34" charset="0"/>
              </a:rPr>
              <a:t>three activities</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Identification </a:t>
            </a:r>
            <a:r>
              <a:rPr lang="en-US" altLang="en-US" sz="2800" dirty="0">
                <a:latin typeface="Calibri" panose="020F0502020204030204" pitchFamily="34" charset="0"/>
              </a:rPr>
              <a:t>–</a:t>
            </a:r>
            <a:r>
              <a:rPr lang="en-US" altLang="en-US" sz="2800" b="1" dirty="0">
                <a:latin typeface="Calibri" panose="020F0502020204030204" pitchFamily="34" charset="0"/>
              </a:rPr>
              <a:t> </a:t>
            </a:r>
            <a:r>
              <a:rPr lang="en-US" altLang="en-US" sz="2800" dirty="0">
                <a:latin typeface="Calibri" panose="020F0502020204030204" pitchFamily="34" charset="0"/>
              </a:rPr>
              <a:t>Identify economic events (relevant to its business)</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Recording</a:t>
            </a:r>
            <a:r>
              <a:rPr lang="en-US" altLang="en-US" sz="2800" dirty="0">
                <a:latin typeface="Calibri" panose="020F0502020204030204" pitchFamily="34" charset="0"/>
              </a:rPr>
              <a:t> - Record, classify, and summarize</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Communication</a:t>
            </a:r>
            <a:endParaRPr lang="en-US" altLang="en-US" sz="2800" dirty="0">
              <a:latin typeface="Calibri" panose="020F0502020204030204" pitchFamily="34" charset="0"/>
            </a:endParaRPr>
          </a:p>
        </p:txBody>
      </p:sp>
      <p:sp>
        <p:nvSpPr>
          <p:cNvPr id="2" name="Content Placeholder 1"/>
          <p:cNvSpPr>
            <a:spLocks noGrp="1"/>
          </p:cNvSpPr>
          <p:nvPr>
            <p:ph sz="quarter" idx="17"/>
          </p:nvPr>
        </p:nvSpPr>
        <p:spPr>
          <a:xfrm>
            <a:off x="304800" y="4281055"/>
            <a:ext cx="8534400" cy="900545"/>
          </a:xfrm>
        </p:spPr>
        <p:txBody>
          <a:bodyPr/>
          <a:lstStyle/>
          <a:p>
            <a:pPr marL="621792" lvl="2" indent="-320040">
              <a:buClr>
                <a:srgbClr val="990000"/>
              </a:buClr>
              <a:buSzPct val="100000"/>
            </a:pPr>
            <a:r>
              <a:rPr lang="en-US" altLang="en-US" sz="2600" dirty="0">
                <a:latin typeface="Calibri" panose="020F0502020204030204" pitchFamily="34" charset="0"/>
              </a:rPr>
              <a:t>Prepare accounting reports</a:t>
            </a:r>
          </a:p>
          <a:p>
            <a:pPr marL="621792" lvl="2" indent="-320040">
              <a:buClr>
                <a:srgbClr val="990000"/>
              </a:buClr>
              <a:buSzPct val="100000"/>
            </a:pPr>
            <a:r>
              <a:rPr lang="en-US" altLang="en-US" sz="2600" dirty="0">
                <a:latin typeface="Calibri" panose="020F0502020204030204" pitchFamily="34" charset="0"/>
              </a:rPr>
              <a:t>Analyze and interpret the reported information</a:t>
            </a:r>
          </a:p>
        </p:txBody>
      </p:sp>
      <p:sp>
        <p:nvSpPr>
          <p:cNvPr id="5" name="Slide Number Placeholder 4">
            <a:extLst>
              <a:ext uri="{FF2B5EF4-FFF2-40B4-BE49-F238E27FC236}">
                <a16:creationId xmlns:a16="http://schemas.microsoft.com/office/drawing/2014/main" id="{BE45A5AE-E6B9-42B4-B16F-6725B2881AF5}"/>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a:t>
            </a:fld>
            <a:endParaRPr lang="en-US" dirty="0">
              <a:latin typeface="Calibri" panose="020F0502020204030204" pitchFamily="34" charset="0"/>
            </a:endParaRPr>
          </a:p>
        </p:txBody>
      </p:sp>
      <p:sp>
        <p:nvSpPr>
          <p:cNvPr id="6" name="Footer Placeholder 5">
            <a:extLst>
              <a:ext uri="{FF2B5EF4-FFF2-40B4-BE49-F238E27FC236}">
                <a16:creationId xmlns:a16="http://schemas.microsoft.com/office/drawing/2014/main" id="{38DA3CC3-B80C-4BD3-890C-63D2F0634E0C}"/>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32474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974-1863-4027-80AB-35ADBDA4115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Analyzing Business Transactions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40CB6D68-E69E-44FB-989C-E8CFD929EB21}"/>
              </a:ext>
            </a:extLst>
          </p:cNvPr>
          <p:cNvSpPr>
            <a:spLocks noGrp="1"/>
          </p:cNvSpPr>
          <p:nvPr>
            <p:ph sz="quarter" idx="16"/>
          </p:nvPr>
        </p:nvSpPr>
        <p:spPr>
          <a:xfrm>
            <a:off x="304800" y="1828800"/>
            <a:ext cx="8534400" cy="2286000"/>
          </a:xfrm>
        </p:spPr>
        <p:txBody>
          <a:bodyPr/>
          <a:lstStyle/>
          <a:p>
            <a:r>
              <a:rPr lang="en-US" altLang="en-US" sz="2600" b="1" dirty="0">
                <a:solidFill>
                  <a:schemeClr val="accent4"/>
                </a:solidFill>
                <a:latin typeface="Calibri" panose="020F0502020204030204" pitchFamily="34" charset="0"/>
              </a:rPr>
              <a:t>Transactions</a:t>
            </a:r>
            <a:r>
              <a:rPr lang="en-US" altLang="en-US" sz="2600" dirty="0">
                <a:solidFill>
                  <a:srgbClr val="0000CC"/>
                </a:solidFill>
                <a:latin typeface="Calibri" panose="020F0502020204030204" pitchFamily="34" charset="0"/>
              </a:rPr>
              <a:t> </a:t>
            </a:r>
            <a:r>
              <a:rPr lang="en-US" altLang="en-US" sz="2600" dirty="0">
                <a:latin typeface="Calibri" panose="020F0502020204030204" pitchFamily="34" charset="0"/>
              </a:rPr>
              <a:t>are a business’s economic events recorded by accountants.</a:t>
            </a:r>
          </a:p>
          <a:p>
            <a:pPr marL="292608" lvl="1" indent="-292608">
              <a:spcBef>
                <a:spcPts val="1000"/>
              </a:spcBef>
              <a:buClr>
                <a:srgbClr val="A50021"/>
              </a:buClr>
              <a:buSzPct val="100000"/>
            </a:pPr>
            <a:r>
              <a:rPr lang="en-US" altLang="en-US" sz="2600" dirty="0">
                <a:latin typeface="Calibri" panose="020F0502020204030204" pitchFamily="34" charset="0"/>
              </a:rPr>
              <a:t>May be external or internal</a:t>
            </a:r>
          </a:p>
          <a:p>
            <a:pPr marL="292608" lvl="1" indent="-292608">
              <a:spcBef>
                <a:spcPts val="1000"/>
              </a:spcBef>
              <a:buClr>
                <a:srgbClr val="A50021"/>
              </a:buClr>
              <a:buSzPct val="100000"/>
            </a:pPr>
            <a:r>
              <a:rPr lang="en-US" altLang="en-US" sz="2600" dirty="0">
                <a:latin typeface="Calibri" panose="020F0502020204030204" pitchFamily="34" charset="0"/>
              </a:rPr>
              <a:t>Not all activities represent transactions</a:t>
            </a:r>
          </a:p>
          <a:p>
            <a:pPr marL="292608" lvl="1" indent="-292608">
              <a:spcBef>
                <a:spcPts val="1000"/>
              </a:spcBef>
              <a:buClr>
                <a:srgbClr val="A50021"/>
              </a:buClr>
              <a:buSzPct val="100000"/>
            </a:pPr>
            <a:r>
              <a:rPr lang="en-US" altLang="en-US" sz="2600" dirty="0">
                <a:latin typeface="Calibri" panose="020F0502020204030204" pitchFamily="34" charset="0"/>
              </a:rPr>
              <a:t>Have a dual effect on the accounting equation</a:t>
            </a:r>
          </a:p>
        </p:txBody>
      </p:sp>
      <p:pic>
        <p:nvPicPr>
          <p:cNvPr id="10" name="Content Placeholder 9" descr="A flow chart analyzing business transactions. Step 1: analyze business transactions. Step 2: journalize the transactions. Step 3: post to ledger accounts. Step 4: prepare a trial balance. Step 5: journalize and post adjusting entries. Step 6: adjusted trial balance. Step 7: prepare financial statements. Step 8: journalize and post closing entries. Step 9: prepare a post-closing trial balance.">
            <a:extLst>
              <a:ext uri="{FF2B5EF4-FFF2-40B4-BE49-F238E27FC236}">
                <a16:creationId xmlns:a16="http://schemas.microsoft.com/office/drawing/2014/main" id="{1C09B6A2-0BDC-4FC5-8E4F-1C0A9B17A75B}"/>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914400" y="4291173"/>
            <a:ext cx="6990248" cy="1798341"/>
          </a:xfrm>
        </p:spPr>
      </p:pic>
      <p:sp>
        <p:nvSpPr>
          <p:cNvPr id="5" name="Slide Number Placeholder 4">
            <a:extLst>
              <a:ext uri="{FF2B5EF4-FFF2-40B4-BE49-F238E27FC236}">
                <a16:creationId xmlns:a16="http://schemas.microsoft.com/office/drawing/2014/main" id="{F4E8867A-DAC4-4422-B596-4A51C8928548}"/>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6" name="Footer Placeholder 5">
            <a:extLst>
              <a:ext uri="{FF2B5EF4-FFF2-40B4-BE49-F238E27FC236}">
                <a16:creationId xmlns:a16="http://schemas.microsoft.com/office/drawing/2014/main" id="{30245EFF-01EE-4F48-A2C5-097F4C63427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1864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A281-E387-476D-85C5-F23622568E68}"/>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Analyzing Business Transactions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22A70C9C-81E3-4AB1-890E-74F5A73314F0}"/>
              </a:ext>
            </a:extLst>
          </p:cNvPr>
          <p:cNvSpPr>
            <a:spLocks noGrp="1"/>
          </p:cNvSpPr>
          <p:nvPr>
            <p:ph sz="quarter" idx="16"/>
          </p:nvPr>
        </p:nvSpPr>
        <p:spPr>
          <a:xfrm>
            <a:off x="304800" y="1828799"/>
            <a:ext cx="7391400" cy="778199"/>
          </a:xfrm>
        </p:spPr>
        <p:txBody>
          <a:bodyPr/>
          <a:lstStyle/>
          <a:p>
            <a:r>
              <a:rPr lang="en-US" sz="2600" b="1" dirty="0"/>
              <a:t>Illustration:</a:t>
            </a:r>
            <a:r>
              <a:rPr lang="en-US" sz="2600" dirty="0"/>
              <a:t> Are the following events recorded in the accounting records?</a:t>
            </a:r>
          </a:p>
        </p:txBody>
      </p:sp>
      <p:pic>
        <p:nvPicPr>
          <p:cNvPr id="7" name="Content Placeholder 6" descr="An illustration displays transaction identification process. The events are, purchase computer; discuss product design with potential customer; and pay rent. The criterion connected to the events reads, is the financial position (assets, liabilities, or owner's equity) of the company changed? The purchase computer, and pay rent are recorded whereas the discussion of product design with potential customer is not recorded.">
            <a:extLst>
              <a:ext uri="{FF2B5EF4-FFF2-40B4-BE49-F238E27FC236}">
                <a16:creationId xmlns:a16="http://schemas.microsoft.com/office/drawing/2014/main" id="{0484532D-358C-4357-AFCC-53D3E853511F}"/>
              </a:ext>
            </a:extLst>
          </p:cNvPr>
          <p:cNvPicPr>
            <a:picLocks noGrp="1" noChangeAspect="1"/>
          </p:cNvPicPr>
          <p:nvPr>
            <p:ph sz="quarter" idx="17"/>
          </p:nvPr>
        </p:nvPicPr>
        <p:blipFill>
          <a:blip r:embed="rId2"/>
          <a:stretch>
            <a:fillRect/>
          </a:stretch>
        </p:blipFill>
        <p:spPr>
          <a:xfrm>
            <a:off x="838200" y="2739924"/>
            <a:ext cx="7661463" cy="3483501"/>
          </a:xfrm>
          <a:prstGeom prst="rect">
            <a:avLst/>
          </a:prstGeom>
        </p:spPr>
      </p:pic>
      <p:sp>
        <p:nvSpPr>
          <p:cNvPr id="5" name="Slide Number Placeholder 4">
            <a:extLst>
              <a:ext uri="{FF2B5EF4-FFF2-40B4-BE49-F238E27FC236}">
                <a16:creationId xmlns:a16="http://schemas.microsoft.com/office/drawing/2014/main" id="{C555F9DB-7C61-486D-98E4-160481F61732}"/>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6" name="Footer Placeholder 5">
            <a:extLst>
              <a:ext uri="{FF2B5EF4-FFF2-40B4-BE49-F238E27FC236}">
                <a16:creationId xmlns:a16="http://schemas.microsoft.com/office/drawing/2014/main" id="{054BD019-2CB0-4EB1-BF1B-35133AE4129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9511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8381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(1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8534400" cy="794327"/>
          </a:xfrm>
        </p:spPr>
        <p:txBody>
          <a:bodyPr/>
          <a:lstStyle/>
          <a:p>
            <a:pPr marL="0" lvl="1" indent="0">
              <a:spcBef>
                <a:spcPts val="1000"/>
              </a:spcBef>
              <a:buClr>
                <a:srgbClr val="800000"/>
              </a:buClr>
              <a:buSzPct val="100000"/>
              <a:buNone/>
            </a:pPr>
            <a:r>
              <a:rPr lang="en-US" sz="1800" b="1" dirty="0"/>
              <a:t>Transaction 1.</a:t>
            </a:r>
            <a:r>
              <a:rPr lang="en-US" sz="1800" dirty="0"/>
              <a:t> Ray Neal decides to start a smartphone app development company which he names Softbyte. On September 1, 2020, he invests $15,000 cash in the business. This transaction results in an equal increase in assets and owner’s equity.</a:t>
            </a:r>
          </a:p>
        </p:txBody>
      </p:sp>
      <p:pic>
        <p:nvPicPr>
          <p:cNvPr id="9" name="Content Placeholder 8" descr="An illustration displays a transaction analysis. The illustration reads, assets equal to liabilities plus owner's equity. Assets is expanded as cash which is equal to liabilities plus owner's equity where the owner's equity is expanded as owner's capital. It reads, cash of $15,000 is equal to owner's capital of $15,000, as initial investment, where all entries are highlighted in red font.">
            <a:extLst>
              <a:ext uri="{FF2B5EF4-FFF2-40B4-BE49-F238E27FC236}">
                <a16:creationId xmlns:a16="http://schemas.microsoft.com/office/drawing/2014/main" id="{40BC86FB-F3E6-4067-966C-485E5AC2820B}"/>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685800" y="3124200"/>
            <a:ext cx="7987553" cy="1607075"/>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871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(2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7010400" cy="323273"/>
          </a:xfrm>
        </p:spPr>
        <p:txBody>
          <a:bodyPr/>
          <a:lstStyle/>
          <a:p>
            <a:pPr marL="0" lvl="1" indent="0">
              <a:spcBef>
                <a:spcPts val="1000"/>
              </a:spcBef>
              <a:buClr>
                <a:srgbClr val="800000"/>
              </a:buClr>
              <a:buSzPct val="100000"/>
              <a:buNone/>
            </a:pPr>
            <a:r>
              <a:rPr lang="en-US" sz="1800" b="1" dirty="0"/>
              <a:t>Transaction 2.</a:t>
            </a:r>
            <a:r>
              <a:rPr lang="en-US" sz="1800" dirty="0"/>
              <a:t> Softbyte purchases computer equipment for $7,000 cash.</a:t>
            </a:r>
          </a:p>
        </p:txBody>
      </p:sp>
      <p:pic>
        <p:nvPicPr>
          <p:cNvPr id="10" name="Content Placeholder 9" descr="An illustration displays a transaction analysis. The illustration reads, assets equal to liabilities plus owner's equity. Assets is expanded as cash plus equipment which is equal to liabilities plus owner's equity. The owner's equity is expanded as owner's capital. The illustration displays two rows, in which the first row shows cash of $15,000; and owner's capital of $15,000. The second row reads, cash of negative 7,000; and equipment of $7,000, highlighted in red font. The final row reads cash of $8,000 plus equipment of $7,000 gives a total of $150,000 which is equal to owner's capital of $15,000.">
            <a:extLst>
              <a:ext uri="{FF2B5EF4-FFF2-40B4-BE49-F238E27FC236}">
                <a16:creationId xmlns:a16="http://schemas.microsoft.com/office/drawing/2014/main" id="{CDE8A58B-52F7-422A-979C-7A2B757F5C0B}"/>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762000" y="2692162"/>
            <a:ext cx="7261412" cy="2113200"/>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6392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812936"/>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(3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8686800" cy="591127"/>
          </a:xfrm>
        </p:spPr>
        <p:txBody>
          <a:bodyPr/>
          <a:lstStyle/>
          <a:p>
            <a:pPr marL="0" lvl="1" indent="0">
              <a:spcBef>
                <a:spcPts val="1000"/>
              </a:spcBef>
              <a:buClr>
                <a:srgbClr val="800000"/>
              </a:buClr>
              <a:buSzPct val="100000"/>
              <a:buNone/>
            </a:pPr>
            <a:r>
              <a:rPr lang="en-US" sz="1800" b="1" dirty="0"/>
              <a:t>Transaction 3.</a:t>
            </a:r>
            <a:r>
              <a:rPr lang="en-US" sz="1800" dirty="0"/>
              <a:t> Softbyte Inc. purchases for $1,600 headsets and other computer accessories expected to last several months. The supplier allows Softbyte to pay this bill in October.</a:t>
            </a:r>
          </a:p>
        </p:txBody>
      </p:sp>
      <p:pic>
        <p:nvPicPr>
          <p:cNvPr id="10" name="Content Placeholder 9" descr="An illustration displays a transaction analysis. The illustration reads, assets equal to liabilities plus owner's equity. Assets is expanded as cash plus supplies plus equipment which is equal to liabilities plus owner's equity. Liabilities contains the accounts payable; and the owner's equity contains as owner's capital. The illustration displays two rows. The first row shows cash of $$8,000, equipment of $7,000, and owner's capital of $15,000. The next row numbered three reads, supplies of $1,600; and accounts payable of $1,600 highlighted in red font. The final row reads cash of 8,000 plus supplies of $16,000 plus equipment  plus $7,000 on the left side is equal to and liabilities of $1,600 plus owner's capital of $15,000 on the right side is equal to $16,600. ">
            <a:extLst>
              <a:ext uri="{FF2B5EF4-FFF2-40B4-BE49-F238E27FC236}">
                <a16:creationId xmlns:a16="http://schemas.microsoft.com/office/drawing/2014/main" id="{8037DF8E-02F0-4CAC-8E19-EC8207793896}"/>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593889" y="2917775"/>
            <a:ext cx="7956222" cy="2066946"/>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3034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(4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4.</a:t>
            </a:r>
            <a:r>
              <a:rPr lang="en-US" sz="1800" dirty="0"/>
              <a:t> Softbyte receives $1,200 cash from customers for app development services it has performed.</a:t>
            </a:r>
          </a:p>
        </p:txBody>
      </p:sp>
      <p:pic>
        <p:nvPicPr>
          <p:cNvPr id="10" name="Content Placeholder 9" descr="An illustration displays a transaction analysis. The illustration reads, assets equal to liabilities plus owner's equity. Assets is expanded as cash plus supplies plus equipment which is equal to liabilities plus owner's equity. Liabilities contains the accounts payable; and the owner's equity is expanded as owner's capital plus revenues. The first row shows cash of  $8,000, supplies of $1,600, and equipment of $7,000 which is equal to accounts payable of $1,600, plus owner's capital of $15,000. The next row which is numbered as four reads, cash of   plus 1,200 and revenues of plus $1,200 highlighted in red font as service revenue. The final row reads,  cash of $9,200 plus supplies of $1,600 plus equipment of $7,000 is equal to accounts payable of $1,600 plus owner's capital of $15,000 plus revenues of $1,200 gives a total of $17,800. ">
            <a:extLst>
              <a:ext uri="{FF2B5EF4-FFF2-40B4-BE49-F238E27FC236}">
                <a16:creationId xmlns:a16="http://schemas.microsoft.com/office/drawing/2014/main" id="{80804C12-5C68-49D3-8D55-E9DFC7C87751}"/>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685800" y="3048000"/>
            <a:ext cx="7507173" cy="1829423"/>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15960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(5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229600" cy="609600"/>
          </a:xfrm>
        </p:spPr>
        <p:txBody>
          <a:bodyPr/>
          <a:lstStyle/>
          <a:p>
            <a:pPr marL="0" lvl="1" indent="0">
              <a:spcBef>
                <a:spcPts val="1000"/>
              </a:spcBef>
              <a:buClr>
                <a:srgbClr val="800000"/>
              </a:buClr>
              <a:buSzPct val="100000"/>
              <a:buNone/>
            </a:pPr>
            <a:r>
              <a:rPr lang="en-US" sz="1800" b="1" dirty="0"/>
              <a:t>Transaction 5.</a:t>
            </a:r>
            <a:r>
              <a:rPr lang="en-US" sz="1800" dirty="0"/>
              <a:t> Softbyte Inc. receives a bill for $250 from the Daily News for advertising on its online website but postpones payment until a later date.</a:t>
            </a:r>
          </a:p>
        </p:txBody>
      </p:sp>
      <p:pic>
        <p:nvPicPr>
          <p:cNvPr id="9" name="Content Placeholder 8" descr="An illustration displays a transaction analysis. The illustration reads, assets equal to liabilities plus owner's equity. Assets is expanded as cash plus supplies plus equipment which is equal to liabilities plus owner's equity. Liabilities contains the accounts payable; and the owner's equity is expanded as owner's capital plus revenue minus expense. The first row reads cash of $9,200 plus supplies of 1,600 plus equipment of $7,000 equals accounts payable of $1,600 plus owner's capital of $15,000; and revenues of $1,200. The next row numbered five reads, accounts payable of plus 250 and expenses of negative $250 highlighted in red font as advertising expense. The final row reads cash of $9,200 plus supplies of $1,600 plus equipment of $7,000 equal to accounts payable of $1,850 plus owner's capital of $15,000 plus revenues of $1,200 and expenses of $250 gives a total of $17,800 on either sides. ">
            <a:extLst>
              <a:ext uri="{FF2B5EF4-FFF2-40B4-BE49-F238E27FC236}">
                <a16:creationId xmlns:a16="http://schemas.microsoft.com/office/drawing/2014/main" id="{712BBBA9-6C7F-46F2-A110-C3BF166A947C}"/>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348988" y="2971800"/>
            <a:ext cx="8401632" cy="2026741"/>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79771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79984"/>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(6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8534400" cy="847725"/>
          </a:xfrm>
        </p:spPr>
        <p:txBody>
          <a:bodyPr/>
          <a:lstStyle/>
          <a:p>
            <a:pPr marL="0" lvl="1" indent="0">
              <a:spcBef>
                <a:spcPts val="1000"/>
              </a:spcBef>
              <a:buClr>
                <a:srgbClr val="800000"/>
              </a:buClr>
              <a:buSzPct val="100000"/>
              <a:buNone/>
            </a:pPr>
            <a:r>
              <a:rPr lang="en-US" sz="1800" b="1" dirty="0"/>
              <a:t>Transaction 6.</a:t>
            </a:r>
            <a:r>
              <a:rPr lang="en-US" sz="1800" dirty="0"/>
              <a:t> Softbyte performs $3,500 of app development services for customers. The company receives cash of $1,500 from customers, and it bills the balance of $2,000 on account.</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9,200 plus supplies of $1,600 plus equipment of $7,000 equal to accounts payable of $1,850 plus owner's capital of $15,000 plus revenues of $1,200 minus $250. The next row numbered six reads,  cash of 1,500, plus accounts receivable of $2,000, equal to revenues of 3,500, highlighted in red font as service revenue. The last row reads, cash of $10,700 plus accounts receivable of $2,000 plus supplies of $1,600 plus equipment of $7,000 equal to accounts payable of $1,850 plus owner's capital of $15,000 plus revenues of $4,700 minus expenses of $250 which is equal to $21,300. ">
            <a:extLst>
              <a:ext uri="{FF2B5EF4-FFF2-40B4-BE49-F238E27FC236}">
                <a16:creationId xmlns:a16="http://schemas.microsoft.com/office/drawing/2014/main" id="{8771F257-2E0E-493E-B033-1EF420ABEB38}"/>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542699" y="3171699"/>
            <a:ext cx="8265078" cy="2019555"/>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26899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(7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7.</a:t>
            </a:r>
            <a:r>
              <a:rPr lang="en-US" sz="1800" dirty="0"/>
              <a:t> Softbyte pays the following expenses in cash for September: office rent $600, salaries and wages of employees $900, and utilities $200.</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10,700 plus accounts receivable of $2,000 plus supplies of $1,600 plus equipment of $7,000 equal to accounts payable of $1,850 plus owner' capital of $15,000 plus revenues of $4,700 minus expenses of $250. The next row numbered 7 reads, cash of negative 1,700; expenses divided as: rent expense of negative 600, salary and wages expense of negative 900, and utilities expense of negative 200 highlighted in red font. The final row reads, cash of $9,000 plus accounts receivable of $2,000 plus supplies of $1,600 plus equipment of $7,000 equals liabilities of $1,850 plus owner's capital of $15,000 plus revenues of $4,700 minus expenses of $1,950 which is equal to $19,600. ">
            <a:extLst>
              <a:ext uri="{FF2B5EF4-FFF2-40B4-BE49-F238E27FC236}">
                <a16:creationId xmlns:a16="http://schemas.microsoft.com/office/drawing/2014/main" id="{10E83880-790F-4B88-902D-DF0D394E609E}"/>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539041" y="2779276"/>
            <a:ext cx="8257890" cy="2278287"/>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69863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(8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153400" cy="761998"/>
          </a:xfrm>
        </p:spPr>
        <p:txBody>
          <a:bodyPr/>
          <a:lstStyle/>
          <a:p>
            <a:pPr marL="0" lvl="1" indent="0">
              <a:spcBef>
                <a:spcPts val="1000"/>
              </a:spcBef>
              <a:buClr>
                <a:srgbClr val="800000"/>
              </a:buClr>
              <a:buSzPct val="100000"/>
              <a:buNone/>
            </a:pPr>
            <a:r>
              <a:rPr lang="en-US" sz="1800" b="1" dirty="0"/>
              <a:t>Transaction 8.</a:t>
            </a:r>
            <a:r>
              <a:rPr lang="en-US" sz="1800" dirty="0"/>
              <a:t> Softbyte pays its $250 Daily News bill in cash. The company previously (in Transaction 5) recorded the bill as an increase in Accounts Payable and a decrease in owner’s equity.</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9,000 plus accounts receivable of $2,000 plus supplies of $1,600 plus equipment of $7,000 which is equal to accounts payable of $1,850 plus owner's capital of $15,000 plus revenues of $4,700 minus expenses of $1,950. The next line reads cash of negative 250; and accounts payable of negative 250, highlighted in red font. The last row reads, cash of $8,750 plus accounts payable of $2,000 plus supplies of $1,600 plus equipment of $7,000 equals accounts payable of $1,600 plus owner's capital of $15,000 plus revenues of $4,700 minus expenses of $1,950 which is equal to $19,350. ">
            <a:extLst>
              <a:ext uri="{FF2B5EF4-FFF2-40B4-BE49-F238E27FC236}">
                <a16:creationId xmlns:a16="http://schemas.microsoft.com/office/drawing/2014/main" id="{72DF03E7-7DDB-4744-BCD7-E5DA34179DB7}"/>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43055" y="3384990"/>
            <a:ext cx="8257890" cy="1904562"/>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1013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3CC7-D21C-454D-A81A-9A5F6FA5361E}"/>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Who Uses Accounting Data </a:t>
            </a:r>
            <a:r>
              <a:rPr lang="en-US" sz="2400" b="0" baseline="0" dirty="0">
                <a:latin typeface="Calibri" panose="020F0502020204030204" pitchFamily="34" charset="0"/>
                <a:ea typeface="Source Sans Pro" charset="0"/>
                <a:cs typeface="Calibri" panose="020F0502020204030204" pitchFamily="34" charset="0"/>
              </a:rPr>
              <a:t>(1 of 2)</a:t>
            </a:r>
            <a:endParaRPr lang="en-US" sz="2400" b="0" baseline="0" dirty="0"/>
          </a:p>
        </p:txBody>
      </p:sp>
      <p:sp>
        <p:nvSpPr>
          <p:cNvPr id="3" name="Content Placeholder 2">
            <a:extLst>
              <a:ext uri="{FF2B5EF4-FFF2-40B4-BE49-F238E27FC236}">
                <a16:creationId xmlns:a16="http://schemas.microsoft.com/office/drawing/2014/main" id="{BF7D9122-0A9C-49CA-9A01-BB0BD34CAE85}"/>
              </a:ext>
            </a:extLst>
          </p:cNvPr>
          <p:cNvSpPr>
            <a:spLocks noGrp="1"/>
          </p:cNvSpPr>
          <p:nvPr>
            <p:ph sz="quarter" idx="16"/>
          </p:nvPr>
        </p:nvSpPr>
        <p:spPr>
          <a:xfrm>
            <a:off x="304800" y="1828800"/>
            <a:ext cx="8534400" cy="4267199"/>
          </a:xfrm>
        </p:spPr>
        <p:txBody>
          <a:bodyPr/>
          <a:lstStyle/>
          <a:p>
            <a:pPr>
              <a:buSzPct val="95000"/>
            </a:pPr>
            <a:r>
              <a:rPr lang="en-US" altLang="en-US" b="1" dirty="0">
                <a:latin typeface="Calibri" panose="020F0502020204030204" pitchFamily="34" charset="0"/>
              </a:rPr>
              <a:t>Internal Users</a:t>
            </a:r>
          </a:p>
          <a:p>
            <a:pPr marL="292608" lvl="2" indent="-292608">
              <a:spcBef>
                <a:spcPts val="1000"/>
              </a:spcBef>
              <a:buClr>
                <a:srgbClr val="990000"/>
              </a:buClr>
              <a:buSzPct val="100000"/>
            </a:pPr>
            <a:r>
              <a:rPr lang="en-US" sz="2800" b="1" dirty="0">
                <a:latin typeface="Calibri" panose="020F0502020204030204" pitchFamily="34" charset="0"/>
              </a:rPr>
              <a:t>Finance</a:t>
            </a:r>
            <a:r>
              <a:rPr lang="en-US" sz="2800" dirty="0">
                <a:latin typeface="Calibri" panose="020F0502020204030204" pitchFamily="34" charset="0"/>
              </a:rPr>
              <a:t> - Is cash sufficient to pay dividends to </a:t>
            </a:r>
            <a:r>
              <a:rPr lang="en-US" sz="2800" b="1" dirty="0">
                <a:solidFill>
                  <a:srgbClr val="990000"/>
                </a:solidFill>
                <a:latin typeface="Calibri" panose="020F0502020204030204" pitchFamily="34" charset="0"/>
              </a:rPr>
              <a:t>Microsoft</a:t>
            </a:r>
            <a:r>
              <a:rPr lang="en-US" sz="2800" dirty="0">
                <a:solidFill>
                  <a:srgbClr val="990000"/>
                </a:solidFill>
                <a:latin typeface="Calibri" panose="020F0502020204030204" pitchFamily="34" charset="0"/>
              </a:rPr>
              <a:t> </a:t>
            </a:r>
            <a:r>
              <a:rPr lang="en-US" sz="2800" dirty="0">
                <a:latin typeface="Calibri" panose="020F0502020204030204" pitchFamily="34" charset="0"/>
              </a:rPr>
              <a:t>stockholders?</a:t>
            </a:r>
          </a:p>
          <a:p>
            <a:pPr marL="292608" lvl="2" indent="-292608">
              <a:spcBef>
                <a:spcPts val="1000"/>
              </a:spcBef>
              <a:buClr>
                <a:srgbClr val="990000"/>
              </a:buClr>
              <a:buSzPct val="100000"/>
            </a:pPr>
            <a:r>
              <a:rPr lang="en-US" altLang="en-US" sz="2800" b="1" dirty="0">
                <a:latin typeface="Calibri" panose="020F0502020204030204" pitchFamily="34" charset="0"/>
              </a:rPr>
              <a:t>Marketing</a:t>
            </a:r>
            <a:r>
              <a:rPr lang="en-US" altLang="en-US" sz="2800" dirty="0">
                <a:latin typeface="Calibri" panose="020F0502020204030204" pitchFamily="34" charset="0"/>
              </a:rPr>
              <a:t> – </a:t>
            </a:r>
            <a:r>
              <a:rPr lang="en-US" sz="2800" dirty="0">
                <a:latin typeface="Calibri" panose="020F0502020204030204" pitchFamily="34" charset="0"/>
              </a:rPr>
              <a:t>What price should </a:t>
            </a:r>
            <a:r>
              <a:rPr lang="en-US" sz="2800" b="1" dirty="0">
                <a:solidFill>
                  <a:srgbClr val="990000"/>
                </a:solidFill>
                <a:latin typeface="Calibri" panose="020F0502020204030204" pitchFamily="34" charset="0"/>
              </a:rPr>
              <a:t>Apple</a:t>
            </a:r>
            <a:r>
              <a:rPr lang="en-US" sz="2800" dirty="0">
                <a:latin typeface="Calibri" panose="020F0502020204030204" pitchFamily="34" charset="0"/>
              </a:rPr>
              <a:t> charge for an iPad to maximize net income?</a:t>
            </a:r>
          </a:p>
          <a:p>
            <a:pPr marL="292608" lvl="2" indent="-292608">
              <a:spcBef>
                <a:spcPts val="1000"/>
              </a:spcBef>
              <a:buClr>
                <a:srgbClr val="990000"/>
              </a:buClr>
              <a:buSzPct val="100000"/>
            </a:pPr>
            <a:r>
              <a:rPr lang="en-US" altLang="en-US" sz="2800" b="1" dirty="0">
                <a:latin typeface="Calibri" panose="020F0502020204030204" pitchFamily="34" charset="0"/>
              </a:rPr>
              <a:t>Human</a:t>
            </a:r>
            <a:r>
              <a:rPr lang="en-US" altLang="en-US" sz="2800" dirty="0">
                <a:latin typeface="Calibri" panose="020F0502020204030204" pitchFamily="34" charset="0"/>
              </a:rPr>
              <a:t> </a:t>
            </a:r>
            <a:r>
              <a:rPr lang="en-US" altLang="en-US" sz="2800" b="1" dirty="0">
                <a:latin typeface="Calibri" panose="020F0502020204030204" pitchFamily="34" charset="0"/>
              </a:rPr>
              <a:t>Resources</a:t>
            </a:r>
            <a:r>
              <a:rPr lang="en-US" altLang="en-US" sz="2800" dirty="0">
                <a:latin typeface="Calibri" panose="020F0502020204030204" pitchFamily="34" charset="0"/>
              </a:rPr>
              <a:t> – Can </a:t>
            </a:r>
            <a:r>
              <a:rPr lang="en-US" altLang="en-US" sz="2800" b="1" dirty="0">
                <a:solidFill>
                  <a:srgbClr val="990000"/>
                </a:solidFill>
                <a:latin typeface="Calibri" panose="020F0502020204030204" pitchFamily="34" charset="0"/>
              </a:rPr>
              <a:t>General</a:t>
            </a:r>
            <a:r>
              <a:rPr lang="en-US" altLang="en-US" sz="2800" dirty="0">
                <a:latin typeface="Calibri" panose="020F0502020204030204" pitchFamily="34" charset="0"/>
              </a:rPr>
              <a:t> </a:t>
            </a:r>
            <a:r>
              <a:rPr lang="en-US" altLang="en-US" sz="2800" b="1" dirty="0">
                <a:solidFill>
                  <a:srgbClr val="990000"/>
                </a:solidFill>
                <a:latin typeface="Calibri" panose="020F0502020204030204" pitchFamily="34" charset="0"/>
              </a:rPr>
              <a:t>Motors</a:t>
            </a:r>
            <a:r>
              <a:rPr lang="en-US" altLang="en-US" sz="2800" dirty="0">
                <a:latin typeface="Calibri" panose="020F0502020204030204" pitchFamily="34" charset="0"/>
              </a:rPr>
              <a:t> afford to give its employees pay raises this year?</a:t>
            </a:r>
          </a:p>
          <a:p>
            <a:pPr marL="292608" lvl="2" indent="-292608">
              <a:spcBef>
                <a:spcPts val="1000"/>
              </a:spcBef>
              <a:buClr>
                <a:srgbClr val="990000"/>
              </a:buClr>
              <a:buSzPct val="100000"/>
            </a:pPr>
            <a:r>
              <a:rPr lang="en-US" altLang="en-US" sz="2800" b="1" dirty="0">
                <a:latin typeface="Calibri" panose="020F0502020204030204" pitchFamily="34" charset="0"/>
              </a:rPr>
              <a:t>Management</a:t>
            </a:r>
            <a:r>
              <a:rPr lang="en-US" altLang="en-US" sz="2800" dirty="0">
                <a:latin typeface="Calibri" panose="020F0502020204030204" pitchFamily="34" charset="0"/>
              </a:rPr>
              <a:t> - </a:t>
            </a:r>
            <a:r>
              <a:rPr lang="en-US" sz="2800" dirty="0">
                <a:latin typeface="Calibri" panose="020F0502020204030204" pitchFamily="34" charset="0"/>
              </a:rPr>
              <a:t>Which </a:t>
            </a:r>
            <a:r>
              <a:rPr lang="en-US" sz="2800" b="1" dirty="0">
                <a:solidFill>
                  <a:srgbClr val="990000"/>
                </a:solidFill>
                <a:latin typeface="Calibri" panose="020F0502020204030204" pitchFamily="34" charset="0"/>
              </a:rPr>
              <a:t>PepsiCo</a:t>
            </a:r>
            <a:r>
              <a:rPr lang="en-US" sz="2800" dirty="0">
                <a:latin typeface="Calibri" panose="020F0502020204030204" pitchFamily="34" charset="0"/>
              </a:rPr>
              <a:t> product line is the most profitable? Should any product lines be eliminated?</a:t>
            </a:r>
            <a:endParaRPr lang="en-US" alt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7AA7B4F7-D2A8-45E9-AAAD-8E5CD10927FA}"/>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84677C0C-0E40-4A84-B970-4ED94191CEF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38888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89337"/>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(9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9.</a:t>
            </a:r>
            <a:r>
              <a:rPr lang="en-US" sz="1800" dirty="0"/>
              <a:t> Softbyte receives $600 in cash from customers who had been billed for services (in Transaction 6).</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8,750 plus accounts receivable of $2,000 plus supplies of $1,600 plus equipment of $7,000 equal to accounts payable of $1,600 plus owner's capital of $15,000 plus revenues of $4,700 minus expenses of $1,950. The next row reads cash of 600, accounts payable of negative 600, highlighted in red font. The last row reads, cash of $9,350 plus accounts receivable of $1,400 plus supplies of $1,600 plus equipment of $7,000 equals accounts payable of $1,600 plus owner's capital of $15,000 plus revenues of $4,700 minus expenses of $1,950 which is $19,350. ">
            <a:extLst>
              <a:ext uri="{FF2B5EF4-FFF2-40B4-BE49-F238E27FC236}">
                <a16:creationId xmlns:a16="http://schemas.microsoft.com/office/drawing/2014/main" id="{C36E2EE3-6E07-449C-B467-3DF6E3BEE6F6}"/>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43055" y="3048000"/>
            <a:ext cx="8257890" cy="1904562"/>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02745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(10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10. </a:t>
            </a:r>
            <a:r>
              <a:rPr lang="en-US" sz="1800" dirty="0"/>
              <a:t>Ray Neal withdraws $1,300 in cash in cash from the business for his personal use.</a:t>
            </a:r>
            <a:endParaRPr lang="en-US" altLang="en-US" sz="1800" dirty="0"/>
          </a:p>
        </p:txBody>
      </p:sp>
      <p:pic>
        <p:nvPicPr>
          <p:cNvPr id="9" name="Content Placeholder 8"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minus owner's drawings plus revenue minus expense. The first row reads cash of $9,350 plus accounts receivable of $1,400 plus supplies of $1,600 plus equipment of $7,000 equal to accounts payable of $1,600 plus owner's capital of $15,000 plus revenues of $4,7000 minus expenses of $1,950. The next row numbered ten reads cash of negative 1,300; and owner's drawings of negative $1,300, highlighted in red font as drawings. The last line reads, cash of $8,050 plus accounts receivable of $1,400 plus supplies of $1,600 plus equipments of $7,000 equals accounts payable of $1,600 plus owner's capital of $15,000 minus owner's drawings of $1,300 plus revenue of $4,700 minus expense of $1,950 which is $18,050.">
            <a:extLst>
              <a:ext uri="{FF2B5EF4-FFF2-40B4-BE49-F238E27FC236}">
                <a16:creationId xmlns:a16="http://schemas.microsoft.com/office/drawing/2014/main" id="{4B02C901-351F-43B2-A0AB-AD3D1262D026}"/>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560863" y="3048000"/>
            <a:ext cx="8250704" cy="1897375"/>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62266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A1D7-90DC-4527-9530-6DF55CF41731}"/>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Summary of Transactions</a:t>
            </a:r>
            <a:endParaRPr lang="en-US" dirty="0"/>
          </a:p>
        </p:txBody>
      </p:sp>
      <p:sp>
        <p:nvSpPr>
          <p:cNvPr id="3" name="Content Placeholder 2">
            <a:extLst>
              <a:ext uri="{FF2B5EF4-FFF2-40B4-BE49-F238E27FC236}">
                <a16:creationId xmlns:a16="http://schemas.microsoft.com/office/drawing/2014/main" id="{8EDA69A7-86C0-4BBD-AD69-813076D9DD7E}"/>
              </a:ext>
            </a:extLst>
          </p:cNvPr>
          <p:cNvSpPr>
            <a:spLocks noGrp="1"/>
          </p:cNvSpPr>
          <p:nvPr>
            <p:ph sz="quarter" idx="16"/>
          </p:nvPr>
        </p:nvSpPr>
        <p:spPr>
          <a:xfrm>
            <a:off x="304800" y="1676400"/>
            <a:ext cx="7543800" cy="443345"/>
          </a:xfrm>
        </p:spPr>
        <p:txBody>
          <a:bodyPr/>
          <a:lstStyle/>
          <a:p>
            <a:pPr marL="402336" indent="-402336">
              <a:buClr>
                <a:schemeClr val="accent2"/>
              </a:buClr>
              <a:buFont typeface="+mj-lt"/>
              <a:buAutoNum type="arabicPeriod"/>
            </a:pPr>
            <a:r>
              <a:rPr lang="en-US" dirty="0">
                <a:latin typeface="Calibri" panose="020F0502020204030204" pitchFamily="34" charset="0"/>
              </a:rPr>
              <a:t>Each transaction analyzed in terms of effect on:</a:t>
            </a:r>
          </a:p>
        </p:txBody>
      </p:sp>
      <p:sp>
        <p:nvSpPr>
          <p:cNvPr id="4" name="Content Placeholder 3">
            <a:extLst>
              <a:ext uri="{FF2B5EF4-FFF2-40B4-BE49-F238E27FC236}">
                <a16:creationId xmlns:a16="http://schemas.microsoft.com/office/drawing/2014/main" id="{F4EFB89F-840D-4D81-930F-C864EA0A039B}"/>
              </a:ext>
            </a:extLst>
          </p:cNvPr>
          <p:cNvSpPr>
            <a:spLocks noGrp="1"/>
          </p:cNvSpPr>
          <p:nvPr>
            <p:ph sz="quarter" idx="17"/>
          </p:nvPr>
        </p:nvSpPr>
        <p:spPr>
          <a:xfrm>
            <a:off x="304800" y="2228272"/>
            <a:ext cx="7543800" cy="2133600"/>
          </a:xfrm>
        </p:spPr>
        <p:txBody>
          <a:bodyPr/>
          <a:lstStyle/>
          <a:p>
            <a:pPr marL="914400" lvl="2" indent="-379413">
              <a:spcBef>
                <a:spcPts val="1000"/>
              </a:spcBef>
              <a:buNone/>
            </a:pPr>
            <a:r>
              <a:rPr lang="en-US" sz="2600" dirty="0">
                <a:solidFill>
                  <a:schemeClr val="accent2"/>
                </a:solidFill>
                <a:latin typeface="Calibri" panose="020F0502020204030204" pitchFamily="34" charset="0"/>
              </a:rPr>
              <a:t>a.</a:t>
            </a:r>
            <a:r>
              <a:rPr lang="en-US" sz="2600" dirty="0">
                <a:latin typeface="Calibri" panose="020F0502020204030204" pitchFamily="34" charset="0"/>
              </a:rPr>
              <a:t> Three components of basic accounting equation </a:t>
            </a:r>
          </a:p>
          <a:p>
            <a:pPr marL="1144800" lvl="3" indent="-346075">
              <a:buClr>
                <a:schemeClr val="accent2"/>
              </a:buClr>
            </a:pPr>
            <a:r>
              <a:rPr lang="en-US" sz="2400" dirty="0">
                <a:latin typeface="Calibri" panose="020F0502020204030204" pitchFamily="34" charset="0"/>
              </a:rPr>
              <a:t>Assets</a:t>
            </a:r>
          </a:p>
          <a:p>
            <a:pPr marL="1144800" lvl="3" indent="-346075">
              <a:buClr>
                <a:schemeClr val="accent2"/>
              </a:buClr>
            </a:pPr>
            <a:r>
              <a:rPr lang="en-US" sz="2400" dirty="0">
                <a:latin typeface="Calibri" panose="020F0502020204030204" pitchFamily="34" charset="0"/>
              </a:rPr>
              <a:t>Liabilities</a:t>
            </a:r>
          </a:p>
          <a:p>
            <a:pPr marL="1144800" lvl="3" indent="-346075">
              <a:buClr>
                <a:schemeClr val="accent2"/>
              </a:buClr>
            </a:pPr>
            <a:r>
              <a:rPr lang="en-US" sz="2400" dirty="0">
                <a:latin typeface="Calibri" panose="020F0502020204030204" pitchFamily="34" charset="0"/>
              </a:rPr>
              <a:t>Owner’s equity</a:t>
            </a:r>
          </a:p>
          <a:p>
            <a:pPr marL="914400" lvl="2" indent="-379413">
              <a:spcBef>
                <a:spcPts val="1000"/>
              </a:spcBef>
              <a:buNone/>
            </a:pPr>
            <a:r>
              <a:rPr lang="en-US" sz="2600" dirty="0">
                <a:solidFill>
                  <a:schemeClr val="accent2"/>
                </a:solidFill>
                <a:latin typeface="Calibri" panose="020F0502020204030204" pitchFamily="34" charset="0"/>
              </a:rPr>
              <a:t>b.</a:t>
            </a:r>
            <a:r>
              <a:rPr lang="en-US" sz="2600" dirty="0">
                <a:latin typeface="Calibri" panose="020F0502020204030204" pitchFamily="34" charset="0"/>
              </a:rPr>
              <a:t> Specific types of items, such as Cash</a:t>
            </a:r>
          </a:p>
        </p:txBody>
      </p:sp>
      <p:sp>
        <p:nvSpPr>
          <p:cNvPr id="5" name="Content Placeholder 4">
            <a:extLst>
              <a:ext uri="{FF2B5EF4-FFF2-40B4-BE49-F238E27FC236}">
                <a16:creationId xmlns:a16="http://schemas.microsoft.com/office/drawing/2014/main" id="{61F1DF6F-61FF-4B26-8169-DB82667598D9}"/>
              </a:ext>
            </a:extLst>
          </p:cNvPr>
          <p:cNvSpPr>
            <a:spLocks noGrp="1"/>
          </p:cNvSpPr>
          <p:nvPr>
            <p:ph sz="quarter" idx="18"/>
          </p:nvPr>
        </p:nvSpPr>
        <p:spPr>
          <a:xfrm>
            <a:off x="304800" y="4391056"/>
            <a:ext cx="8686800" cy="1657927"/>
          </a:xfrm>
        </p:spPr>
        <p:txBody>
          <a:bodyPr/>
          <a:lstStyle/>
          <a:p>
            <a:pPr marL="402336" indent="-402336">
              <a:buClr>
                <a:schemeClr val="accent2"/>
              </a:buClr>
              <a:buFont typeface="+mj-lt"/>
              <a:buAutoNum type="arabicPeriod" startAt="2"/>
            </a:pPr>
            <a:r>
              <a:rPr lang="en-US" dirty="0">
                <a:latin typeface="Calibri" panose="020F0502020204030204" pitchFamily="34" charset="0"/>
              </a:rPr>
              <a:t>Two sides of equation must always be equal</a:t>
            </a:r>
          </a:p>
          <a:p>
            <a:pPr marL="402336" indent="-402336">
              <a:buClr>
                <a:schemeClr val="accent2"/>
              </a:buClr>
              <a:buFont typeface="+mj-lt"/>
              <a:buAutoNum type="arabicPeriod" startAt="2"/>
            </a:pPr>
            <a:r>
              <a:rPr lang="en-US" dirty="0">
                <a:latin typeface="Calibri" panose="020F0502020204030204" pitchFamily="34" charset="0"/>
              </a:rPr>
              <a:t>The Owner’s Capital, Owner’s Drawings, Revenues, and Expenses columns indicate the cause of each change in the owner’s claim on assets.</a:t>
            </a:r>
          </a:p>
        </p:txBody>
      </p:sp>
      <p:sp>
        <p:nvSpPr>
          <p:cNvPr id="12" name="Slide Number Placeholder 11">
            <a:extLst>
              <a:ext uri="{FF2B5EF4-FFF2-40B4-BE49-F238E27FC236}">
                <a16:creationId xmlns:a16="http://schemas.microsoft.com/office/drawing/2014/main" id="{D3DC1995-6965-433D-B645-8ADFC08ED4FE}"/>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13" name="Footer Placeholder 12">
            <a:extLst>
              <a:ext uri="{FF2B5EF4-FFF2-40B4-BE49-F238E27FC236}">
                <a16:creationId xmlns:a16="http://schemas.microsoft.com/office/drawing/2014/main" id="{9C54C36E-EB4E-4506-A1C5-9B5EA373282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6591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2D18-9EE1-48BF-B96C-9F22815D0B73}"/>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(1 of 6)</a:t>
            </a:r>
            <a:endParaRPr lang="en-US" sz="2400" dirty="0"/>
          </a:p>
        </p:txBody>
      </p:sp>
      <p:sp>
        <p:nvSpPr>
          <p:cNvPr id="3" name="Content Placeholder 2">
            <a:extLst>
              <a:ext uri="{FF2B5EF4-FFF2-40B4-BE49-F238E27FC236}">
                <a16:creationId xmlns:a16="http://schemas.microsoft.com/office/drawing/2014/main" id="{1BEE3BA3-3312-432C-A692-BC75B9E3715F}"/>
              </a:ext>
            </a:extLst>
          </p:cNvPr>
          <p:cNvSpPr>
            <a:spLocks noGrp="1"/>
          </p:cNvSpPr>
          <p:nvPr>
            <p:ph sz="quarter" idx="16"/>
          </p:nvPr>
        </p:nvSpPr>
        <p:spPr>
          <a:xfrm>
            <a:off x="304800" y="1828800"/>
            <a:ext cx="8534400" cy="4114800"/>
          </a:xfrm>
        </p:spPr>
        <p:txBody>
          <a:bodyPr/>
          <a:lstStyle/>
          <a:p>
            <a:r>
              <a:rPr lang="en-US" sz="2400" dirty="0"/>
              <a:t>Transactions made by Virmari &amp; Co., a public accounting firm, for the month of August are shown below. Prepare a tabular analysis which shows the effects of these transactions on the expanded accounting equation, similar to that shown in Illustration 1.8.</a:t>
            </a:r>
          </a:p>
          <a:p>
            <a:pPr marL="402336" indent="-402336">
              <a:buClr>
                <a:schemeClr val="accent2"/>
              </a:buClr>
              <a:buFont typeface="+mj-lt"/>
              <a:buAutoNum type="arabicPeriod"/>
            </a:pPr>
            <a:r>
              <a:rPr lang="en-US" sz="2400" dirty="0"/>
              <a:t>The owner invested $25,000 cash in the business.</a:t>
            </a:r>
          </a:p>
          <a:p>
            <a:pPr marL="402336" indent="-402336">
              <a:buClr>
                <a:schemeClr val="accent2"/>
              </a:buClr>
              <a:buFont typeface="+mj-lt"/>
              <a:buAutoNum type="arabicPeriod"/>
            </a:pPr>
            <a:r>
              <a:rPr lang="en-US" sz="2400" dirty="0"/>
              <a:t>The company purchased $7,000 of office equipment on credit.</a:t>
            </a:r>
          </a:p>
          <a:p>
            <a:pPr marL="402336" indent="-402336">
              <a:buClr>
                <a:schemeClr val="accent2"/>
              </a:buClr>
              <a:buFont typeface="+mj-lt"/>
              <a:buAutoNum type="arabicPeriod"/>
            </a:pPr>
            <a:r>
              <a:rPr lang="en-US" sz="2400" dirty="0"/>
              <a:t>The company received $8,000 cash in exchange for services performed.</a:t>
            </a:r>
          </a:p>
          <a:p>
            <a:pPr marL="402336" indent="-402336">
              <a:buClr>
                <a:schemeClr val="accent2"/>
              </a:buClr>
              <a:buFont typeface="+mj-lt"/>
              <a:buAutoNum type="arabicPeriod"/>
            </a:pPr>
            <a:r>
              <a:rPr lang="en-US" sz="2400" dirty="0"/>
              <a:t>The company paid $850 for this month’s rent.</a:t>
            </a:r>
          </a:p>
          <a:p>
            <a:pPr marL="402336" indent="-402336">
              <a:buClr>
                <a:schemeClr val="accent2"/>
              </a:buClr>
              <a:buFont typeface="+mj-lt"/>
              <a:buAutoNum type="arabicPeriod"/>
            </a:pPr>
            <a:r>
              <a:rPr lang="en-US" sz="2400" dirty="0"/>
              <a:t>The owner withdrew $1,000 cash for personal use.</a:t>
            </a:r>
            <a:endParaRPr lang="en-US" altLang="en-US" sz="2400" dirty="0"/>
          </a:p>
        </p:txBody>
      </p:sp>
      <p:sp>
        <p:nvSpPr>
          <p:cNvPr id="4" name="Slide Number Placeholder 3">
            <a:extLst>
              <a:ext uri="{FF2B5EF4-FFF2-40B4-BE49-F238E27FC236}">
                <a16:creationId xmlns:a16="http://schemas.microsoft.com/office/drawing/2014/main" id="{EF33D23D-F05F-4CA3-8091-5A92E8058795}"/>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a:extLst>
              <a:ext uri="{FF2B5EF4-FFF2-40B4-BE49-F238E27FC236}">
                <a16:creationId xmlns:a16="http://schemas.microsoft.com/office/drawing/2014/main" id="{62B4102E-16D8-40AB-9523-5CF518AF185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53439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1B57-C316-4486-8766-6795C7C9D69C}"/>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(2 of 6)</a:t>
            </a:r>
            <a:endParaRPr lang="en-US" dirty="0"/>
          </a:p>
        </p:txBody>
      </p:sp>
      <p:sp>
        <p:nvSpPr>
          <p:cNvPr id="3" name="Content Placeholder 2">
            <a:extLst>
              <a:ext uri="{FF2B5EF4-FFF2-40B4-BE49-F238E27FC236}">
                <a16:creationId xmlns:a16="http://schemas.microsoft.com/office/drawing/2014/main" id="{F02304CC-A101-4E9F-9553-02E1B412CED7}"/>
              </a:ext>
            </a:extLst>
          </p:cNvPr>
          <p:cNvSpPr>
            <a:spLocks noGrp="1"/>
          </p:cNvSpPr>
          <p:nvPr>
            <p:ph sz="quarter" idx="16"/>
          </p:nvPr>
        </p:nvSpPr>
        <p:spPr>
          <a:xfrm>
            <a:off x="304800" y="1828800"/>
            <a:ext cx="7543800" cy="365125"/>
          </a:xfrm>
        </p:spPr>
        <p:txBody>
          <a:bodyPr/>
          <a:lstStyle/>
          <a:p>
            <a:r>
              <a:rPr lang="en-US" sz="2200" b="1" dirty="0"/>
              <a:t>Transaction 1. </a:t>
            </a:r>
            <a:r>
              <a:rPr lang="en-US" sz="2200" dirty="0"/>
              <a:t>The owner invested $25,000 cash in the business.</a:t>
            </a:r>
            <a:endParaRPr lang="en-US" altLang="en-US" sz="2200" dirty="0"/>
          </a:p>
        </p:txBody>
      </p:sp>
      <p:pic>
        <p:nvPicPr>
          <p:cNvPr id="10" name="Content Placeholder 9"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It reads, cash of $25,000 equals owner's capital of $25,000.">
            <a:extLst>
              <a:ext uri="{FF2B5EF4-FFF2-40B4-BE49-F238E27FC236}">
                <a16:creationId xmlns:a16="http://schemas.microsoft.com/office/drawing/2014/main" id="{4EE5E490-7AC7-49FD-B86F-6CF8CF53F8F1}"/>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46648" y="2663711"/>
            <a:ext cx="8250704" cy="941501"/>
          </a:xfrm>
        </p:spPr>
      </p:pic>
      <p:sp>
        <p:nvSpPr>
          <p:cNvPr id="5" name="Slide Number Placeholder 4">
            <a:extLst>
              <a:ext uri="{FF2B5EF4-FFF2-40B4-BE49-F238E27FC236}">
                <a16:creationId xmlns:a16="http://schemas.microsoft.com/office/drawing/2014/main" id="{DE21E743-769D-4E9C-AD26-486F71933875}"/>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6" name="Footer Placeholder 5">
            <a:extLst>
              <a:ext uri="{FF2B5EF4-FFF2-40B4-BE49-F238E27FC236}">
                <a16:creationId xmlns:a16="http://schemas.microsoft.com/office/drawing/2014/main" id="{EB4D0774-1627-4A97-92B4-03B5BDADABF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92485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527-D48A-49F9-A51E-9861998F0B71}"/>
              </a:ext>
            </a:extLst>
          </p:cNvPr>
          <p:cNvSpPr>
            <a:spLocks noGrp="1"/>
          </p:cNvSpPr>
          <p:nvPr>
            <p:ph type="title"/>
          </p:nvPr>
        </p:nvSpPr>
        <p:spPr>
          <a:xfrm>
            <a:off x="304800" y="762001"/>
            <a:ext cx="8534400" cy="718057"/>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(3 of 6)</a:t>
            </a:r>
            <a:endParaRPr lang="en-US" dirty="0"/>
          </a:p>
        </p:txBody>
      </p:sp>
      <p:sp>
        <p:nvSpPr>
          <p:cNvPr id="3" name="Content Placeholder 2">
            <a:extLst>
              <a:ext uri="{FF2B5EF4-FFF2-40B4-BE49-F238E27FC236}">
                <a16:creationId xmlns:a16="http://schemas.microsoft.com/office/drawing/2014/main" id="{FF1D9E66-222F-47B3-BDE1-526E45369FEC}"/>
              </a:ext>
            </a:extLst>
          </p:cNvPr>
          <p:cNvSpPr>
            <a:spLocks noGrp="1"/>
          </p:cNvSpPr>
          <p:nvPr>
            <p:ph sz="quarter" idx="16"/>
          </p:nvPr>
        </p:nvSpPr>
        <p:spPr>
          <a:xfrm>
            <a:off x="304800" y="1828799"/>
            <a:ext cx="8534400" cy="628073"/>
          </a:xfrm>
        </p:spPr>
        <p:txBody>
          <a:bodyPr/>
          <a:lstStyle/>
          <a:p>
            <a:r>
              <a:rPr lang="en-US" sz="2200" b="1" dirty="0"/>
              <a:t>Transaction 2. </a:t>
            </a:r>
            <a:r>
              <a:rPr lang="en-US" sz="2200" dirty="0"/>
              <a:t>The company purchased $7,000 of office equipment on credit.</a:t>
            </a:r>
            <a:endParaRPr lang="en-US" altLang="en-US" sz="2200" dirty="0"/>
          </a:p>
        </p:txBody>
      </p:sp>
      <p:pic>
        <p:nvPicPr>
          <p:cNvPr id="14" name="Content Placeholder 13"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first row reads, cash of $25,000 equals owner's capital of $25,000. The second row reads, equipment of $7,000 equals accounts payable of $7,000.">
            <a:extLst>
              <a:ext uri="{FF2B5EF4-FFF2-40B4-BE49-F238E27FC236}">
                <a16:creationId xmlns:a16="http://schemas.microsoft.com/office/drawing/2014/main" id="{7D37B223-8BB1-450F-98A5-1E3AEC3DC740}"/>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46648" y="2743200"/>
            <a:ext cx="8250704" cy="1221794"/>
          </a:xfrm>
        </p:spPr>
      </p:pic>
      <p:sp>
        <p:nvSpPr>
          <p:cNvPr id="5" name="Slide Number Placeholder 4">
            <a:extLst>
              <a:ext uri="{FF2B5EF4-FFF2-40B4-BE49-F238E27FC236}">
                <a16:creationId xmlns:a16="http://schemas.microsoft.com/office/drawing/2014/main" id="{BA228D89-C7C8-48B6-BC55-641E378D6720}"/>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6" name="Footer Placeholder 5">
            <a:extLst>
              <a:ext uri="{FF2B5EF4-FFF2-40B4-BE49-F238E27FC236}">
                <a16:creationId xmlns:a16="http://schemas.microsoft.com/office/drawing/2014/main" id="{CF6310E2-4BCD-40C5-A038-200652E5CB1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62975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C5B5-843D-4F34-B81E-9481569238B3}"/>
              </a:ext>
            </a:extLst>
          </p:cNvPr>
          <p:cNvSpPr>
            <a:spLocks noGrp="1"/>
          </p:cNvSpPr>
          <p:nvPr>
            <p:ph type="title"/>
          </p:nvPr>
        </p:nvSpPr>
        <p:spPr>
          <a:xfrm>
            <a:off x="304800" y="762001"/>
            <a:ext cx="8534400" cy="718057"/>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(4 of 6)</a:t>
            </a:r>
            <a:endParaRPr lang="en-US" dirty="0"/>
          </a:p>
        </p:txBody>
      </p:sp>
      <p:sp>
        <p:nvSpPr>
          <p:cNvPr id="3" name="Content Placeholder 2">
            <a:extLst>
              <a:ext uri="{FF2B5EF4-FFF2-40B4-BE49-F238E27FC236}">
                <a16:creationId xmlns:a16="http://schemas.microsoft.com/office/drawing/2014/main" id="{025A5353-F30A-473A-924F-D0519468F595}"/>
              </a:ext>
            </a:extLst>
          </p:cNvPr>
          <p:cNvSpPr>
            <a:spLocks noGrp="1"/>
          </p:cNvSpPr>
          <p:nvPr>
            <p:ph sz="quarter" idx="16"/>
          </p:nvPr>
        </p:nvSpPr>
        <p:spPr>
          <a:xfrm>
            <a:off x="304800" y="1828800"/>
            <a:ext cx="8534400" cy="685800"/>
          </a:xfrm>
        </p:spPr>
        <p:txBody>
          <a:bodyPr/>
          <a:lstStyle/>
          <a:p>
            <a:r>
              <a:rPr lang="en-US" sz="2200" b="1" dirty="0"/>
              <a:t>Transaction 3. </a:t>
            </a:r>
            <a:r>
              <a:rPr lang="en-US" sz="2200" dirty="0"/>
              <a:t>The company received $8,000 cash in exchange for services performed.</a:t>
            </a:r>
            <a:endParaRPr lang="en-US" altLang="en-US" sz="2200" dirty="0"/>
          </a:p>
        </p:txBody>
      </p:sp>
      <p:pic>
        <p:nvPicPr>
          <p:cNvPr id="10" name="Content Placeholder 9"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first row reads, cash of $25,000 equals owner's capital of $25,000. The second row reads, equipment of $7,000 equals accounts payable of $7,000. The third row reads, cash of 8,000 equals revenue of $8,000 which is service revenue, displayed in red font. ">
            <a:extLst>
              <a:ext uri="{FF2B5EF4-FFF2-40B4-BE49-F238E27FC236}">
                <a16:creationId xmlns:a16="http://schemas.microsoft.com/office/drawing/2014/main" id="{873D187E-068D-4D63-AD62-EDE486A07022}"/>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348006" y="2813852"/>
            <a:ext cx="8505334" cy="1324602"/>
          </a:xfrm>
        </p:spPr>
      </p:pic>
      <p:sp>
        <p:nvSpPr>
          <p:cNvPr id="5" name="Slide Number Placeholder 4">
            <a:extLst>
              <a:ext uri="{FF2B5EF4-FFF2-40B4-BE49-F238E27FC236}">
                <a16:creationId xmlns:a16="http://schemas.microsoft.com/office/drawing/2014/main" id="{13065780-323A-40F2-B5C6-9198C198C937}"/>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6" name="Footer Placeholder 5">
            <a:extLst>
              <a:ext uri="{FF2B5EF4-FFF2-40B4-BE49-F238E27FC236}">
                <a16:creationId xmlns:a16="http://schemas.microsoft.com/office/drawing/2014/main" id="{8CD0631C-D825-4339-AC8F-A6016F9707E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81837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A11D-F325-48DA-89D8-1EC9ADA22487}"/>
              </a:ext>
            </a:extLst>
          </p:cNvPr>
          <p:cNvSpPr>
            <a:spLocks noGrp="1"/>
          </p:cNvSpPr>
          <p:nvPr>
            <p:ph type="title"/>
          </p:nvPr>
        </p:nvSpPr>
        <p:spPr>
          <a:xfrm>
            <a:off x="304800" y="762001"/>
            <a:ext cx="8534400" cy="718057"/>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(5 of 6)</a:t>
            </a:r>
            <a:endParaRPr lang="en-US" dirty="0"/>
          </a:p>
        </p:txBody>
      </p:sp>
      <p:sp>
        <p:nvSpPr>
          <p:cNvPr id="3" name="Content Placeholder 2">
            <a:extLst>
              <a:ext uri="{FF2B5EF4-FFF2-40B4-BE49-F238E27FC236}">
                <a16:creationId xmlns:a16="http://schemas.microsoft.com/office/drawing/2014/main" id="{96F4D3A5-EA74-47EB-87CE-31A778B24F5B}"/>
              </a:ext>
            </a:extLst>
          </p:cNvPr>
          <p:cNvSpPr>
            <a:spLocks noGrp="1"/>
          </p:cNvSpPr>
          <p:nvPr>
            <p:ph sz="quarter" idx="16"/>
          </p:nvPr>
        </p:nvSpPr>
        <p:spPr>
          <a:xfrm>
            <a:off x="304800" y="1828800"/>
            <a:ext cx="7162800" cy="365125"/>
          </a:xfrm>
        </p:spPr>
        <p:txBody>
          <a:bodyPr/>
          <a:lstStyle/>
          <a:p>
            <a:r>
              <a:rPr lang="en-US" sz="2200" b="1" dirty="0"/>
              <a:t>Transaction 4. </a:t>
            </a:r>
            <a:r>
              <a:rPr lang="en-US" sz="2200" dirty="0"/>
              <a:t>The company paid $850 for this month’s rent.</a:t>
            </a:r>
            <a:endParaRPr lang="en-US" altLang="en-US" sz="2200" dirty="0"/>
          </a:p>
        </p:txBody>
      </p:sp>
      <p:pic>
        <p:nvPicPr>
          <p:cNvPr id="10" name="Content Placeholder 9"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illustration displays five rows. The first row reads, cash of $25,000 equals owner's capital of $25,000. The second row reads, equipment of $7,000 equals accounts payable of $7,000. The third row reads, cash of 8,000 equals revenue of $8,000 which is service revenue, displayed in red font. The fourth row reads, cash of negative 850 equals and expense of negative $850, which is displayed as rent expense in red font.">
            <a:extLst>
              <a:ext uri="{FF2B5EF4-FFF2-40B4-BE49-F238E27FC236}">
                <a16:creationId xmlns:a16="http://schemas.microsoft.com/office/drawing/2014/main" id="{227C82C6-67E4-49F7-83B5-FEA9C6706EE8}"/>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297730" y="2564119"/>
            <a:ext cx="8768170" cy="1626881"/>
          </a:xfrm>
        </p:spPr>
      </p:pic>
      <p:sp>
        <p:nvSpPr>
          <p:cNvPr id="5" name="Slide Number Placeholder 4">
            <a:extLst>
              <a:ext uri="{FF2B5EF4-FFF2-40B4-BE49-F238E27FC236}">
                <a16:creationId xmlns:a16="http://schemas.microsoft.com/office/drawing/2014/main" id="{4077CE8A-3220-42BE-90DB-957869FED438}"/>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6" name="Footer Placeholder 5">
            <a:extLst>
              <a:ext uri="{FF2B5EF4-FFF2-40B4-BE49-F238E27FC236}">
                <a16:creationId xmlns:a16="http://schemas.microsoft.com/office/drawing/2014/main" id="{8294859A-79BA-4EBB-9058-C5CD6C5CE7F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10912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49A6-E75F-450E-AD17-296FEFEF5B13}"/>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(6 of 6)</a:t>
            </a:r>
            <a:endParaRPr lang="en-US" dirty="0"/>
          </a:p>
        </p:txBody>
      </p:sp>
      <p:sp>
        <p:nvSpPr>
          <p:cNvPr id="3" name="Content Placeholder 2">
            <a:extLst>
              <a:ext uri="{FF2B5EF4-FFF2-40B4-BE49-F238E27FC236}">
                <a16:creationId xmlns:a16="http://schemas.microsoft.com/office/drawing/2014/main" id="{E07ABD7B-20DF-43C6-8A2E-EE83A64AA173}"/>
              </a:ext>
            </a:extLst>
          </p:cNvPr>
          <p:cNvSpPr>
            <a:spLocks noGrp="1"/>
          </p:cNvSpPr>
          <p:nvPr>
            <p:ph sz="quarter" idx="16"/>
          </p:nvPr>
        </p:nvSpPr>
        <p:spPr>
          <a:xfrm>
            <a:off x="304800" y="1828800"/>
            <a:ext cx="7696200" cy="381000"/>
          </a:xfrm>
        </p:spPr>
        <p:txBody>
          <a:bodyPr/>
          <a:lstStyle/>
          <a:p>
            <a:r>
              <a:rPr lang="en-US" sz="2200" b="1" dirty="0"/>
              <a:t>Transaction 5. </a:t>
            </a:r>
            <a:r>
              <a:rPr lang="en-US" sz="2200" dirty="0"/>
              <a:t>The owner withdrew $1,000 cash for personal use.</a:t>
            </a:r>
            <a:endParaRPr lang="en-US" altLang="en-US" sz="2200" dirty="0"/>
          </a:p>
        </p:txBody>
      </p:sp>
      <p:pic>
        <p:nvPicPr>
          <p:cNvPr id="9" name="Content Placeholder 8"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illustration displays five rows. The first row reads, cash of $25,000 equals owner's capital of $25,000. The second row reads, equipment of $7,000 equals accounts payable of $7,000. The third row reads, cash of 8,000 equals revenue of $8,000 which is service revenue, displayed in red font. The fourth row reads, cash of negative 850 equals and expense of negative $850, which is displayed as rent expense in red font. The fifth row reads, cash of negative 1,000  equals owner's drawings of negative $1,000. The last row read the totals cash of 31,150 plus equipment of  $7,000 equals accounts payable of $7,000 plus owner's capital of $25,000 minus owner's drawings of $1,000 plus revenue of $8,000 minus expense of $850 gives, $38,150 where each entries are double underlined.">
            <a:extLst>
              <a:ext uri="{FF2B5EF4-FFF2-40B4-BE49-F238E27FC236}">
                <a16:creationId xmlns:a16="http://schemas.microsoft.com/office/drawing/2014/main" id="{24DF9A0D-C4C2-406F-8A44-BBC81B7586BD}"/>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64621" y="2514600"/>
            <a:ext cx="8214758" cy="2424028"/>
          </a:xfrm>
        </p:spPr>
      </p:pic>
      <p:sp>
        <p:nvSpPr>
          <p:cNvPr id="6" name="Slide Number Placeholder 5">
            <a:extLst>
              <a:ext uri="{FF2B5EF4-FFF2-40B4-BE49-F238E27FC236}">
                <a16:creationId xmlns:a16="http://schemas.microsoft.com/office/drawing/2014/main" id="{0AEAED7E-D123-4A49-9FE8-82328358DE04}"/>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7" name="Footer Placeholder 6">
            <a:extLst>
              <a:ext uri="{FF2B5EF4-FFF2-40B4-BE49-F238E27FC236}">
                <a16:creationId xmlns:a16="http://schemas.microsoft.com/office/drawing/2014/main" id="{B5DC8717-ABFF-40FF-A57A-996BE716E7E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1708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3591-C8D0-4FEA-9031-ABAFDA4FA1E2}"/>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Four Financial Statements</a:t>
            </a:r>
            <a:endParaRPr lang="en-US" dirty="0"/>
          </a:p>
        </p:txBody>
      </p:sp>
      <p:pic>
        <p:nvPicPr>
          <p:cNvPr id="7" name="Content Placeholder 6" descr="The four financial statements companies prepare are, income statement, owner's equity statement, balance sheet, and statement of cash flows. ">
            <a:extLst>
              <a:ext uri="{FF2B5EF4-FFF2-40B4-BE49-F238E27FC236}">
                <a16:creationId xmlns:a16="http://schemas.microsoft.com/office/drawing/2014/main" id="{DA59975A-C1E6-4445-BD6C-C725ED6F5EC4}"/>
              </a:ext>
            </a:extLst>
          </p:cNvPr>
          <p:cNvPicPr>
            <a:picLocks noGrp="1" noChangeAspect="1"/>
          </p:cNvPicPr>
          <p:nvPr>
            <p:ph sz="quarter" idx="16"/>
          </p:nvPr>
        </p:nvPicPr>
        <p:blipFill>
          <a:blip r:embed="rId2"/>
          <a:stretch>
            <a:fillRect/>
          </a:stretch>
        </p:blipFill>
        <p:spPr>
          <a:xfrm>
            <a:off x="820126" y="1981200"/>
            <a:ext cx="7503748" cy="3276600"/>
          </a:xfrm>
          <a:prstGeom prst="rect">
            <a:avLst/>
          </a:prstGeom>
        </p:spPr>
      </p:pic>
      <p:sp>
        <p:nvSpPr>
          <p:cNvPr id="5" name="Slide Number Placeholder 4">
            <a:extLst>
              <a:ext uri="{FF2B5EF4-FFF2-40B4-BE49-F238E27FC236}">
                <a16:creationId xmlns:a16="http://schemas.microsoft.com/office/drawing/2014/main" id="{E7B47C3D-84A2-40D6-B7DA-9F4E41C3A2A1}"/>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6" name="Footer Placeholder 5">
            <a:extLst>
              <a:ext uri="{FF2B5EF4-FFF2-40B4-BE49-F238E27FC236}">
                <a16:creationId xmlns:a16="http://schemas.microsoft.com/office/drawing/2014/main" id="{BB264189-DA43-47C9-AA9A-DAA62A3FC8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5800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1545-A6D4-4F3E-A805-F6E0986199F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Who Uses Accounting Data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3B99D494-D701-43F7-8C5A-CD74D98BAB3B}"/>
              </a:ext>
            </a:extLst>
          </p:cNvPr>
          <p:cNvSpPr>
            <a:spLocks noGrp="1"/>
          </p:cNvSpPr>
          <p:nvPr>
            <p:ph sz="quarter" idx="16"/>
          </p:nvPr>
        </p:nvSpPr>
        <p:spPr>
          <a:xfrm>
            <a:off x="304800" y="1828800"/>
            <a:ext cx="8534400" cy="3124200"/>
          </a:xfrm>
        </p:spPr>
        <p:txBody>
          <a:bodyPr/>
          <a:lstStyle/>
          <a:p>
            <a:pPr>
              <a:buSzPct val="95000"/>
            </a:pPr>
            <a:r>
              <a:rPr lang="en-US" altLang="en-US" b="1" dirty="0">
                <a:latin typeface="Calibri" panose="020F0502020204030204" pitchFamily="34" charset="0"/>
              </a:rPr>
              <a:t>External Users</a:t>
            </a:r>
          </a:p>
          <a:p>
            <a:pPr marL="292608" lvl="2" indent="-292608">
              <a:spcBef>
                <a:spcPts val="1000"/>
              </a:spcBef>
              <a:buClr>
                <a:srgbClr val="990000"/>
              </a:buClr>
              <a:buSzPct val="100000"/>
            </a:pPr>
            <a:r>
              <a:rPr lang="en-US" sz="2800" b="1" dirty="0">
                <a:latin typeface="Calibri" panose="020F0502020204030204" pitchFamily="34" charset="0"/>
              </a:rPr>
              <a:t>Investors</a:t>
            </a:r>
            <a:endParaRPr lang="en-US" sz="2800" dirty="0">
              <a:latin typeface="Calibri" panose="020F0502020204030204" pitchFamily="34" charset="0"/>
            </a:endParaRPr>
          </a:p>
          <a:p>
            <a:pPr marL="621792" lvl="3" indent="-320040">
              <a:buClr>
                <a:srgbClr val="990000"/>
              </a:buClr>
              <a:buSzPct val="80000"/>
              <a:buFont typeface="Courier New" panose="02070309020205020404" pitchFamily="49" charset="0"/>
              <a:buChar char="o"/>
            </a:pPr>
            <a:r>
              <a:rPr lang="en-US" sz="2600" dirty="0">
                <a:latin typeface="Calibri" panose="020F0502020204030204" pitchFamily="34" charset="0"/>
              </a:rPr>
              <a:t>Is </a:t>
            </a:r>
            <a:r>
              <a:rPr lang="en-US" sz="2600" b="1" dirty="0">
                <a:solidFill>
                  <a:srgbClr val="990000"/>
                </a:solidFill>
                <a:latin typeface="Calibri" panose="020F0502020204030204" pitchFamily="34" charset="0"/>
              </a:rPr>
              <a:t>General</a:t>
            </a:r>
            <a:r>
              <a:rPr lang="en-US" sz="2600" dirty="0">
                <a:latin typeface="Calibri" panose="020F0502020204030204" pitchFamily="34" charset="0"/>
              </a:rPr>
              <a:t> </a:t>
            </a:r>
            <a:r>
              <a:rPr lang="en-US" sz="2600" b="1" dirty="0">
                <a:solidFill>
                  <a:srgbClr val="990000"/>
                </a:solidFill>
                <a:latin typeface="Calibri" panose="020F0502020204030204" pitchFamily="34" charset="0"/>
              </a:rPr>
              <a:t>Electric</a:t>
            </a:r>
            <a:r>
              <a:rPr lang="en-US" sz="2600" dirty="0">
                <a:latin typeface="Calibri" panose="020F0502020204030204" pitchFamily="34" charset="0"/>
              </a:rPr>
              <a:t> earning satisfactory income?</a:t>
            </a:r>
          </a:p>
          <a:p>
            <a:pPr marL="621792" lvl="3" indent="-320040">
              <a:buClr>
                <a:srgbClr val="990000"/>
              </a:buClr>
              <a:buSzPct val="80000"/>
              <a:buFont typeface="Courier New" panose="02070309020205020404" pitchFamily="49" charset="0"/>
              <a:buChar char="o"/>
            </a:pPr>
            <a:r>
              <a:rPr lang="en-US" sz="2600" dirty="0">
                <a:latin typeface="Calibri" panose="020F0502020204030204" pitchFamily="34" charset="0"/>
              </a:rPr>
              <a:t>How does </a:t>
            </a:r>
            <a:r>
              <a:rPr lang="en-US" sz="2600" b="1" dirty="0">
                <a:solidFill>
                  <a:srgbClr val="990000"/>
                </a:solidFill>
                <a:latin typeface="Calibri" panose="020F0502020204030204" pitchFamily="34" charset="0"/>
              </a:rPr>
              <a:t>Disney</a:t>
            </a:r>
            <a:r>
              <a:rPr lang="en-US" sz="2600" dirty="0">
                <a:latin typeface="Calibri" panose="020F0502020204030204" pitchFamily="34" charset="0"/>
              </a:rPr>
              <a:t> compare in size and profitability with </a:t>
            </a:r>
            <a:r>
              <a:rPr lang="en-US" sz="2600" b="1" dirty="0">
                <a:solidFill>
                  <a:srgbClr val="990000"/>
                </a:solidFill>
                <a:latin typeface="Calibri" panose="020F0502020204030204" pitchFamily="34" charset="0"/>
              </a:rPr>
              <a:t>Time</a:t>
            </a:r>
            <a:r>
              <a:rPr lang="en-US" sz="2600" dirty="0">
                <a:latin typeface="Calibri" panose="020F0502020204030204" pitchFamily="34" charset="0"/>
              </a:rPr>
              <a:t> </a:t>
            </a:r>
            <a:r>
              <a:rPr lang="en-US" sz="2600" b="1" dirty="0">
                <a:solidFill>
                  <a:srgbClr val="990000"/>
                </a:solidFill>
                <a:latin typeface="Calibri" panose="020F0502020204030204" pitchFamily="34" charset="0"/>
              </a:rPr>
              <a:t>Warner</a:t>
            </a:r>
            <a:r>
              <a:rPr lang="en-US" sz="2600" dirty="0">
                <a:latin typeface="Calibri" panose="020F0502020204030204" pitchFamily="34" charset="0"/>
              </a:rPr>
              <a:t>?</a:t>
            </a:r>
          </a:p>
          <a:p>
            <a:pPr marL="292608" lvl="2" indent="-292608">
              <a:spcBef>
                <a:spcPts val="1000"/>
              </a:spcBef>
              <a:buClr>
                <a:srgbClr val="990000"/>
              </a:buClr>
              <a:buSzPct val="100000"/>
            </a:pPr>
            <a:r>
              <a:rPr lang="en-US" altLang="en-US" sz="2800" b="1" dirty="0">
                <a:latin typeface="Calibri" panose="020F0502020204030204" pitchFamily="34" charset="0"/>
              </a:rPr>
              <a:t>Creditors</a:t>
            </a:r>
            <a:r>
              <a:rPr lang="en-US" altLang="en-US" sz="2800" dirty="0">
                <a:latin typeface="Calibri" panose="020F0502020204030204" pitchFamily="34" charset="0"/>
              </a:rPr>
              <a:t> – </a:t>
            </a:r>
            <a:r>
              <a:rPr lang="en-US" sz="2800" dirty="0">
                <a:latin typeface="Calibri" panose="020F0502020204030204" pitchFamily="34" charset="0"/>
              </a:rPr>
              <a:t>Will </a:t>
            </a:r>
            <a:r>
              <a:rPr lang="en-US" sz="2800" b="1" dirty="0">
                <a:solidFill>
                  <a:srgbClr val="990000"/>
                </a:solidFill>
                <a:latin typeface="Calibri" panose="020F0502020204030204" pitchFamily="34" charset="0"/>
              </a:rPr>
              <a:t>United</a:t>
            </a:r>
            <a:r>
              <a:rPr lang="en-US" sz="2800" dirty="0">
                <a:latin typeface="Calibri" panose="020F0502020204030204" pitchFamily="34" charset="0"/>
              </a:rPr>
              <a:t> </a:t>
            </a:r>
            <a:r>
              <a:rPr lang="en-US" sz="2800" b="1" dirty="0">
                <a:solidFill>
                  <a:srgbClr val="990000"/>
                </a:solidFill>
                <a:latin typeface="Calibri" panose="020F0502020204030204" pitchFamily="34" charset="0"/>
              </a:rPr>
              <a:t>Airlines</a:t>
            </a:r>
            <a:r>
              <a:rPr lang="en-US" sz="2800" dirty="0">
                <a:latin typeface="Calibri" panose="020F0502020204030204" pitchFamily="34" charset="0"/>
              </a:rPr>
              <a:t> be able to pay its debts as they come due?</a:t>
            </a:r>
            <a:endParaRPr lang="en-US" alt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403296F-A83C-45D0-978F-EACD283657FA}"/>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5D4E59BD-AD6D-4592-BFCC-79B543E45C7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57616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304705"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(1 of 7)</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2667000"/>
          </a:xfrm>
        </p:spPr>
        <p:txBody>
          <a:bodyPr/>
          <a:lstStyle/>
          <a:p>
            <a:pPr marL="0" lvl="1" indent="0">
              <a:buClr>
                <a:schemeClr val="tx1"/>
              </a:buClr>
              <a:buNone/>
            </a:pPr>
            <a:r>
              <a:rPr lang="en-US" altLang="en-US" dirty="0"/>
              <a:t>Net income will result during a time period when:</a:t>
            </a:r>
          </a:p>
          <a:p>
            <a:pPr marL="0" lvl="1" indent="0">
              <a:buClr>
                <a:schemeClr val="tx1"/>
              </a:buClr>
              <a:buNone/>
            </a:pPr>
            <a:r>
              <a:rPr lang="en-US" altLang="en-US" dirty="0">
                <a:solidFill>
                  <a:schemeClr val="accent2"/>
                </a:solidFill>
              </a:rPr>
              <a:t>a.</a:t>
            </a:r>
            <a:r>
              <a:rPr lang="en-US" altLang="en-US" dirty="0"/>
              <a:t> assets exceed liabilities</a:t>
            </a:r>
          </a:p>
          <a:p>
            <a:pPr marL="0" lvl="1" indent="0">
              <a:buClr>
                <a:schemeClr val="tx1"/>
              </a:buClr>
              <a:buNone/>
            </a:pPr>
            <a:r>
              <a:rPr lang="en-US" altLang="en-US" dirty="0">
                <a:solidFill>
                  <a:schemeClr val="accent2"/>
                </a:solidFill>
              </a:rPr>
              <a:t>b.</a:t>
            </a:r>
            <a:r>
              <a:rPr lang="en-US" altLang="en-US" dirty="0"/>
              <a:t> assets exceed revenues</a:t>
            </a:r>
          </a:p>
          <a:p>
            <a:pPr marL="0" lvl="1" indent="0">
              <a:buClr>
                <a:schemeClr val="tx1"/>
              </a:buClr>
              <a:buNone/>
            </a:pPr>
            <a:r>
              <a:rPr lang="en-US" altLang="en-US" dirty="0">
                <a:solidFill>
                  <a:schemeClr val="accent2"/>
                </a:solidFill>
              </a:rPr>
              <a:t>c.</a:t>
            </a:r>
            <a:r>
              <a:rPr lang="en-US" altLang="en-US" dirty="0"/>
              <a:t> expenses exceed revenues</a:t>
            </a:r>
          </a:p>
          <a:p>
            <a:pPr marL="0" lvl="1" indent="0">
              <a:buClr>
                <a:schemeClr val="tx1"/>
              </a:buClr>
              <a:buNone/>
            </a:pPr>
            <a:r>
              <a:rPr lang="en-US" altLang="en-US" dirty="0">
                <a:solidFill>
                  <a:schemeClr val="accent2"/>
                </a:solidFill>
              </a:rPr>
              <a:t>d.</a:t>
            </a:r>
            <a:r>
              <a:rPr lang="en-US" altLang="en-US" dirty="0"/>
              <a:t> revenues exceed expenses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90983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304800" y="762001"/>
            <a:ext cx="8534400" cy="685800"/>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(2 of 7)</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534400" cy="2667000"/>
          </a:xfrm>
        </p:spPr>
        <p:txBody>
          <a:bodyPr/>
          <a:lstStyle/>
          <a:p>
            <a:pPr marL="0" lvl="1" indent="0">
              <a:buClr>
                <a:schemeClr val="tx1"/>
              </a:buClr>
            </a:pPr>
            <a:r>
              <a:rPr lang="en-US" altLang="en-US" dirty="0"/>
              <a:t>Net income will result during a time period when:</a:t>
            </a:r>
          </a:p>
          <a:p>
            <a:pPr marL="0" lvl="1" indent="0">
              <a:buClr>
                <a:schemeClr val="tx1"/>
              </a:buClr>
            </a:pPr>
            <a:r>
              <a:rPr lang="en-US" altLang="en-US" dirty="0">
                <a:solidFill>
                  <a:schemeClr val="accent2"/>
                </a:solidFill>
              </a:rPr>
              <a:t>a.</a:t>
            </a:r>
            <a:r>
              <a:rPr lang="en-US" altLang="en-US" dirty="0"/>
              <a:t> assets exceed liabilities</a:t>
            </a:r>
          </a:p>
          <a:p>
            <a:pPr marL="0" lvl="1" indent="0">
              <a:buClr>
                <a:schemeClr val="tx1"/>
              </a:buClr>
            </a:pPr>
            <a:r>
              <a:rPr lang="en-US" altLang="en-US" dirty="0">
                <a:solidFill>
                  <a:schemeClr val="accent2"/>
                </a:solidFill>
              </a:rPr>
              <a:t>b.</a:t>
            </a:r>
            <a:r>
              <a:rPr lang="en-US" altLang="en-US" dirty="0"/>
              <a:t> assets exceed revenues</a:t>
            </a:r>
          </a:p>
          <a:p>
            <a:pPr marL="0" lvl="1" indent="0">
              <a:buClr>
                <a:schemeClr val="tx1"/>
              </a:buClr>
            </a:pPr>
            <a:r>
              <a:rPr lang="en-US" altLang="en-US" dirty="0">
                <a:solidFill>
                  <a:schemeClr val="accent2"/>
                </a:solidFill>
              </a:rPr>
              <a:t>c.</a:t>
            </a:r>
            <a:r>
              <a:rPr lang="en-US" altLang="en-US" dirty="0"/>
              <a:t> expenses exceed revenues</a:t>
            </a:r>
          </a:p>
          <a:p>
            <a:pPr marL="0" lvl="1" indent="0">
              <a:buClr>
                <a:schemeClr val="tx1"/>
              </a:buClr>
            </a:pPr>
            <a:r>
              <a:rPr lang="en-US" altLang="en-US" dirty="0">
                <a:solidFill>
                  <a:schemeClr val="accent2"/>
                </a:solidFill>
              </a:rPr>
              <a:t>d.</a:t>
            </a:r>
            <a:r>
              <a:rPr lang="en-US" altLang="en-US" dirty="0"/>
              <a:t> Answer: revenues exceed expenses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27768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D56F-7A99-4148-B5F3-4E2FB76DF6D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(3 of 7)</a:t>
            </a:r>
            <a:endParaRPr lang="en-US" dirty="0"/>
          </a:p>
        </p:txBody>
      </p:sp>
      <p:sp>
        <p:nvSpPr>
          <p:cNvPr id="3" name="Content Placeholder 2">
            <a:extLst>
              <a:ext uri="{FF2B5EF4-FFF2-40B4-BE49-F238E27FC236}">
                <a16:creationId xmlns:a16="http://schemas.microsoft.com/office/drawing/2014/main" id="{DAD11E9F-EB47-493E-86F4-F397BA5C27F5}"/>
              </a:ext>
            </a:extLst>
          </p:cNvPr>
          <p:cNvSpPr>
            <a:spLocks noGrp="1"/>
          </p:cNvSpPr>
          <p:nvPr>
            <p:ph sz="quarter" idx="16"/>
          </p:nvPr>
        </p:nvSpPr>
        <p:spPr>
          <a:xfrm>
            <a:off x="304800" y="1828800"/>
            <a:ext cx="2971800" cy="1094704"/>
          </a:xfrm>
        </p:spPr>
        <p:txBody>
          <a:bodyPr/>
          <a:lstStyle/>
          <a:p>
            <a:r>
              <a:rPr lang="en-US" altLang="en-US" sz="2400" b="1" dirty="0"/>
              <a:t>Softbyte</a:t>
            </a:r>
            <a:r>
              <a:rPr lang="en-US" altLang="en-US" sz="2400" dirty="0"/>
              <a:t> statements for the Month Ended September 30, 2020</a:t>
            </a:r>
          </a:p>
        </p:txBody>
      </p:sp>
      <p:pic>
        <p:nvPicPr>
          <p:cNvPr id="7" name="Content Placeholder 6" descr="An illustration displays an income statement. The statement has three columns, parameters, and two numeric columns. Revenues, including service revenue, $4,700 displayed in the second of two numeric columns. Expenses displayed in the first numeric column are as follows: salaries and wages expense of 900; rent expense of 600; advertising expense of 250; and utilities expense of 200. The total expenses are 1,950 displayed in the second numeric column. The net income is $2,750, double underlined, displayed in the second numeric column in red font. An illustration of the Owner's equity statement has two columns, the first contains the parameters, and the second is a numeric column. The owner's capital, on September 1 is $0. After adding investments of 15,000; net income of 2,750 from the income statement, which is displayed in the red font; and subtracting drawings of 1,300, owner's capital, on September 30 is $16,450, double underlined.">
            <a:extLst>
              <a:ext uri="{FF2B5EF4-FFF2-40B4-BE49-F238E27FC236}">
                <a16:creationId xmlns:a16="http://schemas.microsoft.com/office/drawing/2014/main" id="{5B25B01A-2D65-4DB7-B451-73A4D78104E7}"/>
              </a:ext>
            </a:extLst>
          </p:cNvPr>
          <p:cNvPicPr>
            <a:picLocks noGrp="1" noChangeAspect="1"/>
          </p:cNvPicPr>
          <p:nvPr>
            <p:ph sz="quarter" idx="17"/>
          </p:nvPr>
        </p:nvPicPr>
        <p:blipFill>
          <a:blip r:embed="rId2"/>
          <a:stretch>
            <a:fillRect/>
          </a:stretch>
        </p:blipFill>
        <p:spPr>
          <a:xfrm>
            <a:off x="4191000" y="1722649"/>
            <a:ext cx="4526280" cy="4555703"/>
          </a:xfrm>
          <a:prstGeom prst="rect">
            <a:avLst/>
          </a:prstGeom>
        </p:spPr>
      </p:pic>
      <p:sp>
        <p:nvSpPr>
          <p:cNvPr id="5" name="Slide Number Placeholder 4">
            <a:extLst>
              <a:ext uri="{FF2B5EF4-FFF2-40B4-BE49-F238E27FC236}">
                <a16:creationId xmlns:a16="http://schemas.microsoft.com/office/drawing/2014/main" id="{79D8A62F-8290-414E-87C7-9D3579730C20}"/>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6" name="Footer Placeholder 5">
            <a:extLst>
              <a:ext uri="{FF2B5EF4-FFF2-40B4-BE49-F238E27FC236}">
                <a16:creationId xmlns:a16="http://schemas.microsoft.com/office/drawing/2014/main" id="{B7D8A731-426A-4D00-9C13-6FB12065446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85028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2557-5741-4422-BBA7-1464D6D1ACCD}"/>
              </a:ext>
            </a:extLst>
          </p:cNvPr>
          <p:cNvSpPr>
            <a:spLocks noGrp="1"/>
          </p:cNvSpPr>
          <p:nvPr>
            <p:ph type="title"/>
          </p:nvPr>
        </p:nvSpPr>
        <p:spPr>
          <a:xfrm>
            <a:off x="304800" y="762001"/>
            <a:ext cx="8534400" cy="719277"/>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(4 of 7)</a:t>
            </a:r>
            <a:endParaRPr lang="en-US" dirty="0"/>
          </a:p>
        </p:txBody>
      </p:sp>
      <p:sp>
        <p:nvSpPr>
          <p:cNvPr id="3" name="Content Placeholder 2">
            <a:extLst>
              <a:ext uri="{FF2B5EF4-FFF2-40B4-BE49-F238E27FC236}">
                <a16:creationId xmlns:a16="http://schemas.microsoft.com/office/drawing/2014/main" id="{5ECB13D5-4775-45FE-9B52-729BD61CE36E}"/>
              </a:ext>
            </a:extLst>
          </p:cNvPr>
          <p:cNvSpPr>
            <a:spLocks noGrp="1"/>
          </p:cNvSpPr>
          <p:nvPr>
            <p:ph sz="quarter" idx="16"/>
          </p:nvPr>
        </p:nvSpPr>
        <p:spPr>
          <a:xfrm>
            <a:off x="304800" y="1828800"/>
            <a:ext cx="3086100" cy="1143000"/>
          </a:xfrm>
        </p:spPr>
        <p:txBody>
          <a:bodyPr/>
          <a:lstStyle/>
          <a:p>
            <a:r>
              <a:rPr lang="en-US" altLang="en-US" sz="2400" b="1" dirty="0"/>
              <a:t>Softbyte</a:t>
            </a:r>
            <a:r>
              <a:rPr lang="en-US" altLang="en-US" sz="2400" dirty="0"/>
              <a:t> statements for the Month Ended September 30, 2020</a:t>
            </a:r>
          </a:p>
        </p:txBody>
      </p:sp>
      <p:pic>
        <p:nvPicPr>
          <p:cNvPr id="7" name="Content Placeholder 6" descr="An illustration displays an Owner's equity statement. It has two columns, the first contains the parameters, and the second is a numeric column. Owner's capital, September 1, $0. After adding investments of 15,000; net income of 2,750 from the income statement, and subtracting drawings of 1,300, owner's capital, on September 30 is $16,450, double underlined and displayed in red font. An illustration of the balance sheet has two columns, the parameters, and the numeric column. It is divided into two sections, assets, and Liabilities and Owner's equity. The assets include the following entries: cash of $8,050; accounts receivable of 1,400; supplies of 1,600; equipment of 7,000; and total assets of $18,050, double underlined. Liabilities and owner's equity include the following entries: accounts payable of $1,600; owner's capital of 16,450 displayed in red font which is added from the Owner's equity statement; and total liabilities and equity of $18,050, double underlined. ">
            <a:extLst>
              <a:ext uri="{FF2B5EF4-FFF2-40B4-BE49-F238E27FC236}">
                <a16:creationId xmlns:a16="http://schemas.microsoft.com/office/drawing/2014/main" id="{F7ED35AC-05E5-4677-BA12-FB76E8A43114}"/>
              </a:ext>
            </a:extLst>
          </p:cNvPr>
          <p:cNvPicPr>
            <a:picLocks noGrp="1" noChangeAspect="1"/>
          </p:cNvPicPr>
          <p:nvPr>
            <p:ph sz="quarter" idx="17"/>
          </p:nvPr>
        </p:nvPicPr>
        <p:blipFill>
          <a:blip r:embed="rId2"/>
          <a:stretch>
            <a:fillRect/>
          </a:stretch>
        </p:blipFill>
        <p:spPr>
          <a:xfrm>
            <a:off x="4092629" y="1600200"/>
            <a:ext cx="4365571" cy="4637228"/>
          </a:xfrm>
          <a:prstGeom prst="rect">
            <a:avLst/>
          </a:prstGeom>
        </p:spPr>
      </p:pic>
      <p:sp>
        <p:nvSpPr>
          <p:cNvPr id="5" name="Slide Number Placeholder 4">
            <a:extLst>
              <a:ext uri="{FF2B5EF4-FFF2-40B4-BE49-F238E27FC236}">
                <a16:creationId xmlns:a16="http://schemas.microsoft.com/office/drawing/2014/main" id="{91C54E75-7A5A-4D4E-942A-54E6F3718636}"/>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6" name="Footer Placeholder 5">
            <a:extLst>
              <a:ext uri="{FF2B5EF4-FFF2-40B4-BE49-F238E27FC236}">
                <a16:creationId xmlns:a16="http://schemas.microsoft.com/office/drawing/2014/main" id="{17707651-00C6-43F5-9FFE-0654EE73F3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1723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2557-5741-4422-BBA7-1464D6D1ACCD}"/>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(5 of 7)</a:t>
            </a:r>
            <a:endParaRPr lang="en-US" dirty="0"/>
          </a:p>
        </p:txBody>
      </p:sp>
      <p:sp>
        <p:nvSpPr>
          <p:cNvPr id="3" name="Content Placeholder 2">
            <a:extLst>
              <a:ext uri="{FF2B5EF4-FFF2-40B4-BE49-F238E27FC236}">
                <a16:creationId xmlns:a16="http://schemas.microsoft.com/office/drawing/2014/main" id="{5ECB13D5-4775-45FE-9B52-729BD61CE36E}"/>
              </a:ext>
            </a:extLst>
          </p:cNvPr>
          <p:cNvSpPr>
            <a:spLocks noGrp="1"/>
          </p:cNvSpPr>
          <p:nvPr>
            <p:ph sz="quarter" idx="16"/>
          </p:nvPr>
        </p:nvSpPr>
        <p:spPr>
          <a:xfrm>
            <a:off x="304800" y="1828800"/>
            <a:ext cx="3086100" cy="1143000"/>
          </a:xfrm>
        </p:spPr>
        <p:txBody>
          <a:bodyPr/>
          <a:lstStyle/>
          <a:p>
            <a:r>
              <a:rPr lang="en-US" altLang="en-US" sz="2400" b="1" dirty="0"/>
              <a:t>Softbyte</a:t>
            </a:r>
            <a:r>
              <a:rPr lang="en-US" altLang="en-US" sz="2400" dirty="0"/>
              <a:t> statements for the Month Ended September 30, 2020</a:t>
            </a:r>
          </a:p>
        </p:txBody>
      </p:sp>
      <p:pic>
        <p:nvPicPr>
          <p:cNvPr id="9" name="Content Placeholder 8" descr="An illustration displays a balance sheet, partial. It has two columns, the parameters, and the numeric entries. The balance sheet is divided into two sections, assets and the statement of cash flows. The assets contain the following entries: cash of $8,050 displayed in red font; accounts receivable of 1,400; and supplies of 1,600. The statement of cash flows contains two columns, the parameters, and the numeric entries. The statement of cash flows is further divided into three sections, cash flows from operating activities; cash flows from investing activities; and cash flows from financing activities. Cash flows from operating activities include: cash receipts from revenue with 3,300; cash payment from expenses of negative 1,950; and net cash from operating activities of 1,350. Cash flows from investing activities contain purchase of equipment of negative 7,000. Cash flows from financing activities include the following entries: investment by owner of 15,000; drawings by owner of negative 1,300; and net cash from financing activities of 13,700. Net increase in cash is 8,050. Cash at beginning of period is 0. The cash at end of period is $8,050, double underlined and displayed in red font.">
            <a:extLst>
              <a:ext uri="{FF2B5EF4-FFF2-40B4-BE49-F238E27FC236}">
                <a16:creationId xmlns:a16="http://schemas.microsoft.com/office/drawing/2014/main" id="{23885088-8894-4A26-8C7B-BF8FD2789EAF}"/>
              </a:ext>
            </a:extLst>
          </p:cNvPr>
          <p:cNvPicPr>
            <a:picLocks noGrp="1" noChangeAspect="1"/>
          </p:cNvPicPr>
          <p:nvPr>
            <p:ph sz="quarter" idx="17"/>
          </p:nvPr>
        </p:nvPicPr>
        <p:blipFill>
          <a:blip r:embed="rId2"/>
          <a:stretch>
            <a:fillRect/>
          </a:stretch>
        </p:blipFill>
        <p:spPr>
          <a:xfrm>
            <a:off x="4191000" y="1600200"/>
            <a:ext cx="4303224" cy="4750313"/>
          </a:xfrm>
          <a:prstGeom prst="rect">
            <a:avLst/>
          </a:prstGeom>
        </p:spPr>
      </p:pic>
      <p:sp>
        <p:nvSpPr>
          <p:cNvPr id="5" name="Slide Number Placeholder 4">
            <a:extLst>
              <a:ext uri="{FF2B5EF4-FFF2-40B4-BE49-F238E27FC236}">
                <a16:creationId xmlns:a16="http://schemas.microsoft.com/office/drawing/2014/main" id="{91C54E75-7A5A-4D4E-942A-54E6F3718636}"/>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6" name="Footer Placeholder 5">
            <a:extLst>
              <a:ext uri="{FF2B5EF4-FFF2-40B4-BE49-F238E27FC236}">
                <a16:creationId xmlns:a16="http://schemas.microsoft.com/office/drawing/2014/main" id="{17707651-00C6-43F5-9FFE-0654EE73F3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04236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Income Statement</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534400" cy="3200400"/>
          </a:xfrm>
        </p:spPr>
        <p:txBody>
          <a:bodyPr/>
          <a:lstStyle/>
          <a:p>
            <a:pPr marL="292608" lvl="2" indent="-292608">
              <a:spcBef>
                <a:spcPts val="1000"/>
              </a:spcBef>
              <a:buClr>
                <a:srgbClr val="800000"/>
              </a:buClr>
              <a:buSzPct val="100000"/>
            </a:pPr>
            <a:r>
              <a:rPr lang="en-US" altLang="en-US" sz="2800" dirty="0"/>
              <a:t>Reports revenues and expenses for a specific period of time</a:t>
            </a:r>
          </a:p>
          <a:p>
            <a:pPr marL="292608" lvl="2" indent="-292608">
              <a:spcBef>
                <a:spcPts val="1000"/>
              </a:spcBef>
              <a:buClr>
                <a:srgbClr val="800000"/>
              </a:buClr>
              <a:buSzPct val="100000"/>
            </a:pPr>
            <a:r>
              <a:rPr lang="en-US" altLang="en-US" sz="2800" dirty="0"/>
              <a:t>Lists revenues first, followed by expenses</a:t>
            </a:r>
          </a:p>
          <a:p>
            <a:pPr marL="292608" lvl="2" indent="-292608">
              <a:spcBef>
                <a:spcPts val="1000"/>
              </a:spcBef>
              <a:buClr>
                <a:srgbClr val="800000"/>
              </a:buClr>
              <a:buSzPct val="100000"/>
            </a:pPr>
            <a:r>
              <a:rPr lang="en-US" altLang="en-US" sz="2800" dirty="0"/>
              <a:t>Shows net income (or net loss)</a:t>
            </a:r>
          </a:p>
          <a:p>
            <a:pPr marL="292608" lvl="2" indent="-292608">
              <a:spcBef>
                <a:spcPts val="1000"/>
              </a:spcBef>
              <a:buClr>
                <a:srgbClr val="800000"/>
              </a:buClr>
              <a:buSzPct val="100000"/>
            </a:pPr>
            <a:r>
              <a:rPr lang="en-US" sz="2800" dirty="0"/>
              <a:t>Does not include investment and withdrawal transactions between owner and business in measuring net income</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43745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0"/>
            <a:ext cx="8534400" cy="762000"/>
          </a:xfrm>
        </p:spPr>
        <p:txBody>
          <a:bodyPr/>
          <a:lstStyle/>
          <a:p>
            <a:r>
              <a:rPr lang="en-US" b="1" dirty="0">
                <a:latin typeface="Calibri" panose="020F0502020204030204" pitchFamily="34" charset="0"/>
                <a:ea typeface="Source Sans Pro" charset="0"/>
                <a:cs typeface="Calibri" panose="020F0502020204030204" pitchFamily="34" charset="0"/>
              </a:rPr>
              <a:t>Owner’s Equity Statement</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534400" cy="1828800"/>
          </a:xfrm>
        </p:spPr>
        <p:txBody>
          <a:bodyPr/>
          <a:lstStyle/>
          <a:p>
            <a:pPr marL="292608" lvl="2" indent="-292608">
              <a:spcBef>
                <a:spcPts val="1000"/>
              </a:spcBef>
              <a:buClr>
                <a:srgbClr val="800000"/>
              </a:buClr>
              <a:buSzPct val="100000"/>
            </a:pPr>
            <a:r>
              <a:rPr lang="en-US" altLang="en-US" sz="2800" dirty="0"/>
              <a:t>Reports changes in owner’s equity for a specific period of time</a:t>
            </a:r>
          </a:p>
          <a:p>
            <a:pPr marL="292608" lvl="2" indent="-292608">
              <a:spcBef>
                <a:spcPts val="1000"/>
              </a:spcBef>
              <a:buClr>
                <a:srgbClr val="800000"/>
              </a:buClr>
              <a:buSzPct val="100000"/>
            </a:pPr>
            <a:r>
              <a:rPr lang="en-US" altLang="en-US" sz="2800" dirty="0"/>
              <a:t>Time period is the same as that covered by the income statement</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15805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685799"/>
          </a:xfrm>
        </p:spPr>
        <p:txBody>
          <a:bodyPr>
            <a:noAutofit/>
          </a:bodyPr>
          <a:lstStyle/>
          <a:p>
            <a:r>
              <a:rPr lang="en-US" b="1" dirty="0">
                <a:latin typeface="Calibri" panose="020F0502020204030204" pitchFamily="34" charset="0"/>
                <a:ea typeface="Source Sans Pro" charset="0"/>
                <a:cs typeface="Calibri" panose="020F0502020204030204" pitchFamily="34" charset="0"/>
              </a:rPr>
              <a:t>Balance Sheet</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534400" cy="3657600"/>
          </a:xfrm>
        </p:spPr>
        <p:txBody>
          <a:bodyPr/>
          <a:lstStyle/>
          <a:p>
            <a:pPr marL="292608" lvl="2" indent="-292608">
              <a:spcBef>
                <a:spcPts val="1000"/>
              </a:spcBef>
              <a:buClr>
                <a:srgbClr val="800000"/>
              </a:buClr>
              <a:buSzPct val="100000"/>
            </a:pPr>
            <a:r>
              <a:rPr lang="en-US" altLang="en-US" sz="2800" dirty="0"/>
              <a:t>Reports assets, liabilities, and owner’s equity at a specific date</a:t>
            </a:r>
          </a:p>
          <a:p>
            <a:pPr marL="292608" lvl="2" indent="-292608">
              <a:spcBef>
                <a:spcPts val="1000"/>
              </a:spcBef>
              <a:buClr>
                <a:srgbClr val="800000"/>
              </a:buClr>
              <a:buSzPct val="100000"/>
            </a:pPr>
            <a:r>
              <a:rPr lang="en-US" altLang="en-US" sz="2800" dirty="0"/>
              <a:t>Lists assets at top, followed by liabilities and owner’s equity</a:t>
            </a:r>
          </a:p>
          <a:p>
            <a:pPr marL="292608" lvl="2" indent="-292608">
              <a:spcBef>
                <a:spcPts val="1000"/>
              </a:spcBef>
              <a:buClr>
                <a:srgbClr val="800000"/>
              </a:buClr>
              <a:buSzPct val="100000"/>
            </a:pPr>
            <a:r>
              <a:rPr lang="en-US" altLang="en-US" sz="2800" dirty="0"/>
              <a:t>Total assets must equal total liabilities and owner's equity</a:t>
            </a:r>
          </a:p>
          <a:p>
            <a:pPr marL="292608" lvl="2" indent="-292608">
              <a:spcBef>
                <a:spcPts val="1000"/>
              </a:spcBef>
              <a:buClr>
                <a:srgbClr val="800000"/>
              </a:buClr>
              <a:buSzPct val="100000"/>
            </a:pPr>
            <a:r>
              <a:rPr lang="en-US" altLang="en-US" sz="2800" dirty="0"/>
              <a:t>Snapshot of company’s financial condition at a specific moment in time (usually month-end or year-end)</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83856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Statement of Cash Flows</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458200" cy="3124200"/>
          </a:xfrm>
        </p:spPr>
        <p:txBody>
          <a:bodyPr/>
          <a:lstStyle/>
          <a:p>
            <a:pPr marL="292608" lvl="2" indent="-292608">
              <a:spcBef>
                <a:spcPts val="1000"/>
              </a:spcBef>
              <a:buClr>
                <a:srgbClr val="800000"/>
              </a:buClr>
              <a:buSzPct val="100000"/>
            </a:pPr>
            <a:r>
              <a:rPr lang="en-US" altLang="en-US" sz="2800" dirty="0"/>
              <a:t>Provides information on cash receipts and payments for a specific period of time</a:t>
            </a:r>
          </a:p>
          <a:p>
            <a:pPr marL="292608" lvl="2" indent="-292608">
              <a:spcBef>
                <a:spcPts val="1000"/>
              </a:spcBef>
              <a:buClr>
                <a:srgbClr val="800000"/>
              </a:buClr>
              <a:buSzPct val="100000"/>
            </a:pPr>
            <a:r>
              <a:rPr lang="en-US" altLang="en-US" sz="2800" dirty="0"/>
              <a:t>Answers the following:</a:t>
            </a:r>
          </a:p>
          <a:p>
            <a:pPr marL="621792" lvl="2" indent="-320040">
              <a:buClr>
                <a:srgbClr val="800000"/>
              </a:buClr>
              <a:buSzPct val="80000"/>
              <a:buFont typeface="Courier New" panose="02070309020205020404" pitchFamily="49" charset="0"/>
              <a:buChar char="o"/>
            </a:pPr>
            <a:r>
              <a:rPr lang="en-US" altLang="en-US" sz="2600" dirty="0"/>
              <a:t>Where did cash come from during the period?</a:t>
            </a:r>
          </a:p>
          <a:p>
            <a:pPr marL="621792" lvl="2" indent="-320040">
              <a:buClr>
                <a:srgbClr val="800000"/>
              </a:buClr>
              <a:buSzPct val="80000"/>
              <a:buFont typeface="Courier New" panose="02070309020205020404" pitchFamily="49" charset="0"/>
              <a:buChar char="o"/>
            </a:pPr>
            <a:r>
              <a:rPr lang="en-US" altLang="en-US" sz="2600" dirty="0"/>
              <a:t>What was cash used for during the period?</a:t>
            </a:r>
          </a:p>
          <a:p>
            <a:pPr marL="621792" lvl="2" indent="-320040">
              <a:buClr>
                <a:srgbClr val="800000"/>
              </a:buClr>
              <a:buSzPct val="80000"/>
              <a:buFont typeface="Courier New" panose="02070309020205020404" pitchFamily="49" charset="0"/>
              <a:buChar char="o"/>
            </a:pPr>
            <a:r>
              <a:rPr lang="en-US" altLang="en-US" sz="2600" dirty="0"/>
              <a:t>What was the change in the cash balance during the period?</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1841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(6 of 7)</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2971800"/>
          </a:xfrm>
        </p:spPr>
        <p:txBody>
          <a:bodyPr/>
          <a:lstStyle/>
          <a:p>
            <a:pPr marL="0" lvl="1" indent="0">
              <a:buClr>
                <a:schemeClr val="tx1"/>
              </a:buClr>
              <a:buNone/>
            </a:pPr>
            <a:r>
              <a:rPr lang="en-US" altLang="en-US" dirty="0"/>
              <a:t>Which of the following financial statements is prepared as of a specific date?</a:t>
            </a:r>
          </a:p>
          <a:p>
            <a:pPr marL="0" lvl="1" indent="0">
              <a:buClr>
                <a:schemeClr val="tx1"/>
              </a:buClr>
              <a:buNone/>
            </a:pPr>
            <a:r>
              <a:rPr lang="en-US" altLang="en-US" dirty="0">
                <a:solidFill>
                  <a:schemeClr val="accent2"/>
                </a:solidFill>
              </a:rPr>
              <a:t>a.</a:t>
            </a:r>
            <a:r>
              <a:rPr lang="en-US" altLang="en-US" dirty="0"/>
              <a:t> Balance sheet</a:t>
            </a:r>
          </a:p>
          <a:p>
            <a:pPr marL="0" lvl="1" indent="0">
              <a:buClr>
                <a:schemeClr val="tx1"/>
              </a:buClr>
              <a:buNone/>
            </a:pPr>
            <a:r>
              <a:rPr lang="en-US" altLang="en-US" dirty="0">
                <a:solidFill>
                  <a:schemeClr val="accent2"/>
                </a:solidFill>
              </a:rPr>
              <a:t>b.</a:t>
            </a:r>
            <a:r>
              <a:rPr lang="en-US" altLang="en-US" dirty="0"/>
              <a:t> Income statement</a:t>
            </a:r>
          </a:p>
          <a:p>
            <a:pPr marL="0" lvl="1" indent="0">
              <a:buClr>
                <a:schemeClr val="tx1"/>
              </a:buClr>
              <a:buNone/>
            </a:pPr>
            <a:r>
              <a:rPr lang="en-US" altLang="en-US" dirty="0">
                <a:solidFill>
                  <a:schemeClr val="accent2"/>
                </a:solidFill>
              </a:rPr>
              <a:t>c.</a:t>
            </a:r>
            <a:r>
              <a:rPr lang="en-US" altLang="en-US" dirty="0"/>
              <a:t> Owner’s equity statement</a:t>
            </a:r>
          </a:p>
          <a:p>
            <a:pPr marL="0" lvl="1" indent="0">
              <a:buClr>
                <a:schemeClr val="tx1"/>
              </a:buClr>
              <a:buNone/>
            </a:pPr>
            <a:r>
              <a:rPr lang="en-US" altLang="en-US" dirty="0">
                <a:solidFill>
                  <a:schemeClr val="accent2"/>
                </a:solidFill>
              </a:rPr>
              <a:t>d.</a:t>
            </a:r>
            <a:r>
              <a:rPr lang="en-US" altLang="en-US" dirty="0"/>
              <a:t> Statement of cash flows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9442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685799"/>
          </a:xfrm>
        </p:spPr>
        <p:txBody>
          <a:bodyPr/>
          <a:lstStyle/>
          <a:p>
            <a:r>
              <a:rPr lang="en-US" b="1" dirty="0">
                <a:ea typeface="Source Sans Pro" charset="0"/>
              </a:rPr>
              <a:t>Do It! 1: </a:t>
            </a:r>
            <a:r>
              <a:rPr lang="en-US" b="1" dirty="0">
                <a:solidFill>
                  <a:srgbClr val="196E78"/>
                </a:solidFill>
                <a:ea typeface="Source Sans Pro" charset="0"/>
              </a:rPr>
              <a:t>Basic Concepts </a:t>
            </a:r>
            <a:r>
              <a:rPr lang="en-US" sz="2400" dirty="0">
                <a:solidFill>
                  <a:srgbClr val="196E78"/>
                </a:solidFill>
                <a:ea typeface="Source Sans Pro" charset="0"/>
              </a:rPr>
              <a:t>(1 of 2)</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799"/>
            <a:ext cx="8534400" cy="3334327"/>
          </a:xfrm>
        </p:spPr>
        <p:txBody>
          <a:bodyPr/>
          <a:lstStyle/>
          <a:p>
            <a:r>
              <a:rPr lang="en-US" sz="2400" dirty="0"/>
              <a:t>Indicate whether each of the statements is </a:t>
            </a:r>
            <a:r>
              <a:rPr lang="en-US" sz="2400" b="1" dirty="0"/>
              <a:t>true</a:t>
            </a:r>
            <a:r>
              <a:rPr lang="en-US" sz="2400" dirty="0"/>
              <a:t> or </a:t>
            </a:r>
            <a:r>
              <a:rPr lang="en-US" sz="2400" b="1" dirty="0"/>
              <a:t>false</a:t>
            </a:r>
            <a:r>
              <a:rPr lang="en-US" sz="2400" dirty="0"/>
              <a:t>.</a:t>
            </a:r>
          </a:p>
          <a:p>
            <a:pPr marL="402336" indent="-402336">
              <a:buClr>
                <a:schemeClr val="accent2"/>
              </a:buClr>
              <a:buFont typeface="+mj-lt"/>
              <a:buAutoNum type="arabicPeriod"/>
            </a:pPr>
            <a:r>
              <a:rPr lang="en-US" sz="2400" dirty="0"/>
              <a:t>The three steps in the accounting process are identification, recording, and communication.</a:t>
            </a:r>
          </a:p>
          <a:p>
            <a:pPr marL="402336" indent="-402336">
              <a:buClr>
                <a:schemeClr val="accent2"/>
              </a:buClr>
              <a:buFont typeface="+mj-lt"/>
              <a:buAutoNum type="arabicPeriod"/>
            </a:pPr>
            <a:r>
              <a:rPr lang="en-US" sz="2400" dirty="0"/>
              <a:t>Bookkeeping encompasses all steps in the accounting process.</a:t>
            </a:r>
          </a:p>
          <a:p>
            <a:pPr marL="402336" indent="-402336">
              <a:buClr>
                <a:schemeClr val="accent2"/>
              </a:buClr>
              <a:buFont typeface="+mj-lt"/>
              <a:buAutoNum type="arabicPeriod"/>
            </a:pPr>
            <a:r>
              <a:rPr lang="en-US" sz="2400" dirty="0"/>
              <a:t>Accountants prepare, but do not interpret, financial reports.</a:t>
            </a:r>
          </a:p>
          <a:p>
            <a:pPr marL="402336" indent="-402336">
              <a:buClr>
                <a:schemeClr val="accent2"/>
              </a:buClr>
              <a:buFont typeface="+mj-lt"/>
              <a:buAutoNum type="arabicPeriod"/>
            </a:pPr>
            <a:r>
              <a:rPr lang="en-US" sz="2400" dirty="0"/>
              <a:t>The two most common types of external users are investors and company officers.</a:t>
            </a:r>
          </a:p>
          <a:p>
            <a:pPr marL="402336" indent="-402336">
              <a:buClr>
                <a:schemeClr val="accent2"/>
              </a:buClr>
              <a:buFont typeface="+mj-lt"/>
              <a:buAutoNum type="arabicPeriod"/>
            </a:pPr>
            <a:r>
              <a:rPr lang="en-US" sz="2400" dirty="0"/>
              <a:t>Managerial accounting focuses on reports for internal users.</a:t>
            </a:r>
            <a:endParaRPr lang="en-US" altLang="en-US" sz="24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5349875"/>
            <a:ext cx="1228436" cy="365125"/>
          </a:xfrm>
        </p:spPr>
        <p:txBody>
          <a:bodyPr/>
          <a:lstStyle/>
          <a:p>
            <a:r>
              <a:rPr lang="en-US" altLang="en-US" sz="2200" b="1" dirty="0">
                <a:solidFill>
                  <a:srgbClr val="800000"/>
                </a:solidFill>
              </a:rPr>
              <a:t>Solution:</a:t>
            </a:r>
            <a:endParaRPr lang="en-US" sz="22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5361993"/>
            <a:ext cx="533400" cy="365124"/>
          </a:xfrm>
        </p:spPr>
        <p:txBody>
          <a:bodyPr/>
          <a:lstStyle/>
          <a:p>
            <a:r>
              <a:rPr lang="en-US" altLang="en-US" sz="2200" b="1" dirty="0"/>
              <a:t>1.</a:t>
            </a:r>
            <a:endParaRPr lang="en-US" sz="22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895600" y="5377869"/>
            <a:ext cx="609600" cy="365124"/>
          </a:xfrm>
        </p:spPr>
        <p:txBody>
          <a:bodyPr/>
          <a:lstStyle/>
          <a:p>
            <a:r>
              <a:rPr lang="en-US" sz="2200" b="1" dirty="0"/>
              <a:t>2.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4267200" y="5361994"/>
            <a:ext cx="609600" cy="380999"/>
          </a:xfrm>
        </p:spPr>
        <p:txBody>
          <a:bodyPr/>
          <a:lstStyle/>
          <a:p>
            <a:r>
              <a:rPr lang="en-US" altLang="en-US" sz="2200" b="1" dirty="0"/>
              <a:t>3.</a:t>
            </a:r>
            <a:endParaRPr lang="en-US" sz="22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5638800" y="5361994"/>
            <a:ext cx="762000" cy="365123"/>
          </a:xfrm>
        </p:spPr>
        <p:txBody>
          <a:bodyPr/>
          <a:lstStyle/>
          <a:p>
            <a:r>
              <a:rPr lang="en-US" sz="2200" b="1" dirty="0"/>
              <a:t>4.</a:t>
            </a:r>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7010400" y="5377868"/>
            <a:ext cx="609600" cy="365123"/>
          </a:xfrm>
        </p:spPr>
        <p:txBody>
          <a:bodyPr/>
          <a:lstStyle/>
          <a:p>
            <a:r>
              <a:rPr lang="en-US" sz="2200" b="1" dirty="0"/>
              <a:t>5.</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949118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761998"/>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(7 of 7)</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534400" cy="2971800"/>
          </a:xfrm>
        </p:spPr>
        <p:txBody>
          <a:bodyPr/>
          <a:lstStyle/>
          <a:p>
            <a:pPr marL="0" lvl="1" indent="0">
              <a:buClr>
                <a:schemeClr val="tx1"/>
              </a:buClr>
            </a:pPr>
            <a:r>
              <a:rPr lang="en-US" altLang="en-US" dirty="0"/>
              <a:t>Which of the following financial statements is prepared as of a specific date?</a:t>
            </a:r>
          </a:p>
          <a:p>
            <a:pPr marL="0" lvl="1" indent="0">
              <a:buClr>
                <a:schemeClr val="tx1"/>
              </a:buClr>
            </a:pPr>
            <a:r>
              <a:rPr lang="en-US" altLang="en-US" dirty="0">
                <a:solidFill>
                  <a:schemeClr val="accent2"/>
                </a:solidFill>
              </a:rPr>
              <a:t>a.</a:t>
            </a:r>
            <a:r>
              <a:rPr lang="en-US" altLang="en-US" dirty="0"/>
              <a:t> Answer: Balance sheet</a:t>
            </a:r>
          </a:p>
          <a:p>
            <a:pPr marL="0" lvl="1" indent="0">
              <a:buClr>
                <a:schemeClr val="tx1"/>
              </a:buClr>
            </a:pPr>
            <a:r>
              <a:rPr lang="en-US" altLang="en-US" dirty="0">
                <a:solidFill>
                  <a:schemeClr val="accent2"/>
                </a:solidFill>
              </a:rPr>
              <a:t>b.</a:t>
            </a:r>
            <a:r>
              <a:rPr lang="en-US" altLang="en-US" dirty="0"/>
              <a:t> Income statement</a:t>
            </a:r>
          </a:p>
          <a:p>
            <a:pPr marL="0" lvl="1" indent="0">
              <a:buClr>
                <a:schemeClr val="tx1"/>
              </a:buClr>
            </a:pPr>
            <a:r>
              <a:rPr lang="en-US" altLang="en-US" dirty="0">
                <a:solidFill>
                  <a:schemeClr val="accent2"/>
                </a:solidFill>
              </a:rPr>
              <a:t>c.</a:t>
            </a:r>
            <a:r>
              <a:rPr lang="en-US" altLang="en-US" dirty="0"/>
              <a:t> Owner’s equity statement</a:t>
            </a:r>
          </a:p>
          <a:p>
            <a:pPr marL="0" lvl="1" indent="0">
              <a:buClr>
                <a:schemeClr val="tx1"/>
              </a:buClr>
            </a:pPr>
            <a:r>
              <a:rPr lang="en-US" altLang="en-US" dirty="0">
                <a:solidFill>
                  <a:schemeClr val="accent2"/>
                </a:solidFill>
              </a:rPr>
              <a:t>d.</a:t>
            </a:r>
            <a:r>
              <a:rPr lang="en-US" altLang="en-US" dirty="0"/>
              <a:t> Statement of cash flows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03250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86800" cy="761999"/>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(1 of 4)</a:t>
            </a:r>
            <a:endParaRPr lang="en-US" sz="2400"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1"/>
            <a:ext cx="7620000" cy="600363"/>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3752219692"/>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304800" y="4495800"/>
            <a:ext cx="8229600" cy="1595597"/>
          </a:xfrm>
        </p:spPr>
        <p:txBody>
          <a:bodyPr/>
          <a:lstStyle/>
          <a:p>
            <a:pPr fontAlgn="ctr"/>
            <a:r>
              <a:rPr lang="en-US" sz="2000" dirty="0"/>
              <a:t>a. Determine the total assets of Flanagan Company at December 31, 2020.</a:t>
            </a:r>
          </a:p>
          <a:p>
            <a:pPr marL="233363" indent="-233363" fontAlgn="ctr"/>
            <a:r>
              <a:rPr lang="en-US" sz="2000" dirty="0"/>
              <a:t>b. Determine the net income that Flanagan Company reported for December 2020.</a:t>
            </a:r>
          </a:p>
          <a:p>
            <a:pPr fontAlgn="ctr"/>
            <a:r>
              <a:rPr lang="en-US" sz="2000" dirty="0"/>
              <a:t>c. Determine the owner’s equity of Flanagan Company at December 31, 2020.</a:t>
            </a:r>
          </a:p>
        </p:txBody>
      </p:sp>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10971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86800" cy="754494"/>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(2 of 4)</a:t>
            </a:r>
            <a:endParaRPr lang="en-US"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0"/>
            <a:ext cx="7543800" cy="641351"/>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695563531"/>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304800" y="4259695"/>
            <a:ext cx="8382000" cy="312305"/>
          </a:xfrm>
        </p:spPr>
        <p:txBody>
          <a:bodyPr/>
          <a:lstStyle/>
          <a:p>
            <a:pPr fontAlgn="ctr"/>
            <a:r>
              <a:rPr lang="en-US" sz="2000" b="1" dirty="0"/>
              <a:t>a. Determine the total assets of Flanagan Company at December 31, 2020.</a:t>
            </a:r>
          </a:p>
        </p:txBody>
      </p:sp>
      <p:sp>
        <p:nvSpPr>
          <p:cNvPr id="6" name="Content Placeholder 5">
            <a:extLst>
              <a:ext uri="{FF2B5EF4-FFF2-40B4-BE49-F238E27FC236}">
                <a16:creationId xmlns:a16="http://schemas.microsoft.com/office/drawing/2014/main" id="{D18AC904-9C58-4D18-8A5E-572A38597145}"/>
              </a:ext>
            </a:extLst>
          </p:cNvPr>
          <p:cNvSpPr>
            <a:spLocks noGrp="1"/>
          </p:cNvSpPr>
          <p:nvPr>
            <p:ph sz="quarter" idx="19"/>
          </p:nvPr>
        </p:nvSpPr>
        <p:spPr>
          <a:xfrm>
            <a:off x="1371600" y="4712568"/>
            <a:ext cx="762000" cy="316633"/>
          </a:xfrm>
        </p:spPr>
        <p:txBody>
          <a:bodyPr/>
          <a:lstStyle/>
          <a:p>
            <a:r>
              <a:rPr lang="en-US" sz="2000" dirty="0">
                <a:latin typeface="Calibri" panose="020F0502020204030204" pitchFamily="34" charset="0"/>
              </a:rPr>
              <a:t>Cash</a:t>
            </a:r>
          </a:p>
        </p:txBody>
      </p:sp>
      <p:sp>
        <p:nvSpPr>
          <p:cNvPr id="7" name="Content Placeholder 6">
            <a:extLst>
              <a:ext uri="{FF2B5EF4-FFF2-40B4-BE49-F238E27FC236}">
                <a16:creationId xmlns:a16="http://schemas.microsoft.com/office/drawing/2014/main" id="{CE679864-A83B-4092-A686-8A1DC4448A3B}"/>
              </a:ext>
            </a:extLst>
          </p:cNvPr>
          <p:cNvSpPr>
            <a:spLocks noGrp="1"/>
          </p:cNvSpPr>
          <p:nvPr>
            <p:ph sz="quarter" idx="21"/>
          </p:nvPr>
        </p:nvSpPr>
        <p:spPr>
          <a:xfrm>
            <a:off x="5151580" y="4744317"/>
            <a:ext cx="962891" cy="301625"/>
          </a:xfrm>
        </p:spPr>
        <p:txBody>
          <a:bodyPr/>
          <a:lstStyle/>
          <a:p>
            <a:r>
              <a:rPr lang="en-US" sz="2000" dirty="0">
                <a:latin typeface="Calibri" panose="020F0502020204030204" pitchFamily="34" charset="0"/>
              </a:rPr>
              <a:t>$ 8,000</a:t>
            </a:r>
          </a:p>
        </p:txBody>
      </p:sp>
      <p:sp>
        <p:nvSpPr>
          <p:cNvPr id="8" name="Content Placeholder 7">
            <a:extLst>
              <a:ext uri="{FF2B5EF4-FFF2-40B4-BE49-F238E27FC236}">
                <a16:creationId xmlns:a16="http://schemas.microsoft.com/office/drawing/2014/main" id="{1A163BE7-66F0-4211-B699-EB0E8577E677}"/>
              </a:ext>
            </a:extLst>
          </p:cNvPr>
          <p:cNvSpPr>
            <a:spLocks noGrp="1"/>
          </p:cNvSpPr>
          <p:nvPr>
            <p:ph sz="quarter" idx="22"/>
          </p:nvPr>
        </p:nvSpPr>
        <p:spPr>
          <a:xfrm>
            <a:off x="1371600" y="5070333"/>
            <a:ext cx="2286000" cy="303067"/>
          </a:xfrm>
        </p:spPr>
        <p:txBody>
          <a:bodyPr/>
          <a:lstStyle/>
          <a:p>
            <a:r>
              <a:rPr lang="en-US" sz="2000" dirty="0">
                <a:latin typeface="Calibri" panose="020F0502020204030204" pitchFamily="34" charset="0"/>
              </a:rPr>
              <a:t>Accounts receivable</a:t>
            </a:r>
          </a:p>
        </p:txBody>
      </p:sp>
      <p:sp>
        <p:nvSpPr>
          <p:cNvPr id="9" name="Content Placeholder 8">
            <a:extLst>
              <a:ext uri="{FF2B5EF4-FFF2-40B4-BE49-F238E27FC236}">
                <a16:creationId xmlns:a16="http://schemas.microsoft.com/office/drawing/2014/main" id="{8074CF31-B737-4550-AB0F-088236264885}"/>
              </a:ext>
            </a:extLst>
          </p:cNvPr>
          <p:cNvSpPr>
            <a:spLocks noGrp="1"/>
          </p:cNvSpPr>
          <p:nvPr>
            <p:ph sz="quarter" idx="23"/>
          </p:nvPr>
        </p:nvSpPr>
        <p:spPr>
          <a:xfrm>
            <a:off x="5334000" y="5092571"/>
            <a:ext cx="781050" cy="303038"/>
          </a:xfrm>
        </p:spPr>
        <p:txBody>
          <a:bodyPr/>
          <a:lstStyle/>
          <a:p>
            <a:r>
              <a:rPr lang="en-US" sz="2000" dirty="0">
                <a:latin typeface="Calibri" panose="020F0502020204030204" pitchFamily="34" charset="0"/>
              </a:rPr>
              <a:t>9,000</a:t>
            </a:r>
            <a:endParaRPr lang="en-US" sz="20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F8598ABC-9B5B-4CA9-9A3B-E3A49B9B3B1F}"/>
              </a:ext>
            </a:extLst>
          </p:cNvPr>
          <p:cNvSpPr>
            <a:spLocks noGrp="1"/>
          </p:cNvSpPr>
          <p:nvPr>
            <p:ph sz="quarter" idx="24"/>
          </p:nvPr>
        </p:nvSpPr>
        <p:spPr>
          <a:xfrm>
            <a:off x="1371600" y="5411068"/>
            <a:ext cx="1371600" cy="333374"/>
          </a:xfrm>
        </p:spPr>
        <p:txBody>
          <a:bodyPr/>
          <a:lstStyle/>
          <a:p>
            <a:r>
              <a:rPr lang="en-US" sz="2000" dirty="0">
                <a:latin typeface="Calibri" panose="020F0502020204030204" pitchFamily="34" charset="0"/>
              </a:rPr>
              <a:t>Equipment</a:t>
            </a:r>
          </a:p>
        </p:txBody>
      </p:sp>
      <p:sp>
        <p:nvSpPr>
          <p:cNvPr id="11" name="Content Placeholder 10">
            <a:extLst>
              <a:ext uri="{FF2B5EF4-FFF2-40B4-BE49-F238E27FC236}">
                <a16:creationId xmlns:a16="http://schemas.microsoft.com/office/drawing/2014/main" id="{7DFA91E3-BF9B-42B2-BEF0-8F074F163A5A}"/>
              </a:ext>
            </a:extLst>
          </p:cNvPr>
          <p:cNvSpPr>
            <a:spLocks noGrp="1"/>
          </p:cNvSpPr>
          <p:nvPr>
            <p:ph sz="quarter" idx="25"/>
          </p:nvPr>
        </p:nvSpPr>
        <p:spPr>
          <a:xfrm>
            <a:off x="5218924" y="5431403"/>
            <a:ext cx="914400" cy="305110"/>
          </a:xfrm>
        </p:spPr>
        <p:txBody>
          <a:bodyPr/>
          <a:lstStyle/>
          <a:p>
            <a:r>
              <a:rPr lang="en-US" sz="2000" dirty="0">
                <a:latin typeface="Calibri" panose="020F0502020204030204" pitchFamily="34" charset="0"/>
              </a:rPr>
              <a:t>10,000</a:t>
            </a:r>
          </a:p>
        </p:txBody>
      </p:sp>
      <p:sp>
        <p:nvSpPr>
          <p:cNvPr id="12" name="Content Placeholder 11">
            <a:extLst>
              <a:ext uri="{FF2B5EF4-FFF2-40B4-BE49-F238E27FC236}">
                <a16:creationId xmlns:a16="http://schemas.microsoft.com/office/drawing/2014/main" id="{A32E45C4-2B9D-466E-84F3-7F91FE63ADCF}"/>
              </a:ext>
            </a:extLst>
          </p:cNvPr>
          <p:cNvSpPr>
            <a:spLocks noGrp="1"/>
          </p:cNvSpPr>
          <p:nvPr>
            <p:ph sz="quarter" idx="26"/>
          </p:nvPr>
        </p:nvSpPr>
        <p:spPr>
          <a:xfrm>
            <a:off x="1371601" y="5777549"/>
            <a:ext cx="1447800" cy="318249"/>
          </a:xfrm>
        </p:spPr>
        <p:txBody>
          <a:bodyPr/>
          <a:lstStyle/>
          <a:p>
            <a:r>
              <a:rPr lang="en-US" sz="2000" dirty="0">
                <a:solidFill>
                  <a:srgbClr val="000000"/>
                </a:solidFill>
                <a:latin typeface="Calibri" panose="020F0502020204030204" pitchFamily="34" charset="0"/>
              </a:rPr>
              <a:t>Total assets</a:t>
            </a:r>
            <a:endParaRPr lang="en-US" sz="2000" dirty="0">
              <a:latin typeface="Calibri" panose="020F0502020204030204" pitchFamily="34" charset="0"/>
            </a:endParaRPr>
          </a:p>
        </p:txBody>
      </p:sp>
      <p:graphicFrame>
        <p:nvGraphicFramePr>
          <p:cNvPr id="26" name="Content Placeholder 25" descr="$ 27,000">
            <a:extLst>
              <a:ext uri="{FF2B5EF4-FFF2-40B4-BE49-F238E27FC236}">
                <a16:creationId xmlns:a16="http://schemas.microsoft.com/office/drawing/2014/main" id="{DA90E744-14E4-486E-B0F3-A97629E08195}"/>
              </a:ext>
            </a:extLst>
          </p:cNvPr>
          <p:cNvGraphicFramePr>
            <a:graphicFrameLocks noGrp="1" noChangeAspect="1"/>
          </p:cNvGraphicFramePr>
          <p:nvPr>
            <p:ph sz="quarter" idx="27"/>
            <p:extLst>
              <p:ext uri="{D42A27DB-BD31-4B8C-83A1-F6EECF244321}">
                <p14:modId xmlns:p14="http://schemas.microsoft.com/office/powerpoint/2010/main" val="3517422100"/>
              </p:ext>
            </p:extLst>
          </p:nvPr>
        </p:nvGraphicFramePr>
        <p:xfrm>
          <a:off x="5181871" y="5754932"/>
          <a:ext cx="832720" cy="368776"/>
        </p:xfrm>
        <a:graphic>
          <a:graphicData uri="http://schemas.openxmlformats.org/presentationml/2006/ole">
            <mc:AlternateContent xmlns:mc="http://schemas.openxmlformats.org/markup-compatibility/2006">
              <mc:Choice xmlns:v="urn:schemas-microsoft-com:vml" Requires="v">
                <p:oleObj spid="_x0000_s1238" name="Equation" r:id="rId4" imgW="888840" imgH="393480" progId="Equation.DSMT4">
                  <p:embed/>
                </p:oleObj>
              </mc:Choice>
              <mc:Fallback>
                <p:oleObj name="Equation" r:id="rId4" imgW="888840" imgH="393480" progId="Equation.DSMT4">
                  <p:embed/>
                  <p:pic>
                    <p:nvPicPr>
                      <p:cNvPr id="4" name="Object 3">
                        <a:extLst>
                          <a:ext uri="{FF2B5EF4-FFF2-40B4-BE49-F238E27FC236}">
                            <a16:creationId xmlns:a16="http://schemas.microsoft.com/office/drawing/2014/main" id="{7DA46EB2-B41C-4659-BB1D-72607BD9EB59}"/>
                          </a:ext>
                        </a:extLst>
                      </p:cNvPr>
                      <p:cNvPicPr/>
                      <p:nvPr/>
                    </p:nvPicPr>
                    <p:blipFill>
                      <a:blip r:embed="rId5"/>
                      <a:stretch>
                        <a:fillRect/>
                      </a:stretch>
                    </p:blipFill>
                    <p:spPr>
                      <a:xfrm>
                        <a:off x="5181871" y="5754932"/>
                        <a:ext cx="832720" cy="368776"/>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5678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P spid="1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10600" cy="702831"/>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(3 of 4)</a:t>
            </a:r>
            <a:endParaRPr lang="en-US"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1"/>
            <a:ext cx="7543800" cy="600364"/>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752751501"/>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295564" y="4254788"/>
            <a:ext cx="8391236" cy="307976"/>
          </a:xfrm>
        </p:spPr>
        <p:txBody>
          <a:bodyPr/>
          <a:lstStyle/>
          <a:p>
            <a:pPr fontAlgn="ctr"/>
            <a:r>
              <a:rPr lang="en-US" sz="1800" b="1" dirty="0"/>
              <a:t>b. Determine the net income that Flanagan Company reported for December 2020.</a:t>
            </a:r>
          </a:p>
        </p:txBody>
      </p:sp>
      <p:sp>
        <p:nvSpPr>
          <p:cNvPr id="6" name="Content Placeholder 5">
            <a:extLst>
              <a:ext uri="{FF2B5EF4-FFF2-40B4-BE49-F238E27FC236}">
                <a16:creationId xmlns:a16="http://schemas.microsoft.com/office/drawing/2014/main" id="{D18AC904-9C58-4D18-8A5E-572A38597145}"/>
              </a:ext>
            </a:extLst>
          </p:cNvPr>
          <p:cNvSpPr>
            <a:spLocks noGrp="1"/>
          </p:cNvSpPr>
          <p:nvPr>
            <p:ph sz="quarter" idx="19"/>
          </p:nvPr>
        </p:nvSpPr>
        <p:spPr>
          <a:xfrm>
            <a:off x="1371600" y="4622010"/>
            <a:ext cx="1905001" cy="285309"/>
          </a:xfrm>
        </p:spPr>
        <p:txBody>
          <a:bodyPr/>
          <a:lstStyle/>
          <a:p>
            <a:r>
              <a:rPr lang="en-US" sz="2000" dirty="0">
                <a:latin typeface="Calibri" panose="020F0502020204030204" pitchFamily="34" charset="0"/>
              </a:rPr>
              <a:t>Service revenue</a:t>
            </a:r>
          </a:p>
        </p:txBody>
      </p:sp>
      <p:sp>
        <p:nvSpPr>
          <p:cNvPr id="7" name="Content Placeholder 6">
            <a:extLst>
              <a:ext uri="{FF2B5EF4-FFF2-40B4-BE49-F238E27FC236}">
                <a16:creationId xmlns:a16="http://schemas.microsoft.com/office/drawing/2014/main" id="{CE679864-A83B-4092-A686-8A1DC4448A3B}"/>
              </a:ext>
            </a:extLst>
          </p:cNvPr>
          <p:cNvSpPr>
            <a:spLocks noGrp="1"/>
          </p:cNvSpPr>
          <p:nvPr>
            <p:ph sz="quarter" idx="21"/>
          </p:nvPr>
        </p:nvSpPr>
        <p:spPr>
          <a:xfrm>
            <a:off x="5038436" y="4628861"/>
            <a:ext cx="1085850" cy="301625"/>
          </a:xfrm>
        </p:spPr>
        <p:txBody>
          <a:bodyPr/>
          <a:lstStyle/>
          <a:p>
            <a:r>
              <a:rPr lang="en-US" sz="2000" dirty="0">
                <a:latin typeface="Calibri" panose="020F0502020204030204" pitchFamily="34" charset="0"/>
              </a:rPr>
              <a:t>$36,000</a:t>
            </a:r>
          </a:p>
        </p:txBody>
      </p:sp>
      <p:sp>
        <p:nvSpPr>
          <p:cNvPr id="8" name="Content Placeholder 7">
            <a:extLst>
              <a:ext uri="{FF2B5EF4-FFF2-40B4-BE49-F238E27FC236}">
                <a16:creationId xmlns:a16="http://schemas.microsoft.com/office/drawing/2014/main" id="{1A163BE7-66F0-4211-B699-EB0E8577E677}"/>
              </a:ext>
            </a:extLst>
          </p:cNvPr>
          <p:cNvSpPr>
            <a:spLocks noGrp="1"/>
          </p:cNvSpPr>
          <p:nvPr>
            <p:ph sz="quarter" idx="22"/>
          </p:nvPr>
        </p:nvSpPr>
        <p:spPr>
          <a:xfrm>
            <a:off x="1371600" y="4946228"/>
            <a:ext cx="1602509" cy="320365"/>
          </a:xfrm>
        </p:spPr>
        <p:txBody>
          <a:bodyPr/>
          <a:lstStyle/>
          <a:p>
            <a:r>
              <a:rPr lang="en-US" sz="2000" dirty="0">
                <a:latin typeface="Calibri" panose="020F0502020204030204" pitchFamily="34" charset="0"/>
              </a:rPr>
              <a:t>Rent expense</a:t>
            </a:r>
          </a:p>
        </p:txBody>
      </p:sp>
      <p:sp>
        <p:nvSpPr>
          <p:cNvPr id="9" name="Content Placeholder 8">
            <a:extLst>
              <a:ext uri="{FF2B5EF4-FFF2-40B4-BE49-F238E27FC236}">
                <a16:creationId xmlns:a16="http://schemas.microsoft.com/office/drawing/2014/main" id="{8074CF31-B737-4550-AB0F-088236264885}"/>
              </a:ext>
            </a:extLst>
          </p:cNvPr>
          <p:cNvSpPr>
            <a:spLocks noGrp="1"/>
          </p:cNvSpPr>
          <p:nvPr>
            <p:ph sz="quarter" idx="23"/>
          </p:nvPr>
        </p:nvSpPr>
        <p:spPr>
          <a:xfrm>
            <a:off x="5181871" y="4957128"/>
            <a:ext cx="933179" cy="306068"/>
          </a:xfrm>
        </p:spPr>
        <p:txBody>
          <a:bodyPr/>
          <a:lstStyle/>
          <a:p>
            <a:r>
              <a:rPr lang="en-US" sz="2000" dirty="0">
                <a:latin typeface="Calibri" panose="020F0502020204030204" pitchFamily="34" charset="0"/>
              </a:rPr>
              <a:t>11,000</a:t>
            </a:r>
            <a:endParaRPr lang="en-US" sz="20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F8598ABC-9B5B-4CA9-9A3B-E3A49B9B3B1F}"/>
              </a:ext>
            </a:extLst>
          </p:cNvPr>
          <p:cNvSpPr>
            <a:spLocks noGrp="1"/>
          </p:cNvSpPr>
          <p:nvPr>
            <p:ph sz="quarter" idx="24"/>
          </p:nvPr>
        </p:nvSpPr>
        <p:spPr>
          <a:xfrm>
            <a:off x="1371600" y="5288356"/>
            <a:ext cx="3048000" cy="310943"/>
          </a:xfrm>
        </p:spPr>
        <p:txBody>
          <a:bodyPr/>
          <a:lstStyle/>
          <a:p>
            <a:r>
              <a:rPr lang="en-US" sz="2000" dirty="0">
                <a:latin typeface="Calibri" panose="020F0502020204030204" pitchFamily="34" charset="0"/>
              </a:rPr>
              <a:t>Salaries and wages expense</a:t>
            </a:r>
          </a:p>
        </p:txBody>
      </p:sp>
      <p:sp>
        <p:nvSpPr>
          <p:cNvPr id="11" name="Content Placeholder 10">
            <a:extLst>
              <a:ext uri="{FF2B5EF4-FFF2-40B4-BE49-F238E27FC236}">
                <a16:creationId xmlns:a16="http://schemas.microsoft.com/office/drawing/2014/main" id="{7DFA91E3-BF9B-42B2-BEF0-8F074F163A5A}"/>
              </a:ext>
            </a:extLst>
          </p:cNvPr>
          <p:cNvSpPr>
            <a:spLocks noGrp="1"/>
          </p:cNvSpPr>
          <p:nvPr>
            <p:ph sz="quarter" idx="25"/>
          </p:nvPr>
        </p:nvSpPr>
        <p:spPr>
          <a:xfrm>
            <a:off x="5304455" y="5289750"/>
            <a:ext cx="773072" cy="302089"/>
          </a:xfrm>
        </p:spPr>
        <p:txBody>
          <a:bodyPr/>
          <a:lstStyle/>
          <a:p>
            <a:r>
              <a:rPr lang="en-US" sz="2000" dirty="0">
                <a:latin typeface="Calibri" panose="020F0502020204030204" pitchFamily="34" charset="0"/>
              </a:rPr>
              <a:t>7,000</a:t>
            </a:r>
          </a:p>
        </p:txBody>
      </p:sp>
      <p:sp>
        <p:nvSpPr>
          <p:cNvPr id="12" name="Content Placeholder 11">
            <a:extLst>
              <a:ext uri="{FF2B5EF4-FFF2-40B4-BE49-F238E27FC236}">
                <a16:creationId xmlns:a16="http://schemas.microsoft.com/office/drawing/2014/main" id="{A32E45C4-2B9D-466E-84F3-7F91FE63ADCF}"/>
              </a:ext>
            </a:extLst>
          </p:cNvPr>
          <p:cNvSpPr>
            <a:spLocks noGrp="1"/>
          </p:cNvSpPr>
          <p:nvPr>
            <p:ph sz="quarter" idx="26"/>
          </p:nvPr>
        </p:nvSpPr>
        <p:spPr>
          <a:xfrm>
            <a:off x="1371601" y="5628698"/>
            <a:ext cx="1905000" cy="310284"/>
          </a:xfrm>
        </p:spPr>
        <p:txBody>
          <a:bodyPr/>
          <a:lstStyle/>
          <a:p>
            <a:r>
              <a:rPr lang="en-US" sz="2000" dirty="0">
                <a:solidFill>
                  <a:srgbClr val="000000"/>
                </a:solidFill>
                <a:latin typeface="Calibri" panose="020F0502020204030204" pitchFamily="34" charset="0"/>
              </a:rPr>
              <a:t>Utilities expense</a:t>
            </a:r>
            <a:endParaRPr lang="en-US" sz="2000" dirty="0">
              <a:latin typeface="Calibri" panose="020F0502020204030204" pitchFamily="34" charset="0"/>
            </a:endParaRPr>
          </a:p>
        </p:txBody>
      </p:sp>
      <p:sp>
        <p:nvSpPr>
          <p:cNvPr id="14" name="Content Placeholder 13">
            <a:extLst>
              <a:ext uri="{FF2B5EF4-FFF2-40B4-BE49-F238E27FC236}">
                <a16:creationId xmlns:a16="http://schemas.microsoft.com/office/drawing/2014/main" id="{49045F81-CDFF-4FF7-993E-E064DE9CFC29}"/>
              </a:ext>
            </a:extLst>
          </p:cNvPr>
          <p:cNvSpPr>
            <a:spLocks noGrp="1"/>
          </p:cNvSpPr>
          <p:nvPr>
            <p:ph sz="quarter" idx="28"/>
          </p:nvPr>
        </p:nvSpPr>
        <p:spPr>
          <a:xfrm>
            <a:off x="5304455" y="5620289"/>
            <a:ext cx="773072" cy="290154"/>
          </a:xfrm>
        </p:spPr>
        <p:txBody>
          <a:bodyPr/>
          <a:lstStyle/>
          <a:p>
            <a:r>
              <a:rPr lang="en-US" sz="2000" dirty="0"/>
              <a:t>4,000</a:t>
            </a:r>
          </a:p>
        </p:txBody>
      </p:sp>
      <p:sp>
        <p:nvSpPr>
          <p:cNvPr id="15" name="Content Placeholder 14">
            <a:extLst>
              <a:ext uri="{FF2B5EF4-FFF2-40B4-BE49-F238E27FC236}">
                <a16:creationId xmlns:a16="http://schemas.microsoft.com/office/drawing/2014/main" id="{4D357296-C03A-4854-B88A-6C0CBACD0710}"/>
              </a:ext>
            </a:extLst>
          </p:cNvPr>
          <p:cNvSpPr>
            <a:spLocks noGrp="1"/>
          </p:cNvSpPr>
          <p:nvPr>
            <p:ph sz="quarter" idx="29"/>
          </p:nvPr>
        </p:nvSpPr>
        <p:spPr>
          <a:xfrm>
            <a:off x="1371600" y="5971308"/>
            <a:ext cx="1447800" cy="290945"/>
          </a:xfrm>
        </p:spPr>
        <p:txBody>
          <a:bodyPr/>
          <a:lstStyle/>
          <a:p>
            <a:r>
              <a:rPr lang="en-US" sz="2000" dirty="0">
                <a:solidFill>
                  <a:srgbClr val="000000"/>
                </a:solidFill>
                <a:latin typeface="Calibri" panose="020F0502020204030204" pitchFamily="34" charset="0"/>
              </a:rPr>
              <a:t>Net income</a:t>
            </a:r>
            <a:endParaRPr lang="en-US" sz="2000" dirty="0"/>
          </a:p>
        </p:txBody>
      </p:sp>
      <p:graphicFrame>
        <p:nvGraphicFramePr>
          <p:cNvPr id="26" name="Content Placeholder 25" descr="$ 14,000">
            <a:extLst>
              <a:ext uri="{FF2B5EF4-FFF2-40B4-BE49-F238E27FC236}">
                <a16:creationId xmlns:a16="http://schemas.microsoft.com/office/drawing/2014/main" id="{DA90E744-14E4-486E-B0F3-A97629E08195}"/>
              </a:ext>
            </a:extLst>
          </p:cNvPr>
          <p:cNvGraphicFramePr>
            <a:graphicFrameLocks noGrp="1" noChangeAspect="1"/>
          </p:cNvGraphicFramePr>
          <p:nvPr>
            <p:ph sz="quarter" idx="27"/>
            <p:extLst>
              <p:ext uri="{D42A27DB-BD31-4B8C-83A1-F6EECF244321}">
                <p14:modId xmlns:p14="http://schemas.microsoft.com/office/powerpoint/2010/main" val="1475182776"/>
              </p:ext>
            </p:extLst>
          </p:nvPr>
        </p:nvGraphicFramePr>
        <p:xfrm>
          <a:off x="4978827" y="5932034"/>
          <a:ext cx="1027122" cy="373676"/>
        </p:xfrm>
        <a:graphic>
          <a:graphicData uri="http://schemas.openxmlformats.org/presentationml/2006/ole">
            <mc:AlternateContent xmlns:mc="http://schemas.openxmlformats.org/markup-compatibility/2006">
              <mc:Choice xmlns:v="urn:schemas-microsoft-com:vml" Requires="v">
                <p:oleObj spid="_x0000_s2251" name="Equation" r:id="rId4" imgW="1079280" imgH="393480" progId="Equation.DSMT4">
                  <p:embed/>
                </p:oleObj>
              </mc:Choice>
              <mc:Fallback>
                <p:oleObj name="Equation" r:id="rId4" imgW="1079280" imgH="393480" progId="Equation.DSMT4">
                  <p:embed/>
                  <p:pic>
                    <p:nvPicPr>
                      <p:cNvPr id="26" name="Content Placeholder 25">
                        <a:extLst>
                          <a:ext uri="{FF2B5EF4-FFF2-40B4-BE49-F238E27FC236}">
                            <a16:creationId xmlns:a16="http://schemas.microsoft.com/office/drawing/2014/main" id="{DA90E744-14E4-486E-B0F3-A97629E08195}"/>
                          </a:ext>
                        </a:extLst>
                      </p:cNvPr>
                      <p:cNvPicPr/>
                      <p:nvPr/>
                    </p:nvPicPr>
                    <p:blipFill>
                      <a:blip r:embed="rId5"/>
                      <a:stretch>
                        <a:fillRect/>
                      </a:stretch>
                    </p:blipFill>
                    <p:spPr>
                      <a:xfrm>
                        <a:off x="4978827" y="5932034"/>
                        <a:ext cx="1027122" cy="373676"/>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8044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P spid="12" grpId="0" build="p"/>
      <p:bldP spid="14" grpId="0" build="p"/>
      <p:bldP spid="1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86800" cy="756226"/>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(4 of 4)</a:t>
            </a:r>
            <a:endParaRPr lang="en-US"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0"/>
            <a:ext cx="7543800" cy="641351"/>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3111871234"/>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314036" y="4259695"/>
            <a:ext cx="8525164" cy="307976"/>
          </a:xfrm>
        </p:spPr>
        <p:txBody>
          <a:bodyPr/>
          <a:lstStyle/>
          <a:p>
            <a:pPr fontAlgn="ctr"/>
            <a:r>
              <a:rPr lang="en-US" sz="2000" b="1" dirty="0"/>
              <a:t>c. Determine the owner’s equity of Flanagan Company at December 31, 2020.</a:t>
            </a:r>
          </a:p>
        </p:txBody>
      </p:sp>
      <p:sp>
        <p:nvSpPr>
          <p:cNvPr id="6" name="Content Placeholder 5">
            <a:extLst>
              <a:ext uri="{FF2B5EF4-FFF2-40B4-BE49-F238E27FC236}">
                <a16:creationId xmlns:a16="http://schemas.microsoft.com/office/drawing/2014/main" id="{D18AC904-9C58-4D18-8A5E-572A38597145}"/>
              </a:ext>
            </a:extLst>
          </p:cNvPr>
          <p:cNvSpPr>
            <a:spLocks noGrp="1"/>
          </p:cNvSpPr>
          <p:nvPr>
            <p:ph sz="quarter" idx="19"/>
          </p:nvPr>
        </p:nvSpPr>
        <p:spPr>
          <a:xfrm>
            <a:off x="1371600" y="4647334"/>
            <a:ext cx="1447800" cy="298160"/>
          </a:xfrm>
        </p:spPr>
        <p:txBody>
          <a:bodyPr/>
          <a:lstStyle/>
          <a:p>
            <a:r>
              <a:rPr lang="en-US" sz="2000" dirty="0">
                <a:latin typeface="Calibri" panose="020F0502020204030204" pitchFamily="34" charset="0"/>
              </a:rPr>
              <a:t>Total assets</a:t>
            </a:r>
          </a:p>
        </p:txBody>
      </p:sp>
      <p:sp>
        <p:nvSpPr>
          <p:cNvPr id="7" name="Content Placeholder 6">
            <a:extLst>
              <a:ext uri="{FF2B5EF4-FFF2-40B4-BE49-F238E27FC236}">
                <a16:creationId xmlns:a16="http://schemas.microsoft.com/office/drawing/2014/main" id="{CE679864-A83B-4092-A686-8A1DC4448A3B}"/>
              </a:ext>
            </a:extLst>
          </p:cNvPr>
          <p:cNvSpPr>
            <a:spLocks noGrp="1"/>
          </p:cNvSpPr>
          <p:nvPr>
            <p:ph sz="quarter" idx="21"/>
          </p:nvPr>
        </p:nvSpPr>
        <p:spPr>
          <a:xfrm>
            <a:off x="5029200" y="4679083"/>
            <a:ext cx="1066800" cy="301625"/>
          </a:xfrm>
        </p:spPr>
        <p:txBody>
          <a:bodyPr/>
          <a:lstStyle/>
          <a:p>
            <a:r>
              <a:rPr lang="en-US" sz="2000" dirty="0">
                <a:latin typeface="Calibri" panose="020F0502020204030204" pitchFamily="34" charset="0"/>
              </a:rPr>
              <a:t>$27,000</a:t>
            </a:r>
          </a:p>
        </p:txBody>
      </p:sp>
      <p:sp>
        <p:nvSpPr>
          <p:cNvPr id="8" name="Content Placeholder 7">
            <a:extLst>
              <a:ext uri="{FF2B5EF4-FFF2-40B4-BE49-F238E27FC236}">
                <a16:creationId xmlns:a16="http://schemas.microsoft.com/office/drawing/2014/main" id="{1A163BE7-66F0-4211-B699-EB0E8577E677}"/>
              </a:ext>
            </a:extLst>
          </p:cNvPr>
          <p:cNvSpPr>
            <a:spLocks noGrp="1"/>
          </p:cNvSpPr>
          <p:nvPr>
            <p:ph sz="quarter" idx="22"/>
          </p:nvPr>
        </p:nvSpPr>
        <p:spPr>
          <a:xfrm>
            <a:off x="1371600" y="5010728"/>
            <a:ext cx="3200400" cy="333374"/>
          </a:xfrm>
        </p:spPr>
        <p:txBody>
          <a:bodyPr/>
          <a:lstStyle/>
          <a:p>
            <a:r>
              <a:rPr lang="en-US" sz="2000" dirty="0">
                <a:latin typeface="Calibri" panose="020F0502020204030204" pitchFamily="34" charset="0"/>
              </a:rPr>
              <a:t>Less: Notes payable expense</a:t>
            </a:r>
          </a:p>
        </p:txBody>
      </p:sp>
      <p:sp>
        <p:nvSpPr>
          <p:cNvPr id="9" name="Content Placeholder 8">
            <a:extLst>
              <a:ext uri="{FF2B5EF4-FFF2-40B4-BE49-F238E27FC236}">
                <a16:creationId xmlns:a16="http://schemas.microsoft.com/office/drawing/2014/main" id="{8074CF31-B737-4550-AB0F-088236264885}"/>
              </a:ext>
            </a:extLst>
          </p:cNvPr>
          <p:cNvSpPr>
            <a:spLocks noGrp="1"/>
          </p:cNvSpPr>
          <p:nvPr>
            <p:ph sz="quarter" idx="23"/>
          </p:nvPr>
        </p:nvSpPr>
        <p:spPr>
          <a:xfrm>
            <a:off x="5181871" y="5042478"/>
            <a:ext cx="933179" cy="317499"/>
          </a:xfrm>
        </p:spPr>
        <p:txBody>
          <a:bodyPr/>
          <a:lstStyle/>
          <a:p>
            <a:r>
              <a:rPr lang="en-US" sz="2000" dirty="0">
                <a:latin typeface="Calibri" panose="020F0502020204030204" pitchFamily="34" charset="0"/>
              </a:rPr>
              <a:t>16,500</a:t>
            </a:r>
            <a:endParaRPr lang="en-US" sz="20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F8598ABC-9B5B-4CA9-9A3B-E3A49B9B3B1F}"/>
              </a:ext>
            </a:extLst>
          </p:cNvPr>
          <p:cNvSpPr>
            <a:spLocks noGrp="1"/>
          </p:cNvSpPr>
          <p:nvPr>
            <p:ph sz="quarter" idx="24"/>
          </p:nvPr>
        </p:nvSpPr>
        <p:spPr>
          <a:xfrm>
            <a:off x="1371600" y="5381626"/>
            <a:ext cx="2590800" cy="333374"/>
          </a:xfrm>
        </p:spPr>
        <p:txBody>
          <a:bodyPr/>
          <a:lstStyle/>
          <a:p>
            <a:r>
              <a:rPr lang="en-US" sz="2000" dirty="0">
                <a:latin typeface="Calibri" panose="020F0502020204030204" pitchFamily="34" charset="0"/>
              </a:rPr>
              <a:t>Less: Accounts payable</a:t>
            </a:r>
          </a:p>
        </p:txBody>
      </p:sp>
      <p:sp>
        <p:nvSpPr>
          <p:cNvPr id="11" name="Content Placeholder 10">
            <a:extLst>
              <a:ext uri="{FF2B5EF4-FFF2-40B4-BE49-F238E27FC236}">
                <a16:creationId xmlns:a16="http://schemas.microsoft.com/office/drawing/2014/main" id="{7DFA91E3-BF9B-42B2-BEF0-8F074F163A5A}"/>
              </a:ext>
            </a:extLst>
          </p:cNvPr>
          <p:cNvSpPr>
            <a:spLocks noGrp="1"/>
          </p:cNvSpPr>
          <p:nvPr>
            <p:ph sz="quarter" idx="25"/>
          </p:nvPr>
        </p:nvSpPr>
        <p:spPr>
          <a:xfrm>
            <a:off x="5304455" y="5433756"/>
            <a:ext cx="791545" cy="317499"/>
          </a:xfrm>
        </p:spPr>
        <p:txBody>
          <a:bodyPr/>
          <a:lstStyle/>
          <a:p>
            <a:r>
              <a:rPr lang="en-US" sz="2000" dirty="0">
                <a:latin typeface="Calibri" panose="020F0502020204030204" pitchFamily="34" charset="0"/>
              </a:rPr>
              <a:t>2,000</a:t>
            </a:r>
          </a:p>
        </p:txBody>
      </p:sp>
      <p:sp>
        <p:nvSpPr>
          <p:cNvPr id="12" name="Content Placeholder 11">
            <a:extLst>
              <a:ext uri="{FF2B5EF4-FFF2-40B4-BE49-F238E27FC236}">
                <a16:creationId xmlns:a16="http://schemas.microsoft.com/office/drawing/2014/main" id="{A32E45C4-2B9D-466E-84F3-7F91FE63ADCF}"/>
              </a:ext>
            </a:extLst>
          </p:cNvPr>
          <p:cNvSpPr>
            <a:spLocks noGrp="1"/>
          </p:cNvSpPr>
          <p:nvPr>
            <p:ph sz="quarter" idx="26"/>
          </p:nvPr>
        </p:nvSpPr>
        <p:spPr>
          <a:xfrm>
            <a:off x="1371601" y="5776498"/>
            <a:ext cx="1752600" cy="318655"/>
          </a:xfrm>
        </p:spPr>
        <p:txBody>
          <a:bodyPr/>
          <a:lstStyle/>
          <a:p>
            <a:r>
              <a:rPr lang="en-US" sz="2000" dirty="0">
                <a:solidFill>
                  <a:srgbClr val="000000"/>
                </a:solidFill>
                <a:latin typeface="Calibri" panose="020F0502020204030204" pitchFamily="34" charset="0"/>
              </a:rPr>
              <a:t>Owner’s equity</a:t>
            </a:r>
            <a:endParaRPr lang="en-US" sz="2000" dirty="0">
              <a:latin typeface="Calibri" panose="020F0502020204030204" pitchFamily="34" charset="0"/>
            </a:endParaRPr>
          </a:p>
        </p:txBody>
      </p:sp>
      <p:graphicFrame>
        <p:nvGraphicFramePr>
          <p:cNvPr id="26" name="Content Placeholder 25" descr="$ 8,500">
            <a:extLst>
              <a:ext uri="{FF2B5EF4-FFF2-40B4-BE49-F238E27FC236}">
                <a16:creationId xmlns:a16="http://schemas.microsoft.com/office/drawing/2014/main" id="{DA90E744-14E4-486E-B0F3-A97629E08195}"/>
              </a:ext>
            </a:extLst>
          </p:cNvPr>
          <p:cNvGraphicFramePr>
            <a:graphicFrameLocks noGrp="1" noChangeAspect="1"/>
          </p:cNvGraphicFramePr>
          <p:nvPr>
            <p:ph sz="quarter" idx="27"/>
            <p:extLst>
              <p:ext uri="{D42A27DB-BD31-4B8C-83A1-F6EECF244321}">
                <p14:modId xmlns:p14="http://schemas.microsoft.com/office/powerpoint/2010/main" val="3825394499"/>
              </p:ext>
            </p:extLst>
          </p:nvPr>
        </p:nvGraphicFramePr>
        <p:xfrm>
          <a:off x="5070872" y="5799170"/>
          <a:ext cx="902495" cy="373030"/>
        </p:xfrm>
        <a:graphic>
          <a:graphicData uri="http://schemas.openxmlformats.org/presentationml/2006/ole">
            <mc:AlternateContent xmlns:mc="http://schemas.openxmlformats.org/markup-compatibility/2006">
              <mc:Choice xmlns:v="urn:schemas-microsoft-com:vml" Requires="v">
                <p:oleObj spid="_x0000_s3274" name="Equation" r:id="rId4" imgW="952200" imgH="393480" progId="Equation.DSMT4">
                  <p:embed/>
                </p:oleObj>
              </mc:Choice>
              <mc:Fallback>
                <p:oleObj name="Equation" r:id="rId4" imgW="952200" imgH="393480" progId="Equation.DSMT4">
                  <p:embed/>
                  <p:pic>
                    <p:nvPicPr>
                      <p:cNvPr id="26" name="Content Placeholder 25">
                        <a:extLst>
                          <a:ext uri="{FF2B5EF4-FFF2-40B4-BE49-F238E27FC236}">
                            <a16:creationId xmlns:a16="http://schemas.microsoft.com/office/drawing/2014/main" id="{DA90E744-14E4-486E-B0F3-A97629E08195}"/>
                          </a:ext>
                        </a:extLst>
                      </p:cNvPr>
                      <p:cNvPicPr/>
                      <p:nvPr/>
                    </p:nvPicPr>
                    <p:blipFill>
                      <a:blip r:embed="rId5"/>
                      <a:stretch>
                        <a:fillRect/>
                      </a:stretch>
                    </p:blipFill>
                    <p:spPr>
                      <a:xfrm>
                        <a:off x="5070872" y="5799170"/>
                        <a:ext cx="902495" cy="37303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55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P spid="1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462BF4-1E9B-4BD6-BF11-231944105358}"/>
              </a:ext>
            </a:extLst>
          </p:cNvPr>
          <p:cNvSpPr>
            <a:spLocks noGrp="1"/>
          </p:cNvSpPr>
          <p:nvPr>
            <p:ph type="title"/>
          </p:nvPr>
        </p:nvSpPr>
        <p:spPr>
          <a:xfrm>
            <a:off x="304800" y="762000"/>
            <a:ext cx="8534400" cy="1142999"/>
          </a:xfrm>
        </p:spPr>
        <p:txBody>
          <a:bodyPr>
            <a:noAutofit/>
          </a:bodyPr>
          <a:lstStyle/>
          <a:p>
            <a:r>
              <a:rPr lang="en-US" b="1" dirty="0">
                <a:latin typeface="Calibri" panose="020F0502020204030204" pitchFamily="34" charset="0"/>
                <a:ea typeface="Source Sans Pro" charset="0"/>
                <a:cs typeface="Calibri" panose="020F0502020204030204" pitchFamily="34" charset="0"/>
              </a:rPr>
              <a:t>Appendix 1A: Career Opportunities in Accounting</a:t>
            </a:r>
            <a:endParaRPr lang="en-US" dirty="0"/>
          </a:p>
        </p:txBody>
      </p:sp>
      <p:sp>
        <p:nvSpPr>
          <p:cNvPr id="9" name="Content Placeholder 8">
            <a:extLst>
              <a:ext uri="{FF2B5EF4-FFF2-40B4-BE49-F238E27FC236}">
                <a16:creationId xmlns:a16="http://schemas.microsoft.com/office/drawing/2014/main" id="{B3A77831-5F84-4EA0-AD62-9C4293DA2EAA}"/>
              </a:ext>
            </a:extLst>
          </p:cNvPr>
          <p:cNvSpPr>
            <a:spLocks noGrp="1"/>
          </p:cNvSpPr>
          <p:nvPr>
            <p:ph sz="quarter" idx="16"/>
          </p:nvPr>
        </p:nvSpPr>
        <p:spPr>
          <a:xfrm>
            <a:off x="304800" y="1981200"/>
            <a:ext cx="4038600" cy="1600200"/>
          </a:xfrm>
        </p:spPr>
        <p:txBody>
          <a:bodyPr/>
          <a:lstStyle/>
          <a:p>
            <a:r>
              <a:rPr lang="en-US" sz="2600" b="1" dirty="0">
                <a:solidFill>
                  <a:srgbClr val="990000"/>
                </a:solidFill>
                <a:latin typeface="Calibri" panose="020F0502020204030204" pitchFamily="34" charset="0"/>
              </a:rPr>
              <a:t>Public Accounting</a:t>
            </a:r>
            <a:br>
              <a:rPr lang="en-US" sz="2600" dirty="0">
                <a:latin typeface="Calibri" panose="020F0502020204030204" pitchFamily="34" charset="0"/>
              </a:rPr>
            </a:br>
            <a:r>
              <a:rPr lang="en-US" sz="2600" dirty="0">
                <a:latin typeface="Calibri" panose="020F0502020204030204" pitchFamily="34" charset="0"/>
              </a:rPr>
              <a:t>Careers in auditing, taxation, and management consulting serving the general public.</a:t>
            </a:r>
            <a:endParaRPr lang="en-US" sz="26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75C495C5-D52D-4537-B5C5-CEBB8DBFD4CB}"/>
              </a:ext>
            </a:extLst>
          </p:cNvPr>
          <p:cNvSpPr>
            <a:spLocks noGrp="1"/>
          </p:cNvSpPr>
          <p:nvPr>
            <p:ph sz="quarter" idx="17"/>
          </p:nvPr>
        </p:nvSpPr>
        <p:spPr>
          <a:xfrm>
            <a:off x="4648200" y="1981200"/>
            <a:ext cx="4191000" cy="2133600"/>
          </a:xfrm>
        </p:spPr>
        <p:txBody>
          <a:bodyPr/>
          <a:lstStyle/>
          <a:p>
            <a:r>
              <a:rPr lang="en-US" sz="2600" b="1" dirty="0">
                <a:solidFill>
                  <a:srgbClr val="990000"/>
                </a:solidFill>
                <a:latin typeface="Calibri" panose="020F0502020204030204" pitchFamily="34" charset="0"/>
              </a:rPr>
              <a:t>Private Accounting</a:t>
            </a:r>
            <a:br>
              <a:rPr lang="en-US" sz="2600" b="1" dirty="0">
                <a:solidFill>
                  <a:schemeClr val="dk1"/>
                </a:solidFill>
                <a:latin typeface="Calibri" panose="020F0502020204030204" pitchFamily="34" charset="0"/>
              </a:rPr>
            </a:br>
            <a:r>
              <a:rPr lang="en-US" sz="2600" dirty="0">
                <a:latin typeface="Calibri" panose="020F0502020204030204" pitchFamily="34" charset="0"/>
              </a:rPr>
              <a:t>Careers in industry working in cost accounting, budgeting, accounting information systems, and tax planning and preparation.</a:t>
            </a:r>
          </a:p>
        </p:txBody>
      </p:sp>
      <p:sp>
        <p:nvSpPr>
          <p:cNvPr id="11" name="Content Placeholder 10">
            <a:extLst>
              <a:ext uri="{FF2B5EF4-FFF2-40B4-BE49-F238E27FC236}">
                <a16:creationId xmlns:a16="http://schemas.microsoft.com/office/drawing/2014/main" id="{7A80088E-2DB1-40AF-8A99-A527EF19D854}"/>
              </a:ext>
            </a:extLst>
          </p:cNvPr>
          <p:cNvSpPr>
            <a:spLocks noGrp="1"/>
          </p:cNvSpPr>
          <p:nvPr>
            <p:ph sz="quarter" idx="18"/>
          </p:nvPr>
        </p:nvSpPr>
        <p:spPr>
          <a:xfrm>
            <a:off x="313267" y="4360100"/>
            <a:ext cx="4106333" cy="1888300"/>
          </a:xfrm>
        </p:spPr>
        <p:txBody>
          <a:bodyPr/>
          <a:lstStyle/>
          <a:p>
            <a:pPr fontAlgn="b"/>
            <a:r>
              <a:rPr lang="en-US" sz="2600" b="1" dirty="0">
                <a:solidFill>
                  <a:srgbClr val="990000"/>
                </a:solidFill>
                <a:latin typeface="Calibri" panose="020F0502020204030204" pitchFamily="34" charset="0"/>
              </a:rPr>
              <a:t>Governmental Accounting</a:t>
            </a:r>
            <a:br>
              <a:rPr lang="en-US" sz="2600" dirty="0">
                <a:latin typeface="Calibri" panose="020F0502020204030204" pitchFamily="34" charset="0"/>
              </a:rPr>
            </a:br>
            <a:r>
              <a:rPr lang="en-US" sz="2600" dirty="0">
                <a:latin typeface="Calibri" panose="020F0502020204030204" pitchFamily="34" charset="0"/>
              </a:rPr>
              <a:t>Careers with the I</a:t>
            </a:r>
            <a:r>
              <a:rPr lang="en-US" sz="100" dirty="0">
                <a:latin typeface="Calibri" panose="020F0502020204030204" pitchFamily="34" charset="0"/>
              </a:rPr>
              <a:t> </a:t>
            </a:r>
            <a:r>
              <a:rPr lang="en-US" sz="2600" dirty="0">
                <a:latin typeface="Calibri" panose="020F0502020204030204" pitchFamily="34" charset="0"/>
              </a:rPr>
              <a:t>R</a:t>
            </a:r>
            <a:r>
              <a:rPr lang="en-US" sz="100" dirty="0">
                <a:latin typeface="Calibri" panose="020F0502020204030204" pitchFamily="34" charset="0"/>
              </a:rPr>
              <a:t> </a:t>
            </a:r>
            <a:r>
              <a:rPr lang="en-US" sz="2600" dirty="0">
                <a:latin typeface="Calibri" panose="020F0502020204030204" pitchFamily="34" charset="0"/>
              </a:rPr>
              <a:t>S, F</a:t>
            </a:r>
            <a:r>
              <a:rPr lang="en-US" sz="100" dirty="0">
                <a:latin typeface="Calibri" panose="020F0502020204030204" pitchFamily="34" charset="0"/>
              </a:rPr>
              <a:t> </a:t>
            </a:r>
            <a:r>
              <a:rPr lang="en-US" sz="2600" dirty="0">
                <a:latin typeface="Calibri" panose="020F0502020204030204" pitchFamily="34" charset="0"/>
              </a:rPr>
              <a:t>B</a:t>
            </a:r>
            <a:r>
              <a:rPr lang="en-US" sz="100" dirty="0">
                <a:latin typeface="Calibri" panose="020F0502020204030204" pitchFamily="34" charset="0"/>
              </a:rPr>
              <a:t> </a:t>
            </a:r>
            <a:r>
              <a:rPr lang="en-US" sz="2600" dirty="0">
                <a:latin typeface="Calibri" panose="020F0502020204030204" pitchFamily="34" charset="0"/>
              </a:rPr>
              <a:t>I, the S</a:t>
            </a:r>
            <a:r>
              <a:rPr lang="en-US" sz="100" dirty="0">
                <a:latin typeface="Calibri" panose="020F0502020204030204" pitchFamily="34" charset="0"/>
              </a:rPr>
              <a:t> </a:t>
            </a:r>
            <a:r>
              <a:rPr lang="en-US" sz="2600" dirty="0">
                <a:latin typeface="Calibri" panose="020F0502020204030204" pitchFamily="34" charset="0"/>
              </a:rPr>
              <a:t>E</a:t>
            </a:r>
            <a:r>
              <a:rPr lang="en-US" sz="100" dirty="0">
                <a:latin typeface="Calibri" panose="020F0502020204030204" pitchFamily="34" charset="0"/>
              </a:rPr>
              <a:t> </a:t>
            </a:r>
            <a:r>
              <a:rPr lang="en-US" sz="2600" dirty="0">
                <a:latin typeface="Calibri" panose="020F0502020204030204" pitchFamily="34" charset="0"/>
              </a:rPr>
              <a:t>C, public colleges and universities, and in state and local governments.</a:t>
            </a:r>
          </a:p>
        </p:txBody>
      </p:sp>
      <p:sp>
        <p:nvSpPr>
          <p:cNvPr id="12" name="Content Placeholder 11">
            <a:extLst>
              <a:ext uri="{FF2B5EF4-FFF2-40B4-BE49-F238E27FC236}">
                <a16:creationId xmlns:a16="http://schemas.microsoft.com/office/drawing/2014/main" id="{E2899ABA-32E9-4038-9B96-FD7C95A0D404}"/>
              </a:ext>
            </a:extLst>
          </p:cNvPr>
          <p:cNvSpPr>
            <a:spLocks noGrp="1"/>
          </p:cNvSpPr>
          <p:nvPr>
            <p:ph sz="quarter" idx="19"/>
          </p:nvPr>
        </p:nvSpPr>
        <p:spPr>
          <a:xfrm>
            <a:off x="4648200" y="4343400"/>
            <a:ext cx="3886200" cy="1888300"/>
          </a:xfrm>
        </p:spPr>
        <p:txBody>
          <a:bodyPr/>
          <a:lstStyle/>
          <a:p>
            <a:r>
              <a:rPr lang="en-US" sz="2600" b="1" dirty="0">
                <a:solidFill>
                  <a:srgbClr val="990000"/>
                </a:solidFill>
                <a:latin typeface="Calibri" panose="020F0502020204030204" pitchFamily="34" charset="0"/>
              </a:rPr>
              <a:t>Forensic Accounting</a:t>
            </a:r>
            <a:br>
              <a:rPr lang="en-US" sz="2600" dirty="0">
                <a:latin typeface="Calibri" panose="020F0502020204030204" pitchFamily="34" charset="0"/>
              </a:rPr>
            </a:br>
            <a:r>
              <a:rPr lang="en-US" sz="2600" dirty="0">
                <a:latin typeface="Calibri" panose="020F0502020204030204" pitchFamily="34" charset="0"/>
              </a:rPr>
              <a:t>Uses accounting, auditing, and investigative skills to conduct investigations into theft and fraud.</a:t>
            </a:r>
          </a:p>
        </p:txBody>
      </p:sp>
      <p:sp>
        <p:nvSpPr>
          <p:cNvPr id="6" name="Slide Number Placeholder 5">
            <a:extLst>
              <a:ext uri="{FF2B5EF4-FFF2-40B4-BE49-F238E27FC236}">
                <a16:creationId xmlns:a16="http://schemas.microsoft.com/office/drawing/2014/main" id="{14D6DD8D-EA58-4479-AB2B-2F26A5971A06}"/>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7" name="Footer Placeholder 6">
            <a:extLst>
              <a:ext uri="{FF2B5EF4-FFF2-40B4-BE49-F238E27FC236}">
                <a16:creationId xmlns:a16="http://schemas.microsoft.com/office/drawing/2014/main" id="{C94F2914-06CA-4D3E-B3A8-282FD5FABBB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48288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66</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685799"/>
          </a:xfrm>
        </p:spPr>
        <p:txBody>
          <a:bodyPr/>
          <a:lstStyle/>
          <a:p>
            <a:r>
              <a:rPr lang="en-US" b="1" dirty="0">
                <a:ea typeface="Source Sans Pro" charset="0"/>
              </a:rPr>
              <a:t>Do It! 1: </a:t>
            </a:r>
            <a:r>
              <a:rPr lang="en-US" b="1" dirty="0">
                <a:solidFill>
                  <a:srgbClr val="196E78"/>
                </a:solidFill>
                <a:ea typeface="Source Sans Pro" charset="0"/>
              </a:rPr>
              <a:t>Basic Concepts </a:t>
            </a:r>
            <a:r>
              <a:rPr lang="en-US" sz="2400" dirty="0">
                <a:solidFill>
                  <a:srgbClr val="196E78"/>
                </a:solidFill>
                <a:ea typeface="Source Sans Pro" charset="0"/>
              </a:rPr>
              <a:t>(2 of 2)</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799"/>
            <a:ext cx="8534400" cy="3352801"/>
          </a:xfrm>
        </p:spPr>
        <p:txBody>
          <a:bodyPr/>
          <a:lstStyle/>
          <a:p>
            <a:r>
              <a:rPr lang="en-US" sz="2400" dirty="0"/>
              <a:t>Indicate whether each of the statements is </a:t>
            </a:r>
            <a:r>
              <a:rPr lang="en-US" sz="2400" b="1" dirty="0"/>
              <a:t>true</a:t>
            </a:r>
            <a:r>
              <a:rPr lang="en-US" sz="2400" dirty="0"/>
              <a:t> or </a:t>
            </a:r>
            <a:r>
              <a:rPr lang="en-US" sz="2400" b="1" dirty="0"/>
              <a:t>false</a:t>
            </a:r>
            <a:r>
              <a:rPr lang="en-US" sz="2400" dirty="0"/>
              <a:t>.</a:t>
            </a:r>
          </a:p>
          <a:p>
            <a:pPr marL="402336" indent="-402336">
              <a:buClr>
                <a:schemeClr val="accent2"/>
              </a:buClr>
              <a:buFont typeface="+mj-lt"/>
              <a:buAutoNum type="arabicPeriod"/>
            </a:pPr>
            <a:r>
              <a:rPr lang="en-US" sz="2400" dirty="0"/>
              <a:t>The three steps in the accounting process are identification, recording, and communication.</a:t>
            </a:r>
          </a:p>
          <a:p>
            <a:pPr marL="402336" indent="-402336">
              <a:buClr>
                <a:schemeClr val="accent2"/>
              </a:buClr>
              <a:buFont typeface="+mj-lt"/>
              <a:buAutoNum type="arabicPeriod"/>
            </a:pPr>
            <a:r>
              <a:rPr lang="en-US" sz="2400" dirty="0"/>
              <a:t>Bookkeeping encompasses all steps in the accounting process.</a:t>
            </a:r>
          </a:p>
          <a:p>
            <a:pPr marL="402336" indent="-402336">
              <a:buClr>
                <a:schemeClr val="accent2"/>
              </a:buClr>
              <a:buFont typeface="+mj-lt"/>
              <a:buAutoNum type="arabicPeriod"/>
            </a:pPr>
            <a:r>
              <a:rPr lang="en-US" sz="2400" dirty="0"/>
              <a:t>Accountants prepare, but do not interpret, financial reports.</a:t>
            </a:r>
          </a:p>
          <a:p>
            <a:pPr marL="402336" indent="-402336">
              <a:buClr>
                <a:schemeClr val="accent2"/>
              </a:buClr>
              <a:buFont typeface="+mj-lt"/>
              <a:buAutoNum type="arabicPeriod"/>
            </a:pPr>
            <a:r>
              <a:rPr lang="en-US" sz="2400" dirty="0"/>
              <a:t>The two most common types of external users are investors and company officers.</a:t>
            </a:r>
          </a:p>
          <a:p>
            <a:pPr marL="402336" indent="-402336">
              <a:buClr>
                <a:schemeClr val="accent2"/>
              </a:buClr>
              <a:buFont typeface="+mj-lt"/>
              <a:buAutoNum type="arabicPeriod"/>
            </a:pPr>
            <a:r>
              <a:rPr lang="en-US" sz="2400" dirty="0"/>
              <a:t>Managerial accounting focuses on reports for internal users.</a:t>
            </a:r>
            <a:endParaRPr lang="en-US" altLang="en-US" sz="24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5349875"/>
            <a:ext cx="1237673" cy="365125"/>
          </a:xfrm>
        </p:spPr>
        <p:txBody>
          <a:bodyPr/>
          <a:lstStyle/>
          <a:p>
            <a:r>
              <a:rPr lang="en-US" altLang="en-US" sz="2200" b="1" dirty="0">
                <a:solidFill>
                  <a:srgbClr val="800000"/>
                </a:solidFill>
              </a:rPr>
              <a:t>Solution:</a:t>
            </a:r>
            <a:endParaRPr lang="en-US" sz="22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5361993"/>
            <a:ext cx="990600" cy="365124"/>
          </a:xfrm>
        </p:spPr>
        <p:txBody>
          <a:bodyPr/>
          <a:lstStyle/>
          <a:p>
            <a:r>
              <a:rPr lang="en-US" altLang="en-US" sz="2200" b="1" dirty="0"/>
              <a:t>1. True</a:t>
            </a:r>
            <a:endParaRPr lang="en-US" sz="22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895600" y="5377869"/>
            <a:ext cx="1066800" cy="365124"/>
          </a:xfrm>
        </p:spPr>
        <p:txBody>
          <a:bodyPr/>
          <a:lstStyle/>
          <a:p>
            <a:r>
              <a:rPr lang="en-US" sz="2200" b="1" dirty="0"/>
              <a:t>2. False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4267200" y="5361994"/>
            <a:ext cx="1066800" cy="380999"/>
          </a:xfrm>
        </p:spPr>
        <p:txBody>
          <a:bodyPr/>
          <a:lstStyle/>
          <a:p>
            <a:r>
              <a:rPr lang="en-US" altLang="en-US" sz="2200" b="1" dirty="0"/>
              <a:t>3. False</a:t>
            </a:r>
            <a:endParaRPr lang="en-US" sz="22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5638800" y="5361994"/>
            <a:ext cx="1066800" cy="365123"/>
          </a:xfrm>
        </p:spPr>
        <p:txBody>
          <a:bodyPr/>
          <a:lstStyle/>
          <a:p>
            <a:r>
              <a:rPr lang="en-US" sz="2200" b="1" dirty="0"/>
              <a:t>4. False</a:t>
            </a:r>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7010400" y="5377868"/>
            <a:ext cx="1066800" cy="365123"/>
          </a:xfrm>
        </p:spPr>
        <p:txBody>
          <a:bodyPr/>
          <a:lstStyle/>
          <a:p>
            <a:r>
              <a:rPr lang="en-US" sz="2200" b="1" dirty="0"/>
              <a:t>5. True</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46147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A61D5C-9E53-400D-8A5E-F2CB17F8560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Building Blocks of Accounting</a:t>
            </a:r>
            <a:endParaRPr lang="en-US" dirty="0"/>
          </a:p>
        </p:txBody>
      </p:sp>
      <p:sp>
        <p:nvSpPr>
          <p:cNvPr id="8" name="Content Placeholder 7">
            <a:extLst>
              <a:ext uri="{FF2B5EF4-FFF2-40B4-BE49-F238E27FC236}">
                <a16:creationId xmlns:a16="http://schemas.microsoft.com/office/drawing/2014/main" id="{E82C50A6-AB30-4510-B0DC-5DD4D8F9293B}"/>
              </a:ext>
            </a:extLst>
          </p:cNvPr>
          <p:cNvSpPr>
            <a:spLocks noGrp="1"/>
          </p:cNvSpPr>
          <p:nvPr>
            <p:ph sz="quarter" idx="16"/>
          </p:nvPr>
        </p:nvSpPr>
        <p:spPr>
          <a:xfrm>
            <a:off x="304800" y="1828800"/>
            <a:ext cx="8534400" cy="4038600"/>
          </a:xfrm>
        </p:spPr>
        <p:txBody>
          <a:bodyPr/>
          <a:lstStyle/>
          <a:p>
            <a:pPr>
              <a:buSzPct val="95000"/>
            </a:pPr>
            <a:r>
              <a:rPr lang="en-US" altLang="en-US" sz="3200" b="1" dirty="0">
                <a:solidFill>
                  <a:srgbClr val="990000"/>
                </a:solidFill>
                <a:latin typeface="Calibri" panose="020F0502020204030204" pitchFamily="34" charset="0"/>
              </a:rPr>
              <a:t>Ethics in Financial Reporting</a:t>
            </a:r>
          </a:p>
          <a:p>
            <a:pPr marL="292608" lvl="2" indent="-292608">
              <a:spcBef>
                <a:spcPts val="1000"/>
              </a:spcBef>
              <a:buClr>
                <a:srgbClr val="990000"/>
              </a:buClr>
              <a:buSzPct val="100000"/>
            </a:pPr>
            <a:r>
              <a:rPr lang="en-US" altLang="en-US" sz="2800" dirty="0">
                <a:solidFill>
                  <a:srgbClr val="000000"/>
                </a:solidFill>
                <a:latin typeface="Calibri" panose="020F0502020204030204" pitchFamily="34" charset="0"/>
              </a:rPr>
              <a:t>Financial scandals include: </a:t>
            </a:r>
            <a:r>
              <a:rPr lang="en-US" altLang="en-US" sz="2800" b="1" dirty="0">
                <a:solidFill>
                  <a:srgbClr val="990000"/>
                </a:solidFill>
                <a:latin typeface="Calibri" panose="020F0502020204030204" pitchFamily="34" charset="0"/>
              </a:rPr>
              <a:t>Enron</a:t>
            </a:r>
            <a:r>
              <a:rPr lang="en-US" altLang="en-US" sz="2800" dirty="0">
                <a:solidFill>
                  <a:srgbClr val="000000"/>
                </a:solidFill>
                <a:latin typeface="Calibri" panose="020F0502020204030204" pitchFamily="34" charset="0"/>
              </a:rPr>
              <a:t>, </a:t>
            </a:r>
            <a:r>
              <a:rPr lang="en-US" altLang="en-US" sz="2800" b="1" dirty="0">
                <a:solidFill>
                  <a:srgbClr val="990000"/>
                </a:solidFill>
                <a:latin typeface="Calibri" panose="020F0502020204030204" pitchFamily="34" charset="0"/>
              </a:rPr>
              <a:t>WorldCom</a:t>
            </a:r>
            <a:r>
              <a:rPr lang="en-US" altLang="en-US" sz="2800" dirty="0">
                <a:solidFill>
                  <a:srgbClr val="000000"/>
                </a:solidFill>
                <a:latin typeface="Calibri" panose="020F0502020204030204" pitchFamily="34" charset="0"/>
              </a:rPr>
              <a:t>, </a:t>
            </a:r>
            <a:r>
              <a:rPr lang="en-US" altLang="en-US" sz="2800" b="1" dirty="0">
                <a:solidFill>
                  <a:srgbClr val="990000"/>
                </a:solidFill>
                <a:latin typeface="Calibri" panose="020F0502020204030204" pitchFamily="34" charset="0"/>
              </a:rPr>
              <a:t>HealthSouth</a:t>
            </a:r>
            <a:r>
              <a:rPr lang="en-US" altLang="en-US" sz="2800" dirty="0">
                <a:solidFill>
                  <a:srgbClr val="000000"/>
                </a:solidFill>
                <a:latin typeface="Calibri" panose="020F0502020204030204" pitchFamily="34" charset="0"/>
              </a:rPr>
              <a:t>, </a:t>
            </a:r>
            <a:r>
              <a:rPr lang="en-US" altLang="en-US" sz="2800" b="1" dirty="0">
                <a:solidFill>
                  <a:srgbClr val="990000"/>
                </a:solidFill>
                <a:latin typeface="Calibri" panose="020F0502020204030204" pitchFamily="34" charset="0"/>
              </a:rPr>
              <a:t>A</a:t>
            </a:r>
            <a:r>
              <a:rPr lang="en-US" altLang="en-US" sz="100" b="1" dirty="0">
                <a:solidFill>
                  <a:srgbClr val="990000"/>
                </a:solidFill>
                <a:latin typeface="Calibri" panose="020F0502020204030204" pitchFamily="34" charset="0"/>
              </a:rPr>
              <a:t> </a:t>
            </a:r>
            <a:r>
              <a:rPr lang="en-US" altLang="en-US" sz="2800" b="1" dirty="0">
                <a:solidFill>
                  <a:srgbClr val="990000"/>
                </a:solidFill>
                <a:latin typeface="Calibri" panose="020F0502020204030204" pitchFamily="34" charset="0"/>
              </a:rPr>
              <a:t>I</a:t>
            </a:r>
            <a:r>
              <a:rPr lang="en-US" altLang="en-US" sz="100" b="1" dirty="0">
                <a:solidFill>
                  <a:srgbClr val="990000"/>
                </a:solidFill>
                <a:latin typeface="Calibri" panose="020F0502020204030204" pitchFamily="34" charset="0"/>
              </a:rPr>
              <a:t> </a:t>
            </a:r>
            <a:r>
              <a:rPr lang="en-US" altLang="en-US" sz="2800" b="1" dirty="0">
                <a:solidFill>
                  <a:srgbClr val="990000"/>
                </a:solidFill>
                <a:latin typeface="Calibri" panose="020F0502020204030204" pitchFamily="34" charset="0"/>
              </a:rPr>
              <a:t>G</a:t>
            </a:r>
            <a:r>
              <a:rPr lang="en-US" altLang="en-US" sz="2800" dirty="0">
                <a:solidFill>
                  <a:srgbClr val="000000"/>
                </a:solidFill>
                <a:latin typeface="Calibri" panose="020F0502020204030204" pitchFamily="34" charset="0"/>
              </a:rPr>
              <a:t>.</a:t>
            </a:r>
          </a:p>
          <a:p>
            <a:pPr marL="292608" lvl="2" indent="-292608">
              <a:spcBef>
                <a:spcPts val="1000"/>
              </a:spcBef>
              <a:buClr>
                <a:srgbClr val="990000"/>
              </a:buClr>
              <a:buSzPct val="100000"/>
            </a:pPr>
            <a:r>
              <a:rPr lang="en-US" altLang="en-US" sz="2800" dirty="0">
                <a:solidFill>
                  <a:srgbClr val="000000"/>
                </a:solidFill>
                <a:latin typeface="Calibri" panose="020F0502020204030204" pitchFamily="34" charset="0"/>
              </a:rPr>
              <a:t>Regulators and lawmakers were concerned that economy would suffer if investors lost confidence in corporate accounting</a:t>
            </a:r>
          </a:p>
          <a:p>
            <a:pPr marL="621792" lvl="3" indent="-320040">
              <a:buClr>
                <a:srgbClr val="990000"/>
              </a:buClr>
              <a:buSzPct val="80000"/>
              <a:buFont typeface="Courier New" panose="02070309020205020404" pitchFamily="49" charset="0"/>
              <a:buChar char="o"/>
            </a:pPr>
            <a:r>
              <a:rPr lang="en-US" altLang="en-US" sz="2600" dirty="0">
                <a:solidFill>
                  <a:srgbClr val="000000"/>
                </a:solidFill>
                <a:latin typeface="Calibri" panose="020F0502020204030204" pitchFamily="34" charset="0"/>
              </a:rPr>
              <a:t>Congress passed </a:t>
            </a:r>
            <a:r>
              <a:rPr lang="en-US" altLang="en-US" sz="2600" b="1" dirty="0">
                <a:solidFill>
                  <a:schemeClr val="accent4"/>
                </a:solidFill>
                <a:latin typeface="Calibri" panose="020F0502020204030204" pitchFamily="34" charset="0"/>
              </a:rPr>
              <a:t>Sarbanes-Oxley Act (S</a:t>
            </a:r>
            <a:r>
              <a:rPr lang="en-US" altLang="en-US" sz="100" b="1" dirty="0">
                <a:solidFill>
                  <a:schemeClr val="accent4"/>
                </a:solidFill>
                <a:latin typeface="Calibri" panose="020F0502020204030204" pitchFamily="34" charset="0"/>
              </a:rPr>
              <a:t> </a:t>
            </a:r>
            <a:r>
              <a:rPr lang="en-US" altLang="en-US" sz="2600" b="1" dirty="0">
                <a:solidFill>
                  <a:schemeClr val="accent4"/>
                </a:solidFill>
                <a:latin typeface="Calibri" panose="020F0502020204030204" pitchFamily="34" charset="0"/>
              </a:rPr>
              <a:t>O</a:t>
            </a:r>
            <a:r>
              <a:rPr lang="en-US" altLang="en-US" sz="100" b="1" dirty="0">
                <a:solidFill>
                  <a:schemeClr val="accent4"/>
                </a:solidFill>
                <a:latin typeface="Calibri" panose="020F0502020204030204" pitchFamily="34" charset="0"/>
              </a:rPr>
              <a:t> </a:t>
            </a:r>
            <a:r>
              <a:rPr lang="en-US" altLang="en-US" sz="2600" b="1" dirty="0">
                <a:solidFill>
                  <a:schemeClr val="accent4"/>
                </a:solidFill>
                <a:latin typeface="Calibri" panose="020F0502020204030204" pitchFamily="34" charset="0"/>
              </a:rPr>
              <a:t>X)</a:t>
            </a:r>
            <a:endParaRPr lang="en-US" altLang="en-US" sz="2600" dirty="0">
              <a:solidFill>
                <a:schemeClr val="accent4"/>
              </a:solidFill>
              <a:latin typeface="Calibri" panose="020F0502020204030204" pitchFamily="34" charset="0"/>
            </a:endParaRPr>
          </a:p>
          <a:p>
            <a:pPr marL="292608" lvl="2" indent="-292608">
              <a:spcBef>
                <a:spcPts val="1000"/>
              </a:spcBef>
              <a:buClr>
                <a:srgbClr val="990000"/>
              </a:buClr>
              <a:buSzPct val="100000"/>
            </a:pPr>
            <a:r>
              <a:rPr lang="en-US" altLang="en-US" sz="2800" dirty="0">
                <a:solidFill>
                  <a:srgbClr val="000000"/>
                </a:solidFill>
                <a:latin typeface="Calibri" panose="020F0502020204030204" pitchFamily="34" charset="0"/>
              </a:rPr>
              <a:t>Effective financial reporting depends on sound ethical behavior</a:t>
            </a:r>
          </a:p>
        </p:txBody>
      </p:sp>
      <p:sp>
        <p:nvSpPr>
          <p:cNvPr id="5" name="Slide Number Placeholder 4">
            <a:extLst>
              <a:ext uri="{FF2B5EF4-FFF2-40B4-BE49-F238E27FC236}">
                <a16:creationId xmlns:a16="http://schemas.microsoft.com/office/drawing/2014/main" id="{A6983660-B3E7-40D2-B036-963FDF1DA2DE}"/>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6" name="Footer Placeholder 5">
            <a:extLst>
              <a:ext uri="{FF2B5EF4-FFF2-40B4-BE49-F238E27FC236}">
                <a16:creationId xmlns:a16="http://schemas.microsoft.com/office/drawing/2014/main" id="{7755F585-8E0F-4D32-A547-1C0BDE7F61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5730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Ethics in Financial Reporting </a:t>
            </a:r>
            <a:r>
              <a:rPr lang="en-US" alt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7772400" cy="3048000"/>
          </a:xfrm>
        </p:spPr>
        <p:txBody>
          <a:bodyPr/>
          <a:lstStyle/>
          <a:p>
            <a:pPr marL="0" lvl="1" indent="0">
              <a:buClr>
                <a:schemeClr val="tx1"/>
              </a:buClr>
              <a:buNone/>
            </a:pPr>
            <a:r>
              <a:rPr lang="en-US" altLang="en-US" dirty="0"/>
              <a:t>Ethics are the standards of conduct by which actions are judged as:</a:t>
            </a:r>
          </a:p>
          <a:p>
            <a:pPr marL="0" lvl="1" indent="0">
              <a:buClr>
                <a:schemeClr val="tx1"/>
              </a:buClr>
              <a:buNone/>
            </a:pPr>
            <a:r>
              <a:rPr lang="en-US" altLang="en-US" dirty="0">
                <a:solidFill>
                  <a:schemeClr val="accent2"/>
                </a:solidFill>
              </a:rPr>
              <a:t>a.</a:t>
            </a:r>
            <a:r>
              <a:rPr lang="en-US" altLang="en-US" dirty="0"/>
              <a:t> right or wrong</a:t>
            </a:r>
          </a:p>
          <a:p>
            <a:pPr marL="0" lvl="1" indent="0">
              <a:buClr>
                <a:schemeClr val="tx1"/>
              </a:buClr>
              <a:buNone/>
            </a:pPr>
            <a:r>
              <a:rPr lang="en-US" altLang="en-US" dirty="0">
                <a:solidFill>
                  <a:schemeClr val="accent2"/>
                </a:solidFill>
              </a:rPr>
              <a:t>b.</a:t>
            </a:r>
            <a:r>
              <a:rPr lang="en-US" altLang="en-US" dirty="0"/>
              <a:t> honest or dishonest</a:t>
            </a:r>
          </a:p>
          <a:p>
            <a:pPr marL="0" lvl="1" indent="0">
              <a:buClr>
                <a:schemeClr val="tx1"/>
              </a:buClr>
              <a:buNone/>
            </a:pPr>
            <a:r>
              <a:rPr lang="en-US" altLang="en-US" dirty="0">
                <a:solidFill>
                  <a:schemeClr val="accent2"/>
                </a:solidFill>
              </a:rPr>
              <a:t>c.</a:t>
            </a:r>
            <a:r>
              <a:rPr lang="en-US" altLang="en-US" dirty="0"/>
              <a:t> fair or not fair</a:t>
            </a:r>
          </a:p>
          <a:p>
            <a:pPr marL="0" lvl="1" indent="0">
              <a:buClr>
                <a:schemeClr val="tx1"/>
              </a:buClr>
              <a:buNone/>
            </a:pPr>
            <a:r>
              <a:rPr lang="en-US" altLang="en-US" dirty="0">
                <a:solidFill>
                  <a:schemeClr val="accent2"/>
                </a:solidFill>
              </a:rPr>
              <a:t>d.</a:t>
            </a:r>
            <a:r>
              <a:rPr lang="en-US" altLang="en-US" dirty="0"/>
              <a:t> all of these options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4239329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5A178C-E1BE-48D9-8E2A-02648594F729}"/>
</file>

<file path=customXml/itemProps2.xml><?xml version="1.0" encoding="utf-8"?>
<ds:datastoreItem xmlns:ds="http://schemas.openxmlformats.org/officeDocument/2006/customXml" ds:itemID="{EF1C71EB-81EB-430C-AADD-7391148CA650}">
  <ds:schemaRefs>
    <ds:schemaRef ds:uri="7a71b9a5-dc42-4723-8d0f-e8d6ba5fbeb6"/>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www.w3.org/XML/1998/namespace"/>
    <ds:schemaRef ds:uri="http://purl.org/dc/elements/1.1/"/>
    <ds:schemaRef ds:uri="http://schemas.microsoft.com/office/2006/documentManagement/types"/>
    <ds:schemaRef ds:uri="http://purl.org/dc/terms/"/>
    <ds:schemaRef ds:uri="991c6ba3-1c6f-40a9-b60d-1b3170aa9e50"/>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16199</TotalTime>
  <Words>4089</Words>
  <Application>Microsoft Office PowerPoint</Application>
  <PresentationFormat>On-screen Show (4:3)</PresentationFormat>
  <Paragraphs>582</Paragraphs>
  <Slides>66</Slides>
  <Notes>4</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66</vt:i4>
      </vt:variant>
    </vt:vector>
  </HeadingPairs>
  <TitlesOfParts>
    <vt:vector size="79"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Accounting Activities and Users</vt:lpstr>
      <vt:lpstr>Who Uses Accounting Data (1 of 2)</vt:lpstr>
      <vt:lpstr>Who Uses Accounting Data (2 of 2)</vt:lpstr>
      <vt:lpstr>Do It! 1: Basic Concepts (1 of 2)</vt:lpstr>
      <vt:lpstr>Do It! 1: Basic Concepts (2 of 2)</vt:lpstr>
      <vt:lpstr>The Building Blocks of Accounting</vt:lpstr>
      <vt:lpstr>Ethics in Financial Reporting (1 of 2)</vt:lpstr>
      <vt:lpstr>Ethics in Financial Reporting (2 of 2)</vt:lpstr>
      <vt:lpstr>Generally Accepted Accounting Principles</vt:lpstr>
      <vt:lpstr>Measurement Principles</vt:lpstr>
      <vt:lpstr>Assumptions (1 of 5)</vt:lpstr>
      <vt:lpstr>Forms of Business Ownership</vt:lpstr>
      <vt:lpstr>Assumptions (2 of 5)</vt:lpstr>
      <vt:lpstr>Assumptions (3 of 5)</vt:lpstr>
      <vt:lpstr>Assumptions (4 of 5)</vt:lpstr>
      <vt:lpstr>Assumptions (5 of 5)</vt:lpstr>
      <vt:lpstr>Do It! 2: Building Blocks of Accounting (1 of 4)</vt:lpstr>
      <vt:lpstr>Do It! 2: Building Blocks of Accounting (2 of 4)</vt:lpstr>
      <vt:lpstr>Do It! 2: Building Blocks of Accounting (3 of 4)</vt:lpstr>
      <vt:lpstr>Do It! 2: Building Blocks of Accounting (4 of 4)</vt:lpstr>
      <vt:lpstr>The Accounting Equation (1 of 6)</vt:lpstr>
      <vt:lpstr>The Accounting Equation (2 of 6)</vt:lpstr>
      <vt:lpstr>The Accounting Equation (3 of 6)</vt:lpstr>
      <vt:lpstr>The Accounting Equation (4 of 6)</vt:lpstr>
      <vt:lpstr>The Accounting Equation (5 of 6)</vt:lpstr>
      <vt:lpstr>The Accounting Equation (6 of 6)</vt:lpstr>
      <vt:lpstr>Do It! 3: Owner’s Equity Effects</vt:lpstr>
      <vt:lpstr>Analyzing Business Transactions (1 of 2)</vt:lpstr>
      <vt:lpstr>Analyzing Business Transactions (2 of 2)</vt:lpstr>
      <vt:lpstr>Transaction Analysis (1 of 10)</vt:lpstr>
      <vt:lpstr>Transaction Analysis (2 of 10)</vt:lpstr>
      <vt:lpstr>Transaction Analysis (3 of 10)</vt:lpstr>
      <vt:lpstr>Transaction Analysis (4 of 10)</vt:lpstr>
      <vt:lpstr>Transaction Analysis (5 of 10)</vt:lpstr>
      <vt:lpstr>Transaction Analysis (6 of 10)</vt:lpstr>
      <vt:lpstr>Transaction Analysis (7 of 10)</vt:lpstr>
      <vt:lpstr>Transaction Analysis (8 of 10)</vt:lpstr>
      <vt:lpstr>Transaction Analysis (9 of 10)</vt:lpstr>
      <vt:lpstr>Transaction Analysis (10 of 10)</vt:lpstr>
      <vt:lpstr>Summary of Transactions</vt:lpstr>
      <vt:lpstr>Do It! 4: Tabular Analysis (1 of 6)</vt:lpstr>
      <vt:lpstr>Do It! 4: Tabular Analysis (2 of 6)</vt:lpstr>
      <vt:lpstr>Do It! 4: Tabular Analysis (3 of 6)</vt:lpstr>
      <vt:lpstr>Do It! 4: Tabular Analysis (4 of 6)</vt:lpstr>
      <vt:lpstr>Do It! 4: Tabular Analysis (5 of 6)</vt:lpstr>
      <vt:lpstr>Do It! 4: Tabular Analysis (6 of 6)</vt:lpstr>
      <vt:lpstr>The Four Financial Statements</vt:lpstr>
      <vt:lpstr>Financial Statements (1 of 7)</vt:lpstr>
      <vt:lpstr>Financial Statements (2 of 7)</vt:lpstr>
      <vt:lpstr>Financial Statements (3 of 7)</vt:lpstr>
      <vt:lpstr>Financial Statements (4 of 7)</vt:lpstr>
      <vt:lpstr>Financial Statements (5 of 7)</vt:lpstr>
      <vt:lpstr>Income Statement</vt:lpstr>
      <vt:lpstr>Owner’s Equity Statement</vt:lpstr>
      <vt:lpstr>Balance Sheet</vt:lpstr>
      <vt:lpstr>Statement of Cash Flows</vt:lpstr>
      <vt:lpstr>Financial Statements (6 of 7)</vt:lpstr>
      <vt:lpstr>Financial Statements (7 of 7)</vt:lpstr>
      <vt:lpstr>Do It! 5: Financial Statement Items (1 of 4)</vt:lpstr>
      <vt:lpstr>Do It! 5: Financial Statement Items (2 of 4)</vt:lpstr>
      <vt:lpstr>Do It! 5: Financial Statement Items (3 of 4)</vt:lpstr>
      <vt:lpstr>Do It! 5: Financial Statement Items (4 of 4)</vt:lpstr>
      <vt:lpstr>Appendix 1A: Career Opportunities in Accounting</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1468</cp:revision>
  <cp:lastPrinted>2017-04-26T13:25:47Z</cp:lastPrinted>
  <dcterms:created xsi:type="dcterms:W3CDTF">2017-04-21T14:49:46Z</dcterms:created>
  <dcterms:modified xsi:type="dcterms:W3CDTF">2020-03-09T02:47:49Z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