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74" r:id="rId6"/>
    <p:sldId id="269" r:id="rId7"/>
    <p:sldId id="270" r:id="rId8"/>
    <p:sldId id="271" r:id="rId9"/>
    <p:sldId id="272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A34EB-A3F3-4E13-B34B-B4CE9C96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C4E053-FE9F-445B-9CB4-4286324E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36D5DF-22F5-492B-BD7A-A75A26E9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3EEA4F-0EDC-484A-890E-E8F6B968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4BCF72-E0CE-4339-9422-702163D2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9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AED36-9F55-48D3-9309-1A623C8A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5126E8-7D27-46B8-A1CC-D026DAB37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2B158C-5084-4BFC-8DBB-9614533D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417346-90B2-43F9-ADBC-965DEB7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27E2F-FE62-455D-AEA5-44FB9189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10C678B-D4F0-4451-A743-E998288DF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19EC24-0490-4A73-AA43-3B4F2506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0D8882-6D68-46B9-882C-F2ED3BF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B7295-6582-40A3-8A07-463C4647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1801B7-7EEA-4750-B0FD-7BCEFEE6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2BB65-3005-448B-8CBC-41A83AA8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2A83C4-5A80-4D7C-BB61-EB487A3C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E6D170-ECF0-4204-A7BB-CE9A791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30F402-728B-4407-A756-BEEA274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BB47A9-CBB2-49F1-84AC-9B5AA1F2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396BBA-D10C-4C6B-AECF-D1A4F42F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8AF5AF-8110-46FB-90D7-68ACED890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9E9D04-A961-4945-8421-FB18F8B5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91AA77-5B16-4E66-8F48-7FB6E6F2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EEF5AD-53B1-4569-8D4E-EC40736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8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4565E-DCAC-4E4C-847C-8D467C97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8F3F35-7147-46C1-8A0D-8D17FEB4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F6E979-030C-4D48-AEBD-656E04ED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098684-E366-4BDC-8E41-91739D58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32DB5F-C82C-4E79-8EF5-E000CCE2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17C395-C13B-4E39-A0B2-F1110D77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CCD41-646A-4772-8B01-06632B7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FF46E9-BE84-4636-BEAE-1076A037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AE6112-FF6F-4840-93D4-98A4852F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F8407D-D5D8-47F4-925F-103BD1C76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C00081-F071-4B23-A662-F01EA163A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3C1C4C-E5C8-48E3-A189-9BB582B0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096328-EA39-4A37-BFF7-CD51762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F00DA4-784F-4DC8-9856-BC97DC82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D1C1E-64ED-428F-89FC-1AF3C71F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56A987-73EE-45F4-BD2C-E0972D2C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78414F-25A0-437D-B59D-0017146E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52AAC5-A674-493D-836A-515A60ED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A76F52-4B4E-4A4A-9CAD-A9434F85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2F3052C-B61A-47FF-BADE-66B1B940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C75350-6F11-40A5-949C-C0BC6FA6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9D770-16A8-4F90-974E-B4932794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05ABF-1542-4ABE-9F47-CAE0AF22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DC204B-AC61-4861-8CFC-3D6E1BAD4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85C98D-3780-466A-8FF8-FCAA4B4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C69E3A-8F24-4BBA-BA08-8186C50B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6243AC-0706-47E5-BDD2-A597C9F3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EE1D49-57DB-4294-87F8-71238E42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7CA3ED-9207-46D5-8F88-C34D76C0D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981691-03EB-41C7-A969-9EA7410E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2BD887-557B-418A-92FA-173341CE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13CF17-B2FE-413C-938B-68B8802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BB5918-F02C-4A28-86D8-F4946CAB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1A1B7C0-F9C1-4910-A6EB-692C0675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0D71AE-E520-49B0-B86E-CCFDAA8D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9D12BC-4BE2-4AFC-B49E-E9DD17B0C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BD18-3A7C-41AF-A839-207B596D2234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4A76FB-9362-4882-BC54-FDA6290F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7C98A5-ABAE-422A-9DCF-9A181D3A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5936-F3A3-4FEF-91C8-1D445034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1.png"/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image" Target="../media/image291.png"/><Relationship Id="rId10" Type="http://schemas.openxmlformats.org/officeDocument/2006/relationships/image" Target="../media/image48.png"/><Relationship Id="rId4" Type="http://schemas.openxmlformats.org/officeDocument/2006/relationships/image" Target="../media/image36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0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41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6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28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1.png"/><Relationship Id="rId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28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83CEFA7-D1B9-405D-84F9-592B1B2075A1}"/>
              </a:ext>
            </a:extLst>
          </p:cNvPr>
          <p:cNvSpPr/>
          <p:nvPr/>
        </p:nvSpPr>
        <p:spPr>
          <a:xfrm>
            <a:off x="3217515" y="2006462"/>
            <a:ext cx="3527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adiabatic process, Q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5299C8-43EA-43F9-86FE-8AD2538E99FF}"/>
              </a:ext>
            </a:extLst>
          </p:cNvPr>
          <p:cNvSpPr/>
          <p:nvPr/>
        </p:nvSpPr>
        <p:spPr>
          <a:xfrm>
            <a:off x="275097" y="4652677"/>
            <a:ext cx="6854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law of thermodynamics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07E99C6C-A4E3-4400-9F37-F9072D4B9114}"/>
                  </a:ext>
                </a:extLst>
              </p:cNvPr>
              <p:cNvSpPr/>
              <p:nvPr/>
            </p:nvSpPr>
            <p:spPr>
              <a:xfrm>
                <a:off x="3866965" y="5639929"/>
                <a:ext cx="2229033" cy="679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l-G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dV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9C6C-A4E3-4400-9F37-F9072D4B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965" y="5639929"/>
                <a:ext cx="2229033" cy="679801"/>
              </a:xfrm>
              <a:prstGeom prst="rect">
                <a:avLst/>
              </a:prstGeom>
              <a:blipFill>
                <a:blip r:embed="rId2"/>
                <a:stretch>
                  <a:fillRect l="-4098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935C5D4-6A35-4E5F-AF14-08E92F20DA34}"/>
              </a:ext>
            </a:extLst>
          </p:cNvPr>
          <p:cNvSpPr/>
          <p:nvPr/>
        </p:nvSpPr>
        <p:spPr>
          <a:xfrm>
            <a:off x="3866965" y="5197723"/>
            <a:ext cx="283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p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F9D2BB6-7864-4D83-9672-2DB14B1CAAFD}"/>
              </a:ext>
            </a:extLst>
          </p:cNvPr>
          <p:cNvSpPr/>
          <p:nvPr/>
        </p:nvSpPr>
        <p:spPr>
          <a:xfrm>
            <a:off x="275097" y="3218793"/>
            <a:ext cx="11641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Suppose that you remove some shots from the piston, allowing the ideal gas to push the piston and the remaining shots upward and thus to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the volume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a differential amount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Since the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change is tiny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we may assume that the pressure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gas on the piston is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the change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The work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done by the gas during the volume increase is equal to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= p </a:t>
            </a:r>
            <a:r>
              <a:rPr lang="en-US" sz="2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0104B6A-86C5-4473-A523-EC0CB95C5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21"/>
          <a:stretch/>
        </p:blipFill>
        <p:spPr>
          <a:xfrm>
            <a:off x="6923447" y="1220899"/>
            <a:ext cx="4993456" cy="2089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D60633EC-32C3-4BCE-A5BD-5FCB473F539C}"/>
                  </a:ext>
                </a:extLst>
              </p:cNvPr>
              <p:cNvSpPr/>
              <p:nvPr/>
            </p:nvSpPr>
            <p:spPr>
              <a:xfrm>
                <a:off x="92766" y="584647"/>
                <a:ext cx="10747512" cy="727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19-9 Adiabatic expansion of an ideal gas: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a constant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, where 𝛾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60633EC-32C3-4BCE-A5BD-5FCB473F5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6" y="584647"/>
                <a:ext cx="10747512" cy="727763"/>
              </a:xfrm>
              <a:prstGeom prst="rect">
                <a:avLst/>
              </a:prstGeom>
              <a:blipFill>
                <a:blip r:embed="rId4"/>
                <a:stretch>
                  <a:fillRect l="-5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6477B44-40EE-4877-B004-B0864E2EAC09}"/>
              </a:ext>
            </a:extLst>
          </p:cNvPr>
          <p:cNvSpPr/>
          <p:nvPr/>
        </p:nvSpPr>
        <p:spPr>
          <a:xfrm>
            <a:off x="275097" y="6300271"/>
            <a:ext cx="10972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–  p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 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T– p(V – V) = 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T– p(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268B374-81F2-4AC7-831E-3D261C005DFB}"/>
              </a:ext>
            </a:extLst>
          </p:cNvPr>
          <p:cNvSpPr/>
          <p:nvPr/>
        </p:nvSpPr>
        <p:spPr>
          <a:xfrm>
            <a:off x="2994991" y="2546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8</a:t>
            </a:r>
          </a:p>
          <a:p>
            <a:pPr lvl="0"/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19: The Kinetic Theory of Gases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C8608933-7B48-4601-B0DC-443AC953B9CD}"/>
                  </a:ext>
                </a:extLst>
              </p:cNvPr>
              <p:cNvSpPr/>
              <p:nvPr/>
            </p:nvSpPr>
            <p:spPr>
              <a:xfrm>
                <a:off x="558375" y="4532621"/>
                <a:ext cx="3167148" cy="852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7030A0"/>
                          </a:solidFill>
                        </a:rPr>
                        <m:t>W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608933-7B48-4601-B0DC-443AC953B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75" y="4532621"/>
                <a:ext cx="3167148" cy="8521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37E8165-FB2C-48E1-A932-991AA5298138}"/>
              </a:ext>
            </a:extLst>
          </p:cNvPr>
          <p:cNvSpPr/>
          <p:nvPr/>
        </p:nvSpPr>
        <p:spPr>
          <a:xfrm>
            <a:off x="377687" y="162442"/>
            <a:ext cx="11436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62. An ideal diatomic gas, with rotation but no oscillation, undergoes an adiabatic compression. Its initial pressure and volume are1.20 atm and 0.200 m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 Its final pressure is 2.40 atm. How much work is done by the gas?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63EEBE0B-73A5-4591-99AE-C314AD7EA8EF}"/>
                  </a:ext>
                </a:extLst>
              </p:cNvPr>
              <p:cNvSpPr/>
              <p:nvPr/>
            </p:nvSpPr>
            <p:spPr>
              <a:xfrm>
                <a:off x="318429" y="2029258"/>
                <a:ext cx="4449559" cy="231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Given: </a:t>
                </a:r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=1.40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1.20 atm = 1.20</a:t>
                </a:r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Pa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0.200 m</a:t>
                </a:r>
                <a:r>
                  <a:rPr lang="en-US" sz="2400" baseline="30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2.40 atm = = 2.40</a:t>
                </a:r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Pa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 =?            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EEBE0B-73A5-4591-99AE-C314AD7EA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29" y="2029258"/>
                <a:ext cx="4449559" cy="2316660"/>
              </a:xfrm>
              <a:prstGeom prst="rect">
                <a:avLst/>
              </a:prstGeom>
              <a:blipFill>
                <a:blip r:embed="rId3"/>
                <a:stretch>
                  <a:fillRect l="-2055" t="-1842" r="-109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FA2C644-34D9-40F7-BE0E-C37D69E9B965}"/>
              </a:ext>
            </a:extLst>
          </p:cNvPr>
          <p:cNvSpPr/>
          <p:nvPr/>
        </p:nvSpPr>
        <p:spPr>
          <a:xfrm>
            <a:off x="730654" y="5510581"/>
            <a:ext cx="103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?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ACD700BD-D849-4B4B-9493-AEDF33F05E83}"/>
                  </a:ext>
                </a:extLst>
              </p:cNvPr>
              <p:cNvSpPr/>
              <p:nvPr/>
            </p:nvSpPr>
            <p:spPr>
              <a:xfrm>
                <a:off x="5394036" y="1572842"/>
                <a:ext cx="2023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baseline="-25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p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D700BD-D849-4B4B-9493-AEDF33F05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36" y="1572842"/>
                <a:ext cx="2023311" cy="461665"/>
              </a:xfrm>
              <a:prstGeom prst="rect">
                <a:avLst/>
              </a:prstGeom>
              <a:blipFill>
                <a:blip r:embed="rId4"/>
                <a:stretch>
                  <a:fillRect l="-4819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0AAAD899-54C8-4DA6-A599-5D2E50AA1760}"/>
                  </a:ext>
                </a:extLst>
              </p:cNvPr>
              <p:cNvSpPr/>
              <p:nvPr/>
            </p:nvSpPr>
            <p:spPr>
              <a:xfrm>
                <a:off x="5406995" y="3344347"/>
                <a:ext cx="1560555" cy="699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=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AAD899-54C8-4DA6-A599-5D2E50AA1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995" y="3344347"/>
                <a:ext cx="1560555" cy="699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762A989-48F6-47B9-B8F1-6D9A8D1DD4D6}"/>
                  </a:ext>
                </a:extLst>
              </p:cNvPr>
              <p:cNvSpPr/>
              <p:nvPr/>
            </p:nvSpPr>
            <p:spPr>
              <a:xfrm>
                <a:off x="5394036" y="2381945"/>
                <a:ext cx="1482072" cy="678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=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62A989-48F6-47B9-B8F1-6D9A8D1DD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036" y="2381945"/>
                <a:ext cx="1482072" cy="678712"/>
              </a:xfrm>
              <a:prstGeom prst="rect">
                <a:avLst/>
              </a:prstGeom>
              <a:blipFill>
                <a:blip r:embed="rId6"/>
                <a:stretch>
                  <a:fillRect r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30E524C3-3214-442C-9393-C6B63BFB8A18}"/>
                  </a:ext>
                </a:extLst>
              </p:cNvPr>
              <p:cNvSpPr/>
              <p:nvPr/>
            </p:nvSpPr>
            <p:spPr>
              <a:xfrm>
                <a:off x="5277866" y="4171483"/>
                <a:ext cx="2075312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deg>
                      <m:e>
                        <m:box>
                          <m:box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rad>
                  </m:oMath>
                </a14:m>
                <a:r>
                  <a:rPr lang="en-US" sz="2400" dirty="0"/>
                  <a:t> =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deg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𝑉𝑖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E524C3-3214-442C-9393-C6B63BFB8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866" y="4171483"/>
                <a:ext cx="2075312" cy="84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383BA5B8-693A-44FF-9A4C-90B28AE609CA}"/>
                  </a:ext>
                </a:extLst>
              </p:cNvPr>
              <p:cNvSpPr/>
              <p:nvPr/>
            </p:nvSpPr>
            <p:spPr>
              <a:xfrm>
                <a:off x="5347709" y="5319472"/>
                <a:ext cx="1582741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deg>
                      <m:e>
                        <m:box>
                          <m:box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ra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3BA5B8-693A-44FF-9A4C-90B28AE6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709" y="5319472"/>
                <a:ext cx="1582741" cy="843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1BAB281B-B785-4C59-ABF5-A23304B0A351}"/>
                  </a:ext>
                </a:extLst>
              </p:cNvPr>
              <p:cNvSpPr/>
              <p:nvPr/>
            </p:nvSpPr>
            <p:spPr>
              <a:xfrm>
                <a:off x="8222951" y="1867060"/>
                <a:ext cx="1605311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deg>
                      <m:e>
                        <m:box>
                          <m:box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AB281B-B785-4C59-ABF5-A23304B0A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951" y="1867060"/>
                <a:ext cx="1605311" cy="8438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AE40D380-7634-42B5-BF8E-FE83BD47197C}"/>
                  </a:ext>
                </a:extLst>
              </p:cNvPr>
              <p:cNvSpPr/>
              <p:nvPr/>
            </p:nvSpPr>
            <p:spPr>
              <a:xfrm>
                <a:off x="8166747" y="2838334"/>
                <a:ext cx="3970028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0.200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ad>
                      <m:ra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.40</m:t>
                        </m:r>
                      </m:deg>
                      <m:e>
                        <m:box>
                          <m:box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1.20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2.40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40D380-7634-42B5-BF8E-FE83BD471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747" y="2838334"/>
                <a:ext cx="3970028" cy="843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AC5A738D-7FD0-4D16-98B0-3E47588DFF36}"/>
                  </a:ext>
                </a:extLst>
              </p:cNvPr>
              <p:cNvSpPr/>
              <p:nvPr/>
            </p:nvSpPr>
            <p:spPr>
              <a:xfrm>
                <a:off x="8222951" y="3922212"/>
                <a:ext cx="3913824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0.200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(0.5)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0.714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5A738D-7FD0-4D16-98B0-3E47588DF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951" y="3922212"/>
                <a:ext cx="3913824" cy="491288"/>
              </a:xfrm>
              <a:prstGeom prst="rect">
                <a:avLst/>
              </a:prstGeom>
              <a:blipFill>
                <a:blip r:embed="rId11"/>
                <a:stretch>
                  <a:fillRect l="-467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7648C0E-939C-419F-99A0-5CC3E476501C}"/>
                  </a:ext>
                </a:extLst>
              </p:cNvPr>
              <p:cNvSpPr/>
              <p:nvPr/>
            </p:nvSpPr>
            <p:spPr>
              <a:xfrm>
                <a:off x="8222951" y="4653493"/>
                <a:ext cx="3167147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0.200</m:t>
                        </m:r>
                      </m:e>
                    </m:d>
                  </m:oMath>
                </a14:m>
                <a:r>
                  <a:rPr lang="en-US" sz="2400" dirty="0"/>
                  <a:t>(0.6096)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648C0E-939C-419F-99A0-5CC3E4765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951" y="4653493"/>
                <a:ext cx="3167147" cy="491288"/>
              </a:xfrm>
              <a:prstGeom prst="rect">
                <a:avLst/>
              </a:prstGeom>
              <a:blipFill>
                <a:blip r:embed="rId12"/>
                <a:stretch>
                  <a:fillRect l="-578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8FBC116D-ED9F-4E58-B5F9-8BD173B7F222}"/>
                  </a:ext>
                </a:extLst>
              </p:cNvPr>
              <p:cNvSpPr/>
              <p:nvPr/>
            </p:nvSpPr>
            <p:spPr>
              <a:xfrm>
                <a:off x="7933620" y="5348840"/>
                <a:ext cx="2520637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=0.122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400" b="0" i="0" baseline="30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BC116D-ED9F-4E58-B5F9-8BD173B7F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620" y="5348840"/>
                <a:ext cx="2520637" cy="491288"/>
              </a:xfrm>
              <a:prstGeom prst="rect">
                <a:avLst/>
              </a:prstGeom>
              <a:blipFill>
                <a:blip r:embed="rId1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063E70A-9828-49DF-80A4-18595CB71250}"/>
              </a:ext>
            </a:extLst>
          </p:cNvPr>
          <p:cNvSpPr/>
          <p:nvPr/>
        </p:nvSpPr>
        <p:spPr>
          <a:xfrm>
            <a:off x="377687" y="167541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4E357046-3BEE-4EFE-BD6A-C3D34806BD62}"/>
                  </a:ext>
                </a:extLst>
              </p:cNvPr>
              <p:cNvSpPr/>
              <p:nvPr/>
            </p:nvSpPr>
            <p:spPr>
              <a:xfrm>
                <a:off x="681789" y="401746"/>
                <a:ext cx="3167148" cy="852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7030A0"/>
                          </a:solidFill>
                        </a:rPr>
                        <m:t>W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357046-3BEE-4EFE-BD6A-C3D34806B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9" y="401746"/>
                <a:ext cx="3167148" cy="8521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4D903F6C-8B33-4125-9C45-62ADAA8F1D7A}"/>
                  </a:ext>
                </a:extLst>
              </p:cNvPr>
              <p:cNvSpPr/>
              <p:nvPr/>
            </p:nvSpPr>
            <p:spPr>
              <a:xfrm>
                <a:off x="681789" y="1375781"/>
                <a:ext cx="8568228" cy="838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(0.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200)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7030A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0.122)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1.40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903F6C-8B33-4125-9C45-62ADAA8F1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9" y="1375781"/>
                <a:ext cx="8568228" cy="838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C4B56E89-DE6E-4022-8E3D-E4F77235CB6C}"/>
                  </a:ext>
                </a:extLst>
              </p:cNvPr>
              <p:cNvSpPr/>
              <p:nvPr/>
            </p:nvSpPr>
            <p:spPr>
              <a:xfrm>
                <a:off x="681789" y="2555221"/>
                <a:ext cx="502989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3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J     (Ans.)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4B56E89-DE6E-4022-8E3D-E4F77235C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9" y="2555221"/>
                <a:ext cx="5029898" cy="461665"/>
              </a:xfrm>
              <a:prstGeom prst="rect">
                <a:avLst/>
              </a:prstGeom>
              <a:blipFill>
                <a:blip r:embed="rId4"/>
                <a:stretch>
                  <a:fillRect l="-36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1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DACA9E-E0E1-47CF-A306-39C0E5B4EB3E}"/>
              </a:ext>
            </a:extLst>
          </p:cNvPr>
          <p:cNvSpPr/>
          <p:nvPr/>
        </p:nvSpPr>
        <p:spPr>
          <a:xfrm>
            <a:off x="573616" y="351873"/>
            <a:ext cx="6476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gas equation, pV = nRT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B9F6D9DA-DC6C-4BBE-8138-9781BF4D5241}"/>
                  </a:ext>
                </a:extLst>
              </p:cNvPr>
              <p:cNvSpPr txBox="1"/>
              <p:nvPr/>
            </p:nvSpPr>
            <p:spPr>
              <a:xfrm>
                <a:off x="2987673" y="976022"/>
                <a:ext cx="3108327" cy="53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(pV) =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(nRT)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F6D9DA-DC6C-4BBE-8138-9781BF4D5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3" y="976022"/>
                <a:ext cx="3108327" cy="531940"/>
              </a:xfrm>
              <a:prstGeom prst="rect">
                <a:avLst/>
              </a:prstGeom>
              <a:blipFill>
                <a:blip r:embed="rId2"/>
                <a:stretch>
                  <a:fillRect t="-229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645C0629-76BE-4F38-9265-A7B66C9C7CAC}"/>
                  </a:ext>
                </a:extLst>
              </p:cNvPr>
              <p:cNvSpPr txBox="1"/>
              <p:nvPr/>
            </p:nvSpPr>
            <p:spPr>
              <a:xfrm>
                <a:off x="2888282" y="1670446"/>
                <a:ext cx="4758222" cy="90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lang="en-US" sz="2800" dirty="0"/>
                  <a:t> 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2800" dirty="0">
                    <a:solidFill>
                      <a:prstClr val="black"/>
                    </a:solidFill>
                  </a:rPr>
                  <a:t>V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5C0629-76BE-4F38-9265-A7B66C9C7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282" y="1670446"/>
                <a:ext cx="4758222" cy="901272"/>
              </a:xfrm>
              <a:prstGeom prst="rect">
                <a:avLst/>
              </a:prstGeom>
              <a:blipFill>
                <a:blip r:embed="rId3"/>
                <a:stretch>
                  <a:fillRect l="-2949" t="-7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8C6B9612-E303-4ABB-8A9C-620155D0F2EE}"/>
                  </a:ext>
                </a:extLst>
              </p:cNvPr>
              <p:cNvSpPr txBox="1"/>
              <p:nvPr/>
            </p:nvSpPr>
            <p:spPr>
              <a:xfrm>
                <a:off x="2888281" y="2527354"/>
                <a:ext cx="3108327" cy="53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6B9612-E303-4ABB-8A9C-620155D0F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281" y="2527354"/>
                <a:ext cx="3108327" cy="531940"/>
              </a:xfrm>
              <a:prstGeom prst="rect">
                <a:avLst/>
              </a:prstGeom>
              <a:blipFill>
                <a:blip r:embed="rId4"/>
                <a:stretch>
                  <a:fillRect t="-3448"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31F94C39-EBE0-4FE5-8191-8F4189C0694A}"/>
                  </a:ext>
                </a:extLst>
              </p:cNvPr>
              <p:cNvSpPr txBox="1"/>
              <p:nvPr/>
            </p:nvSpPr>
            <p:spPr>
              <a:xfrm>
                <a:off x="2888280" y="3266767"/>
                <a:ext cx="3108327" cy="53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dT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F94C39-EBE0-4FE5-8191-8F4189C06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280" y="3266767"/>
                <a:ext cx="3108327" cy="531940"/>
              </a:xfrm>
              <a:prstGeom prst="rect">
                <a:avLst/>
              </a:prstGeom>
              <a:blipFill>
                <a:blip r:embed="rId5"/>
                <a:stretch>
                  <a:fillRect t="-3448"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B7D8B86F-3545-427A-84B3-FC1B4020C109}"/>
                  </a:ext>
                </a:extLst>
              </p:cNvPr>
              <p:cNvSpPr txBox="1"/>
              <p:nvPr/>
            </p:nvSpPr>
            <p:spPr>
              <a:xfrm>
                <a:off x="2781965" y="4185641"/>
                <a:ext cx="3108327" cy="587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dV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D8B86F-3545-427A-84B3-FC1B4020C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965" y="4185641"/>
                <a:ext cx="3108327" cy="587469"/>
              </a:xfrm>
              <a:prstGeom prst="rect">
                <a:avLst/>
              </a:prstGeom>
              <a:blipFill>
                <a:blip r:embed="rId6"/>
                <a:stretch>
                  <a:fillRect t="-104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8B646808-2587-4AA3-8FCB-6B5AD8D8EA7E}"/>
                  </a:ext>
                </a:extLst>
              </p:cNvPr>
              <p:cNvSpPr/>
              <p:nvPr/>
            </p:nvSpPr>
            <p:spPr>
              <a:xfrm>
                <a:off x="7180011" y="4139474"/>
                <a:ext cx="2547085" cy="679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[ n dT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dV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]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B646808-2587-4AA3-8FCB-6B5AD8D8E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11" y="4139474"/>
                <a:ext cx="2547085" cy="679801"/>
              </a:xfrm>
              <a:prstGeom prst="rect">
                <a:avLst/>
              </a:prstGeom>
              <a:blipFill>
                <a:blip r:embed="rId7"/>
                <a:stretch>
                  <a:fillRect l="-478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C63FB3F4-155F-497E-9FED-1D702499FAA1}"/>
                  </a:ext>
                </a:extLst>
              </p:cNvPr>
              <p:cNvSpPr txBox="1"/>
              <p:nvPr/>
            </p:nvSpPr>
            <p:spPr>
              <a:xfrm>
                <a:off x="2781964" y="5280624"/>
                <a:ext cx="5073908" cy="577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p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dV</a:t>
                </a:r>
                <a:endPara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3FB3F4-155F-497E-9FED-1D702499F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964" y="5280624"/>
                <a:ext cx="5073908" cy="577594"/>
              </a:xfrm>
              <a:prstGeom prst="rect">
                <a:avLst/>
              </a:prstGeom>
              <a:blipFill>
                <a:blip r:embed="rId8"/>
                <a:stretch>
                  <a:fillRect t="-2105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32BD98C-7591-4E74-804A-1252CCAE8E6D}"/>
              </a:ext>
            </a:extLst>
          </p:cNvPr>
          <p:cNvSpPr/>
          <p:nvPr/>
        </p:nvSpPr>
        <p:spPr>
          <a:xfrm>
            <a:off x="7388329" y="5326789"/>
            <a:ext cx="2021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0647EFD4-45AD-4715-9EEC-E866A8C967AE}"/>
                  </a:ext>
                </a:extLst>
              </p:cNvPr>
              <p:cNvSpPr txBox="1"/>
              <p:nvPr/>
            </p:nvSpPr>
            <p:spPr>
              <a:xfrm>
                <a:off x="7855872" y="1210348"/>
                <a:ext cx="3544657" cy="595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uv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B050"/>
                        </a:solidFill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m:rPr>
                        <m:nor/>
                      </m:rPr>
                      <a:rPr lang="en-US" sz="24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v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B050"/>
                        </a:solidFill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47EFD4-45AD-4715-9EEC-E866A8C96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872" y="1210348"/>
                <a:ext cx="3544657" cy="595228"/>
              </a:xfrm>
              <a:prstGeom prst="rect">
                <a:avLst/>
              </a:prstGeom>
              <a:blipFill>
                <a:blip r:embed="rId9"/>
                <a:stretch>
                  <a:fillRect l="-3959" t="-5155" b="-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1CA372A0-C7D7-4258-B823-83A5CEF7E207}"/>
                  </a:ext>
                </a:extLst>
              </p:cNvPr>
              <p:cNvSpPr/>
              <p:nvPr/>
            </p:nvSpPr>
            <p:spPr>
              <a:xfrm>
                <a:off x="723624" y="4825708"/>
                <a:ext cx="22576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ln (p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CA372A0-C7D7-4258-B823-83A5CEF7E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4" y="4825708"/>
                <a:ext cx="2257609" cy="461665"/>
              </a:xfrm>
              <a:prstGeom prst="rect">
                <a:avLst/>
              </a:prstGeom>
              <a:blipFill>
                <a:blip r:embed="rId2"/>
                <a:stretch>
                  <a:fillRect l="-4324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42A4F722-B53D-4A43-A610-54981C2A02DE}"/>
                  </a:ext>
                </a:extLst>
              </p:cNvPr>
              <p:cNvSpPr txBox="1"/>
              <p:nvPr/>
            </p:nvSpPr>
            <p:spPr>
              <a:xfrm>
                <a:off x="219498" y="148913"/>
                <a:ext cx="11521928" cy="651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– 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V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p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dV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V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–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1) p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dV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–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–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1) p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dV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– 𝛾 p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dV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sz="24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dV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A4F722-B53D-4A43-A610-54981C2A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98" y="148913"/>
                <a:ext cx="11521928" cy="651973"/>
              </a:xfrm>
              <a:prstGeom prst="rect">
                <a:avLst/>
              </a:prstGeom>
              <a:blipFill>
                <a:blip r:embed="rId3"/>
                <a:stretch>
                  <a:fillRect r="-265" b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7067D3E2-49CC-49FD-A58F-F57845A48C03}"/>
                  </a:ext>
                </a:extLst>
              </p:cNvPr>
              <p:cNvSpPr txBox="1"/>
              <p:nvPr/>
            </p:nvSpPr>
            <p:spPr>
              <a:xfrm>
                <a:off x="798842" y="918163"/>
                <a:ext cx="25406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– 𝛾 p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dV</a:t>
                </a:r>
                <a:endParaRPr lang="en-US" sz="2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67D3E2-49CC-49FD-A58F-F57845A48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42" y="918163"/>
                <a:ext cx="2540686" cy="369332"/>
              </a:xfrm>
              <a:prstGeom prst="rect">
                <a:avLst/>
              </a:prstGeom>
              <a:blipFill>
                <a:blip r:embed="rId4"/>
                <a:stretch>
                  <a:fillRect l="-4077" t="-26667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53AB812F-238A-4DF6-9BC3-26FD9F521CC8}"/>
                  </a:ext>
                </a:extLst>
              </p:cNvPr>
              <p:cNvSpPr txBox="1"/>
              <p:nvPr/>
            </p:nvSpPr>
            <p:spPr>
              <a:xfrm>
                <a:off x="679087" y="1523388"/>
                <a:ext cx="2302146" cy="572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– 𝛾 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AB812F-238A-4DF6-9BC3-26FD9F521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87" y="1523388"/>
                <a:ext cx="2302146" cy="572529"/>
              </a:xfrm>
              <a:prstGeom prst="rect">
                <a:avLst/>
              </a:prstGeom>
              <a:blipFill>
                <a:blip r:embed="rId5"/>
                <a:stretch>
                  <a:fillRect t="-4255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823BE0F8-ADCA-4A78-AE03-F17945845661}"/>
                  </a:ext>
                </a:extLst>
              </p:cNvPr>
              <p:cNvSpPr txBox="1"/>
              <p:nvPr/>
            </p:nvSpPr>
            <p:spPr>
              <a:xfrm>
                <a:off x="560323" y="2268609"/>
                <a:ext cx="4369485" cy="572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∫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–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∫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𝛾 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–𝛾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∫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𝑑𝑉</m:t>
                        </m:r>
                      </m:num>
                      <m:den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BE0F8-ADCA-4A78-AE03-F17945845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23" y="2268609"/>
                <a:ext cx="4369485" cy="572529"/>
              </a:xfrm>
              <a:prstGeom prst="rect">
                <a:avLst/>
              </a:prstGeom>
              <a:blipFill>
                <a:blip r:embed="rId6"/>
                <a:stretch>
                  <a:fillRect t="-3191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6222453-B0BB-4F87-99A4-DE2C63F7F6EF}"/>
              </a:ext>
            </a:extLst>
          </p:cNvPr>
          <p:cNvSpPr/>
          <p:nvPr/>
        </p:nvSpPr>
        <p:spPr>
          <a:xfrm>
            <a:off x="677726" y="3024524"/>
            <a:ext cx="33093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ln p + C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- 𝛾 ln 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59A1A8AE-A9DE-4358-9A63-C93F8E1DF49A}"/>
                  </a:ext>
                </a:extLst>
              </p:cNvPr>
              <p:cNvSpPr/>
              <p:nvPr/>
            </p:nvSpPr>
            <p:spPr>
              <a:xfrm>
                <a:off x="677726" y="4231814"/>
                <a:ext cx="27526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ln p + ln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A1A8AE-A9DE-4358-9A63-C93F8E1DF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6" y="4231814"/>
                <a:ext cx="2752680" cy="461665"/>
              </a:xfrm>
              <a:prstGeom prst="rect">
                <a:avLst/>
              </a:prstGeom>
              <a:blipFill>
                <a:blip r:embed="rId7"/>
                <a:stretch>
                  <a:fillRect l="-3319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70C9A3BF-B731-484C-83DB-0C0EDC7C72C2}"/>
                  </a:ext>
                </a:extLst>
              </p:cNvPr>
              <p:cNvSpPr/>
              <p:nvPr/>
            </p:nvSpPr>
            <p:spPr>
              <a:xfrm>
                <a:off x="677726" y="5877644"/>
                <a:ext cx="90077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a constant           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[adiabatic expansion or compression]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9A3BF-B731-484C-83DB-0C0EDC7C7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6" y="5877644"/>
                <a:ext cx="9007746" cy="461665"/>
              </a:xfrm>
              <a:prstGeom prst="rect">
                <a:avLst/>
              </a:prstGeom>
              <a:blipFill>
                <a:blip r:embed="rId8"/>
                <a:stretch>
                  <a:fillRect l="-101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40FAB4B-C55B-4793-AF77-926A34714A25}"/>
                  </a:ext>
                </a:extLst>
              </p:cNvPr>
              <p:cNvSpPr/>
              <p:nvPr/>
            </p:nvSpPr>
            <p:spPr>
              <a:xfrm>
                <a:off x="677726" y="5377101"/>
                <a:ext cx="2752680" cy="542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</m:sup>
                    </m:sSup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40FAB4B-C55B-4793-AF77-926A34714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6" y="5377101"/>
                <a:ext cx="2752680" cy="542584"/>
              </a:xfrm>
              <a:prstGeom prst="rect">
                <a:avLst/>
              </a:prstGeom>
              <a:blipFill>
                <a:blip r:embed="rId9"/>
                <a:stretch>
                  <a:fillRect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821899A-C44F-4534-8722-3C2679FC062B}"/>
              </a:ext>
            </a:extLst>
          </p:cNvPr>
          <p:cNvSpPr/>
          <p:nvPr/>
        </p:nvSpPr>
        <p:spPr>
          <a:xfrm>
            <a:off x="677726" y="3680625"/>
            <a:ext cx="2752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ln p + 𝛾 ln V =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BC84C01F-11BC-4673-B35A-1D3ECA65E7A5}"/>
                  </a:ext>
                </a:extLst>
              </p:cNvPr>
              <p:cNvSpPr/>
              <p:nvPr/>
            </p:nvSpPr>
            <p:spPr>
              <a:xfrm>
                <a:off x="677726" y="6302912"/>
                <a:ext cx="84530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baseline="-25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p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baseline="-25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[from an initial state, </a:t>
                </a:r>
                <a:r>
                  <a:rPr lang="en-US" sz="2400" i="1" dirty="0" err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a final state, </a:t>
                </a:r>
                <a:r>
                  <a:rPr lang="en-US" sz="2400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84C01F-11BC-4673-B35A-1D3ECA65E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6" y="6302912"/>
                <a:ext cx="8453022" cy="461665"/>
              </a:xfrm>
              <a:prstGeom prst="rect">
                <a:avLst/>
              </a:prstGeom>
              <a:blipFill>
                <a:blip r:embed="rId10"/>
                <a:stretch>
                  <a:fillRect l="-1081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E32C36F2-BFF7-4E4F-9414-EC5A31C47BCA}"/>
                  </a:ext>
                </a:extLst>
              </p:cNvPr>
              <p:cNvSpPr/>
              <p:nvPr/>
            </p:nvSpPr>
            <p:spPr>
              <a:xfrm>
                <a:off x="3049693" y="1607128"/>
                <a:ext cx="17475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divided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2C36F2-BFF7-4E4F-9414-EC5A31C47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93" y="1607128"/>
                <a:ext cx="1747594" cy="369332"/>
              </a:xfrm>
              <a:prstGeom prst="rect">
                <a:avLst/>
              </a:prstGeom>
              <a:blipFill>
                <a:blip r:embed="rId11"/>
                <a:stretch>
                  <a:fillRect l="-27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6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9A87B5C3-169A-4E79-B59A-AE758B9981D4}"/>
                  </a:ext>
                </a:extLst>
              </p:cNvPr>
              <p:cNvSpPr/>
              <p:nvPr/>
            </p:nvSpPr>
            <p:spPr>
              <a:xfrm>
                <a:off x="569842" y="762827"/>
                <a:ext cx="78415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an adiabatic process,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87B5C3-169A-4E79-B59A-AE758B998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2" y="762827"/>
                <a:ext cx="7841555" cy="461665"/>
              </a:xfrm>
              <a:prstGeom prst="rect">
                <a:avLst/>
              </a:prstGeom>
              <a:blipFill>
                <a:blip r:embed="rId2"/>
                <a:stretch>
                  <a:fillRect l="-116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B9DB9A8-B3E7-4AD1-8C82-6B46C56545D8}"/>
              </a:ext>
            </a:extLst>
          </p:cNvPr>
          <p:cNvSpPr/>
          <p:nvPr/>
        </p:nvSpPr>
        <p:spPr>
          <a:xfrm>
            <a:off x="569842" y="1224492"/>
            <a:ext cx="11343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write an equation for an adiabatic process in terms of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we use the ideal gas equation to eliminate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76021A-D4BD-46C7-824A-AA0D8F4744BE}"/>
              </a:ext>
            </a:extLst>
          </p:cNvPr>
          <p:cNvSpPr/>
          <p:nvPr/>
        </p:nvSpPr>
        <p:spPr>
          <a:xfrm>
            <a:off x="717564" y="2124119"/>
            <a:ext cx="6476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Ideal gas equation, pV = nRT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73B1ACC7-5727-4BBD-8B12-93610B94164C}"/>
                  </a:ext>
                </a:extLst>
              </p:cNvPr>
              <p:cNvSpPr/>
              <p:nvPr/>
            </p:nvSpPr>
            <p:spPr>
              <a:xfrm>
                <a:off x="3342759" y="2688304"/>
                <a:ext cx="1601185" cy="692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B0F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nRT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B1ACC7-5727-4BBD-8B12-93610B9416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59" y="2688304"/>
                <a:ext cx="1601185" cy="692882"/>
              </a:xfrm>
              <a:prstGeom prst="rect">
                <a:avLst/>
              </a:prstGeom>
              <a:blipFill>
                <a:blip r:embed="rId3"/>
                <a:stretch>
                  <a:fillRect l="-5703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7A4D048-F395-41A6-947E-22B3EF59132E}"/>
                  </a:ext>
                </a:extLst>
              </p:cNvPr>
              <p:cNvSpPr/>
              <p:nvPr/>
            </p:nvSpPr>
            <p:spPr>
              <a:xfrm>
                <a:off x="3067875" y="3657991"/>
                <a:ext cx="3366054" cy="694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B0F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nRT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p>
                    </m:s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constant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A4D048-F395-41A6-947E-22B3EF591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875" y="3657991"/>
                <a:ext cx="3366054" cy="694998"/>
              </a:xfrm>
              <a:prstGeom prst="rect">
                <a:avLst/>
              </a:prstGeom>
              <a:blipFill>
                <a:blip r:embed="rId4"/>
                <a:stretch>
                  <a:fillRect l="-271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B43EA7CF-6B18-4E8F-8631-B0A4357FC68F}"/>
                  </a:ext>
                </a:extLst>
              </p:cNvPr>
              <p:cNvSpPr/>
              <p:nvPr/>
            </p:nvSpPr>
            <p:spPr>
              <a:xfrm>
                <a:off x="3067875" y="4629794"/>
                <a:ext cx="3544959" cy="655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constant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nR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43EA7CF-6B18-4E8F-8631-B0A4357FC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875" y="4629794"/>
                <a:ext cx="3544959" cy="655372"/>
              </a:xfrm>
              <a:prstGeom prst="rect">
                <a:avLst/>
              </a:prstGeom>
              <a:blipFill>
                <a:blip r:embed="rId5"/>
                <a:stretch>
                  <a:fillRect l="-257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8F1A428B-EA65-47F5-AF6E-906D9E0BE366}"/>
                  </a:ext>
                </a:extLst>
              </p:cNvPr>
              <p:cNvSpPr/>
              <p:nvPr/>
            </p:nvSpPr>
            <p:spPr>
              <a:xfrm>
                <a:off x="2983160" y="5425197"/>
                <a:ext cx="25399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1A428B-EA65-47F5-AF6E-906D9E0BE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160" y="5425197"/>
                <a:ext cx="2539991" cy="461665"/>
              </a:xfrm>
              <a:prstGeom prst="rect">
                <a:avLst/>
              </a:prstGeom>
              <a:blipFill>
                <a:blip r:embed="rId6"/>
                <a:stretch>
                  <a:fillRect l="-3597" t="-9211" r="-2398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46E5AD64-38D4-4B6A-8F1F-B9E7F8825795}"/>
                  </a:ext>
                </a:extLst>
              </p:cNvPr>
              <p:cNvSpPr/>
              <p:nvPr/>
            </p:nvSpPr>
            <p:spPr>
              <a:xfrm>
                <a:off x="461463" y="122991"/>
                <a:ext cx="66765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19-9 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 for an adiabatic process: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E5AD64-38D4-4B6A-8F1F-B9E7F8825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63" y="122991"/>
                <a:ext cx="6676571" cy="461665"/>
              </a:xfrm>
              <a:prstGeom prst="rect">
                <a:avLst/>
              </a:prstGeom>
              <a:blipFill>
                <a:blip r:embed="rId7"/>
                <a:stretch>
                  <a:fillRect l="-1461" t="-9211" r="-457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78C3376-531E-4C4B-8C76-214CE9403803}"/>
              </a:ext>
            </a:extLst>
          </p:cNvPr>
          <p:cNvSpPr/>
          <p:nvPr/>
        </p:nvSpPr>
        <p:spPr>
          <a:xfrm>
            <a:off x="6612834" y="4685772"/>
            <a:ext cx="29022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[n and R are constants]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60823CE0-DC8D-463A-A7D3-7D3183432E54}"/>
                  </a:ext>
                </a:extLst>
              </p:cNvPr>
              <p:cNvSpPr/>
              <p:nvPr/>
            </p:nvSpPr>
            <p:spPr>
              <a:xfrm>
                <a:off x="717564" y="6026893"/>
                <a:ext cx="1075687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 the gas goes from an initial state </a:t>
                </a:r>
                <a:r>
                  <a:rPr lang="en-US" sz="24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a final state </a:t>
                </a:r>
                <a:r>
                  <a:rPr lang="en-US" sz="24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sz="2400" i="0" baseline="-25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T</a:t>
                </a:r>
                <a:r>
                  <a:rPr lang="en-US" sz="24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sz="2400" i="0" baseline="-25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823CE0-DC8D-463A-A7D3-7D3183432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4" y="6026893"/>
                <a:ext cx="10756872" cy="830997"/>
              </a:xfrm>
              <a:prstGeom prst="rect">
                <a:avLst/>
              </a:prstGeom>
              <a:blipFill>
                <a:blip r:embed="rId8"/>
                <a:stretch>
                  <a:fillRect l="-907"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95185D7F-55B6-4CE3-8227-2F5757AB4B64}"/>
                  </a:ext>
                </a:extLst>
              </p:cNvPr>
              <p:cNvSpPr txBox="1"/>
              <p:nvPr/>
            </p:nvSpPr>
            <p:spPr>
              <a:xfrm>
                <a:off x="231219" y="304620"/>
                <a:ext cx="10370520" cy="590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19-9 W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𝑜𝑟𝑘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𝑑𝑜𝑛𝑒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𝑖𝑑𝑒𝑎𝑙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𝑔𝑎𝑠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𝑎𝑑𝑖𝑎𝑏𝑎𝑡𝑖𝑐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𝑝𝑟𝑜𝑐𝑒𝑠𝑠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185D7F-55B6-4CE3-8227-2F5757AB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9" y="304620"/>
                <a:ext cx="10370520" cy="590546"/>
              </a:xfrm>
              <a:prstGeom prst="rect">
                <a:avLst/>
              </a:prstGeom>
              <a:blipFill>
                <a:blip r:embed="rId2"/>
                <a:stretch>
                  <a:fillRect l="-1822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4E6E493-F4D5-41E1-A50F-BF0573465B88}"/>
                  </a:ext>
                </a:extLst>
              </p:cNvPr>
              <p:cNvSpPr txBox="1"/>
              <p:nvPr/>
            </p:nvSpPr>
            <p:spPr>
              <a:xfrm>
                <a:off x="284228" y="1260859"/>
                <a:ext cx="8146981" cy="848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limLoc m:val="undOvr"/>
                        <m:grow m:val="on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E6E493-F4D5-41E1-A50F-BF0573465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8" y="1260859"/>
                <a:ext cx="8146981" cy="848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64A826E3-2040-4D9A-956E-ECDCB4225686}"/>
                  </a:ext>
                </a:extLst>
              </p:cNvPr>
              <p:cNvSpPr txBox="1"/>
              <p:nvPr/>
            </p:nvSpPr>
            <p:spPr>
              <a:xfrm>
                <a:off x="8941118" y="1370312"/>
                <a:ext cx="314739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Adiabatic process of</a:t>
                </a:r>
              </a:p>
              <a:p>
                <a:r>
                  <a:rPr lang="en-US" sz="2400" dirty="0"/>
                  <a:t>an ideal gas: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A826E3-2040-4D9A-956E-ECDCB4225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18" y="1370312"/>
                <a:ext cx="3147392" cy="738664"/>
              </a:xfrm>
              <a:prstGeom prst="rect">
                <a:avLst/>
              </a:prstGeom>
              <a:blipFill>
                <a:blip r:embed="rId4"/>
                <a:stretch>
                  <a:fillRect l="-6008" t="-13223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D480012E-A8E4-443B-8069-CBA666862332}"/>
                  </a:ext>
                </a:extLst>
              </p:cNvPr>
              <p:cNvSpPr txBox="1"/>
              <p:nvPr/>
            </p:nvSpPr>
            <p:spPr>
              <a:xfrm>
                <a:off x="9959006" y="2267849"/>
                <a:ext cx="1005596" cy="632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0012E-A8E4-443B-8069-CBA66686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006" y="2267849"/>
                <a:ext cx="1005596" cy="632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379DA70E-6503-4086-A7B8-550B95E17BB3}"/>
                  </a:ext>
                </a:extLst>
              </p:cNvPr>
              <p:cNvSpPr/>
              <p:nvPr/>
            </p:nvSpPr>
            <p:spPr>
              <a:xfrm>
                <a:off x="9546658" y="3059267"/>
                <a:ext cx="2440989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i="1" dirty="0"/>
                  <a:t>=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a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9DA70E-6503-4086-A7B8-550B95E17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658" y="3059267"/>
                <a:ext cx="2440989" cy="491288"/>
              </a:xfrm>
              <a:prstGeom prst="rect">
                <a:avLst/>
              </a:prstGeom>
              <a:blipFill>
                <a:blip r:embed="rId6"/>
                <a:stretch>
                  <a:fillRect l="-750" t="-8750" r="-32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398CA3C9-27EF-4868-9967-8CF762F4A1BB}"/>
                  </a:ext>
                </a:extLst>
              </p:cNvPr>
              <p:cNvSpPr/>
              <p:nvPr/>
            </p:nvSpPr>
            <p:spPr>
              <a:xfrm>
                <a:off x="136565" y="2297868"/>
                <a:ext cx="8294645" cy="638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8CA3C9-27EF-4868-9967-8CF762F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5" y="2297868"/>
                <a:ext cx="8294645" cy="638829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3CDDE49-51C0-4D3B-A358-7D716FD5ED7C}"/>
                  </a:ext>
                </a:extLst>
              </p:cNvPr>
              <p:cNvSpPr/>
              <p:nvPr/>
            </p:nvSpPr>
            <p:spPr>
              <a:xfrm>
                <a:off x="284229" y="3244379"/>
                <a:ext cx="8893311" cy="805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</a:rPr>
                          <m:t>− </m:t>
                        </m:r>
                        <m:sSubSup>
                          <m:sSub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</a:rPr>
                          <m:t>− </m:t>
                        </m:r>
                        <m:sSubSup>
                          <m:sSub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prstClr val="black"/>
                            </a:solidFill>
                          </a:rPr>
                          <m:t>− </m:t>
                        </m:r>
                        <m:sSubSup>
                          <m:sSub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CDDE49-51C0-4D3B-A358-7D716FD5E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9" y="3244379"/>
                <a:ext cx="8893311" cy="8056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C1D218E-3343-4D0B-A871-4474C48E6974}"/>
                  </a:ext>
                </a:extLst>
              </p:cNvPr>
              <p:cNvSpPr/>
              <p:nvPr/>
            </p:nvSpPr>
            <p:spPr>
              <a:xfrm>
                <a:off x="284229" y="4190890"/>
                <a:ext cx="4536507" cy="9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W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 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baseline="-250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1D218E-3343-4D0B-A871-4474C48E6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9" y="4190890"/>
                <a:ext cx="4536507" cy="992388"/>
              </a:xfrm>
              <a:prstGeom prst="rect">
                <a:avLst/>
              </a:prstGeom>
              <a:blipFill>
                <a:blip r:embed="rId9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DA7B973E-6441-4415-AEF2-D9477B4B4B95}"/>
                  </a:ext>
                </a:extLst>
              </p:cNvPr>
              <p:cNvSpPr/>
              <p:nvPr/>
            </p:nvSpPr>
            <p:spPr>
              <a:xfrm>
                <a:off x="360843" y="5132862"/>
                <a:ext cx="3167148" cy="852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7030A0"/>
                          </a:solidFill>
                        </a:rPr>
                        <m:t>W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A7B973E-6441-4415-AEF2-D9477B4B4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43" y="5132862"/>
                <a:ext cx="3167148" cy="8521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9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34B470-A499-4118-873A-BB64FF37B11A}"/>
              </a:ext>
            </a:extLst>
          </p:cNvPr>
          <p:cNvSpPr/>
          <p:nvPr/>
        </p:nvSpPr>
        <p:spPr>
          <a:xfrm>
            <a:off x="159027" y="248836"/>
            <a:ext cx="11330608" cy="175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54. We know that for an adiabatic process </a:t>
            </a:r>
            <a:r>
              <a:rPr lang="en-US" sz="2400" i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pV</a:t>
            </a:r>
            <a:r>
              <a:rPr lang="en-US" sz="2400" i="1" baseline="30000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γ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a constant. Evaluate “a constant” for an adiabatic process involving exactly 2.0 mol of an ideal gas passing through the state having exactly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1.0 atm and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300 K. Assume a diatomic gas whose molecules rotate but do not oscillate.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C78355-E6EE-45F5-9C59-618DD24A7EF8}"/>
              </a:ext>
            </a:extLst>
          </p:cNvPr>
          <p:cNvSpPr/>
          <p:nvPr/>
        </p:nvSpPr>
        <p:spPr>
          <a:xfrm>
            <a:off x="921351" y="2382574"/>
            <a:ext cx="2382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n = 2 mol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F13367-C286-4D9D-8285-7C857264816E}"/>
              </a:ext>
            </a:extLst>
          </p:cNvPr>
          <p:cNvSpPr/>
          <p:nvPr/>
        </p:nvSpPr>
        <p:spPr>
          <a:xfrm>
            <a:off x="1603533" y="2828586"/>
            <a:ext cx="3581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1.0 atm = 1.0x10</a:t>
            </a:r>
            <a:r>
              <a:rPr lang="en-US" sz="2400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F2F3033-7D62-49DD-88F3-DA25868A3A1F}"/>
              </a:ext>
            </a:extLst>
          </p:cNvPr>
          <p:cNvSpPr/>
          <p:nvPr/>
        </p:nvSpPr>
        <p:spPr>
          <a:xfrm>
            <a:off x="1603533" y="3198167"/>
            <a:ext cx="1640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300 K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4176531-E808-4D85-9959-AAD08990D065}"/>
              </a:ext>
            </a:extLst>
          </p:cNvPr>
          <p:cNvSpPr/>
          <p:nvPr/>
        </p:nvSpPr>
        <p:spPr>
          <a:xfrm>
            <a:off x="607879" y="4034774"/>
            <a:ext cx="1023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Diatomic gas whose molecules rotate but do not oscillate, f = 3+2 =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EE5A0F39-2C18-4091-AE15-A09A49D342D9}"/>
                  </a:ext>
                </a:extLst>
              </p:cNvPr>
              <p:cNvSpPr/>
              <p:nvPr/>
            </p:nvSpPr>
            <p:spPr>
              <a:xfrm>
                <a:off x="1334500" y="4481119"/>
                <a:ext cx="4232331" cy="525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endParaRPr lang="en-US" sz="2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5A0F39-2C18-4091-AE15-A09A49D34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00" y="4481119"/>
                <a:ext cx="4232331" cy="525400"/>
              </a:xfrm>
              <a:prstGeom prst="rect">
                <a:avLst/>
              </a:prstGeom>
              <a:blipFill>
                <a:blip r:embed="rId2"/>
                <a:stretch>
                  <a:fillRect l="-2305" t="-697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58598A-383B-493B-A567-B432EC6F5055}"/>
              </a:ext>
            </a:extLst>
          </p:cNvPr>
          <p:cNvSpPr/>
          <p:nvPr/>
        </p:nvSpPr>
        <p:spPr>
          <a:xfrm>
            <a:off x="1334501" y="4973424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 C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081B67CD-7A35-4083-94A4-98DD4539EEF6}"/>
                  </a:ext>
                </a:extLst>
              </p:cNvPr>
              <p:cNvSpPr/>
              <p:nvPr/>
            </p:nvSpPr>
            <p:spPr>
              <a:xfrm>
                <a:off x="1334501" y="5397646"/>
                <a:ext cx="4232331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 C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R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R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1B67CD-7A35-4083-94A4-98DD4539E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01" y="5397646"/>
                <a:ext cx="4232331" cy="497637"/>
              </a:xfrm>
              <a:prstGeom prst="rect">
                <a:avLst/>
              </a:prstGeom>
              <a:blipFill>
                <a:blip r:embed="rId3"/>
                <a:stretch>
                  <a:fillRect l="-2305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707B2DD-B60A-41E0-9C4E-9457BE24889E}"/>
                  </a:ext>
                </a:extLst>
              </p:cNvPr>
              <p:cNvSpPr/>
              <p:nvPr/>
            </p:nvSpPr>
            <p:spPr>
              <a:xfrm>
                <a:off x="1450230" y="5787249"/>
                <a:ext cx="3707008" cy="911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7 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= 1.4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07B2DD-B60A-41E0-9C4E-9457BE248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30" y="5787249"/>
                <a:ext cx="3707008" cy="9114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FA5BBDD9-B250-4C0B-A907-A5AF3E9C35FB}"/>
                  </a:ext>
                </a:extLst>
              </p:cNvPr>
              <p:cNvSpPr/>
              <p:nvPr/>
            </p:nvSpPr>
            <p:spPr>
              <a:xfrm>
                <a:off x="1266062" y="3665526"/>
                <a:ext cx="2315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5BBDD9-B250-4C0B-A907-A5AF3E9C3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62" y="3665526"/>
                <a:ext cx="2315570" cy="461665"/>
              </a:xfrm>
              <a:prstGeom prst="rect">
                <a:avLst/>
              </a:prstGeom>
              <a:blipFill>
                <a:blip r:embed="rId5"/>
                <a:stretch>
                  <a:fillRect l="-4211" t="-11842" r="-2895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2D2AF4A-691D-43A6-8293-47DC68333BDF}"/>
              </a:ext>
            </a:extLst>
          </p:cNvPr>
          <p:cNvSpPr/>
          <p:nvPr/>
        </p:nvSpPr>
        <p:spPr>
          <a:xfrm>
            <a:off x="876683" y="2026865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1EF0440C-060D-48EE-B29F-0B1CFB47CA56}"/>
                  </a:ext>
                </a:extLst>
              </p:cNvPr>
              <p:cNvSpPr/>
              <p:nvPr/>
            </p:nvSpPr>
            <p:spPr>
              <a:xfrm>
                <a:off x="1686758" y="354702"/>
                <a:ext cx="2315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F0440C-060D-48EE-B29F-0B1CFB47C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758" y="354702"/>
                <a:ext cx="2315570" cy="461665"/>
              </a:xfrm>
              <a:prstGeom prst="rect">
                <a:avLst/>
              </a:prstGeom>
              <a:blipFill>
                <a:blip r:embed="rId2"/>
                <a:stretch>
                  <a:fillRect l="-4211" t="-11842" r="-2895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0255E361-B9A0-4504-B8C1-A29DDFFE629A}"/>
                  </a:ext>
                </a:extLst>
              </p:cNvPr>
              <p:cNvSpPr/>
              <p:nvPr/>
            </p:nvSpPr>
            <p:spPr>
              <a:xfrm>
                <a:off x="1898580" y="882295"/>
                <a:ext cx="1323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=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55E361-B9A0-4504-B8C1-A29DDFFE6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80" y="882295"/>
                <a:ext cx="1323311" cy="461665"/>
              </a:xfrm>
              <a:prstGeom prst="rect">
                <a:avLst/>
              </a:prstGeom>
              <a:blipFill>
                <a:blip r:embed="rId3"/>
                <a:stretch>
                  <a:fillRect l="-6881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235698-136D-4304-A534-54A7A2A7F4C4}"/>
              </a:ext>
            </a:extLst>
          </p:cNvPr>
          <p:cNvSpPr/>
          <p:nvPr/>
        </p:nvSpPr>
        <p:spPr>
          <a:xfrm>
            <a:off x="6620838" y="778748"/>
            <a:ext cx="4471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[Ideal gas law, pV =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nRT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C4291496-F093-4F01-A8C1-041CF4A82078}"/>
                  </a:ext>
                </a:extLst>
              </p:cNvPr>
              <p:cNvSpPr/>
              <p:nvPr/>
            </p:nvSpPr>
            <p:spPr>
              <a:xfrm>
                <a:off x="9513615" y="1349652"/>
                <a:ext cx="1578748" cy="1028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[V</a:t>
                </a:r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𝑛𝑅𝑇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291496-F093-4F01-A8C1-041CF4A82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15" y="1349652"/>
                <a:ext cx="1578748" cy="1028487"/>
              </a:xfrm>
              <a:prstGeom prst="rect">
                <a:avLst/>
              </a:prstGeom>
              <a:blipFill>
                <a:blip r:embed="rId4"/>
                <a:stretch>
                  <a:fillRect l="-6178" r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D12AD812-8715-41FF-AB52-FC1E0773BA31}"/>
                  </a:ext>
                </a:extLst>
              </p:cNvPr>
              <p:cNvSpPr/>
              <p:nvPr/>
            </p:nvSpPr>
            <p:spPr>
              <a:xfrm>
                <a:off x="1879920" y="1349652"/>
                <a:ext cx="5713576" cy="1396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p</a:t>
                </a:r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nRT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baseline="30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</m:oMath>
                </a14:m>
                <a:endParaRPr lang="en-US" sz="2800" baseline="30000" dirty="0">
                  <a:solidFill>
                    <a:srgbClr val="FF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2800" baseline="30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1.0x10</a:t>
                </a:r>
                <a:r>
                  <a:rPr lang="en-US" sz="2800" baseline="30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2(8.31)(300)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1.0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  <m:r>
                          <a:rPr lang="en-US" sz="2800" b="0" i="1" baseline="300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r>
                  <a:rPr lang="en-US" sz="2800" baseline="30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1.4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2AD812-8715-41FF-AB52-FC1E0773B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20" y="1349652"/>
                <a:ext cx="5713576" cy="1396473"/>
              </a:xfrm>
              <a:prstGeom prst="rect">
                <a:avLst/>
              </a:prstGeom>
              <a:blipFill>
                <a:blip r:embed="rId5"/>
                <a:stretch>
                  <a:fillRect l="-1599" b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2918133-84B1-42E3-9B8F-C9884C9289F9}"/>
              </a:ext>
            </a:extLst>
          </p:cNvPr>
          <p:cNvSpPr/>
          <p:nvPr/>
        </p:nvSpPr>
        <p:spPr>
          <a:xfrm>
            <a:off x="2372139" y="2691366"/>
            <a:ext cx="3581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1.0x10</a:t>
            </a:r>
            <a:r>
              <a:rPr lang="en-US" sz="2800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{0.04986}</a:t>
            </a:r>
            <a:r>
              <a:rPr lang="en-US" sz="2800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C67DB6-A5CC-472D-B8B8-02B327130AB8}"/>
              </a:ext>
            </a:extLst>
          </p:cNvPr>
          <p:cNvSpPr/>
          <p:nvPr/>
        </p:nvSpPr>
        <p:spPr>
          <a:xfrm>
            <a:off x="2030925" y="3326243"/>
            <a:ext cx="39226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1.5x10</a:t>
            </a:r>
            <a:r>
              <a:rPr lang="en-US" sz="2400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n-US" sz="28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5CA064EF-AA61-44E1-9897-FB9777B851C7}"/>
                  </a:ext>
                </a:extLst>
              </p:cNvPr>
              <p:cNvSpPr/>
              <p:nvPr/>
            </p:nvSpPr>
            <p:spPr>
              <a:xfrm>
                <a:off x="0" y="4126462"/>
                <a:ext cx="11964473" cy="1481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[Unit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a</a:t>
                </a:r>
                <a:r>
                  <a:rPr 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800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  <m:r>
                      <a:rPr lang="en-US" sz="2800" i="1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800" baseline="30000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1.4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4.2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.0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baseline="30000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 </a:t>
                </a:r>
                <a:r>
                  <a:rPr lang="en-US" sz="2800" baseline="30000" dirty="0" smtClean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]</a:t>
                </a:r>
                <a:endParaRPr lang="en-US" sz="2800" baseline="30000" dirty="0">
                  <a:solidFill>
                    <a:srgbClr val="0070C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2800" baseline="30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endParaRPr lang="en-US" baseline="300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CA064EF-AA61-44E1-9897-FB9777B85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26462"/>
                <a:ext cx="11964473" cy="1481046"/>
              </a:xfrm>
              <a:prstGeom prst="rect">
                <a:avLst/>
              </a:prstGeom>
              <a:blipFill rotWithShape="0">
                <a:blip r:embed="rId6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D07A191C-6C55-4D22-901A-4EE36B62E92A}"/>
                  </a:ext>
                </a:extLst>
              </p:cNvPr>
              <p:cNvSpPr/>
              <p:nvPr/>
            </p:nvSpPr>
            <p:spPr>
              <a:xfrm>
                <a:off x="1498662" y="5454903"/>
                <a:ext cx="17469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7A191C-6C55-4D22-901A-4EE36B62E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62" y="5454903"/>
                <a:ext cx="1746953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7343"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8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1F0E94-CBB3-4C95-891A-2213AC3859FA}"/>
              </a:ext>
            </a:extLst>
          </p:cNvPr>
          <p:cNvSpPr/>
          <p:nvPr/>
        </p:nvSpPr>
        <p:spPr>
          <a:xfrm>
            <a:off x="159026" y="129567"/>
            <a:ext cx="11595652" cy="175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55. A certain gas occupies a volume of 4.3 L at a pressure of 1.2 atm and a temperature of 310 K. It is compressed adiabatically to a volume of 0.76 L. Determine (a) the final pressure and (b) the final temperature, assuming the gas to be an ideal gas for which </a:t>
            </a:r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γ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1.4. 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C21A99F1-5A69-4634-BCF0-92FA3B88AEF6}"/>
                  </a:ext>
                </a:extLst>
              </p:cNvPr>
              <p:cNvSpPr/>
              <p:nvPr/>
            </p:nvSpPr>
            <p:spPr>
              <a:xfrm>
                <a:off x="505589" y="4562248"/>
                <a:ext cx="2692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1A99F1-5A69-4634-BCF0-92FA3B88A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9" y="4562248"/>
                <a:ext cx="2692275" cy="461665"/>
              </a:xfrm>
              <a:prstGeom prst="rect">
                <a:avLst/>
              </a:prstGeom>
              <a:blipFill>
                <a:blip r:embed="rId2"/>
                <a:stretch>
                  <a:fillRect l="-3620" t="-11842" r="-2715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436C34E-2C7C-462E-B47B-1DACF6E1F75D}"/>
              </a:ext>
            </a:extLst>
          </p:cNvPr>
          <p:cNvSpPr/>
          <p:nvPr/>
        </p:nvSpPr>
        <p:spPr>
          <a:xfrm>
            <a:off x="1621268" y="2752663"/>
            <a:ext cx="3599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 1.2 atm = 1.2x10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0725315-FF32-4E5B-A777-F8453F5E4E3B}"/>
              </a:ext>
            </a:extLst>
          </p:cNvPr>
          <p:cNvSpPr/>
          <p:nvPr/>
        </p:nvSpPr>
        <p:spPr>
          <a:xfrm>
            <a:off x="819989" y="2290998"/>
            <a:ext cx="2325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V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4.3 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1F4F07-4877-4773-938B-0C17B7E35863}"/>
              </a:ext>
            </a:extLst>
          </p:cNvPr>
          <p:cNvSpPr/>
          <p:nvPr/>
        </p:nvSpPr>
        <p:spPr>
          <a:xfrm>
            <a:off x="1617178" y="3271947"/>
            <a:ext cx="1583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310 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A018FF-F2F3-4A8A-89DA-C891EC05F749}"/>
              </a:ext>
            </a:extLst>
          </p:cNvPr>
          <p:cNvSpPr/>
          <p:nvPr/>
        </p:nvSpPr>
        <p:spPr>
          <a:xfrm>
            <a:off x="1609629" y="3690563"/>
            <a:ext cx="168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0.76 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6D36FA0F-BD93-46D7-A6AA-622C5AF59868}"/>
                  </a:ext>
                </a:extLst>
              </p:cNvPr>
              <p:cNvSpPr/>
              <p:nvPr/>
            </p:nvSpPr>
            <p:spPr>
              <a:xfrm>
                <a:off x="1617178" y="4045498"/>
                <a:ext cx="19423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sz="2400" dirty="0"/>
                  <a:t> = 1.4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36FA0F-BD93-46D7-A6AA-622C5AF59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78" y="4045498"/>
                <a:ext cx="1942327" cy="461665"/>
              </a:xfrm>
              <a:prstGeom prst="rect">
                <a:avLst/>
              </a:prstGeom>
              <a:blipFill>
                <a:blip r:embed="rId3"/>
                <a:stretch>
                  <a:fillRect l="-62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A103E06A-9FEC-4412-A1AE-AFB67519C243}"/>
                  </a:ext>
                </a:extLst>
              </p:cNvPr>
              <p:cNvSpPr/>
              <p:nvPr/>
            </p:nvSpPr>
            <p:spPr>
              <a:xfrm>
                <a:off x="872356" y="5122762"/>
                <a:ext cx="20233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baseline="-25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baseline="-25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3E06A-9FEC-4412-A1AE-AFB67519C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56" y="5122762"/>
                <a:ext cx="2023311" cy="461665"/>
              </a:xfrm>
              <a:prstGeom prst="rect">
                <a:avLst/>
              </a:prstGeom>
              <a:blipFill>
                <a:blip r:embed="rId4"/>
                <a:stretch>
                  <a:fillRect l="-4518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A6DA0746-5E50-4D25-985E-32B07BD18351}"/>
                  </a:ext>
                </a:extLst>
              </p:cNvPr>
              <p:cNvSpPr/>
              <p:nvPr/>
            </p:nvSpPr>
            <p:spPr>
              <a:xfrm>
                <a:off x="631701" y="5639512"/>
                <a:ext cx="11286405" cy="706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aseline="-25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=p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=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1.2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4.3 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0.76 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1.2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x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(11.3166)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1.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36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x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Pa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DA0746-5E50-4D25-985E-32B07BD18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01" y="5639512"/>
                <a:ext cx="11286405" cy="706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398A75B-0B29-4075-9315-BEA4527880F2}"/>
              </a:ext>
            </a:extLst>
          </p:cNvPr>
          <p:cNvSpPr/>
          <p:nvPr/>
        </p:nvSpPr>
        <p:spPr>
          <a:xfrm>
            <a:off x="780645" y="1936063"/>
            <a:ext cx="1383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231ED158-E7A1-40BD-A20D-768C5AB072F6}"/>
                  </a:ext>
                </a:extLst>
              </p:cNvPr>
              <p:cNvSpPr/>
              <p:nvPr/>
            </p:nvSpPr>
            <p:spPr>
              <a:xfrm>
                <a:off x="786054" y="1103833"/>
                <a:ext cx="30578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1ED158-E7A1-40BD-A20D-768C5AB07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54" y="1103833"/>
                <a:ext cx="3057825" cy="461665"/>
              </a:xfrm>
              <a:prstGeom prst="rect">
                <a:avLst/>
              </a:prstGeom>
              <a:blipFill>
                <a:blip r:embed="rId2"/>
                <a:stretch>
                  <a:fillRect l="-318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F0457A03-B53D-430C-B54E-7ECE491CFE5F}"/>
                  </a:ext>
                </a:extLst>
              </p:cNvPr>
              <p:cNvSpPr/>
              <p:nvPr/>
            </p:nvSpPr>
            <p:spPr>
              <a:xfrm>
                <a:off x="942325" y="1913371"/>
                <a:ext cx="24877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sz="2400" b="0" i="0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sz="2400" b="0" i="0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457A03-B53D-430C-B54E-7ECE491CF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25" y="1913371"/>
                <a:ext cx="2487797" cy="461665"/>
              </a:xfrm>
              <a:prstGeom prst="rect">
                <a:avLst/>
              </a:prstGeom>
              <a:blipFill>
                <a:blip r:embed="rId3"/>
                <a:stretch>
                  <a:fillRect l="-392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8672FEA8-5C8C-4B7C-B9C2-676DB9035C3F}"/>
                  </a:ext>
                </a:extLst>
              </p:cNvPr>
              <p:cNvSpPr/>
              <p:nvPr/>
            </p:nvSpPr>
            <p:spPr>
              <a:xfrm>
                <a:off x="786054" y="2722909"/>
                <a:ext cx="9179581" cy="706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sty m:val="p"/>
                              </m:rPr>
                              <a:rPr lang="en-US" sz="2400" baseline="-25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sty m:val="p"/>
                              </m:rPr>
                              <a:rPr lang="en-US" sz="2400" baseline="-25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l-G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310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4.3 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0.76 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den>
                        </m:f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= 310(2.00) = 620 K</a:t>
                </a:r>
                <a:endParaRPr lang="en-US" sz="24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72FEA8-5C8C-4B7C-B9C2-676DB9035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54" y="2722909"/>
                <a:ext cx="9179581" cy="706091"/>
              </a:xfrm>
              <a:prstGeom prst="rect">
                <a:avLst/>
              </a:prstGeom>
              <a:blipFill>
                <a:blip r:embed="rId4"/>
                <a:stretch>
                  <a:fillRect l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34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56124B-AF95-4B3D-AAC5-EB21E6137D8D}"/>
</file>

<file path=customXml/itemProps2.xml><?xml version="1.0" encoding="utf-8"?>
<ds:datastoreItem xmlns:ds="http://schemas.openxmlformats.org/officeDocument/2006/customXml" ds:itemID="{F4976DE8-C1F1-4B36-9737-997B85543900}"/>
</file>

<file path=customXml/itemProps3.xml><?xml version="1.0" encoding="utf-8"?>
<ds:datastoreItem xmlns:ds="http://schemas.openxmlformats.org/officeDocument/2006/customXml" ds:itemID="{5DF2A9B7-25AE-42F4-A2CD-B84E355DAE24}"/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721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Nurul Kabir Bhuiyan</dc:creator>
  <cp:lastModifiedBy>User</cp:lastModifiedBy>
  <cp:revision>321</cp:revision>
  <dcterms:created xsi:type="dcterms:W3CDTF">2020-03-21T14:20:57Z</dcterms:created>
  <dcterms:modified xsi:type="dcterms:W3CDTF">2021-10-10T06:31:19Z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