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329" r:id="rId2"/>
    <p:sldId id="319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1" r:id="rId12"/>
    <p:sldId id="603" r:id="rId13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1"/>
    <p:restoredTop sz="94688"/>
  </p:normalViewPr>
  <p:slideViewPr>
    <p:cSldViewPr snapToGrid="0">
      <p:cViewPr varScale="1">
        <p:scale>
          <a:sx n="78" d="100"/>
          <a:sy n="78" d="100"/>
        </p:scale>
        <p:origin x="168" y="4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E049AB-8A0E-F34F-A9A3-C180170E2B73}" type="datetime1">
              <a:rPr lang="en-US" smtClean="0"/>
              <a:t>6/9/20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5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291F79-7D57-8943-9DF4-2E5503C9C93A}" type="datetime1">
              <a:rPr lang="en-US" smtClean="0"/>
              <a:t>6/9/20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6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9FD445-A992-C244-85F6-14DF5ACCE63D}" type="datetime1">
              <a:rPr lang="en-US" smtClean="0"/>
              <a:t>6/9/20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74E37D-2A6B-9149-B2F4-36C097C37EA0}" type="datetime1">
              <a:rPr lang="en-US" smtClean="0"/>
              <a:t>6/9/20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4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108930-5B56-8B4D-90E2-5D90BDEC8CF2}" type="datetime1">
              <a:rPr lang="en-US" smtClean="0"/>
              <a:t>6/9/20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2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AAD529-0D61-FE42-A908-F400735DD0D4}" type="datetime1">
              <a:rPr lang="en-US" smtClean="0"/>
              <a:t>6/9/20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8E7853-93CE-8847-9FFA-D8473890CC54}" type="datetime1">
              <a:rPr lang="en-US" smtClean="0"/>
              <a:t>6/9/20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6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3002A9-A2BC-734E-B3E3-65BF6AE11890}" type="datetime1">
              <a:rPr lang="en-US" smtClean="0"/>
              <a:t>6/9/20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413387-E291-414C-BE1B-703E363D0A67}" type="datetime1">
              <a:rPr lang="en-US" smtClean="0"/>
              <a:t>6/9/20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5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98C0B-96F2-6443-B2A3-6BBCB0A0C285}" type="datetime1">
              <a:rPr lang="en-US" smtClean="0"/>
              <a:t>6/9/20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2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691872-322C-8E4D-88D5-501978FA295E}" type="datetime1">
              <a:rPr lang="en-US" smtClean="0"/>
              <a:t>6/9/20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0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4A83227E-28F1-4D62-B4C3-460D0D607CE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86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(Chapter-8)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- 09</a:t>
            </a:r>
          </a:p>
        </p:txBody>
      </p:sp>
    </p:spTree>
    <p:extLst>
      <p:ext uri="{BB962C8B-B14F-4D97-AF65-F5344CB8AC3E}">
        <p14:creationId xmlns:p14="http://schemas.microsoft.com/office/powerpoint/2010/main" val="350467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65" y="479472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Effect of </a:t>
            </a:r>
            <a:r>
              <a:rPr lang="en-US" sz="2400" b="1" i="1" dirty="0">
                <a:solidFill>
                  <a:srgbClr val="0070C0"/>
                </a:solidFill>
              </a:rPr>
              <a:t>I</a:t>
            </a:r>
            <a:r>
              <a:rPr lang="en-US" sz="2400" b="1" i="1" baseline="-25000" dirty="0">
                <a:solidFill>
                  <a:srgbClr val="0070C0"/>
                </a:solidFill>
              </a:rPr>
              <a:t>D</a:t>
            </a:r>
            <a:r>
              <a:rPr lang="en-US" sz="2400" b="1" dirty="0">
                <a:solidFill>
                  <a:srgbClr val="0070C0"/>
                </a:solidFill>
              </a:rPr>
              <a:t> on </a:t>
            </a:r>
            <a:r>
              <a:rPr lang="en-US" sz="2400" b="1" i="1" dirty="0">
                <a:solidFill>
                  <a:srgbClr val="0070C0"/>
                </a:solidFill>
              </a:rPr>
              <a:t>g</a:t>
            </a:r>
            <a:r>
              <a:rPr lang="en-US" sz="2400" b="1" i="1" baseline="-25000" dirty="0">
                <a:solidFill>
                  <a:srgbClr val="0070C0"/>
                </a:solidFill>
              </a:rPr>
              <a:t>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85D02-47BA-465A-8D88-D78F3DBB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0" y="1212158"/>
            <a:ext cx="6189257" cy="11295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B49DA4-79FB-4B92-B65C-A2D81B686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0" y="2547605"/>
            <a:ext cx="5716716" cy="909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DF30CB-E41A-4435-A6FF-053022335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30" y="3533438"/>
            <a:ext cx="5846705" cy="11295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DCD6F2-BEB4-44EF-B9F7-C6CE50196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571" y="4663034"/>
            <a:ext cx="37909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5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28" y="225244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Example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8227C3-4E9F-4C91-BF70-C9366B8FA7E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7614" y="476098"/>
            <a:ext cx="6321986" cy="48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3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2115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6A0929D-BA40-5441-B45E-3443CFF2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42" y="657269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OBJECTIVES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6A4773-170E-2640-ABE3-6A5D623D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914" y="1769947"/>
            <a:ext cx="7550437" cy="3158892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acquainted with the small-signal ac model for a JFET and MOSFET.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perform a small-signal ac analysis of a variety of JFET and MOSFET configurations.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to appreciate the design sequence applied to FET configurations.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effects of a source resistor and load resistor on the input impedance, output impedance and overall gain.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analyze cascaded configurations with FETs and/or BJT amplifiers. </a:t>
            </a:r>
          </a:p>
        </p:txBody>
      </p:sp>
    </p:spTree>
    <p:extLst>
      <p:ext uri="{BB962C8B-B14F-4D97-AF65-F5344CB8AC3E}">
        <p14:creationId xmlns:p14="http://schemas.microsoft.com/office/powerpoint/2010/main" val="230446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5"/>
    </mc:Choice>
    <mc:Fallback xmlns="">
      <p:transition spd="slow" advTm="1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A31ABC3-75C4-1D4C-825C-697B3422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89" y="368947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Introduction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E755CC-8E65-474E-812B-5715AFDE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74" y="1293159"/>
            <a:ext cx="7615451" cy="636689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Field-effect transistor amplifiers provide an excellent voltage gain with the added feature of a high input impedance.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1188BE-3BCA-CC42-A7A1-8DDC4D0BF972}"/>
              </a:ext>
            </a:extLst>
          </p:cNvPr>
          <p:cNvSpPr txBox="1">
            <a:spLocks/>
          </p:cNvSpPr>
          <p:nvPr/>
        </p:nvSpPr>
        <p:spPr>
          <a:xfrm>
            <a:off x="764274" y="2243187"/>
            <a:ext cx="7615451" cy="282368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JFET Small-Signal Model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 analysis of a JFET Configuration requires that a small-signal ac model for the JFET be developed.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i="1" dirty="0">
                <a:solidFill>
                  <a:srgbClr val="00AAED"/>
                </a:solidFill>
                <a:latin typeface="Times" pitchFamily="2" charset="0"/>
              </a:rPr>
              <a:t>The gate-to-source voltage controls the drain-to-source (channel) current of a JFET.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" pitchFamily="2" charset="0"/>
              </a:rPr>
              <a:t>The </a:t>
            </a:r>
            <a:r>
              <a:rPr lang="en-US" sz="1800" i="1" dirty="0">
                <a:latin typeface="Times" pitchFamily="2" charset="0"/>
              </a:rPr>
              <a:t>change </a:t>
            </a:r>
            <a:r>
              <a:rPr lang="en-US" sz="1800" dirty="0">
                <a:latin typeface="Times" pitchFamily="2" charset="0"/>
              </a:rPr>
              <a:t>in drain current that will result from a </a:t>
            </a:r>
            <a:r>
              <a:rPr lang="en-US" sz="1800" i="1" dirty="0">
                <a:latin typeface="Times" pitchFamily="2" charset="0"/>
              </a:rPr>
              <a:t>change </a:t>
            </a:r>
            <a:r>
              <a:rPr lang="en-US" sz="1800" dirty="0">
                <a:latin typeface="Times" pitchFamily="2" charset="0"/>
              </a:rPr>
              <a:t>in gate-to-source voltage can be determined using the transconductance factor </a:t>
            </a:r>
            <a:r>
              <a:rPr lang="en-US" sz="1800" i="1" dirty="0">
                <a:latin typeface="Times" pitchFamily="2" charset="0"/>
              </a:rPr>
              <a:t>g</a:t>
            </a:r>
            <a:r>
              <a:rPr lang="en-US" sz="1350" i="1" dirty="0">
                <a:latin typeface="Times" pitchFamily="2" charset="0"/>
              </a:rPr>
              <a:t>m </a:t>
            </a:r>
            <a:r>
              <a:rPr lang="en-US" sz="1800" dirty="0">
                <a:latin typeface="Times" pitchFamily="2" charset="0"/>
              </a:rPr>
              <a:t>in the following manner: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FE109A-EC53-D347-8F88-F7CE9F428E8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8944" y="4683655"/>
            <a:ext cx="1820286" cy="3832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EA98AA-1016-2F42-9FCE-F4C24CB7AF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6265" y="5236921"/>
            <a:ext cx="1286456" cy="6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3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56"/>
    </mc:Choice>
    <mc:Fallback xmlns="">
      <p:transition spd="slow" advTm="115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20" y="564989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Graphical Determination of </a:t>
            </a:r>
            <a:r>
              <a:rPr lang="en-US" sz="2400" b="1" i="1" dirty="0">
                <a:solidFill>
                  <a:srgbClr val="0070C0"/>
                </a:solidFill>
              </a:rPr>
              <a:t>g</a:t>
            </a:r>
            <a:r>
              <a:rPr lang="en-US" sz="2400" b="1" i="1" baseline="-25000" dirty="0">
                <a:solidFill>
                  <a:srgbClr val="0070C0"/>
                </a:solidFill>
              </a:rPr>
              <a:t>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256AC-BEF4-43BE-BDED-CD7B40D7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20" y="1317601"/>
            <a:ext cx="7647047" cy="6108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1D4D97-1478-4C66-A42A-AF55601BA8B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3380" y="2147422"/>
            <a:ext cx="3902803" cy="817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03490D-7AB2-4098-B10F-24077DCF5A2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937" y="2965375"/>
            <a:ext cx="2796568" cy="274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13" y="352683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Example: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BC21C-3430-D14D-B0B8-BA18B4A30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38141" y="3843338"/>
            <a:ext cx="1955396" cy="1908728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9F2816-D285-4BAE-82B1-05CD4BA9B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79" y="1092622"/>
            <a:ext cx="6487058" cy="1144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BF4FA-9241-4B3C-A0E1-949C5C86D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12" y="2382605"/>
            <a:ext cx="6699939" cy="1230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9EC1-75AF-40F8-8237-467DE4103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44" y="3678163"/>
            <a:ext cx="3746006" cy="190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0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EDD618E-D335-E14D-9E83-B28C7B9AD6FB}"/>
              </a:ext>
            </a:extLst>
          </p:cNvPr>
          <p:cNvSpPr txBox="1">
            <a:spLocks/>
          </p:cNvSpPr>
          <p:nvPr/>
        </p:nvSpPr>
        <p:spPr>
          <a:xfrm>
            <a:off x="385047" y="158272"/>
            <a:ext cx="7429499" cy="61087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Mathematical Definition of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4B5D7-1C8C-544B-AACE-B6315445D5D1}"/>
              </a:ext>
            </a:extLst>
          </p:cNvPr>
          <p:cNvSpPr/>
          <p:nvPr/>
        </p:nvSpPr>
        <p:spPr>
          <a:xfrm>
            <a:off x="546811" y="802599"/>
            <a:ext cx="7105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AAED"/>
                </a:solidFill>
                <a:latin typeface="Times" pitchFamily="2" charset="0"/>
              </a:rPr>
              <a:t>The derivative of a function at a point is equal to the slope of the tangent line drawn at that point.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7CC8A8-01BE-4A40-92D5-43436ECD2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11" y="1482384"/>
            <a:ext cx="5714267" cy="2611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8C376D-EFF6-9343-AAE3-C688B0474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11" y="4165255"/>
            <a:ext cx="5232125" cy="2548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91BE35-9557-4143-B8E3-5F7010DBB57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0658" y="4620682"/>
            <a:ext cx="1800225" cy="1304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D0897A-8E79-AB4D-9731-FEB897C7484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0960" y="4911194"/>
            <a:ext cx="18002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5C876F4-64B5-481B-9B32-EF04C7842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67" y="4978166"/>
            <a:ext cx="6374351" cy="954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5BD5A0-F1D1-438F-9B78-036ABD9A7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67" y="3851757"/>
            <a:ext cx="6418234" cy="96547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35" y="314454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Example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281D2-F299-404D-9042-4E43571D0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09" y="925327"/>
            <a:ext cx="7002333" cy="1175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F56D00-F42A-42D7-992A-022931F5B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82" y="2101153"/>
            <a:ext cx="6615719" cy="17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3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1" y="225370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Plotting </a:t>
            </a:r>
            <a:r>
              <a:rPr lang="en-US" sz="2400" b="1" i="1" dirty="0">
                <a:solidFill>
                  <a:srgbClr val="0070C0"/>
                </a:solidFill>
              </a:rPr>
              <a:t>g</a:t>
            </a:r>
            <a:r>
              <a:rPr lang="en-US" sz="2400" b="1" i="1" baseline="-25000" dirty="0">
                <a:solidFill>
                  <a:srgbClr val="0070C0"/>
                </a:solidFill>
              </a:rPr>
              <a:t>m</a:t>
            </a:r>
            <a:r>
              <a:rPr lang="en-US" sz="2400" b="1" dirty="0">
                <a:solidFill>
                  <a:srgbClr val="0070C0"/>
                </a:solidFill>
              </a:rPr>
              <a:t> versus </a:t>
            </a:r>
            <a:r>
              <a:rPr lang="en-US" sz="2400" b="1" i="1" dirty="0">
                <a:solidFill>
                  <a:srgbClr val="0070C0"/>
                </a:solidFill>
              </a:rPr>
              <a:t>V</a:t>
            </a:r>
            <a:r>
              <a:rPr lang="en-US" sz="2400" b="1" i="1" baseline="-25000" dirty="0">
                <a:solidFill>
                  <a:srgbClr val="0070C0"/>
                </a:solidFill>
              </a:rPr>
              <a:t>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EEA223-BA84-4419-8898-A93C58E7C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38" y="886340"/>
            <a:ext cx="6670122" cy="12881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BDAA56-2063-4064-98D6-7B034245D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88" y="2261073"/>
            <a:ext cx="6079133" cy="816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10CF2F-2B78-4EA9-A910-52DD045CB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088" y="3164321"/>
            <a:ext cx="5471526" cy="547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607631-9D19-41A9-89FE-90D2C5146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163" y="3314864"/>
            <a:ext cx="23336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2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81" y="448269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Example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582025-AB96-334D-8326-994EA413557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603" y="1515521"/>
            <a:ext cx="6229235" cy="424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5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10" ma:contentTypeDescription="Create a new document." ma:contentTypeScope="" ma:versionID="a7bed73d3ce6061177e4ce91bce1a0c9">
  <xsd:schema xmlns:xsd="http://www.w3.org/2001/XMLSchema" xmlns:xs="http://www.w3.org/2001/XMLSchema" xmlns:p="http://schemas.microsoft.com/office/2006/metadata/properties" xmlns:ns2="926699e6-52dd-461e-a5ab-df5fbcd09816" xmlns:ns3="0e313d05-41d7-4c14-bfea-73edb09cef36" targetNamespace="http://schemas.microsoft.com/office/2006/metadata/properties" ma:root="true" ma:fieldsID="bac6c18c863582e436b43f072bb14d7b" ns2:_="" ns3:_="">
    <xsd:import namespace="926699e6-52dd-461e-a5ab-df5fbcd09816"/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SharedWithDetails" minOccurs="0"/>
                <xsd:element ref="ns2:SharedWithUser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6699e6-52dd-461e-a5ab-df5fbcd09816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EA021B-2BFB-42B7-B8A8-970E43595315}"/>
</file>

<file path=customXml/itemProps2.xml><?xml version="1.0" encoding="utf-8"?>
<ds:datastoreItem xmlns:ds="http://schemas.openxmlformats.org/officeDocument/2006/customXml" ds:itemID="{2E6A4D9C-EA8D-451F-BFDA-4E8F3537436E}"/>
</file>

<file path=customXml/itemProps3.xml><?xml version="1.0" encoding="utf-8"?>
<ds:datastoreItem xmlns:ds="http://schemas.openxmlformats.org/officeDocument/2006/customXml" ds:itemID="{F3177312-B7F6-4A6D-9667-6C77A1B1632E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279</TotalTime>
  <Words>245</Words>
  <Application>Microsoft Macintosh PowerPoint</Application>
  <PresentationFormat>On-screen Show (4:3)</PresentationFormat>
  <Paragraphs>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Apple Chancery</vt:lpstr>
      <vt:lpstr>Arial</vt:lpstr>
      <vt:lpstr>Calibri</vt:lpstr>
      <vt:lpstr>Cambria</vt:lpstr>
      <vt:lpstr>Franklin Gothic Book</vt:lpstr>
      <vt:lpstr>Times</vt:lpstr>
      <vt:lpstr>Times New Roman</vt:lpstr>
      <vt:lpstr>TimesNewRomanPS</vt:lpstr>
      <vt:lpstr>Theme1</vt:lpstr>
      <vt:lpstr>PowerPoint Presentation</vt:lpstr>
      <vt:lpstr> OBJECTIVES</vt:lpstr>
      <vt:lpstr> Introduction</vt:lpstr>
      <vt:lpstr> Graphical Determination of gm</vt:lpstr>
      <vt:lpstr> Example:</vt:lpstr>
      <vt:lpstr>PowerPoint Presentation</vt:lpstr>
      <vt:lpstr> Example</vt:lpstr>
      <vt:lpstr> Plotting gm versus VGS</vt:lpstr>
      <vt:lpstr> Example</vt:lpstr>
      <vt:lpstr>Effect of ID on gm</vt:lpstr>
      <vt:lpstr>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Chapter-5: BJT AC analysis </dc:title>
  <dc:creator>A N M Shahebul Hasan</dc:creator>
  <cp:lastModifiedBy>A N M Shahebul Hasan</cp:lastModifiedBy>
  <cp:revision>150</cp:revision>
  <cp:lastPrinted>2018-11-19T08:37:49Z</cp:lastPrinted>
  <dcterms:created xsi:type="dcterms:W3CDTF">2018-11-17T14:55:52Z</dcterms:created>
  <dcterms:modified xsi:type="dcterms:W3CDTF">2020-06-08T18:52:35Z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