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188C2-2511-4A8F-BAAF-DF20393AB361}" type="datetimeFigureOut">
              <a:rPr lang="en-US" smtClean="0"/>
              <a:pPr/>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7689D-E3B9-42CE-A8B3-A08DAFE9235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904199D-5975-4BC2-B0A6-FFDB6B0D2B0D}" type="datetime1">
              <a:rPr lang="en-US" smtClean="0"/>
              <a:pPr/>
              <a:t>3/13/2021</a:t>
            </a:fld>
            <a:endParaRPr lang="en-US"/>
          </a:p>
        </p:txBody>
      </p:sp>
      <p:sp>
        <p:nvSpPr>
          <p:cNvPr id="16" name="Slide Number Placeholder 15"/>
          <p:cNvSpPr>
            <a:spLocks noGrp="1"/>
          </p:cNvSpPr>
          <p:nvPr>
            <p:ph type="sldNum" sz="quarter" idx="11"/>
          </p:nvPr>
        </p:nvSpPr>
        <p:spPr/>
        <p:txBody>
          <a:bodyPr/>
          <a:lstStyle/>
          <a:p>
            <a:fld id="{E5B7FF0E-0D3C-423E-BF2F-C22886894884}"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E5D05A-2132-4731-86DE-9C46446850CF}"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7FF0E-0D3C-423E-BF2F-C22886894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7564A0-6675-4C03-BA8A-415BC9364C8B}"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7FF0E-0D3C-423E-BF2F-C22886894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7A9ED99A-6743-423F-990F-49D59046B401}" type="datetime1">
              <a:rPr lang="en-US" smtClean="0"/>
              <a:pPr/>
              <a:t>3/13/2021</a:t>
            </a:fld>
            <a:endParaRPr lang="en-US"/>
          </a:p>
        </p:txBody>
      </p:sp>
      <p:sp>
        <p:nvSpPr>
          <p:cNvPr id="15" name="Slide Number Placeholder 14"/>
          <p:cNvSpPr>
            <a:spLocks noGrp="1"/>
          </p:cNvSpPr>
          <p:nvPr>
            <p:ph type="sldNum" sz="quarter" idx="15"/>
          </p:nvPr>
        </p:nvSpPr>
        <p:spPr/>
        <p:txBody>
          <a:bodyPr/>
          <a:lstStyle>
            <a:lvl1pPr algn="ctr">
              <a:defRPr/>
            </a:lvl1pPr>
          </a:lstStyle>
          <a:p>
            <a:fld id="{E5B7FF0E-0D3C-423E-BF2F-C22886894884}"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A95F0F-5B55-45FD-81BC-84D9DB51EF83}" type="datetime1">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7FF0E-0D3C-423E-BF2F-C22886894884}"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41ED58-3FAE-4B58-ADAB-FF63CB142F47}" type="datetime1">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7FF0E-0D3C-423E-BF2F-C22886894884}"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5B7FF0E-0D3C-423E-BF2F-C22886894884}"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DA1E50D-EEE7-4E71-9FD5-BD63EF7DC9D1}" type="datetime1">
              <a:rPr lang="en-US" smtClean="0"/>
              <a:pPr/>
              <a:t>3/13/2021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82AF0E5-4C0C-4B49-9B98-D6B3F3ACBC26}" type="datetime1">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7FF0E-0D3C-423E-BF2F-C22886894884}"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B2FB1-727D-4E04-90CC-C08D40419F1C}" type="datetime1">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B7FF0E-0D3C-423E-BF2F-C22886894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D1D2BE29-9D8A-4611-8CF4-A69E42248BAE}" type="datetime1">
              <a:rPr lang="en-US" smtClean="0"/>
              <a:pPr/>
              <a:t>3/13/2021</a:t>
            </a:fld>
            <a:endParaRPr lang="en-US"/>
          </a:p>
        </p:txBody>
      </p:sp>
      <p:sp>
        <p:nvSpPr>
          <p:cNvPr id="9" name="Slide Number Placeholder 8"/>
          <p:cNvSpPr>
            <a:spLocks noGrp="1"/>
          </p:cNvSpPr>
          <p:nvPr>
            <p:ph type="sldNum" sz="quarter" idx="15"/>
          </p:nvPr>
        </p:nvSpPr>
        <p:spPr/>
        <p:txBody>
          <a:bodyPr/>
          <a:lstStyle/>
          <a:p>
            <a:fld id="{E5B7FF0E-0D3C-423E-BF2F-C22886894884}"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8D23CDE5-FE01-4FF3-BC23-E8CBF8555C55}" type="datetime1">
              <a:rPr lang="en-US" smtClean="0"/>
              <a:pPr/>
              <a:t>3/13/2021</a:t>
            </a:fld>
            <a:endParaRPr lang="en-US"/>
          </a:p>
        </p:txBody>
      </p:sp>
      <p:sp>
        <p:nvSpPr>
          <p:cNvPr id="9" name="Slide Number Placeholder 8"/>
          <p:cNvSpPr>
            <a:spLocks noGrp="1"/>
          </p:cNvSpPr>
          <p:nvPr>
            <p:ph type="sldNum" sz="quarter" idx="11"/>
          </p:nvPr>
        </p:nvSpPr>
        <p:spPr/>
        <p:txBody>
          <a:bodyPr/>
          <a:lstStyle/>
          <a:p>
            <a:fld id="{E5B7FF0E-0D3C-423E-BF2F-C2288689488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44F5E7A-A2A8-4F72-B047-B6F00C9A3363}" type="datetime1">
              <a:rPr lang="en-US" smtClean="0"/>
              <a:pPr/>
              <a:t>3/13/2021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5B7FF0E-0D3C-423E-BF2F-C22886894884}"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hf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Zainul_Abedin" TargetMode="External"/><Relationship Id="rId2" Type="http://schemas.openxmlformats.org/officeDocument/2006/relationships/hyperlink" Target="https://en.wikipedia.org/wiki/Sheikh_Mujibur_Rahma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To our presentation </a:t>
            </a:r>
          </a:p>
        </p:txBody>
      </p:sp>
      <p:sp>
        <p:nvSpPr>
          <p:cNvPr id="2" name="Title 1"/>
          <p:cNvSpPr>
            <a:spLocks noGrp="1"/>
          </p:cNvSpPr>
          <p:nvPr>
            <p:ph type="ctrTitle"/>
          </p:nvPr>
        </p:nvSpPr>
        <p:spPr/>
        <p:txBody>
          <a:bodyPr/>
          <a:lstStyle/>
          <a:p>
            <a:r>
              <a:rPr lang="en-US" dirty="0"/>
              <a:t>Welcome </a:t>
            </a:r>
          </a:p>
        </p:txBody>
      </p:sp>
      <p:sp>
        <p:nvSpPr>
          <p:cNvPr id="4" name="Slide Number Placeholder 3"/>
          <p:cNvSpPr>
            <a:spLocks noGrp="1"/>
          </p:cNvSpPr>
          <p:nvPr>
            <p:ph type="sldNum" sz="quarter" idx="11"/>
          </p:nvPr>
        </p:nvSpPr>
        <p:spPr/>
        <p:txBody>
          <a:bodyPr/>
          <a:lstStyle/>
          <a:p>
            <a:fld id="{E5B7FF0E-0D3C-423E-BF2F-C22886894884}" type="slidenum">
              <a:rPr lang="en-US" smtClean="0"/>
              <a:pPr/>
              <a:t>1</a:t>
            </a:fld>
            <a:endParaRPr lang="en-US"/>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5B7FF0E-0D3C-423E-BF2F-C22886894884}" type="slidenum">
              <a:rPr lang="en-US" smtClean="0"/>
              <a:pPr/>
              <a:t>2</a:t>
            </a:fld>
            <a:endParaRPr lang="en-US"/>
          </a:p>
        </p:txBody>
      </p:sp>
      <p:sp>
        <p:nvSpPr>
          <p:cNvPr id="2" name="Title 1"/>
          <p:cNvSpPr>
            <a:spLocks noGrp="1"/>
          </p:cNvSpPr>
          <p:nvPr>
            <p:ph type="title"/>
          </p:nvPr>
        </p:nvSpPr>
        <p:spPr>
          <a:xfrm>
            <a:off x="609600" y="304800"/>
            <a:ext cx="7696200" cy="1447800"/>
          </a:xfrm>
        </p:spPr>
        <p:txBody>
          <a:bodyPr>
            <a:normAutofit/>
          </a:bodyPr>
          <a:lstStyle/>
          <a:p>
            <a:pPr algn="ctr"/>
            <a:r>
              <a:rPr lang="en-US" sz="2700" b="0" dirty="0" err="1"/>
              <a:t>Bangabandhu</a:t>
            </a:r>
            <a:r>
              <a:rPr lang="en-US" sz="2700" b="0" dirty="0"/>
              <a:t> Sheikh Mujibur Rahman</a:t>
            </a:r>
            <a:br>
              <a:rPr lang="en-US" b="0" dirty="0"/>
            </a:br>
            <a:endParaRPr lang="en-US" dirty="0"/>
          </a:p>
        </p:txBody>
      </p:sp>
      <p:sp>
        <p:nvSpPr>
          <p:cNvPr id="3" name="Text Placeholder 2"/>
          <p:cNvSpPr>
            <a:spLocks noGrp="1"/>
          </p:cNvSpPr>
          <p:nvPr>
            <p:ph type="body" idx="1"/>
          </p:nvPr>
        </p:nvSpPr>
        <p:spPr>
          <a:xfrm>
            <a:off x="381000" y="1066800"/>
            <a:ext cx="7924800" cy="5181600"/>
          </a:xfrm>
        </p:spPr>
        <p:txBody>
          <a:bodyPr>
            <a:normAutofit/>
          </a:bodyPr>
          <a:lstStyle/>
          <a:p>
            <a:pPr>
              <a:buFont typeface="Wingdings" pitchFamily="2" charset="2"/>
              <a:buChar char="q"/>
            </a:pPr>
            <a:r>
              <a:rPr lang="en-US" dirty="0"/>
              <a:t> </a:t>
            </a:r>
            <a:r>
              <a:rPr lang="en-US" dirty="0">
                <a:solidFill>
                  <a:schemeClr val="tx1"/>
                </a:solidFill>
              </a:rPr>
              <a:t>17 March 1920-15 August 1975</a:t>
            </a:r>
          </a:p>
          <a:p>
            <a:pPr>
              <a:buFont typeface="Wingdings" pitchFamily="2" charset="2"/>
              <a:buChar char="q"/>
            </a:pPr>
            <a:r>
              <a:rPr lang="en-US" dirty="0">
                <a:solidFill>
                  <a:schemeClr val="tx1"/>
                </a:solidFill>
              </a:rPr>
              <a:t>He is called the “Father of  the Nation “</a:t>
            </a:r>
          </a:p>
          <a:p>
            <a:pPr>
              <a:buFont typeface="Wingdings" pitchFamily="2" charset="2"/>
              <a:buChar char="q"/>
            </a:pPr>
            <a:r>
              <a:rPr lang="en-US" dirty="0">
                <a:solidFill>
                  <a:schemeClr val="tx1"/>
                </a:solidFill>
              </a:rPr>
              <a:t>He is considered to be the driving force behind the independence of Bangladesh .</a:t>
            </a:r>
          </a:p>
          <a:p>
            <a:pPr>
              <a:buFont typeface="Wingdings" pitchFamily="2" charset="2"/>
              <a:buChar char="q"/>
            </a:pPr>
            <a:r>
              <a:rPr lang="en-US" dirty="0">
                <a:solidFill>
                  <a:schemeClr val="tx1"/>
                </a:solidFill>
              </a:rPr>
              <a:t>He is popularly dubbed with the title of "</a:t>
            </a:r>
            <a:r>
              <a:rPr lang="en-US" b="1" dirty="0" err="1">
                <a:solidFill>
                  <a:schemeClr val="tx1"/>
                </a:solidFill>
              </a:rPr>
              <a:t>Bangabandhu</a:t>
            </a:r>
            <a:r>
              <a:rPr lang="en-US" dirty="0">
                <a:solidFill>
                  <a:schemeClr val="tx1"/>
                </a:solidFill>
              </a:rPr>
              <a:t>"  by the people of Bangladesh.</a:t>
            </a:r>
          </a:p>
          <a:p>
            <a:pPr>
              <a:buFont typeface="Wingdings" pitchFamily="2" charset="2"/>
              <a:buChar char="q"/>
            </a:pPr>
            <a:r>
              <a:rPr lang="en-US" dirty="0">
                <a:solidFill>
                  <a:schemeClr val="tx1"/>
                </a:solidFill>
              </a:rPr>
              <a:t>he outlined a six-point autonomy plan and was jailed by the regime of Field Marshal </a:t>
            </a:r>
            <a:r>
              <a:rPr lang="en-US" dirty="0" err="1">
                <a:solidFill>
                  <a:schemeClr val="tx1"/>
                </a:solidFill>
              </a:rPr>
              <a:t>Ayub</a:t>
            </a:r>
            <a:r>
              <a:rPr lang="en-US" dirty="0">
                <a:solidFill>
                  <a:schemeClr val="tx1"/>
                </a:solidFill>
              </a:rPr>
              <a:t> Khan for treason.</a:t>
            </a:r>
          </a:p>
          <a:p>
            <a:pPr>
              <a:buFont typeface="Wingdings" pitchFamily="2" charset="2"/>
              <a:buChar char="q"/>
            </a:pPr>
            <a:r>
              <a:rPr lang="en-US" dirty="0">
                <a:solidFill>
                  <a:schemeClr val="tx1"/>
                </a:solidFill>
              </a:rPr>
              <a:t>Sheikh Mujibur Rahman  led the </a:t>
            </a:r>
            <a:r>
              <a:rPr lang="en-US" dirty="0" err="1">
                <a:solidFill>
                  <a:schemeClr val="tx1"/>
                </a:solidFill>
              </a:rPr>
              <a:t>Awami</a:t>
            </a:r>
            <a:r>
              <a:rPr lang="en-US" dirty="0">
                <a:solidFill>
                  <a:schemeClr val="tx1"/>
                </a:solidFill>
              </a:rPr>
              <a:t> League to win the first democratic election of Pakistan in 1970. Despite gaining a majority, the League was not invited by the ruling military junta to form a government. </a:t>
            </a:r>
          </a:p>
          <a:p>
            <a:pPr>
              <a:buFont typeface="Wingdings" pitchFamily="2" charset="2"/>
              <a:buChar char="q"/>
            </a:pPr>
            <a:r>
              <a:rPr lang="en-US" dirty="0" err="1">
                <a:solidFill>
                  <a:schemeClr val="tx1"/>
                </a:solidFill>
              </a:rPr>
              <a:t>Mujib</a:t>
            </a:r>
            <a:r>
              <a:rPr lang="en-US" dirty="0">
                <a:solidFill>
                  <a:schemeClr val="tx1"/>
                </a:solidFill>
              </a:rPr>
              <a:t> indirectly announced independence of Bangladesh during a landmark speech on 7 March 1971. On 26 March 1971</a:t>
            </a:r>
          </a:p>
          <a:p>
            <a:pPr>
              <a:buFont typeface="Wingdings" pitchFamily="2" charset="2"/>
              <a:buChar char="q"/>
            </a:pPr>
            <a:endParaRPr lang="en-US" dirty="0"/>
          </a:p>
          <a:p>
            <a:pPr>
              <a:buFont typeface="Wingdings" pitchFamily="2" charset="2"/>
              <a:buChar char="q"/>
            </a:pPr>
            <a:endParaRPr lang="en-US" dirty="0"/>
          </a:p>
          <a:p>
            <a:pPr>
              <a:buFont typeface="Wingdings" pitchFamily="2" charset="2"/>
              <a:buChar char="q"/>
            </a:pPr>
            <a:endParaRPr lang="en-US" dirty="0"/>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E5B7FF0E-0D3C-423E-BF2F-C22886894884}" type="slidenum">
              <a:rPr lang="en-US" smtClean="0"/>
              <a:pPr/>
              <a:t>3</a:t>
            </a:fld>
            <a:endParaRPr lang="en-US"/>
          </a:p>
        </p:txBody>
      </p:sp>
      <p:sp>
        <p:nvSpPr>
          <p:cNvPr id="3" name="Content Placeholder 2"/>
          <p:cNvSpPr>
            <a:spLocks noGrp="1"/>
          </p:cNvSpPr>
          <p:nvPr>
            <p:ph sz="half" idx="1"/>
          </p:nvPr>
        </p:nvSpPr>
        <p:spPr>
          <a:xfrm>
            <a:off x="457200" y="1219201"/>
            <a:ext cx="4724400" cy="5029200"/>
          </a:xfrm>
        </p:spPr>
        <p:txBody>
          <a:bodyPr>
            <a:normAutofit/>
          </a:bodyPr>
          <a:lstStyle/>
          <a:p>
            <a:pPr>
              <a:buFont typeface="Wingdings" pitchFamily="2" charset="2"/>
              <a:buChar char="q"/>
            </a:pPr>
            <a:r>
              <a:rPr lang="en-US" sz="1800" dirty="0"/>
              <a:t>After Bangladesh's independence, </a:t>
            </a:r>
            <a:r>
              <a:rPr lang="en-US" sz="1800" dirty="0" err="1"/>
              <a:t>Mujib</a:t>
            </a:r>
            <a:r>
              <a:rPr lang="en-US" sz="1800" dirty="0"/>
              <a:t> was released from Pakistani custody due to international pressure and returned to Dhaka in January 1972 after a short visit to Britain and India.</a:t>
            </a:r>
          </a:p>
          <a:p>
            <a:pPr>
              <a:buFont typeface="Wingdings" pitchFamily="2" charset="2"/>
              <a:buChar char="q"/>
            </a:pPr>
            <a:r>
              <a:rPr lang="en-US" dirty="0"/>
              <a:t> </a:t>
            </a:r>
            <a:r>
              <a:rPr lang="en-US" sz="1800" dirty="0" err="1"/>
              <a:t>Bangabandhu</a:t>
            </a:r>
            <a:r>
              <a:rPr lang="en-US" sz="1800" dirty="0"/>
              <a:t> Sheikh </a:t>
            </a:r>
            <a:r>
              <a:rPr lang="en-US" sz="1800" dirty="0" err="1"/>
              <a:t>Mujib</a:t>
            </a:r>
            <a:r>
              <a:rPr lang="en-US" sz="1800" dirty="0"/>
              <a:t> and most of his family were killed during the early hours of 15 August 1975, when a group of young Bangladesh Army personnel went into his residence.</a:t>
            </a:r>
          </a:p>
          <a:p>
            <a:pPr>
              <a:buFont typeface="Wingdings" pitchFamily="2" charset="2"/>
              <a:buChar char="q"/>
            </a:pPr>
            <a:r>
              <a:rPr lang="en-US" sz="1800" dirty="0"/>
              <a:t>15 August is celebrated as a National Mourning Day  in Bangladesh.</a:t>
            </a:r>
          </a:p>
        </p:txBody>
      </p:sp>
      <p:pic>
        <p:nvPicPr>
          <p:cNvPr id="5" name="Content Placeholder 4" descr="download.jpg"/>
          <p:cNvPicPr>
            <a:picLocks noGrp="1" noChangeAspect="1"/>
          </p:cNvPicPr>
          <p:nvPr>
            <p:ph sz="half" idx="2"/>
          </p:nvPr>
        </p:nvPicPr>
        <p:blipFill>
          <a:blip r:embed="rId2"/>
          <a:stretch>
            <a:fillRect/>
          </a:stretch>
        </p:blipFill>
        <p:spPr>
          <a:xfrm>
            <a:off x="5753893" y="1295400"/>
            <a:ext cx="2807447" cy="3748087"/>
          </a:xfrm>
        </p:spPr>
      </p:pic>
    </p:spTree>
  </p:cSld>
  <p:clrMapOvr>
    <a:masterClrMapping/>
  </p:clrMapOvr>
  <p:transition>
    <p:comb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E5B7FF0E-0D3C-423E-BF2F-C22886894884}" type="slidenum">
              <a:rPr lang="en-US" smtClean="0"/>
              <a:pPr/>
              <a:t>4</a:t>
            </a:fld>
            <a:endParaRPr lang="en-US"/>
          </a:p>
        </p:txBody>
      </p:sp>
      <p:sp>
        <p:nvSpPr>
          <p:cNvPr id="2" name="Title 1"/>
          <p:cNvSpPr>
            <a:spLocks noGrp="1"/>
          </p:cNvSpPr>
          <p:nvPr>
            <p:ph type="title"/>
          </p:nvPr>
        </p:nvSpPr>
        <p:spPr>
          <a:xfrm>
            <a:off x="457200" y="152400"/>
            <a:ext cx="8229600" cy="685800"/>
          </a:xfrm>
        </p:spPr>
        <p:txBody>
          <a:bodyPr>
            <a:normAutofit fontScale="90000"/>
          </a:bodyPr>
          <a:lstStyle/>
          <a:p>
            <a:pPr algn="ctr"/>
            <a:r>
              <a:rPr sz="4400" b="1" dirty="0" err="1"/>
              <a:t>Zainul</a:t>
            </a:r>
            <a:r>
              <a:rPr sz="4400" b="1" dirty="0"/>
              <a:t> Abedin</a:t>
            </a:r>
            <a:endParaRPr lang="en-US" dirty="0"/>
          </a:p>
        </p:txBody>
      </p:sp>
      <p:sp>
        <p:nvSpPr>
          <p:cNvPr id="3" name="Content Placeholder 2"/>
          <p:cNvSpPr>
            <a:spLocks noGrp="1"/>
          </p:cNvSpPr>
          <p:nvPr>
            <p:ph sz="half" idx="1"/>
          </p:nvPr>
        </p:nvSpPr>
        <p:spPr>
          <a:xfrm>
            <a:off x="457200" y="1066800"/>
            <a:ext cx="5638800" cy="5410200"/>
          </a:xfrm>
        </p:spPr>
        <p:txBody>
          <a:bodyPr>
            <a:normAutofit lnSpcReduction="10000"/>
          </a:bodyPr>
          <a:lstStyle/>
          <a:p>
            <a:pPr>
              <a:buFont typeface="Wingdings" pitchFamily="2" charset="2"/>
              <a:buChar char="q"/>
            </a:pPr>
            <a:r>
              <a:rPr lang="en-US" sz="1800" b="1" dirty="0" err="1"/>
              <a:t>Zainul</a:t>
            </a:r>
            <a:r>
              <a:rPr lang="en-US" sz="1800" b="1" dirty="0"/>
              <a:t> </a:t>
            </a:r>
            <a:r>
              <a:rPr lang="en-US" sz="1800" b="1" dirty="0" err="1"/>
              <a:t>Abedin</a:t>
            </a:r>
            <a:r>
              <a:rPr lang="en-US" sz="1800" dirty="0"/>
              <a:t> (29 December 1914 – 28 May 1976) was a Bangladeshi painter born in </a:t>
            </a:r>
            <a:r>
              <a:rPr lang="en-US" sz="1800" dirty="0" err="1"/>
              <a:t>Kishoregonj,East</a:t>
            </a:r>
            <a:r>
              <a:rPr lang="en-US" sz="1800" dirty="0"/>
              <a:t> Bengal, British India (now Bangladesh).</a:t>
            </a:r>
          </a:p>
          <a:p>
            <a:pPr>
              <a:buFont typeface="Wingdings" pitchFamily="2" charset="2"/>
              <a:buChar char="q"/>
            </a:pPr>
            <a:r>
              <a:rPr lang="en-US" sz="1800" dirty="0"/>
              <a:t>He became well known in 1944 through his series of paintings depicting some of the great famines in Bengal during its </a:t>
            </a:r>
            <a:r>
              <a:rPr lang="en-US" sz="1800" u="sng" dirty="0"/>
              <a:t>British colonial period.</a:t>
            </a:r>
          </a:p>
          <a:p>
            <a:pPr>
              <a:buFont typeface="Wingdings" pitchFamily="2" charset="2"/>
              <a:buChar char="q"/>
            </a:pPr>
            <a:endParaRPr lang="en-US" sz="1200" dirty="0"/>
          </a:p>
          <a:p>
            <a:pPr>
              <a:buFont typeface="Wingdings" pitchFamily="2" charset="2"/>
              <a:buChar char="q"/>
            </a:pPr>
            <a:r>
              <a:rPr lang="en-US" sz="1800" dirty="0"/>
              <a:t> His homeland honored him with given the title “</a:t>
            </a:r>
            <a:r>
              <a:rPr lang="en-US" sz="1800" b="1" dirty="0" err="1"/>
              <a:t>Shilpacharya</a:t>
            </a:r>
            <a:r>
              <a:rPr lang="en-US" sz="1800" dirty="0"/>
              <a:t>”  “Great teacher of the arts" for his artistic and visionary attributes.</a:t>
            </a:r>
          </a:p>
          <a:p>
            <a:pPr>
              <a:buFont typeface="Wingdings" pitchFamily="2" charset="2"/>
              <a:buChar char="q"/>
            </a:pPr>
            <a:r>
              <a:rPr lang="en-US" sz="1800" dirty="0"/>
              <a:t>He was the pioneer of the modern art movement that took place in Bangladesh and was rightly considered by </a:t>
            </a:r>
            <a:r>
              <a:rPr lang="en-US" sz="1800" dirty="0" err="1"/>
              <a:t>Syed</a:t>
            </a:r>
            <a:r>
              <a:rPr lang="en-US" sz="1800" dirty="0"/>
              <a:t> </a:t>
            </a:r>
            <a:r>
              <a:rPr lang="en-US" sz="1800" dirty="0" err="1"/>
              <a:t>Manzoorul</a:t>
            </a:r>
            <a:r>
              <a:rPr lang="en-US" sz="1800" dirty="0"/>
              <a:t> Islam as the founding father of Bangladeshi modern arts, soon after Bangladesh earned the status of an independent  republic.</a:t>
            </a:r>
          </a:p>
          <a:p>
            <a:pPr>
              <a:buFont typeface="Wingdings" pitchFamily="2" charset="2"/>
              <a:buChar char="q"/>
            </a:pPr>
            <a:r>
              <a:rPr lang="en-US" sz="1800" dirty="0"/>
              <a:t>he helped to establish the Institute of Arts and Crafts (now Faculty of Fine Arts) at University of Dhaka.</a:t>
            </a:r>
          </a:p>
          <a:p>
            <a:endParaRPr lang="en-US" sz="1800" dirty="0"/>
          </a:p>
          <a:p>
            <a:endParaRPr lang="en-US" sz="1800" dirty="0"/>
          </a:p>
          <a:p>
            <a:endParaRPr lang="en-US" dirty="0"/>
          </a:p>
        </p:txBody>
      </p:sp>
      <p:pic>
        <p:nvPicPr>
          <p:cNvPr id="5" name="Content Placeholder 4" descr="zainul_abedin_sketch_yafiz_siddiqui.jpg"/>
          <p:cNvPicPr>
            <a:picLocks noGrp="1" noChangeAspect="1"/>
          </p:cNvPicPr>
          <p:nvPr>
            <p:ph sz="half" idx="2"/>
          </p:nvPr>
        </p:nvPicPr>
        <p:blipFill>
          <a:blip r:embed="rId2"/>
          <a:stretch>
            <a:fillRect/>
          </a:stretch>
        </p:blipFill>
        <p:spPr>
          <a:xfrm>
            <a:off x="6019800" y="1066800"/>
            <a:ext cx="2705100" cy="3896632"/>
          </a:xfrm>
        </p:spPr>
      </p:pic>
    </p:spTree>
  </p:cSld>
  <p:clrMapOvr>
    <a:masterClrMapping/>
  </p:clrMapOvr>
  <p:transition>
    <p:randomBa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E5B7FF0E-0D3C-423E-BF2F-C22886894884}" type="slidenum">
              <a:rPr lang="en-US" smtClean="0"/>
              <a:pPr/>
              <a:t>5</a:t>
            </a:fld>
            <a:endParaRPr lang="en-US"/>
          </a:p>
        </p:txBody>
      </p:sp>
      <p:sp>
        <p:nvSpPr>
          <p:cNvPr id="3" name="Content Placeholder 2"/>
          <p:cNvSpPr>
            <a:spLocks noGrp="1"/>
          </p:cNvSpPr>
          <p:nvPr>
            <p:ph sz="half" idx="1"/>
          </p:nvPr>
        </p:nvSpPr>
        <p:spPr>
          <a:xfrm>
            <a:off x="457200" y="914400"/>
            <a:ext cx="4059936" cy="5181600"/>
          </a:xfrm>
        </p:spPr>
        <p:txBody>
          <a:bodyPr>
            <a:normAutofit lnSpcReduction="10000"/>
          </a:bodyPr>
          <a:lstStyle/>
          <a:p>
            <a:r>
              <a:rPr lang="en-US" sz="1800" dirty="0"/>
              <a:t>Among all the contemporary works of </a:t>
            </a:r>
            <a:r>
              <a:rPr lang="en-US" sz="1800" dirty="0" err="1"/>
              <a:t>Abedin</a:t>
            </a:r>
            <a:r>
              <a:rPr lang="en-US" sz="1800" dirty="0"/>
              <a:t>, his famine sketches of the 1940s are his most remarkable works. His famine painting set which, exhibited in 1944, brought him even more critical acclaim. The miserable situation of the starving people during the Great Famine of Bengal in 1943 touched his heart. </a:t>
            </a:r>
          </a:p>
          <a:p>
            <a:r>
              <a:rPr lang="en-US" sz="1800" dirty="0"/>
              <a:t>He depicted those starving people who were dying by the road-side.</a:t>
            </a:r>
          </a:p>
          <a:p>
            <a:r>
              <a:rPr lang="en-US" sz="1800" dirty="0"/>
              <a:t>He developed lung cancer and died on 28 May 1976 in Dhaka. </a:t>
            </a:r>
            <a:r>
              <a:rPr lang="en-US" sz="1800" i="1" dirty="0"/>
              <a:t>Two faces</a:t>
            </a:r>
            <a:r>
              <a:rPr lang="en-US" sz="1800" dirty="0"/>
              <a:t> was his last painting, completed shortly before his death.</a:t>
            </a:r>
          </a:p>
          <a:p>
            <a:endParaRPr lang="en-US" sz="1800" dirty="0"/>
          </a:p>
          <a:p>
            <a:r>
              <a:rPr lang="en-US" sz="1800" dirty="0"/>
              <a:t>He was buried beside the Dhaka University Central Mosque</a:t>
            </a:r>
          </a:p>
          <a:p>
            <a:endParaRPr lang="en-US" sz="1800" dirty="0"/>
          </a:p>
        </p:txBody>
      </p:sp>
      <p:pic>
        <p:nvPicPr>
          <p:cNvPr id="5" name="Content Placeholder 4" descr="IMG_20190316_130437.jpg"/>
          <p:cNvPicPr>
            <a:picLocks noGrp="1" noChangeAspect="1"/>
          </p:cNvPicPr>
          <p:nvPr>
            <p:ph sz="half" idx="2"/>
          </p:nvPr>
        </p:nvPicPr>
        <p:blipFill>
          <a:blip r:embed="rId2" cstate="print"/>
          <a:stretch>
            <a:fillRect/>
          </a:stretch>
        </p:blipFill>
        <p:spPr>
          <a:xfrm>
            <a:off x="4934989" y="990600"/>
            <a:ext cx="3675611" cy="4405294"/>
          </a:xfr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a:bodyPr>
          <a:lstStyle/>
          <a:p>
            <a:fld id="{E5B7FF0E-0D3C-423E-BF2F-C22886894884}" type="slidenum">
              <a:rPr lang="en-US" smtClean="0"/>
              <a:pPr/>
              <a:t>6</a:t>
            </a:fld>
            <a:endParaRPr lang="en-US"/>
          </a:p>
        </p:txBody>
      </p:sp>
      <p:sp>
        <p:nvSpPr>
          <p:cNvPr id="2" name="Title 1"/>
          <p:cNvSpPr>
            <a:spLocks noGrp="1"/>
          </p:cNvSpPr>
          <p:nvPr>
            <p:ph type="title"/>
          </p:nvPr>
        </p:nvSpPr>
        <p:spPr>
          <a:xfrm>
            <a:off x="457200" y="152400"/>
            <a:ext cx="8229600" cy="990600"/>
          </a:xfrm>
        </p:spPr>
        <p:txBody>
          <a:bodyPr>
            <a:normAutofit fontScale="90000"/>
          </a:bodyPr>
          <a:lstStyle/>
          <a:p>
            <a:r>
              <a:rPr sz="4400" b="1" dirty="0"/>
              <a:t>Muhammad </a:t>
            </a:r>
            <a:r>
              <a:rPr sz="4400" b="1" dirty="0" err="1"/>
              <a:t>Ataul</a:t>
            </a:r>
            <a:r>
              <a:rPr sz="4400" b="1" dirty="0"/>
              <a:t> </a:t>
            </a:r>
            <a:r>
              <a:rPr sz="4400" b="1" dirty="0" err="1"/>
              <a:t>Goni</a:t>
            </a:r>
            <a:r>
              <a:rPr sz="4400" b="1" dirty="0"/>
              <a:t> Osmani</a:t>
            </a:r>
            <a:endParaRPr lang="en-US" dirty="0"/>
          </a:p>
        </p:txBody>
      </p:sp>
      <p:sp>
        <p:nvSpPr>
          <p:cNvPr id="3" name="Content Placeholder 2"/>
          <p:cNvSpPr>
            <a:spLocks noGrp="1"/>
          </p:cNvSpPr>
          <p:nvPr>
            <p:ph sz="half" idx="1"/>
          </p:nvPr>
        </p:nvSpPr>
        <p:spPr/>
        <p:txBody>
          <a:bodyPr>
            <a:normAutofit lnSpcReduction="10000"/>
          </a:bodyPr>
          <a:lstStyle/>
          <a:p>
            <a:r>
              <a:rPr lang="en-US" sz="1800" b="1" dirty="0"/>
              <a:t>Muhammad </a:t>
            </a:r>
            <a:r>
              <a:rPr lang="en-US" sz="1800" b="1" dirty="0" err="1"/>
              <a:t>Ataul</a:t>
            </a:r>
            <a:r>
              <a:rPr lang="en-US" sz="1800" b="1" dirty="0"/>
              <a:t> </a:t>
            </a:r>
            <a:r>
              <a:rPr lang="en-US" sz="1800" b="1" dirty="0" err="1"/>
              <a:t>Goni</a:t>
            </a:r>
            <a:r>
              <a:rPr lang="en-US" sz="1800" b="1" dirty="0"/>
              <a:t> Osmani</a:t>
            </a:r>
            <a:r>
              <a:rPr lang="en-US" sz="1800" dirty="0"/>
              <a:t> (</a:t>
            </a:r>
            <a:r>
              <a:rPr lang="bn-BD" sz="1800" dirty="0"/>
              <a:t>1 </a:t>
            </a:r>
            <a:r>
              <a:rPr lang="en-US" sz="1800" dirty="0"/>
              <a:t>September 1918 – 16 February 1984), also known as </a:t>
            </a:r>
            <a:r>
              <a:rPr lang="en-US" sz="1800" b="1" i="1" dirty="0" err="1"/>
              <a:t>Bongobir</a:t>
            </a:r>
            <a:r>
              <a:rPr lang="en-US" sz="1800" dirty="0"/>
              <a:t> (the Hero of Bengal), was a Bengali military leader. He served as Commander-in-chief of Bangladesh Forces during the 1971 Bangladesh War of Independence.</a:t>
            </a:r>
          </a:p>
          <a:p>
            <a:r>
              <a:rPr lang="en-US" sz="1800" dirty="0"/>
              <a:t>Osmani entered politics in independent Bangladesh, serving as a member of parliament and cabinet minister in the government of Sheikh Mujibur Rahman.</a:t>
            </a:r>
          </a:p>
          <a:p>
            <a:r>
              <a:rPr lang="en-US" sz="1800" dirty="0"/>
              <a:t>In 1983, at age 65, Osmani was diagnosed with cancer and He died on 16 February 1984.</a:t>
            </a:r>
          </a:p>
          <a:p>
            <a:endParaRPr lang="en-US" sz="1800" dirty="0"/>
          </a:p>
          <a:p>
            <a:endParaRPr lang="en-US" sz="1800" dirty="0"/>
          </a:p>
        </p:txBody>
      </p:sp>
      <p:pic>
        <p:nvPicPr>
          <p:cNvPr id="5" name="Content Placeholder 4" descr="osmani.jpg"/>
          <p:cNvPicPr>
            <a:picLocks noGrp="1" noChangeAspect="1"/>
          </p:cNvPicPr>
          <p:nvPr>
            <p:ph sz="half" idx="2"/>
          </p:nvPr>
        </p:nvPicPr>
        <p:blipFill>
          <a:blip r:embed="rId2"/>
          <a:stretch>
            <a:fillRect/>
          </a:stretch>
        </p:blipFill>
        <p:spPr>
          <a:xfrm>
            <a:off x="4772819" y="1524000"/>
            <a:ext cx="3810000" cy="4572000"/>
          </a:xfrm>
        </p:spPr>
      </p:pic>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136C30-08B6-4A8F-A834-D78A8862C91D}"/>
              </a:ext>
            </a:extLst>
          </p:cNvPr>
          <p:cNvSpPr>
            <a:spLocks noGrp="1"/>
          </p:cNvSpPr>
          <p:nvPr>
            <p:ph type="sldNum" sz="quarter" idx="11"/>
          </p:nvPr>
        </p:nvSpPr>
        <p:spPr/>
        <p:txBody>
          <a:bodyPr/>
          <a:lstStyle/>
          <a:p>
            <a:fld id="{E5B7FF0E-0D3C-423E-BF2F-C22886894884}" type="slidenum">
              <a:rPr lang="en-US" smtClean="0"/>
              <a:pPr/>
              <a:t>7</a:t>
            </a:fld>
            <a:endParaRPr lang="en-US"/>
          </a:p>
        </p:txBody>
      </p:sp>
      <p:sp>
        <p:nvSpPr>
          <p:cNvPr id="6" name="Subtitle 5">
            <a:extLst>
              <a:ext uri="{FF2B5EF4-FFF2-40B4-BE49-F238E27FC236}">
                <a16:creationId xmlns:a16="http://schemas.microsoft.com/office/drawing/2014/main" id="{7AFCFADC-6FA7-440A-9DF2-BF55E0D009F8}"/>
              </a:ext>
            </a:extLst>
          </p:cNvPr>
          <p:cNvSpPr>
            <a:spLocks noGrp="1"/>
          </p:cNvSpPr>
          <p:nvPr>
            <p:ph type="subTitle" idx="1"/>
          </p:nvPr>
        </p:nvSpPr>
        <p:spPr>
          <a:xfrm>
            <a:off x="533400" y="1143000"/>
            <a:ext cx="8305800" cy="2362200"/>
          </a:xfrm>
        </p:spPr>
        <p:txBody>
          <a:bodyPr/>
          <a:lstStyle/>
          <a:p>
            <a:pPr algn="l"/>
            <a:r>
              <a:rPr lang="en-US" sz="3200" dirty="0">
                <a:solidFill>
                  <a:schemeClr val="bg1"/>
                </a:solidFill>
                <a:hlinkClick r:id="rId2">
                  <a:extLst>
                    <a:ext uri="{A12FA001-AC4F-418D-AE19-62706E023703}">
                      <ahyp:hlinkClr xmlns:ahyp="http://schemas.microsoft.com/office/drawing/2018/hyperlinkcolor" val="tx"/>
                    </a:ext>
                  </a:extLst>
                </a:hlinkClick>
              </a:rPr>
              <a:t>Sources :</a:t>
            </a:r>
          </a:p>
          <a:p>
            <a:pPr algn="l"/>
            <a:r>
              <a:rPr lang="en-US" sz="3200" dirty="0">
                <a:solidFill>
                  <a:schemeClr val="bg1"/>
                </a:solidFill>
                <a:hlinkClick r:id="rId2">
                  <a:extLst>
                    <a:ext uri="{A12FA001-AC4F-418D-AE19-62706E023703}">
                      <ahyp:hlinkClr xmlns:ahyp="http://schemas.microsoft.com/office/drawing/2018/hyperlinkcolor" val="tx"/>
                    </a:ext>
                  </a:extLst>
                </a:hlinkClick>
              </a:rPr>
              <a:t>1.</a:t>
            </a:r>
            <a:r>
              <a:rPr lang="en-US" dirty="0">
                <a:solidFill>
                  <a:schemeClr val="bg1"/>
                </a:solidFill>
                <a:hlinkClick r:id="rId2">
                  <a:extLst>
                    <a:ext uri="{A12FA001-AC4F-418D-AE19-62706E023703}">
                      <ahyp:hlinkClr xmlns:ahyp="http://schemas.microsoft.com/office/drawing/2018/hyperlinkcolor" val="tx"/>
                    </a:ext>
                  </a:extLst>
                </a:hlinkClick>
              </a:rPr>
              <a:t>https://en.wikipedia.org/wiki/</a:t>
            </a:r>
            <a:r>
              <a:rPr lang="en-US" dirty="0" err="1">
                <a:solidFill>
                  <a:schemeClr val="bg1"/>
                </a:solidFill>
                <a:hlinkClick r:id="rId2">
                  <a:extLst>
                    <a:ext uri="{A12FA001-AC4F-418D-AE19-62706E023703}">
                      <ahyp:hlinkClr xmlns:ahyp="http://schemas.microsoft.com/office/drawing/2018/hyperlinkcolor" val="tx"/>
                    </a:ext>
                  </a:extLst>
                </a:hlinkClick>
              </a:rPr>
              <a:t>Sheikh_Mujibur_Rahman</a:t>
            </a:r>
            <a:endParaRPr lang="en-US" dirty="0">
              <a:solidFill>
                <a:schemeClr val="bg1"/>
              </a:solidFill>
            </a:endParaRPr>
          </a:p>
          <a:p>
            <a:pPr algn="l"/>
            <a:r>
              <a:rPr lang="en-US" sz="3200" b="1" u="sng" dirty="0">
                <a:solidFill>
                  <a:schemeClr val="bg1"/>
                </a:solidFill>
              </a:rPr>
              <a:t>2.</a:t>
            </a:r>
            <a:r>
              <a:rPr lang="en-US" dirty="0">
                <a:solidFill>
                  <a:schemeClr val="bg1"/>
                </a:solidFill>
              </a:rPr>
              <a:t> </a:t>
            </a:r>
            <a:r>
              <a:rPr lang="en-US" dirty="0">
                <a:solidFill>
                  <a:schemeClr val="bg1"/>
                </a:solidFill>
                <a:hlinkClick r:id="rId3">
                  <a:extLst>
                    <a:ext uri="{A12FA001-AC4F-418D-AE19-62706E023703}">
                      <ahyp:hlinkClr xmlns:ahyp="http://schemas.microsoft.com/office/drawing/2018/hyperlinkcolor" val="tx"/>
                    </a:ext>
                  </a:extLst>
                </a:hlinkClick>
              </a:rPr>
              <a:t>https://en.wikipedia.org/wiki/Zainul_Abedin</a:t>
            </a:r>
            <a:endParaRPr lang="en-US" dirty="0">
              <a:solidFill>
                <a:schemeClr val="bg1"/>
              </a:solidFill>
            </a:endParaRPr>
          </a:p>
          <a:p>
            <a:pPr algn="l"/>
            <a:r>
              <a:rPr lang="en-US" sz="3200" u="sng" dirty="0">
                <a:solidFill>
                  <a:schemeClr val="bg1"/>
                </a:solidFill>
              </a:rPr>
              <a:t>3.</a:t>
            </a:r>
            <a:r>
              <a:rPr lang="en-US" dirty="0">
                <a:solidFill>
                  <a:schemeClr val="bg1"/>
                </a:solidFill>
              </a:rPr>
              <a:t> </a:t>
            </a:r>
            <a:r>
              <a:rPr lang="en-US" u="sng" dirty="0">
                <a:solidFill>
                  <a:schemeClr val="bg1"/>
                </a:solidFill>
              </a:rPr>
              <a:t>https://en.wikipedia.org/wiki/M._A._G._Osmani</a:t>
            </a:r>
          </a:p>
        </p:txBody>
      </p:sp>
    </p:spTree>
    <p:extLst>
      <p:ext uri="{BB962C8B-B14F-4D97-AF65-F5344CB8AC3E}">
        <p14:creationId xmlns:p14="http://schemas.microsoft.com/office/powerpoint/2010/main" val="156946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3657600"/>
            <a:ext cx="8305800" cy="1185204"/>
          </a:xfrm>
        </p:spPr>
        <p:txBody>
          <a:bodyPr/>
          <a:lstStyle/>
          <a:p>
            <a:endParaRPr lang="en-US" dirty="0"/>
          </a:p>
        </p:txBody>
      </p:sp>
      <p:sp>
        <p:nvSpPr>
          <p:cNvPr id="3" name="Title 2"/>
          <p:cNvSpPr>
            <a:spLocks noGrp="1"/>
          </p:cNvSpPr>
          <p:nvPr>
            <p:ph type="ctrTitle"/>
          </p:nvPr>
        </p:nvSpPr>
        <p:spPr/>
        <p:txBody>
          <a:bodyPr/>
          <a:lstStyle/>
          <a:p>
            <a:r>
              <a:t>Thank You </a:t>
            </a:r>
            <a:endParaRPr lang="en-US" dirty="0"/>
          </a:p>
        </p:txBody>
      </p:sp>
      <p:sp>
        <p:nvSpPr>
          <p:cNvPr id="4" name="Slide Number Placeholder 3"/>
          <p:cNvSpPr>
            <a:spLocks noGrp="1"/>
          </p:cNvSpPr>
          <p:nvPr>
            <p:ph type="sldNum" sz="quarter" idx="11"/>
          </p:nvPr>
        </p:nvSpPr>
        <p:spPr/>
        <p:txBody>
          <a:bodyPr/>
          <a:lstStyle/>
          <a:p>
            <a:fld id="{E5B7FF0E-0D3C-423E-BF2F-C22886894884}" type="slidenum">
              <a:rPr lang="en-US" smtClean="0"/>
              <a:pPr/>
              <a:t>8</a:t>
            </a:fld>
            <a:endParaRPr lang="en-US"/>
          </a:p>
        </p:txBody>
      </p:sp>
    </p:spTree>
  </p:cSld>
  <p:clrMapOvr>
    <a:masterClrMapping/>
  </p:clrMapOvr>
  <p:transition>
    <p:dissolv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106</TotalTime>
  <Words>611</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Constantia</vt:lpstr>
      <vt:lpstr>Wingdings</vt:lpstr>
      <vt:lpstr>Wingdings 2</vt:lpstr>
      <vt:lpstr>Paper</vt:lpstr>
      <vt:lpstr>Welcome </vt:lpstr>
      <vt:lpstr>Bangabandhu Sheikh Mujibur Rahman </vt:lpstr>
      <vt:lpstr>PowerPoint Presentation</vt:lpstr>
      <vt:lpstr>Zainul Abedin</vt:lpstr>
      <vt:lpstr>PowerPoint Presentation</vt:lpstr>
      <vt:lpstr>Muhammad Ataul Goni Osmani</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Al Amin PC</dc:creator>
  <cp:lastModifiedBy>umama jf</cp:lastModifiedBy>
  <cp:revision>26</cp:revision>
  <dcterms:created xsi:type="dcterms:W3CDTF">2021-03-12T16:19:35Z</dcterms:created>
  <dcterms:modified xsi:type="dcterms:W3CDTF">2021-03-13T16:16:43Z</dcterms:modified>
</cp:coreProperties>
</file>