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4/15/2021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latin typeface="Times New Roman" panose="02020603050405020304" pitchFamily="18" charset="0"/>
                <a:cs typeface="Times New Roman" panose="02020603050405020304" pitchFamily="18" charset="0"/>
              </a:rPr>
              <a:t>WELCOME TO MY PRESENTATION</a:t>
            </a:r>
          </a:p>
        </p:txBody>
      </p:sp>
      <p:sp>
        <p:nvSpPr>
          <p:cNvPr id="3" name="Subtitle 2"/>
          <p:cNvSpPr>
            <a:spLocks noGrp="1"/>
          </p:cNvSpPr>
          <p:nvPr>
            <p:ph type="subTitle" idx="1"/>
          </p:nvPr>
        </p:nvSpPr>
        <p:spPr/>
        <p:txBody>
          <a:bodyPr>
            <a:normAutofit/>
          </a:bodyPr>
          <a:lstStyle/>
          <a:p>
            <a:r>
              <a:rPr lang="en-US" dirty="0"/>
              <a:t>Important monuments and structures (bridges)</a:t>
            </a:r>
          </a:p>
          <a:p>
            <a:r>
              <a:rPr lang="en-US" dirty="0"/>
              <a:t>in Bangladesh</a:t>
            </a:r>
          </a:p>
        </p:txBody>
      </p:sp>
    </p:spTree>
    <p:extLst>
      <p:ext uri="{BB962C8B-B14F-4D97-AF65-F5344CB8AC3E}">
        <p14:creationId xmlns:p14="http://schemas.microsoft.com/office/powerpoint/2010/main" val="1708029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236375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Light" panose="020F0302020204030204" pitchFamily="34" charset="0"/>
                <a:cs typeface="Calibri Light" panose="020F0302020204030204" pitchFamily="34" charset="0"/>
              </a:rPr>
              <a:t>Bangabandhu</a:t>
            </a:r>
            <a:r>
              <a:rPr lang="en-US" dirty="0">
                <a:latin typeface="Calibri Light" panose="020F0302020204030204" pitchFamily="34" charset="0"/>
                <a:cs typeface="Calibri Light" panose="020F0302020204030204" pitchFamily="34" charset="0"/>
              </a:rPr>
              <a:t> Bridge</a:t>
            </a:r>
          </a:p>
        </p:txBody>
      </p:sp>
      <p:sp>
        <p:nvSpPr>
          <p:cNvPr id="3" name="Content Placeholder 2"/>
          <p:cNvSpPr>
            <a:spLocks noGrp="1"/>
          </p:cNvSpPr>
          <p:nvPr>
            <p:ph sz="quarter" idx="13"/>
          </p:nvPr>
        </p:nvSpPr>
        <p:spPr>
          <a:xfrm>
            <a:off x="569391" y="2060314"/>
            <a:ext cx="6532053" cy="4340486"/>
          </a:xfrm>
        </p:spPr>
        <p:txBody>
          <a:bodyPr>
            <a:normAutofit/>
          </a:bodyPr>
          <a:lstStyle/>
          <a:p>
            <a:pPr>
              <a:buFont typeface="Wingdings" panose="05000000000000000000" pitchFamily="2" charset="2"/>
              <a:buChar char="v"/>
            </a:pPr>
            <a:r>
              <a:rPr lang="en-US" sz="1800" dirty="0" err="1">
                <a:latin typeface="Calibri Light" panose="020F0302020204030204" pitchFamily="34" charset="0"/>
                <a:cs typeface="Calibri Light" panose="020F0302020204030204" pitchFamily="34" charset="0"/>
              </a:rPr>
              <a:t>Bangabandhu</a:t>
            </a:r>
            <a:r>
              <a:rPr lang="en-US" sz="1800" dirty="0">
                <a:latin typeface="Calibri Light" panose="020F0302020204030204" pitchFamily="34" charset="0"/>
                <a:cs typeface="Calibri Light" panose="020F0302020204030204" pitchFamily="34" charset="0"/>
              </a:rPr>
              <a:t> Bridge,</a:t>
            </a:r>
            <a:r>
              <a:rPr lang="en-US" sz="1800" dirty="0"/>
              <a:t> </a:t>
            </a:r>
            <a:r>
              <a:rPr lang="en-US" sz="1800" dirty="0">
                <a:latin typeface="Calibri Light" panose="020F0302020204030204" pitchFamily="34" charset="0"/>
                <a:cs typeface="Calibri Light" panose="020F0302020204030204" pitchFamily="34" charset="0"/>
              </a:rPr>
              <a:t>commonly called the </a:t>
            </a:r>
            <a:r>
              <a:rPr lang="en-US" sz="1800" dirty="0" err="1">
                <a:latin typeface="Calibri Light" panose="020F0302020204030204" pitchFamily="34" charset="0"/>
                <a:cs typeface="Calibri Light" panose="020F0302020204030204" pitchFamily="34" charset="0"/>
              </a:rPr>
              <a:t>Jamuna</a:t>
            </a:r>
            <a:r>
              <a:rPr lang="en-US" sz="1800" dirty="0">
                <a:latin typeface="Calibri Light" panose="020F0302020204030204" pitchFamily="34" charset="0"/>
                <a:cs typeface="Calibri Light" panose="020F0302020204030204" pitchFamily="34" charset="0"/>
              </a:rPr>
              <a:t> Multi-purpose Bridge WHICH is opened in Bangladesh  in June 1998.</a:t>
            </a:r>
          </a:p>
          <a:p>
            <a:pPr>
              <a:buFont typeface="Wingdings" panose="05000000000000000000" pitchFamily="2" charset="2"/>
              <a:buChar char="v"/>
            </a:pPr>
            <a:r>
              <a:rPr lang="en-US" sz="1800" dirty="0">
                <a:latin typeface="Calibri Light" panose="020F0302020204030204" pitchFamily="34" charset="0"/>
                <a:cs typeface="Calibri Light" panose="020F0302020204030204" pitchFamily="34" charset="0"/>
              </a:rPr>
              <a:t>The main bridge is 5.63 kilometers (3.50 mi) long with 49 main spans of approximately 100 meters and two end spans of approximately 65 meters. </a:t>
            </a:r>
          </a:p>
          <a:p>
            <a:pPr>
              <a:buFont typeface="Wingdings" panose="05000000000000000000" pitchFamily="2" charset="2"/>
              <a:buChar char="v"/>
            </a:pPr>
            <a:r>
              <a:rPr lang="en-US" sz="1800" dirty="0">
                <a:latin typeface="Calibri Light" panose="020F0302020204030204" pitchFamily="34" charset="0"/>
                <a:cs typeface="Calibri Light" panose="020F0302020204030204" pitchFamily="34" charset="0"/>
              </a:rPr>
              <a:t>The bridge is supported on tubular steel piles, driven into the river bed. Sand was removed from within the piles by airlifting and replaced with concrete.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786" y="2932109"/>
            <a:ext cx="3901440" cy="2596896"/>
          </a:xfrm>
          <a:prstGeom prst="rect">
            <a:avLst/>
          </a:prstGeom>
        </p:spPr>
      </p:pic>
    </p:spTree>
    <p:extLst>
      <p:ext uri="{BB962C8B-B14F-4D97-AF65-F5344CB8AC3E}">
        <p14:creationId xmlns:p14="http://schemas.microsoft.com/office/powerpoint/2010/main" val="36820712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Meghna</a:t>
            </a:r>
            <a:r>
              <a:rPr lang="en-US" dirty="0">
                <a:latin typeface="Times New Roman" panose="02020603050405020304" pitchFamily="18" charset="0"/>
                <a:cs typeface="Times New Roman" panose="02020603050405020304" pitchFamily="18" charset="0"/>
              </a:rPr>
              <a:t> Bridge</a:t>
            </a:r>
          </a:p>
        </p:txBody>
      </p:sp>
      <p:sp>
        <p:nvSpPr>
          <p:cNvPr id="3" name="Content Placeholder 2"/>
          <p:cNvSpPr>
            <a:spLocks noGrp="1"/>
          </p:cNvSpPr>
          <p:nvPr>
            <p:ph sz="quarter" idx="13"/>
          </p:nvPr>
        </p:nvSpPr>
        <p:spPr>
          <a:xfrm>
            <a:off x="913775" y="2034584"/>
            <a:ext cx="6686434" cy="4490908"/>
          </a:xfrm>
        </p:spPr>
        <p:txBody>
          <a:bodyPr>
            <a:normAutofit fontScale="92500"/>
          </a:bodyPr>
          <a:lstStyle/>
          <a:p>
            <a:pPr>
              <a:buFont typeface="Wingdings" panose="05000000000000000000" pitchFamily="2" charset="2"/>
              <a:buChar char="ü"/>
            </a:pPr>
            <a:r>
              <a:rPr lang="en-US" sz="1800" dirty="0" err="1">
                <a:latin typeface="Calibri Light" panose="020F0302020204030204" pitchFamily="34" charset="0"/>
                <a:cs typeface="Calibri Light" panose="020F0302020204030204" pitchFamily="34" charset="0"/>
              </a:rPr>
              <a:t>Meghna</a:t>
            </a:r>
            <a:r>
              <a:rPr lang="en-US" sz="1800" dirty="0">
                <a:latin typeface="Calibri Light" panose="020F0302020204030204" pitchFamily="34" charset="0"/>
                <a:cs typeface="Calibri Light" panose="020F0302020204030204" pitchFamily="34" charset="0"/>
              </a:rPr>
              <a:t> Bridge is a road bridge in Bangladesh. It was built with the assistance of Japan and officially named Japan Bangladesh Friendship Bridge.</a:t>
            </a:r>
          </a:p>
          <a:p>
            <a:pPr>
              <a:buFont typeface="Wingdings" panose="05000000000000000000" pitchFamily="2" charset="2"/>
              <a:buChar char="ü"/>
            </a:pPr>
            <a:r>
              <a:rPr lang="en-US" sz="1800" dirty="0" err="1">
                <a:latin typeface="Calibri Light" panose="020F0302020204030204" pitchFamily="34" charset="0"/>
                <a:cs typeface="Calibri Light" panose="020F0302020204030204" pitchFamily="34" charset="0"/>
              </a:rPr>
              <a:t>Meghna</a:t>
            </a:r>
            <a:r>
              <a:rPr lang="en-US" sz="1800" dirty="0">
                <a:latin typeface="Calibri Light" panose="020F0302020204030204" pitchFamily="34" charset="0"/>
                <a:cs typeface="Calibri Light" panose="020F0302020204030204" pitchFamily="34" charset="0"/>
              </a:rPr>
              <a:t> Bridge is 30 kilometers (19 mi) southeast of Dhaka across the </a:t>
            </a:r>
            <a:r>
              <a:rPr lang="en-US" sz="1800" dirty="0" err="1">
                <a:latin typeface="Calibri Light" panose="020F0302020204030204" pitchFamily="34" charset="0"/>
                <a:cs typeface="Calibri Light" panose="020F0302020204030204" pitchFamily="34" charset="0"/>
              </a:rPr>
              <a:t>Meghna</a:t>
            </a:r>
            <a:r>
              <a:rPr lang="en-US" sz="1800" dirty="0">
                <a:latin typeface="Calibri Light" panose="020F0302020204030204" pitchFamily="34" charset="0"/>
                <a:cs typeface="Calibri Light" panose="020F0302020204030204" pitchFamily="34" charset="0"/>
              </a:rPr>
              <a:t> River which is one of the major rivers in the country. The bridge is located along the Dhaka–Chittagong Highway</a:t>
            </a:r>
            <a:r>
              <a:rPr lang="en-US" sz="1800" dirty="0"/>
              <a:t>.</a:t>
            </a:r>
          </a:p>
          <a:p>
            <a:pPr>
              <a:buFont typeface="Wingdings" panose="05000000000000000000" pitchFamily="2" charset="2"/>
              <a:buChar char="ü"/>
            </a:pPr>
            <a:r>
              <a:rPr lang="en-US" sz="1800" dirty="0">
                <a:latin typeface="Calibri Light" panose="020F0302020204030204" pitchFamily="34" charset="0"/>
                <a:cs typeface="Calibri Light" panose="020F0302020204030204" pitchFamily="34" charset="0"/>
              </a:rPr>
              <a:t>It is 930 meters (3,051 ft. 2 in) in length with dual carriageway and 9.2 meters (30 ft. 2 in) in width. The bridge has thirteen spans. Two among the individual spans are of 24.25 meters (79 ft. 7 in) in length each, one is of 48.3 meters (158 ft. 6 in) in length, nine spans are of 87 meters (285 ft. 5 in) in length each and the length of the rest is 18.2 meters (59 ft. 9 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999" y="2347302"/>
            <a:ext cx="3990109" cy="3794220"/>
          </a:xfrm>
          <a:prstGeom prst="rect">
            <a:avLst/>
          </a:prstGeom>
        </p:spPr>
      </p:pic>
    </p:spTree>
    <p:extLst>
      <p:ext uri="{BB962C8B-B14F-4D97-AF65-F5344CB8AC3E}">
        <p14:creationId xmlns:p14="http://schemas.microsoft.com/office/powerpoint/2010/main" val="3523567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8517"/>
            <a:ext cx="10364451" cy="1596177"/>
          </a:xfrm>
        </p:spPr>
        <p:txBody>
          <a:bodyPr/>
          <a:lstStyle/>
          <a:p>
            <a:r>
              <a:rPr lang="en-US" dirty="0" err="1">
                <a:latin typeface="Times New Roman" panose="02020603050405020304" pitchFamily="18" charset="0"/>
                <a:cs typeface="Times New Roman" panose="02020603050405020304" pitchFamily="18" charset="0"/>
              </a:rPr>
              <a:t>Hardinge</a:t>
            </a:r>
            <a:r>
              <a:rPr lang="en-US" dirty="0">
                <a:latin typeface="Times New Roman" panose="02020603050405020304" pitchFamily="18" charset="0"/>
                <a:cs typeface="Times New Roman" panose="02020603050405020304" pitchFamily="18" charset="0"/>
              </a:rPr>
              <a:t> Bridge</a:t>
            </a:r>
          </a:p>
        </p:txBody>
      </p:sp>
      <p:sp>
        <p:nvSpPr>
          <p:cNvPr id="3" name="Content Placeholder 2"/>
          <p:cNvSpPr>
            <a:spLocks noGrp="1"/>
          </p:cNvSpPr>
          <p:nvPr>
            <p:ph sz="quarter" idx="13"/>
          </p:nvPr>
        </p:nvSpPr>
        <p:spPr>
          <a:xfrm>
            <a:off x="913774" y="2214694"/>
            <a:ext cx="6555805" cy="4643306"/>
          </a:xfrm>
        </p:spPr>
        <p:txBody>
          <a:bodyPr>
            <a:normAutofit/>
          </a:bodyPr>
          <a:lstStyle/>
          <a:p>
            <a:r>
              <a:rPr lang="en-US" sz="1800" dirty="0" err="1">
                <a:latin typeface="Calibri Light" panose="020F0302020204030204" pitchFamily="34" charset="0"/>
                <a:cs typeface="Calibri Light" panose="020F0302020204030204" pitchFamily="34" charset="0"/>
              </a:rPr>
              <a:t>Hardinge</a:t>
            </a:r>
            <a:r>
              <a:rPr lang="en-US" sz="1800" dirty="0">
                <a:latin typeface="Calibri Light" panose="020F0302020204030204" pitchFamily="34" charset="0"/>
                <a:cs typeface="Calibri Light" panose="020F0302020204030204" pitchFamily="34" charset="0"/>
              </a:rPr>
              <a:t> Bridge is a steel railway bridge over the river Padma located at </a:t>
            </a:r>
            <a:r>
              <a:rPr lang="en-US" sz="1800" dirty="0" err="1">
                <a:latin typeface="Calibri Light" panose="020F0302020204030204" pitchFamily="34" charset="0"/>
                <a:cs typeface="Calibri Light" panose="020F0302020204030204" pitchFamily="34" charset="0"/>
              </a:rPr>
              <a:t>Ishwardi</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Pabna</a:t>
            </a:r>
            <a:r>
              <a:rPr lang="en-US" sz="1800" dirty="0">
                <a:latin typeface="Calibri Light" panose="020F0302020204030204" pitchFamily="34" charset="0"/>
                <a:cs typeface="Calibri Light" panose="020F0302020204030204" pitchFamily="34" charset="0"/>
              </a:rPr>
              <a:t> and </a:t>
            </a:r>
            <a:r>
              <a:rPr lang="en-US" sz="1800" dirty="0" err="1">
                <a:latin typeface="Calibri Light" panose="020F0302020204030204" pitchFamily="34" charset="0"/>
                <a:cs typeface="Calibri Light" panose="020F0302020204030204" pitchFamily="34" charset="0"/>
              </a:rPr>
              <a:t>Bheramara</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Kushtia</a:t>
            </a:r>
            <a:r>
              <a:rPr lang="en-US" sz="1800" dirty="0">
                <a:latin typeface="Calibri Light" panose="020F0302020204030204" pitchFamily="34" charset="0"/>
                <a:cs typeface="Calibri Light" panose="020F0302020204030204" pitchFamily="34" charset="0"/>
              </a:rPr>
              <a:t> in Bangladesh.</a:t>
            </a:r>
          </a:p>
          <a:p>
            <a:r>
              <a:rPr lang="en-US" sz="1800" dirty="0">
                <a:latin typeface="Calibri Light" panose="020F0302020204030204" pitchFamily="34" charset="0"/>
                <a:cs typeface="Calibri Light" panose="020F0302020204030204" pitchFamily="34" charset="0"/>
              </a:rPr>
              <a:t>It is named after Lord Harding, who was the Viceroy of India from 1910 to 1916. The bridge is 1.8 kilometers (1.1 mi) long.</a:t>
            </a:r>
          </a:p>
          <a:p>
            <a:r>
              <a:rPr lang="en-US" sz="1800" dirty="0">
                <a:latin typeface="Calibri Light" panose="020F0302020204030204" pitchFamily="34" charset="0"/>
                <a:cs typeface="Calibri Light" panose="020F0302020204030204" pitchFamily="34" charset="0"/>
              </a:rPr>
              <a:t>Construction of the through truss bridge began in 1910, though it was proposed at least 20 years earlier.</a:t>
            </a:r>
          </a:p>
          <a:p>
            <a:r>
              <a:rPr lang="en-US" sz="1800" dirty="0">
                <a:latin typeface="Calibri Light" panose="020F0302020204030204" pitchFamily="34" charset="0"/>
                <a:cs typeface="Calibri Light" panose="020F0302020204030204" pitchFamily="34" charset="0"/>
              </a:rPr>
              <a:t>The construction of a railway bridge over the Padma was proposed in 1889 by the Eastern Bengal Railway for easier communication between Calcutta and the then Eastern Bengal and Assam.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778" y="2338262"/>
            <a:ext cx="4116780" cy="3770470"/>
          </a:xfrm>
          <a:prstGeom prst="rect">
            <a:avLst/>
          </a:prstGeom>
        </p:spPr>
      </p:pic>
    </p:spTree>
    <p:extLst>
      <p:ext uri="{BB962C8B-B14F-4D97-AF65-F5344CB8AC3E}">
        <p14:creationId xmlns:p14="http://schemas.microsoft.com/office/powerpoint/2010/main" val="3189665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Shah </a:t>
            </a:r>
            <a:r>
              <a:rPr lang="en-US" sz="3200" dirty="0" err="1">
                <a:latin typeface="Times New Roman" panose="02020603050405020304" pitchFamily="18" charset="0"/>
                <a:cs typeface="Times New Roman" panose="02020603050405020304" pitchFamily="18" charset="0"/>
              </a:rPr>
              <a:t>Amanat</a:t>
            </a:r>
            <a:r>
              <a:rPr lang="en-US" sz="3200" dirty="0">
                <a:latin typeface="Times New Roman" panose="02020603050405020304" pitchFamily="18" charset="0"/>
                <a:cs typeface="Times New Roman" panose="02020603050405020304" pitchFamily="18" charset="0"/>
              </a:rPr>
              <a:t> Bridge</a:t>
            </a:r>
            <a:br>
              <a:rPr lang="en-US" b="1" dirty="0"/>
            </a:br>
            <a:endParaRPr lang="en-US" dirty="0"/>
          </a:p>
        </p:txBody>
      </p:sp>
      <p:sp>
        <p:nvSpPr>
          <p:cNvPr id="3" name="Content Placeholder 2"/>
          <p:cNvSpPr>
            <a:spLocks noGrp="1"/>
          </p:cNvSpPr>
          <p:nvPr>
            <p:ph sz="quarter" idx="13"/>
          </p:nvPr>
        </p:nvSpPr>
        <p:spPr>
          <a:xfrm>
            <a:off x="1175657" y="1951455"/>
            <a:ext cx="6720311" cy="4906545"/>
          </a:xfrm>
        </p:spPr>
        <p:txBody>
          <a:bodyPr>
            <a:normAutofit fontScale="92500" lnSpcReduction="20000"/>
          </a:bodyPr>
          <a:lstStyle/>
          <a:p>
            <a:pPr>
              <a:buFont typeface="Wingdings" panose="05000000000000000000" pitchFamily="2" charset="2"/>
              <a:buChar char="q"/>
            </a:pPr>
            <a:r>
              <a:rPr lang="en-US" sz="1800" dirty="0">
                <a:latin typeface="Calibri Light" panose="020F0302020204030204" pitchFamily="34" charset="0"/>
                <a:cs typeface="Calibri Light" panose="020F0302020204030204" pitchFamily="34" charset="0"/>
              </a:rPr>
              <a:t>Shah </a:t>
            </a:r>
            <a:r>
              <a:rPr lang="en-US" sz="1800" dirty="0" err="1">
                <a:latin typeface="Calibri Light" panose="020F0302020204030204" pitchFamily="34" charset="0"/>
                <a:cs typeface="Calibri Light" panose="020F0302020204030204" pitchFamily="34" charset="0"/>
              </a:rPr>
              <a:t>Amanat</a:t>
            </a:r>
            <a:r>
              <a:rPr lang="en-US" sz="1800" dirty="0">
                <a:latin typeface="Calibri Light" panose="020F0302020204030204" pitchFamily="34" charset="0"/>
                <a:cs typeface="Calibri Light" panose="020F0302020204030204" pitchFamily="34" charset="0"/>
              </a:rPr>
              <a:t> Bridge, the second constructed across the </a:t>
            </a:r>
            <a:r>
              <a:rPr lang="en-US" sz="1800" dirty="0" err="1">
                <a:latin typeface="Calibri Light" panose="020F0302020204030204" pitchFamily="34" charset="0"/>
                <a:cs typeface="Calibri Light" panose="020F0302020204030204" pitchFamily="34" charset="0"/>
              </a:rPr>
              <a:t>Karnaphuli</a:t>
            </a:r>
            <a:r>
              <a:rPr lang="en-US" sz="1800" dirty="0">
                <a:latin typeface="Calibri Light" panose="020F0302020204030204" pitchFamily="34" charset="0"/>
                <a:cs typeface="Calibri Light" panose="020F0302020204030204" pitchFamily="34" charset="0"/>
              </a:rPr>
              <a:t> River in Bangladesh, is the first major </a:t>
            </a:r>
            <a:r>
              <a:rPr lang="en-US" sz="1800" dirty="0" err="1">
                <a:latin typeface="Calibri Light" panose="020F0302020204030204" pitchFamily="34" charset="0"/>
                <a:cs typeface="Calibri Light" panose="020F0302020204030204" pitchFamily="34" charset="0"/>
              </a:rPr>
              <a:t>extradosed</a:t>
            </a:r>
            <a:r>
              <a:rPr lang="en-US" sz="1800" dirty="0">
                <a:latin typeface="Calibri Light" panose="020F0302020204030204" pitchFamily="34" charset="0"/>
                <a:cs typeface="Calibri Light" panose="020F0302020204030204" pitchFamily="34" charset="0"/>
              </a:rPr>
              <a:t> bridge in the country.</a:t>
            </a:r>
          </a:p>
          <a:p>
            <a:pPr>
              <a:buFont typeface="Wingdings" panose="05000000000000000000" pitchFamily="2" charset="2"/>
              <a:buChar char="q"/>
            </a:pPr>
            <a:r>
              <a:rPr lang="en-US" sz="1800" dirty="0">
                <a:latin typeface="Calibri Light" panose="020F0302020204030204" pitchFamily="34" charset="0"/>
                <a:cs typeface="Calibri Light" panose="020F0302020204030204" pitchFamily="34" charset="0"/>
              </a:rPr>
              <a:t>is located along country's busiest national highway N1. It connects the southern parts of Chittagong, Cox's Bazar, and the hill district </a:t>
            </a:r>
            <a:r>
              <a:rPr lang="en-US" sz="1800" dirty="0" err="1">
                <a:latin typeface="Calibri Light" panose="020F0302020204030204" pitchFamily="34" charset="0"/>
                <a:cs typeface="Calibri Light" panose="020F0302020204030204" pitchFamily="34" charset="0"/>
              </a:rPr>
              <a:t>Bandarban.It</a:t>
            </a:r>
            <a:r>
              <a:rPr lang="en-US" sz="1800" dirty="0">
                <a:latin typeface="Calibri Light" panose="020F0302020204030204" pitchFamily="34" charset="0"/>
                <a:cs typeface="Calibri Light" panose="020F0302020204030204" pitchFamily="34" charset="0"/>
              </a:rPr>
              <a:t> is named after Chittagong's 18th-century Islamic preacher Shah </a:t>
            </a:r>
            <a:r>
              <a:rPr lang="en-US" sz="1800" dirty="0" err="1">
                <a:latin typeface="Calibri Light" panose="020F0302020204030204" pitchFamily="34" charset="0"/>
                <a:cs typeface="Calibri Light" panose="020F0302020204030204" pitchFamily="34" charset="0"/>
              </a:rPr>
              <a:t>Amanat</a:t>
            </a:r>
            <a:r>
              <a:rPr lang="en-US" sz="1800" dirty="0">
                <a:latin typeface="Calibri Light" panose="020F0302020204030204" pitchFamily="34" charset="0"/>
                <a:cs typeface="Calibri Light" panose="020F0302020204030204" pitchFamily="34" charset="0"/>
              </a:rPr>
              <a:t>.</a:t>
            </a:r>
          </a:p>
          <a:p>
            <a:pPr>
              <a:buFont typeface="Wingdings" panose="05000000000000000000" pitchFamily="2" charset="2"/>
              <a:buChar char="q"/>
            </a:pPr>
            <a:r>
              <a:rPr lang="en-US" sz="1800" dirty="0">
                <a:latin typeface="Calibri Light" panose="020F0302020204030204" pitchFamily="34" charset="0"/>
                <a:cs typeface="Calibri Light" panose="020F0302020204030204" pitchFamily="34" charset="0"/>
              </a:rPr>
              <a:t>Construction of the bridge started in August, 2006 and it was officially opened on September 8, 2010. The Chinese construction company, "Major Bridge Construction, China," built the bridge. The project involved a cost of Taka 590 </a:t>
            </a:r>
            <a:r>
              <a:rPr lang="en-US" sz="1800" dirty="0" err="1">
                <a:latin typeface="Calibri Light" panose="020F0302020204030204" pitchFamily="34" charset="0"/>
                <a:cs typeface="Calibri Light" panose="020F0302020204030204" pitchFamily="34" charset="0"/>
              </a:rPr>
              <a:t>crore</a:t>
            </a:r>
            <a:r>
              <a:rPr lang="en-US" sz="1800" dirty="0">
                <a:latin typeface="Calibri Light" panose="020F0302020204030204" pitchFamily="34" charset="0"/>
                <a:cs typeface="Calibri Light" panose="020F0302020204030204" pitchFamily="34" charset="0"/>
              </a:rPr>
              <a:t>, including a foreign exchange component of Taka 3.72 billion provided by the Kuwait Fund.</a:t>
            </a:r>
          </a:p>
          <a:p>
            <a:pPr>
              <a:buFont typeface="Wingdings" panose="05000000000000000000" pitchFamily="2" charset="2"/>
              <a:buChar char="q"/>
            </a:pPr>
            <a:r>
              <a:rPr lang="en-US" sz="1800" dirty="0">
                <a:latin typeface="Calibri Light" panose="020F0302020204030204" pitchFamily="34" charset="0"/>
                <a:cs typeface="Calibri Light" panose="020F0302020204030204" pitchFamily="34" charset="0"/>
              </a:rPr>
              <a:t>The bridge is 950 m long and 24.47 m wide. It has five piers with three 200 m </a:t>
            </a:r>
            <a:r>
              <a:rPr lang="en-US" sz="1800" dirty="0" err="1">
                <a:latin typeface="Calibri Light" panose="020F0302020204030204" pitchFamily="34" charset="0"/>
                <a:cs typeface="Calibri Light" panose="020F0302020204030204" pitchFamily="34" charset="0"/>
              </a:rPr>
              <a:t>extradosed</a:t>
            </a:r>
            <a:r>
              <a:rPr lang="en-US" sz="1800" dirty="0">
                <a:latin typeface="Calibri Light" panose="020F0302020204030204" pitchFamily="34" charset="0"/>
                <a:cs typeface="Calibri Light" panose="020F0302020204030204" pitchFamily="34" charset="0"/>
              </a:rPr>
              <a:t> main spans, two 115 m side spans and a 130 m approach viaduct section.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926" y="2315320"/>
            <a:ext cx="4170074" cy="4178813"/>
          </a:xfrm>
          <a:prstGeom prst="rect">
            <a:avLst/>
          </a:prstGeom>
        </p:spPr>
      </p:pic>
    </p:spTree>
    <p:extLst>
      <p:ext uri="{BB962C8B-B14F-4D97-AF65-F5344CB8AC3E}">
        <p14:creationId xmlns:p14="http://schemas.microsoft.com/office/powerpoint/2010/main" val="3560714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Keane Bridge</a:t>
            </a:r>
            <a:br>
              <a:rPr lang="en-US" b="1" dirty="0"/>
            </a:br>
            <a:endParaRPr lang="en-US" dirty="0"/>
          </a:p>
        </p:txBody>
      </p:sp>
      <p:sp>
        <p:nvSpPr>
          <p:cNvPr id="3" name="Content Placeholder 2"/>
          <p:cNvSpPr>
            <a:spLocks noGrp="1"/>
          </p:cNvSpPr>
          <p:nvPr>
            <p:ph sz="quarter" idx="13"/>
          </p:nvPr>
        </p:nvSpPr>
        <p:spPr>
          <a:xfrm>
            <a:off x="806898" y="2034583"/>
            <a:ext cx="5841038" cy="4823417"/>
          </a:xfrm>
        </p:spPr>
        <p:txBody>
          <a:bodyPr>
            <a:normAutofit lnSpcReduction="10000"/>
          </a:bodyPr>
          <a:lstStyle/>
          <a:p>
            <a:pPr>
              <a:buFont typeface="Wingdings" panose="05000000000000000000" pitchFamily="2" charset="2"/>
              <a:buChar char="Ø"/>
            </a:pPr>
            <a:r>
              <a:rPr lang="en-US" sz="1800" dirty="0">
                <a:latin typeface="Calibri Light" panose="020F0302020204030204" pitchFamily="34" charset="0"/>
                <a:cs typeface="Calibri Light" panose="020F0302020204030204" pitchFamily="34" charset="0"/>
              </a:rPr>
              <a:t>The </a:t>
            </a:r>
            <a:r>
              <a:rPr lang="en-US" sz="1800" b="1" dirty="0">
                <a:latin typeface="Calibri Light" panose="020F0302020204030204" pitchFamily="34" charset="0"/>
                <a:cs typeface="Calibri Light" panose="020F0302020204030204" pitchFamily="34" charset="0"/>
              </a:rPr>
              <a:t>Keane Bridge</a:t>
            </a:r>
            <a:r>
              <a:rPr lang="en-US" sz="1800" dirty="0">
                <a:latin typeface="Calibri Light" panose="020F0302020204030204" pitchFamily="34" charset="0"/>
                <a:cs typeface="Calibri Light" panose="020F0302020204030204" pitchFamily="34" charset="0"/>
              </a:rPr>
              <a:t> is a notable landmark of </a:t>
            </a:r>
            <a:r>
              <a:rPr lang="en-US" sz="1800" dirty="0" err="1">
                <a:latin typeface="Calibri Light" panose="020F0302020204030204" pitchFamily="34" charset="0"/>
                <a:cs typeface="Calibri Light" panose="020F0302020204030204" pitchFamily="34" charset="0"/>
              </a:rPr>
              <a:t>Sylhet</a:t>
            </a:r>
            <a:r>
              <a:rPr lang="en-US" sz="1800" dirty="0">
                <a:latin typeface="Calibri Light" panose="020F0302020204030204" pitchFamily="34" charset="0"/>
                <a:cs typeface="Calibri Light" panose="020F0302020204030204" pitchFamily="34" charset="0"/>
              </a:rPr>
              <a:t> city, Bangladesh. This bridge is called </a:t>
            </a:r>
            <a:r>
              <a:rPr lang="en-US" sz="1800" i="1" dirty="0">
                <a:latin typeface="Calibri Light" panose="020F0302020204030204" pitchFamily="34" charset="0"/>
                <a:cs typeface="Calibri Light" panose="020F0302020204030204" pitchFamily="34" charset="0"/>
              </a:rPr>
              <a:t>the gateway to </a:t>
            </a:r>
            <a:r>
              <a:rPr lang="en-US" sz="1800" i="1" dirty="0" err="1">
                <a:latin typeface="Calibri Light" panose="020F0302020204030204" pitchFamily="34" charset="0"/>
                <a:cs typeface="Calibri Light" panose="020F0302020204030204" pitchFamily="34" charset="0"/>
              </a:rPr>
              <a:t>Sylhet</a:t>
            </a:r>
            <a:r>
              <a:rPr lang="en-US" sz="1800" i="1" dirty="0">
                <a:latin typeface="Calibri Light" panose="020F0302020204030204" pitchFamily="34" charset="0"/>
                <a:cs typeface="Calibri Light" panose="020F0302020204030204" pitchFamily="34" charset="0"/>
              </a:rPr>
              <a:t> city</a:t>
            </a:r>
            <a:r>
              <a:rPr lang="en-US" sz="1800" dirty="0">
                <a:latin typeface="Calibri Light" panose="020F0302020204030204" pitchFamily="34" charset="0"/>
                <a:cs typeface="Calibri Light" panose="020F0302020204030204" pitchFamily="34" charset="0"/>
              </a:rPr>
              <a:t>.</a:t>
            </a:r>
          </a:p>
          <a:p>
            <a:pPr>
              <a:buFont typeface="Wingdings" panose="05000000000000000000" pitchFamily="2" charset="2"/>
              <a:buChar char="Ø"/>
            </a:pPr>
            <a:r>
              <a:rPr lang="en-US" sz="1800" dirty="0">
                <a:latin typeface="Calibri Light" panose="020F0302020204030204" pitchFamily="34" charset="0"/>
                <a:cs typeface="Calibri Light" panose="020F0302020204030204" pitchFamily="34" charset="0"/>
              </a:rPr>
              <a:t>This bridge is located over the </a:t>
            </a:r>
            <a:r>
              <a:rPr lang="en-US" sz="1800" dirty="0" err="1">
                <a:latin typeface="Calibri Light" panose="020F0302020204030204" pitchFamily="34" charset="0"/>
                <a:cs typeface="Calibri Light" panose="020F0302020204030204" pitchFamily="34" charset="0"/>
              </a:rPr>
              <a:t>Surma</a:t>
            </a:r>
            <a:r>
              <a:rPr lang="en-US" sz="1800" dirty="0">
                <a:latin typeface="Calibri Light" panose="020F0302020204030204" pitchFamily="34" charset="0"/>
                <a:cs typeface="Calibri Light" panose="020F0302020204030204" pitchFamily="34" charset="0"/>
              </a:rPr>
              <a:t> River at the middle of </a:t>
            </a:r>
            <a:r>
              <a:rPr lang="en-US" sz="1800" dirty="0" err="1">
                <a:latin typeface="Calibri Light" panose="020F0302020204030204" pitchFamily="34" charset="0"/>
                <a:cs typeface="Calibri Light" panose="020F0302020204030204" pitchFamily="34" charset="0"/>
              </a:rPr>
              <a:t>Sylhet</a:t>
            </a:r>
            <a:r>
              <a:rPr lang="en-US" sz="1800" dirty="0">
                <a:latin typeface="Calibri Light" panose="020F0302020204030204" pitchFamily="34" charset="0"/>
                <a:cs typeface="Calibri Light" panose="020F0302020204030204" pitchFamily="34" charset="0"/>
              </a:rPr>
              <a:t> city which is 246 </a:t>
            </a:r>
            <a:r>
              <a:rPr lang="en-US" sz="1800" dirty="0" err="1">
                <a:latin typeface="Calibri Light" panose="020F0302020204030204" pitchFamily="34" charset="0"/>
                <a:cs typeface="Calibri Light" panose="020F0302020204030204" pitchFamily="34" charset="0"/>
              </a:rPr>
              <a:t>kilometres</a:t>
            </a:r>
            <a:r>
              <a:rPr lang="en-US" sz="1800" dirty="0">
                <a:latin typeface="Calibri Light" panose="020F0302020204030204" pitchFamily="34" charset="0"/>
                <a:cs typeface="Calibri Light" panose="020F0302020204030204" pitchFamily="34" charset="0"/>
              </a:rPr>
              <a:t> (153 mi) northeast of Dhaka, the capital of Bangladesh.</a:t>
            </a:r>
          </a:p>
          <a:p>
            <a:pPr>
              <a:buFont typeface="Wingdings" panose="05000000000000000000" pitchFamily="2" charset="2"/>
              <a:buChar char="Ø"/>
            </a:pPr>
            <a:r>
              <a:rPr lang="en-US" sz="1800" dirty="0">
                <a:latin typeface="Calibri Light" panose="020F0302020204030204" pitchFamily="34" charset="0"/>
                <a:cs typeface="Calibri Light" panose="020F0302020204030204" pitchFamily="34" charset="0"/>
              </a:rPr>
              <a:t>This bridge was built in 1936 and is named after Sir Michael Keane who was the English Governor of Assam from 1932 to 1937.</a:t>
            </a:r>
            <a:endParaRPr lang="en-US" sz="1800" baseline="30000" dirty="0">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sz="1800" dirty="0">
                <a:latin typeface="Calibri Light" panose="020F0302020204030204" pitchFamily="34" charset="0"/>
                <a:cs typeface="Calibri Light" panose="020F0302020204030204" pitchFamily="34" charset="0"/>
              </a:rPr>
              <a:t>It is made of iron and steel and looks like a bow. The bridge is 1150 feet long and 18 feet breadth. About Taka 5.6 million was spent to build the bridge.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226" y="1948086"/>
            <a:ext cx="5450774" cy="4573000"/>
          </a:xfrm>
          <a:prstGeom prst="rect">
            <a:avLst/>
          </a:prstGeom>
        </p:spPr>
      </p:pic>
    </p:spTree>
    <p:extLst>
      <p:ext uri="{BB962C8B-B14F-4D97-AF65-F5344CB8AC3E}">
        <p14:creationId xmlns:p14="http://schemas.microsoft.com/office/powerpoint/2010/main" val="3383275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0E48-FE28-4A25-A78C-A5C24BE9C327}"/>
              </a:ext>
            </a:extLst>
          </p:cNvPr>
          <p:cNvSpPr>
            <a:spLocks noGrp="1"/>
          </p:cNvSpPr>
          <p:nvPr>
            <p:ph type="title"/>
          </p:nvPr>
        </p:nvSpPr>
        <p:spPr/>
        <p:txBody>
          <a:bodyPr/>
          <a:lstStyle/>
          <a:p>
            <a:r>
              <a:rPr lang="en-US" dirty="0"/>
              <a:t>Sources –</a:t>
            </a:r>
            <a:br>
              <a:rPr lang="en-US" dirty="0"/>
            </a:br>
            <a:endParaRPr lang="en-US" dirty="0"/>
          </a:p>
        </p:txBody>
      </p:sp>
      <p:sp>
        <p:nvSpPr>
          <p:cNvPr id="3" name="Content Placeholder 2">
            <a:extLst>
              <a:ext uri="{FF2B5EF4-FFF2-40B4-BE49-F238E27FC236}">
                <a16:creationId xmlns:a16="http://schemas.microsoft.com/office/drawing/2014/main" id="{1C12655C-C995-42B6-B7D7-F75B04ABB2DC}"/>
              </a:ext>
            </a:extLst>
          </p:cNvPr>
          <p:cNvSpPr>
            <a:spLocks noGrp="1"/>
          </p:cNvSpPr>
          <p:nvPr>
            <p:ph sz="quarter" idx="13"/>
          </p:nvPr>
        </p:nvSpPr>
        <p:spPr/>
        <p:txBody>
          <a:bodyPr/>
          <a:lstStyle/>
          <a:p>
            <a:pPr marL="0" indent="0">
              <a:buNone/>
            </a:pPr>
            <a:endParaRPr lang="en-US" dirty="0"/>
          </a:p>
          <a:p>
            <a:r>
              <a:rPr lang="en-US" dirty="0"/>
              <a:t>1.https://en.wikipedia.org/wiki/</a:t>
            </a:r>
            <a:r>
              <a:rPr lang="en-US" dirty="0" err="1"/>
              <a:t>Bangabandhu_Bridge</a:t>
            </a:r>
            <a:endParaRPr lang="en-US" dirty="0"/>
          </a:p>
          <a:p>
            <a:r>
              <a:rPr lang="en-US" dirty="0"/>
              <a:t>2.https://en.wikipedia.org/wiki/</a:t>
            </a:r>
            <a:r>
              <a:rPr lang="en-US" dirty="0" err="1"/>
              <a:t>Meghna_Bridge</a:t>
            </a:r>
            <a:endParaRPr lang="en-US" dirty="0"/>
          </a:p>
          <a:p>
            <a:r>
              <a:rPr lang="en-US" dirty="0"/>
              <a:t>3.https://en.wikipedia.org/wiki/</a:t>
            </a:r>
            <a:r>
              <a:rPr lang="en-US" dirty="0" err="1"/>
              <a:t>Hardinge_Bridge</a:t>
            </a:r>
            <a:endParaRPr lang="en-US" dirty="0"/>
          </a:p>
          <a:p>
            <a:r>
              <a:rPr lang="en-US" dirty="0"/>
              <a:t>4.https://en.wikipedia.org/wiki/</a:t>
            </a:r>
            <a:r>
              <a:rPr lang="en-US" dirty="0" err="1"/>
              <a:t>Shah_Amanat_Bridge</a:t>
            </a:r>
            <a:endParaRPr lang="en-US" dirty="0"/>
          </a:p>
          <a:p>
            <a:r>
              <a:rPr lang="en-US" dirty="0"/>
              <a:t>5.https://en.wikipedia.org/wiki/</a:t>
            </a:r>
            <a:r>
              <a:rPr lang="en-US" dirty="0" err="1"/>
              <a:t>Keane_Bridge</a:t>
            </a:r>
            <a:endParaRPr lang="en-US" dirty="0"/>
          </a:p>
          <a:p>
            <a:pPr marL="0" indent="0">
              <a:buNone/>
            </a:pPr>
            <a:endParaRPr lang="en-US" dirty="0"/>
          </a:p>
        </p:txBody>
      </p:sp>
    </p:spTree>
    <p:extLst>
      <p:ext uri="{BB962C8B-B14F-4D97-AF65-F5344CB8AC3E}">
        <p14:creationId xmlns:p14="http://schemas.microsoft.com/office/powerpoint/2010/main" val="348467828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54</TotalTime>
  <Words>721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Times New Roman</vt:lpstr>
      <vt:lpstr>Tw Cen MT</vt:lpstr>
      <vt:lpstr>Wingdings</vt:lpstr>
      <vt:lpstr>Droplet</vt:lpstr>
      <vt:lpstr>WELCOME TO MY PRESENTATION</vt:lpstr>
      <vt:lpstr>PowerPoint Presentation</vt:lpstr>
      <vt:lpstr>Bangabandhu Bridge</vt:lpstr>
      <vt:lpstr>Meghna Bridge</vt:lpstr>
      <vt:lpstr>Hardinge Bridge</vt:lpstr>
      <vt:lpstr>Shah Amanat Bridge </vt:lpstr>
      <vt:lpstr>Keane Bridge </vt:lpstr>
      <vt:lpstr>Sources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USER</dc:creator>
  <cp:lastModifiedBy>umama jf</cp:lastModifiedBy>
  <cp:revision>7</cp:revision>
  <dcterms:created xsi:type="dcterms:W3CDTF">2021-04-15T09:52:25Z</dcterms:created>
  <dcterms:modified xsi:type="dcterms:W3CDTF">2021-04-15T11:09:24Z</dcterms:modified>
</cp:coreProperties>
</file>