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81" r:id="rId6"/>
    <p:sldId id="268" r:id="rId7"/>
    <p:sldId id="282" r:id="rId8"/>
    <p:sldId id="284" r:id="rId9"/>
    <p:sldId id="285" r:id="rId10"/>
    <p:sldId id="286" r:id="rId11"/>
    <p:sldId id="287" r:id="rId12"/>
    <p:sldId id="288" r:id="rId13"/>
    <p:sldId id="289" r:id="rId14"/>
    <p:sldId id="290" r:id="rId15"/>
    <p:sldId id="291" r:id="rId16"/>
    <p:sldId id="292" r:id="rId17"/>
    <p:sldId id="293" r:id="rId18"/>
    <p:sldId id="294" r:id="rId19"/>
    <p:sldId id="299" r:id="rId20"/>
    <p:sldId id="295" r:id="rId21"/>
    <p:sldId id="296" r:id="rId22"/>
    <p:sldId id="297" r:id="rId23"/>
    <p:sldId id="298" r:id="rId24"/>
    <p:sldId id="279"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70" d="100"/>
          <a:sy n="70" d="100"/>
        </p:scale>
        <p:origin x="13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03F58406-7C9C-4F54-8B4B-348BF2D5CFFF}"/>
    <pc:docChg chg="custSel modSld">
      <pc:chgData name="SYEDA ANIKA TASNIM" userId="8fb70a1d-16e3-4c86-a699-7b87e9bfa60b" providerId="ADAL" clId="{03F58406-7C9C-4F54-8B4B-348BF2D5CFFF}" dt="2020-07-07T07:12:31.451" v="70" actId="20577"/>
      <pc:docMkLst>
        <pc:docMk/>
      </pc:docMkLst>
      <pc:sldChg chg="modSp mod">
        <pc:chgData name="SYEDA ANIKA TASNIM" userId="8fb70a1d-16e3-4c86-a699-7b87e9bfa60b" providerId="ADAL" clId="{03F58406-7C9C-4F54-8B4B-348BF2D5CFFF}" dt="2020-07-07T07:12:31.451" v="70" actId="20577"/>
        <pc:sldMkLst>
          <pc:docMk/>
          <pc:sldMk cId="700707328" sldId="256"/>
        </pc:sldMkLst>
        <pc:graphicFrameChg chg="modGraphic">
          <ac:chgData name="SYEDA ANIKA TASNIM" userId="8fb70a1d-16e3-4c86-a699-7b87e9bfa60b" providerId="ADAL" clId="{03F58406-7C9C-4F54-8B4B-348BF2D5CFFF}" dt="2020-07-07T07:12:31.451" v="70"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 &amp; 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39985059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112352">
                  <a:extLst>
                    <a:ext uri="{9D8B030D-6E8A-4147-A177-3AD203B41FA5}">
                      <a16:colId xmlns:a16="http://schemas.microsoft.com/office/drawing/2014/main" xmlns="" val="1762131981"/>
                    </a:ext>
                  </a:extLst>
                </a:gridCol>
                <a:gridCol w="1359877">
                  <a:extLst>
                    <a:ext uri="{9D8B030D-6E8A-4147-A177-3AD203B41FA5}">
                      <a16:colId xmlns:a16="http://schemas.microsoft.com/office/drawing/2014/main" xmlns="" val="445458238"/>
                    </a:ext>
                  </a:extLst>
                </a:gridCol>
                <a:gridCol w="1754711">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t>
            </a:r>
            <a:r>
              <a:rPr lang="en-US" dirty="0" smtClean="0"/>
              <a:t>a 2D array </a:t>
            </a:r>
            <a:r>
              <a:rPr lang="en-US" sz="1950" b="1" dirty="0" err="1" smtClean="0">
                <a:latin typeface="Courier New" panose="02070309020205020404" pitchFamily="49" charset="0"/>
                <a:cs typeface="Courier New" panose="02070309020205020404" pitchFamily="49" charset="0"/>
              </a:rPr>
              <a:t>mimo</a:t>
            </a:r>
            <a:r>
              <a:rPr lang="en-US" sz="1950" b="1" dirty="0" smtClean="0">
                <a:latin typeface="Courier New" panose="02070309020205020404" pitchFamily="49" charset="0"/>
                <a:cs typeface="Courier New" panose="02070309020205020404" pitchFamily="49" charset="0"/>
              </a:rPr>
              <a:t>[R][C]</a:t>
            </a:r>
            <a:r>
              <a:rPr lang="en-US" sz="1950" dirty="0" smtClean="0"/>
              <a:t> </a:t>
            </a:r>
            <a:r>
              <a:rPr lang="en-US" dirty="0" smtClean="0"/>
              <a:t>each element addressed by </a:t>
            </a:r>
            <a:r>
              <a:rPr lang="en-US" sz="1950" b="1" dirty="0" smtClean="0">
                <a:latin typeface="Courier New" panose="02070309020205020404" pitchFamily="49" charset="0"/>
                <a:cs typeface="Courier New" panose="02070309020205020404" pitchFamily="49" charset="0"/>
              </a:rPr>
              <a:t>&amp;</a:t>
            </a:r>
            <a:r>
              <a:rPr lang="en-US" sz="1950" b="1" dirty="0" err="1" smtClean="0">
                <a:latin typeface="Courier New" panose="02070309020205020404" pitchFamily="49" charset="0"/>
                <a:cs typeface="Courier New" panose="02070309020205020404" pitchFamily="49" charset="0"/>
              </a:rPr>
              <a:t>mimo</a:t>
            </a:r>
            <a:r>
              <a:rPr lang="en-US" sz="1950" b="1" dirty="0" smtClean="0">
                <a:latin typeface="Courier New" panose="02070309020205020404" pitchFamily="49" charset="0"/>
                <a:cs typeface="Courier New" panose="02070309020205020404" pitchFamily="49" charset="0"/>
              </a:rPr>
              <a:t>[</a:t>
            </a:r>
            <a:r>
              <a:rPr lang="en-US" sz="1950" b="1" dirty="0" err="1" smtClean="0">
                <a:latin typeface="Courier New" panose="02070309020205020404" pitchFamily="49" charset="0"/>
                <a:cs typeface="Courier New" panose="02070309020205020404" pitchFamily="49" charset="0"/>
              </a:rPr>
              <a:t>i</a:t>
            </a:r>
            <a:r>
              <a:rPr lang="en-US" sz="1950" b="1" dirty="0" smtClean="0">
                <a:latin typeface="Courier New" panose="02070309020205020404" pitchFamily="49" charset="0"/>
                <a:cs typeface="Courier New" panose="02070309020205020404" pitchFamily="49" charset="0"/>
              </a:rPr>
              <a:t>][j]</a:t>
            </a:r>
            <a:r>
              <a:rPr lang="en-US" dirty="0" smtClean="0"/>
              <a:t>,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xmlns="" val="20000"/>
                    </a:ext>
                  </a:extLst>
                </a:gridCol>
                <a:gridCol w="374880">
                  <a:extLst>
                    <a:ext uri="{9D8B030D-6E8A-4147-A177-3AD203B41FA5}">
                      <a16:colId xmlns:a16="http://schemas.microsoft.com/office/drawing/2014/main" xmlns="" val="20001"/>
                    </a:ext>
                  </a:extLst>
                </a:gridCol>
                <a:gridCol w="406620">
                  <a:extLst>
                    <a:ext uri="{9D8B030D-6E8A-4147-A177-3AD203B41FA5}">
                      <a16:colId xmlns:a16="http://schemas.microsoft.com/office/drawing/2014/main" xmlns="" val="20002"/>
                    </a:ext>
                  </a:extLst>
                </a:gridCol>
                <a:gridCol w="398959">
                  <a:extLst>
                    <a:ext uri="{9D8B030D-6E8A-4147-A177-3AD203B41FA5}">
                      <a16:colId xmlns:a16="http://schemas.microsoft.com/office/drawing/2014/main" xmlns="" val="20003"/>
                    </a:ext>
                  </a:extLst>
                </a:gridCol>
                <a:gridCol w="413769">
                  <a:extLst>
                    <a:ext uri="{9D8B030D-6E8A-4147-A177-3AD203B41FA5}">
                      <a16:colId xmlns:a16="http://schemas.microsoft.com/office/drawing/2014/main" xmlns="" val="20004"/>
                    </a:ext>
                  </a:extLst>
                </a:gridCol>
                <a:gridCol w="363644">
                  <a:extLst>
                    <a:ext uri="{9D8B030D-6E8A-4147-A177-3AD203B41FA5}">
                      <a16:colId xmlns:a16="http://schemas.microsoft.com/office/drawing/2014/main" xmlns="" val="20005"/>
                    </a:ext>
                  </a:extLst>
                </a:gridCol>
                <a:gridCol w="370173">
                  <a:extLst>
                    <a:ext uri="{9D8B030D-6E8A-4147-A177-3AD203B41FA5}">
                      <a16:colId xmlns:a16="http://schemas.microsoft.com/office/drawing/2014/main" xmlns="" val="20006"/>
                    </a:ext>
                  </a:extLst>
                </a:gridCol>
                <a:gridCol w="384880">
                  <a:extLst>
                    <a:ext uri="{9D8B030D-6E8A-4147-A177-3AD203B41FA5}">
                      <a16:colId xmlns:a16="http://schemas.microsoft.com/office/drawing/2014/main" xmlns="" val="20007"/>
                    </a:ext>
                  </a:extLst>
                </a:gridCol>
                <a:gridCol w="399980">
                  <a:extLst>
                    <a:ext uri="{9D8B030D-6E8A-4147-A177-3AD203B41FA5}">
                      <a16:colId xmlns:a16="http://schemas.microsoft.com/office/drawing/2014/main" xmlns="" val="20008"/>
                    </a:ext>
                  </a:extLst>
                </a:gridCol>
                <a:gridCol w="362623">
                  <a:extLst>
                    <a:ext uri="{9D8B030D-6E8A-4147-A177-3AD203B41FA5}">
                      <a16:colId xmlns:a16="http://schemas.microsoft.com/office/drawing/2014/main" xmlns="" val="20009"/>
                    </a:ext>
                  </a:extLst>
                </a:gridCol>
                <a:gridCol w="398958">
                  <a:extLst>
                    <a:ext uri="{9D8B030D-6E8A-4147-A177-3AD203B41FA5}">
                      <a16:colId xmlns:a16="http://schemas.microsoft.com/office/drawing/2014/main" xmlns="" val="20010"/>
                    </a:ext>
                  </a:extLst>
                </a:gridCol>
                <a:gridCol w="398958">
                  <a:extLst>
                    <a:ext uri="{9D8B030D-6E8A-4147-A177-3AD203B41FA5}">
                      <a16:colId xmlns:a16="http://schemas.microsoft.com/office/drawing/2014/main" xmlns="" val="20011"/>
                    </a:ext>
                  </a:extLst>
                </a:gridCol>
                <a:gridCol w="399980">
                  <a:extLst>
                    <a:ext uri="{9D8B030D-6E8A-4147-A177-3AD203B41FA5}">
                      <a16:colId xmlns:a16="http://schemas.microsoft.com/office/drawing/2014/main" xmlns="" val="20012"/>
                    </a:ext>
                  </a:extLst>
                </a:gridCol>
                <a:gridCol w="363644">
                  <a:extLst>
                    <a:ext uri="{9D8B030D-6E8A-4147-A177-3AD203B41FA5}">
                      <a16:colId xmlns:a16="http://schemas.microsoft.com/office/drawing/2014/main" xmlns="" val="20013"/>
                    </a:ext>
                  </a:extLst>
                </a:gridCol>
                <a:gridCol w="399213">
                  <a:extLst>
                    <a:ext uri="{9D8B030D-6E8A-4147-A177-3AD203B41FA5}">
                      <a16:colId xmlns:a16="http://schemas.microsoft.com/office/drawing/2014/main" xmlns="" val="20014"/>
                    </a:ext>
                  </a:extLst>
                </a:gridCol>
                <a:gridCol w="397427">
                  <a:extLst>
                    <a:ext uri="{9D8B030D-6E8A-4147-A177-3AD203B41FA5}">
                      <a16:colId xmlns:a16="http://schemas.microsoft.com/office/drawing/2014/main" xmlns="" val="20015"/>
                    </a:ext>
                  </a:extLst>
                </a:gridCol>
                <a:gridCol w="400745">
                  <a:extLst>
                    <a:ext uri="{9D8B030D-6E8A-4147-A177-3AD203B41FA5}">
                      <a16:colId xmlns:a16="http://schemas.microsoft.com/office/drawing/2014/main" xmlns="" val="20016"/>
                    </a:ext>
                  </a:extLst>
                </a:gridCol>
                <a:gridCol w="392829">
                  <a:extLst>
                    <a:ext uri="{9D8B030D-6E8A-4147-A177-3AD203B41FA5}">
                      <a16:colId xmlns:a16="http://schemas.microsoft.com/office/drawing/2014/main" xmlns="" val="20017"/>
                    </a:ext>
                  </a:extLst>
                </a:gridCol>
                <a:gridCol w="384662">
                  <a:extLst>
                    <a:ext uri="{9D8B030D-6E8A-4147-A177-3AD203B41FA5}">
                      <a16:colId xmlns:a16="http://schemas.microsoft.com/office/drawing/2014/main" xmlns="" val="20018"/>
                    </a:ext>
                  </a:extLst>
                </a:gridCol>
                <a:gridCol w="376814">
                  <a:extLst>
                    <a:ext uri="{9D8B030D-6E8A-4147-A177-3AD203B41FA5}">
                      <a16:colId xmlns:a16="http://schemas.microsoft.com/office/drawing/2014/main" xmlns="" val="20019"/>
                    </a:ext>
                  </a:extLst>
                </a:gridCol>
                <a:gridCol w="334022">
                  <a:extLst>
                    <a:ext uri="{9D8B030D-6E8A-4147-A177-3AD203B41FA5}">
                      <a16:colId xmlns:a16="http://schemas.microsoft.com/office/drawing/2014/main" xmlns="" val="20020"/>
                    </a:ext>
                  </a:extLst>
                </a:gridCol>
                <a:gridCol w="324995">
                  <a:extLst>
                    <a:ext uri="{9D8B030D-6E8A-4147-A177-3AD203B41FA5}">
                      <a16:colId xmlns:a16="http://schemas.microsoft.com/office/drawing/2014/main" xmlns=""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3"/>
                  </a:ext>
                </a:extLst>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4"/>
                  </a:ext>
                </a:extLst>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2421467942"/>
              </p:ext>
            </p:extLst>
          </p:nvPr>
        </p:nvGraphicFramePr>
        <p:xfrm>
          <a:off x="6097754" y="1379911"/>
          <a:ext cx="2610144" cy="2102451"/>
        </p:xfrm>
        <a:graphic>
          <a:graphicData uri="http://schemas.openxmlformats.org/drawingml/2006/table">
            <a:tbl>
              <a:tblPr firstRow="1" bandRow="1">
                <a:tableStyleId>{2D5ABB26-0587-4C30-8999-92F81FD0307C}</a:tableStyleId>
              </a:tblPr>
              <a:tblGrid>
                <a:gridCol w="482973">
                  <a:extLst>
                    <a:ext uri="{9D8B030D-6E8A-4147-A177-3AD203B41FA5}">
                      <a16:colId xmlns:a16="http://schemas.microsoft.com/office/drawing/2014/main" xmlns="" val="20000"/>
                    </a:ext>
                  </a:extLst>
                </a:gridCol>
                <a:gridCol w="162560">
                  <a:extLst>
                    <a:ext uri="{9D8B030D-6E8A-4147-A177-3AD203B41FA5}">
                      <a16:colId xmlns:a16="http://schemas.microsoft.com/office/drawing/2014/main" xmlns="" val="20001"/>
                    </a:ext>
                  </a:extLst>
                </a:gridCol>
                <a:gridCol w="162560">
                  <a:extLst>
                    <a:ext uri="{9D8B030D-6E8A-4147-A177-3AD203B41FA5}">
                      <a16:colId xmlns:a16="http://schemas.microsoft.com/office/drawing/2014/main" xmlns="" val="20002"/>
                    </a:ext>
                  </a:extLst>
                </a:gridCol>
                <a:gridCol w="162560">
                  <a:extLst>
                    <a:ext uri="{9D8B030D-6E8A-4147-A177-3AD203B41FA5}">
                      <a16:colId xmlns:a16="http://schemas.microsoft.com/office/drawing/2014/main" xmlns="" val="20003"/>
                    </a:ext>
                  </a:extLst>
                </a:gridCol>
                <a:gridCol w="162560">
                  <a:extLst>
                    <a:ext uri="{9D8B030D-6E8A-4147-A177-3AD203B41FA5}">
                      <a16:colId xmlns:a16="http://schemas.microsoft.com/office/drawing/2014/main" xmlns="" val="20004"/>
                    </a:ext>
                  </a:extLst>
                </a:gridCol>
                <a:gridCol w="162560">
                  <a:extLst>
                    <a:ext uri="{9D8B030D-6E8A-4147-A177-3AD203B41FA5}">
                      <a16:colId xmlns:a16="http://schemas.microsoft.com/office/drawing/2014/main" xmlns="" val="20005"/>
                    </a:ext>
                  </a:extLst>
                </a:gridCol>
                <a:gridCol w="162560">
                  <a:extLst>
                    <a:ext uri="{9D8B030D-6E8A-4147-A177-3AD203B41FA5}">
                      <a16:colId xmlns:a16="http://schemas.microsoft.com/office/drawing/2014/main" xmlns="" val="20006"/>
                    </a:ext>
                  </a:extLst>
                </a:gridCol>
                <a:gridCol w="162560">
                  <a:extLst>
                    <a:ext uri="{9D8B030D-6E8A-4147-A177-3AD203B41FA5}">
                      <a16:colId xmlns:a16="http://schemas.microsoft.com/office/drawing/2014/main" xmlns="" val="20007"/>
                    </a:ext>
                  </a:extLst>
                </a:gridCol>
                <a:gridCol w="162560">
                  <a:extLst>
                    <a:ext uri="{9D8B030D-6E8A-4147-A177-3AD203B41FA5}">
                      <a16:colId xmlns:a16="http://schemas.microsoft.com/office/drawing/2014/main" xmlns="" val="20008"/>
                    </a:ext>
                  </a:extLst>
                </a:gridCol>
                <a:gridCol w="162560">
                  <a:extLst>
                    <a:ext uri="{9D8B030D-6E8A-4147-A177-3AD203B41FA5}">
                      <a16:colId xmlns:a16="http://schemas.microsoft.com/office/drawing/2014/main" xmlns="" val="20009"/>
                    </a:ext>
                  </a:extLst>
                </a:gridCol>
                <a:gridCol w="162560">
                  <a:extLst>
                    <a:ext uri="{9D8B030D-6E8A-4147-A177-3AD203B41FA5}">
                      <a16:colId xmlns:a16="http://schemas.microsoft.com/office/drawing/2014/main" xmlns="" val="20010"/>
                    </a:ext>
                  </a:extLst>
                </a:gridCol>
                <a:gridCol w="162560">
                  <a:extLst>
                    <a:ext uri="{9D8B030D-6E8A-4147-A177-3AD203B41FA5}">
                      <a16:colId xmlns:a16="http://schemas.microsoft.com/office/drawing/2014/main" xmlns="" val="20011"/>
                    </a:ext>
                  </a:extLst>
                </a:gridCol>
                <a:gridCol w="176451">
                  <a:extLst>
                    <a:ext uri="{9D8B030D-6E8A-4147-A177-3AD203B41FA5}">
                      <a16:colId xmlns:a16="http://schemas.microsoft.com/office/drawing/2014/main" xmlns="" val="20012"/>
                    </a:ext>
                  </a:extLst>
                </a:gridCol>
                <a:gridCol w="162560">
                  <a:extLst>
                    <a:ext uri="{9D8B030D-6E8A-4147-A177-3AD203B41FA5}">
                      <a16:colId xmlns:a16="http://schemas.microsoft.com/office/drawing/2014/main" xmlns="" val="20013"/>
                    </a:ext>
                  </a:extLst>
                </a:gridCol>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575</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a:t>579</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1"/>
                  </a:ext>
                </a:extLst>
              </a:tr>
              <a:tr h="174814">
                <a:tc rowSpan="2">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r h="0">
                <a:tc rowSpan="2">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4"/>
                  </a:ext>
                </a:extLst>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t>583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5"/>
                  </a:ext>
                </a:extLst>
              </a:tr>
              <a:tr h="0">
                <a:tc rowSpan="2">
                  <a:txBody>
                    <a:bodyPr/>
                    <a:lstStyle/>
                    <a:p>
                      <a:pPr algn="ct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6"/>
                  </a:ext>
                </a:extLst>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7"/>
                  </a:ext>
                </a:extLst>
              </a:tr>
              <a:tr h="167417">
                <a:tc rowSpan="2">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10"/>
                  </a:ext>
                </a:extLst>
              </a:tr>
              <a:tr h="251460">
                <a:tc>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12"/>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13"/>
                  </a:ext>
                </a:extLst>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13" name="TextBox 12">
            <a:extLst>
              <a:ext uri="{FF2B5EF4-FFF2-40B4-BE49-F238E27FC236}">
                <a16:creationId xmlns:a16="http://schemas.microsoft.com/office/drawing/2014/main" xmlns="" id="{10A5C87D-8662-4AF3-A6B3-89FBFD24F455}"/>
              </a:ext>
            </a:extLst>
          </p:cNvPr>
          <p:cNvSpPr txBox="1"/>
          <p:nvPr/>
        </p:nvSpPr>
        <p:spPr>
          <a:xfrm>
            <a:off x="6035793" y="2039300"/>
            <a:ext cx="677474" cy="261610"/>
          </a:xfrm>
          <a:prstGeom prst="rect">
            <a:avLst/>
          </a:prstGeom>
          <a:noFill/>
        </p:spPr>
        <p:txBody>
          <a:bodyPr wrap="square">
            <a:spAutoFit/>
          </a:bodyPr>
          <a:lstStyle/>
          <a:p>
            <a:r>
              <a:rPr lang="en-US" sz="1100" b="1" dirty="0"/>
              <a:t>579</a:t>
            </a:r>
            <a:r>
              <a:rPr lang="en-US" sz="1100" b="1" dirty="0">
                <a:sym typeface="Wingdings" panose="05000000000000000000" pitchFamily="2" charset="2"/>
              </a:rPr>
              <a:t></a:t>
            </a:r>
            <a:endParaRPr lang="en-US" sz="1100" dirty="0"/>
          </a:p>
        </p:txBody>
      </p:sp>
    </p:spTree>
    <p:extLst>
      <p:ext uri="{BB962C8B-B14F-4D97-AF65-F5344CB8AC3E}">
        <p14:creationId xmlns:p14="http://schemas.microsoft.com/office/powerpoint/2010/main" val="3506545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dirty="0" err="1">
                <a:cs typeface="Courier New" panose="02070309020205020404" pitchFamily="49" charset="0"/>
              </a:rPr>
              <a:t>i</a:t>
            </a:r>
            <a:r>
              <a:rPr lang="en-US" dirty="0">
                <a:cs typeface="Courier New" panose="02070309020205020404" pitchFamily="49" charset="0"/>
              </a:rPr>
              <a:t> *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xmlns="" val="20000"/>
                    </a:ext>
                  </a:extLst>
                </a:gridCol>
                <a:gridCol w="559936">
                  <a:extLst>
                    <a:ext uri="{9D8B030D-6E8A-4147-A177-3AD203B41FA5}">
                      <a16:colId xmlns:a16="http://schemas.microsoft.com/office/drawing/2014/main" xmlns="" val="20001"/>
                    </a:ext>
                  </a:extLst>
                </a:gridCol>
                <a:gridCol w="570645">
                  <a:extLst>
                    <a:ext uri="{9D8B030D-6E8A-4147-A177-3AD203B41FA5}">
                      <a16:colId xmlns:a16="http://schemas.microsoft.com/office/drawing/2014/main" xmlns="" val="20002"/>
                    </a:ext>
                  </a:extLst>
                </a:gridCol>
                <a:gridCol w="543872">
                  <a:extLst>
                    <a:ext uri="{9D8B030D-6E8A-4147-A177-3AD203B41FA5}">
                      <a16:colId xmlns:a16="http://schemas.microsoft.com/office/drawing/2014/main" xmlns="" val="20003"/>
                    </a:ext>
                  </a:extLst>
                </a:gridCol>
                <a:gridCol w="545402">
                  <a:extLst>
                    <a:ext uri="{9D8B030D-6E8A-4147-A177-3AD203B41FA5}">
                      <a16:colId xmlns:a16="http://schemas.microsoft.com/office/drawing/2014/main" xmlns="" val="20004"/>
                    </a:ext>
                  </a:extLst>
                </a:gridCol>
                <a:gridCol w="543872">
                  <a:extLst>
                    <a:ext uri="{9D8B030D-6E8A-4147-A177-3AD203B41FA5}">
                      <a16:colId xmlns:a16="http://schemas.microsoft.com/office/drawing/2014/main" xmlns="" val="20005"/>
                    </a:ext>
                  </a:extLst>
                </a:gridCol>
                <a:gridCol w="545402">
                  <a:extLst>
                    <a:ext uri="{9D8B030D-6E8A-4147-A177-3AD203B41FA5}">
                      <a16:colId xmlns:a16="http://schemas.microsoft.com/office/drawing/2014/main" xmlns="" val="20006"/>
                    </a:ext>
                  </a:extLst>
                </a:gridCol>
                <a:gridCol w="544637">
                  <a:extLst>
                    <a:ext uri="{9D8B030D-6E8A-4147-A177-3AD203B41FA5}">
                      <a16:colId xmlns:a16="http://schemas.microsoft.com/office/drawing/2014/main" xmlns="" val="20007"/>
                    </a:ext>
                  </a:extLst>
                </a:gridCol>
                <a:gridCol w="546932">
                  <a:extLst>
                    <a:ext uri="{9D8B030D-6E8A-4147-A177-3AD203B41FA5}">
                      <a16:colId xmlns:a16="http://schemas.microsoft.com/office/drawing/2014/main" xmlns="" val="20008"/>
                    </a:ext>
                  </a:extLst>
                </a:gridCol>
                <a:gridCol w="545402">
                  <a:extLst>
                    <a:ext uri="{9D8B030D-6E8A-4147-A177-3AD203B41FA5}">
                      <a16:colId xmlns:a16="http://schemas.microsoft.com/office/drawing/2014/main" xmlns="" val="20009"/>
                    </a:ext>
                  </a:extLst>
                </a:gridCol>
                <a:gridCol w="522454">
                  <a:extLst>
                    <a:ext uri="{9D8B030D-6E8A-4147-A177-3AD203B41FA5}">
                      <a16:colId xmlns:a16="http://schemas.microsoft.com/office/drawing/2014/main" xmlns="" val="20010"/>
                    </a:ext>
                  </a:extLst>
                </a:gridCol>
                <a:gridCol w="94088">
                  <a:extLst>
                    <a:ext uri="{9D8B030D-6E8A-4147-A177-3AD203B41FA5}">
                      <a16:colId xmlns:a16="http://schemas.microsoft.com/office/drawing/2014/main" xmlns=""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xmlns="" val="20000"/>
                    </a:ext>
                  </a:extLst>
                </a:gridCol>
                <a:gridCol w="480058">
                  <a:extLst>
                    <a:ext uri="{9D8B030D-6E8A-4147-A177-3AD203B41FA5}">
                      <a16:colId xmlns:a16="http://schemas.microsoft.com/office/drawing/2014/main" xmlns="" val="20001"/>
                    </a:ext>
                  </a:extLst>
                </a:gridCol>
                <a:gridCol w="489239">
                  <a:extLst>
                    <a:ext uri="{9D8B030D-6E8A-4147-A177-3AD203B41FA5}">
                      <a16:colId xmlns:a16="http://schemas.microsoft.com/office/drawing/2014/main" xmlns="" val="20002"/>
                    </a:ext>
                  </a:extLst>
                </a:gridCol>
                <a:gridCol w="466286">
                  <a:extLst>
                    <a:ext uri="{9D8B030D-6E8A-4147-A177-3AD203B41FA5}">
                      <a16:colId xmlns:a16="http://schemas.microsoft.com/office/drawing/2014/main" xmlns="" val="20003"/>
                    </a:ext>
                  </a:extLst>
                </a:gridCol>
                <a:gridCol w="467597">
                  <a:extLst>
                    <a:ext uri="{9D8B030D-6E8A-4147-A177-3AD203B41FA5}">
                      <a16:colId xmlns:a16="http://schemas.microsoft.com/office/drawing/2014/main" xmlns="" val="20004"/>
                    </a:ext>
                  </a:extLst>
                </a:gridCol>
                <a:gridCol w="466286">
                  <a:extLst>
                    <a:ext uri="{9D8B030D-6E8A-4147-A177-3AD203B41FA5}">
                      <a16:colId xmlns:a16="http://schemas.microsoft.com/office/drawing/2014/main" xmlns="" val="20005"/>
                    </a:ext>
                  </a:extLst>
                </a:gridCol>
                <a:gridCol w="467597">
                  <a:extLst>
                    <a:ext uri="{9D8B030D-6E8A-4147-A177-3AD203B41FA5}">
                      <a16:colId xmlns:a16="http://schemas.microsoft.com/office/drawing/2014/main" xmlns="" val="20006"/>
                    </a:ext>
                  </a:extLst>
                </a:gridCol>
                <a:gridCol w="466941">
                  <a:extLst>
                    <a:ext uri="{9D8B030D-6E8A-4147-A177-3AD203B41FA5}">
                      <a16:colId xmlns:a16="http://schemas.microsoft.com/office/drawing/2014/main" xmlns="" val="20007"/>
                    </a:ext>
                  </a:extLst>
                </a:gridCol>
                <a:gridCol w="468909">
                  <a:extLst>
                    <a:ext uri="{9D8B030D-6E8A-4147-A177-3AD203B41FA5}">
                      <a16:colId xmlns:a16="http://schemas.microsoft.com/office/drawing/2014/main" xmlns="" val="20008"/>
                    </a:ext>
                  </a:extLst>
                </a:gridCol>
                <a:gridCol w="467597">
                  <a:extLst>
                    <a:ext uri="{9D8B030D-6E8A-4147-A177-3AD203B41FA5}">
                      <a16:colId xmlns:a16="http://schemas.microsoft.com/office/drawing/2014/main" xmlns="" val="20009"/>
                    </a:ext>
                  </a:extLst>
                </a:gridCol>
                <a:gridCol w="447923">
                  <a:extLst>
                    <a:ext uri="{9D8B030D-6E8A-4147-A177-3AD203B41FA5}">
                      <a16:colId xmlns:a16="http://schemas.microsoft.com/office/drawing/2014/main" xmlns="" val="20010"/>
                    </a:ext>
                  </a:extLst>
                </a:gridCol>
                <a:gridCol w="447923">
                  <a:extLst>
                    <a:ext uri="{9D8B030D-6E8A-4147-A177-3AD203B41FA5}">
                      <a16:colId xmlns:a16="http://schemas.microsoft.com/office/drawing/2014/main" xmlns="" val="20011"/>
                    </a:ext>
                  </a:extLst>
                </a:gridCol>
                <a:gridCol w="447923">
                  <a:extLst>
                    <a:ext uri="{9D8B030D-6E8A-4147-A177-3AD203B41FA5}">
                      <a16:colId xmlns:a16="http://schemas.microsoft.com/office/drawing/2014/main" xmlns="" val="20012"/>
                    </a:ext>
                  </a:extLst>
                </a:gridCol>
                <a:gridCol w="80666">
                  <a:extLst>
                    <a:ext uri="{9D8B030D-6E8A-4147-A177-3AD203B41FA5}">
                      <a16:colId xmlns:a16="http://schemas.microsoft.com/office/drawing/2014/main" xmlns=""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2713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1950616035"/>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xmlns="" val="20000"/>
                    </a:ext>
                  </a:extLst>
                </a:gridCol>
                <a:gridCol w="4369382">
                  <a:extLst>
                    <a:ext uri="{9D8B030D-6E8A-4147-A177-3AD203B41FA5}">
                      <a16:colId xmlns:a16="http://schemas.microsoft.com/office/drawing/2014/main" xmlns=""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cout&lt;&lt;Greeting&lt;&lt;“, “&lt;&lt;</a:t>
                      </a:r>
                      <a:r>
                        <a:rPr lang="en-US" sz="1200" dirty="0" err="1" smtClean="0">
                          <a:effectLst/>
                          <a:latin typeface="Courier New" panose="02070309020205020404" pitchFamily="49" charset="0"/>
                          <a:cs typeface="Courier New" panose="02070309020205020404" pitchFamily="49" charset="0"/>
                        </a:rPr>
                        <a:t>FirstName</a:t>
                      </a:r>
                      <a:r>
                        <a:rPr lang="en-US" sz="12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xmlns=""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xmlns=""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231357043"/>
              </p:ext>
            </p:extLst>
          </p:nvPr>
        </p:nvGraphicFramePr>
        <p:xfrm>
          <a:off x="1446663" y="1405720"/>
          <a:ext cx="6482686" cy="4831308"/>
        </p:xfrm>
        <a:graphic>
          <a:graphicData uri="http://schemas.openxmlformats.org/drawingml/2006/table">
            <a:tbl>
              <a:tblPr firstRow="1" firstCol="1" bandRow="1">
                <a:tableStyleId>{2D5ABB26-0587-4C30-8999-92F81FD0307C}</a:tableStyleId>
              </a:tblPr>
              <a:tblGrid>
                <a:gridCol w="350421">
                  <a:extLst>
                    <a:ext uri="{9D8B030D-6E8A-4147-A177-3AD203B41FA5}">
                      <a16:colId xmlns:a16="http://schemas.microsoft.com/office/drawing/2014/main" xmlns="" val="20000"/>
                    </a:ext>
                  </a:extLst>
                </a:gridCol>
                <a:gridCol w="6132265">
                  <a:extLst>
                    <a:ext uri="{9D8B030D-6E8A-4147-A177-3AD203B41FA5}">
                      <a16:colId xmlns:a16="http://schemas.microsoft.com/office/drawing/2014/main" xmlns="" val="20001"/>
                    </a:ext>
                  </a:extLst>
                </a:gridCol>
              </a:tblGrid>
              <a:tr h="369617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smtClean="0">
                          <a:solidFill>
                            <a:srgbClr val="0000B0"/>
                          </a:solidFill>
                          <a:effectLst/>
                          <a:latin typeface="Courier New" panose="02070309020205020404" pitchFamily="49" charset="0"/>
                          <a:cs typeface="Courier New" panose="02070309020205020404" pitchFamily="49" charset="0"/>
                        </a:rPr>
                        <a:t>char </a:t>
                      </a:r>
                      <a:r>
                        <a:rPr lang="en-US" sz="1600" dirty="0" smtClean="0">
                          <a:solidFill>
                            <a:schemeClr val="tx1"/>
                          </a:solidFill>
                          <a:effectLst/>
                          <a:latin typeface="Courier New" panose="02070309020205020404" pitchFamily="49" charset="0"/>
                          <a:cs typeface="Courier New" panose="02070309020205020404" pitchFamily="49" charset="0"/>
                        </a:rPr>
                        <a:t>Question</a:t>
                      </a:r>
                      <a:r>
                        <a:rPr lang="en-US" sz="1600" dirty="0" smtClean="0">
                          <a:solidFill>
                            <a:srgbClr val="FF0000"/>
                          </a:solidFill>
                          <a:effectLst/>
                          <a:latin typeface="Courier New" panose="02070309020205020404" pitchFamily="49" charset="0"/>
                          <a:cs typeface="Courier New" panose="02070309020205020404" pitchFamily="49" charset="0"/>
                        </a:rPr>
                        <a:t>[]=</a:t>
                      </a:r>
                      <a:r>
                        <a:rPr lang="en-US" sz="1600" dirty="0" smtClean="0">
                          <a:solidFill>
                            <a:schemeClr val="tx1"/>
                          </a:solidFill>
                          <a:effectLst/>
                          <a:latin typeface="Courier New" panose="02070309020205020404" pitchFamily="49" charset="0"/>
                          <a:cs typeface="Courier New" panose="02070309020205020404" pitchFamily="49" charset="0"/>
                        </a:rPr>
                        <a:t>"</a:t>
                      </a:r>
                      <a:r>
                        <a:rPr lang="en-US" sz="1600" dirty="0" smtClean="0">
                          <a:solidFill>
                            <a:srgbClr val="002060"/>
                          </a:solidFill>
                          <a:effectLst/>
                          <a:latin typeface="Courier New" panose="02070309020205020404" pitchFamily="49" charset="0"/>
                          <a:cs typeface="Courier New" panose="02070309020205020404" pitchFamily="49" charset="0"/>
                        </a:rPr>
                        <a:t>Please, enter first name: "</a:t>
                      </a:r>
                      <a:r>
                        <a:rPr lang="en-US" sz="1600" dirty="0" smtClean="0">
                          <a:solidFill>
                            <a:srgbClr val="FF0000"/>
                          </a:solidFill>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  char </a:t>
                      </a:r>
                      <a:r>
                        <a:rPr lang="en-US" sz="1600" dirty="0" smtClean="0">
                          <a:solidFill>
                            <a:schemeClr val="tx1"/>
                          </a:solidFill>
                          <a:effectLst/>
                          <a:latin typeface="Courier New" panose="02070309020205020404" pitchFamily="49" charset="0"/>
                          <a:cs typeface="Courier New" panose="02070309020205020404" pitchFamily="49" charset="0"/>
                        </a:rPr>
                        <a:t>Greeting</a:t>
                      </a:r>
                      <a:r>
                        <a:rPr lang="en-US" sz="1600" dirty="0" smtClean="0">
                          <a:solidFill>
                            <a:srgbClr val="FF0000"/>
                          </a:solidFill>
                          <a:effectLst/>
                          <a:latin typeface="Courier New" panose="02070309020205020404" pitchFamily="49" charset="0"/>
                          <a:cs typeface="Courier New" panose="02070309020205020404" pitchFamily="49" charset="0"/>
                        </a:rPr>
                        <a:t>[] =</a:t>
                      </a:r>
                      <a:r>
                        <a:rPr lang="en-US" sz="1600" dirty="0" smtClean="0">
                          <a:solidFill>
                            <a:schemeClr val="tx1"/>
                          </a:solidFill>
                          <a:effectLst/>
                          <a:latin typeface="Courier New" panose="02070309020205020404" pitchFamily="49" charset="0"/>
                          <a:cs typeface="Courier New" panose="02070309020205020404" pitchFamily="49" charset="0"/>
                        </a:rPr>
                        <a:t> "Hello"</a:t>
                      </a:r>
                      <a:r>
                        <a:rPr lang="en-US" sz="1600" dirty="0" smtClean="0">
                          <a:solidFill>
                            <a:srgbClr val="FF0000"/>
                          </a:solidFill>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  char </a:t>
                      </a:r>
                      <a:r>
                        <a:rPr lang="en-US" sz="1600" dirty="0" err="1" smtClean="0">
                          <a:solidFill>
                            <a:srgbClr val="0000B0"/>
                          </a:solidFill>
                          <a:effectLst/>
                          <a:latin typeface="Courier New" panose="02070309020205020404" pitchFamily="49" charset="0"/>
                          <a:cs typeface="Courier New" panose="02070309020205020404" pitchFamily="49" charset="0"/>
                        </a:rPr>
                        <a:t>FirstName</a:t>
                      </a:r>
                      <a:r>
                        <a:rPr lang="en-US" sz="1600" dirty="0" smtClean="0">
                          <a:solidFill>
                            <a:srgbClr val="FF0000"/>
                          </a:solidFill>
                          <a:effectLst/>
                          <a:latin typeface="Courier New" panose="02070309020205020404" pitchFamily="49" charset="0"/>
                          <a:cs typeface="Courier New" panose="02070309020205020404" pitchFamily="49" charset="0"/>
                        </a:rPr>
                        <a:t>[80];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  </a:t>
                      </a:r>
                      <a:r>
                        <a:rPr lang="en-US" sz="1600" dirty="0" smtClean="0">
                          <a:solidFill>
                            <a:srgbClr val="00B050"/>
                          </a:solidFill>
                          <a:effectLst/>
                          <a:latin typeface="Courier New" panose="02070309020205020404" pitchFamily="49" charset="0"/>
                          <a:cs typeface="Courier New" panose="02070309020205020404" pitchFamily="49" charset="0"/>
                        </a:rPr>
                        <a:t>cout</a:t>
                      </a:r>
                      <a:r>
                        <a:rPr lang="en-US" sz="1600" dirty="0" smtClean="0">
                          <a:solidFill>
                            <a:srgbClr val="FF0000"/>
                          </a:solidFill>
                          <a:effectLst/>
                          <a:latin typeface="Courier New" panose="02070309020205020404" pitchFamily="49" charset="0"/>
                          <a:cs typeface="Courier New" panose="02070309020205020404" pitchFamily="49" charset="0"/>
                        </a:rPr>
                        <a:t>&lt;&lt;</a:t>
                      </a:r>
                      <a:r>
                        <a:rPr lang="en-US" sz="1600" dirty="0" smtClean="0">
                          <a:solidFill>
                            <a:srgbClr val="0000B0"/>
                          </a:solidFill>
                          <a:effectLst/>
                          <a:latin typeface="Courier New" panose="02070309020205020404" pitchFamily="49" charset="0"/>
                          <a:cs typeface="Courier New" panose="02070309020205020404" pitchFamily="49" charset="0"/>
                        </a:rPr>
                        <a:t>Question</a:t>
                      </a:r>
                      <a:r>
                        <a:rPr lang="en-US" sz="1600" dirty="0" smtClean="0">
                          <a:solidFill>
                            <a:srgbClr val="FF0000"/>
                          </a:solidFill>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  </a:t>
                      </a:r>
                      <a:r>
                        <a:rPr lang="en-US" sz="1600" dirty="0" err="1" smtClean="0">
                          <a:solidFill>
                            <a:srgbClr val="00B050"/>
                          </a:solidFill>
                          <a:effectLst/>
                          <a:latin typeface="Courier New" panose="02070309020205020404" pitchFamily="49" charset="0"/>
                          <a:cs typeface="Courier New" panose="02070309020205020404" pitchFamily="49" charset="0"/>
                        </a:rPr>
                        <a:t>cin</a:t>
                      </a:r>
                      <a:r>
                        <a:rPr lang="en-US" sz="1600" dirty="0" err="1" smtClean="0">
                          <a:solidFill>
                            <a:srgbClr val="0000B0"/>
                          </a:solidFill>
                          <a:effectLst/>
                          <a:latin typeface="Courier New" panose="02070309020205020404" pitchFamily="49" charset="0"/>
                          <a:cs typeface="Courier New" panose="02070309020205020404" pitchFamily="49" charset="0"/>
                        </a:rPr>
                        <a:t>.get</a:t>
                      </a:r>
                      <a:r>
                        <a:rPr lang="en-US" sz="1600" dirty="0" smtClean="0">
                          <a:solidFill>
                            <a:srgbClr val="FF0000"/>
                          </a:solidFill>
                          <a:effectLst/>
                          <a:latin typeface="Courier New" panose="02070309020205020404" pitchFamily="49" charset="0"/>
                          <a:cs typeface="Courier New" panose="02070309020205020404" pitchFamily="49" charset="0"/>
                        </a:rPr>
                        <a:t>(</a:t>
                      </a:r>
                      <a:r>
                        <a:rPr lang="en-US" sz="1600" dirty="0" smtClean="0">
                          <a:solidFill>
                            <a:srgbClr val="0000B0"/>
                          </a:solidFill>
                          <a:effectLst/>
                          <a:latin typeface="Courier New" panose="02070309020205020404" pitchFamily="49" charset="0"/>
                          <a:cs typeface="Courier New" panose="02070309020205020404" pitchFamily="49" charset="0"/>
                        </a:rPr>
                        <a:t>FirstName</a:t>
                      </a:r>
                      <a:r>
                        <a:rPr lang="en-US" sz="1600" dirty="0" smtClean="0">
                          <a:solidFill>
                            <a:srgbClr val="FF0000"/>
                          </a:solidFill>
                          <a:effectLst/>
                          <a:latin typeface="Courier New" panose="02070309020205020404" pitchFamily="49" charset="0"/>
                          <a:cs typeface="Courier New" panose="02070309020205020404" pitchFamily="49" charset="0"/>
                        </a:rPr>
                        <a:t>,80);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  </a:t>
                      </a:r>
                      <a:r>
                        <a:rPr lang="en-US" sz="1600" dirty="0" smtClean="0">
                          <a:solidFill>
                            <a:srgbClr val="00B050"/>
                          </a:solidFill>
                          <a:effectLst/>
                          <a:latin typeface="Courier New" panose="02070309020205020404" pitchFamily="49" charset="0"/>
                          <a:cs typeface="Courier New" panose="02070309020205020404" pitchFamily="49" charset="0"/>
                        </a:rPr>
                        <a:t>cout</a:t>
                      </a:r>
                      <a:r>
                        <a:rPr lang="en-US" sz="1600" dirty="0" smtClean="0">
                          <a:solidFill>
                            <a:srgbClr val="FF0000"/>
                          </a:solidFill>
                          <a:effectLst/>
                          <a:latin typeface="Courier New" panose="02070309020205020404" pitchFamily="49" charset="0"/>
                          <a:cs typeface="Courier New" panose="02070309020205020404" pitchFamily="49" charset="0"/>
                        </a:rPr>
                        <a:t>&lt;&lt;</a:t>
                      </a:r>
                      <a:r>
                        <a:rPr lang="en-US" sz="1600" dirty="0" smtClean="0">
                          <a:solidFill>
                            <a:srgbClr val="0000B0"/>
                          </a:solidFill>
                          <a:effectLst/>
                          <a:latin typeface="Courier New" panose="02070309020205020404" pitchFamily="49" charset="0"/>
                          <a:cs typeface="Courier New" panose="02070309020205020404" pitchFamily="49" charset="0"/>
                        </a:rPr>
                        <a:t>Greeting</a:t>
                      </a:r>
                      <a:r>
                        <a:rPr lang="en-US" sz="1600" dirty="0" smtClean="0">
                          <a:solidFill>
                            <a:srgbClr val="FF0000"/>
                          </a:solidFill>
                          <a:effectLst/>
                          <a:latin typeface="Courier New" panose="02070309020205020404" pitchFamily="49" charset="0"/>
                          <a:cs typeface="Courier New" panose="02070309020205020404" pitchFamily="49" charset="0"/>
                        </a:rPr>
                        <a:t>&lt;&lt;</a:t>
                      </a:r>
                      <a:r>
                        <a:rPr lang="en-US" sz="1600" dirty="0" smtClean="0">
                          <a:solidFill>
                            <a:srgbClr val="0000B0"/>
                          </a:solidFill>
                          <a:effectLst/>
                          <a:latin typeface="Courier New" panose="02070309020205020404" pitchFamily="49" charset="0"/>
                          <a:cs typeface="Courier New" panose="02070309020205020404" pitchFamily="49" charset="0"/>
                        </a:rPr>
                        <a:t>", "</a:t>
                      </a:r>
                      <a:r>
                        <a:rPr lang="en-US" sz="1600" dirty="0" smtClean="0">
                          <a:solidFill>
                            <a:srgbClr val="FF0000"/>
                          </a:solidFill>
                          <a:effectLst/>
                          <a:latin typeface="Courier New" panose="02070309020205020404" pitchFamily="49" charset="0"/>
                          <a:cs typeface="Courier New" panose="02070309020205020404" pitchFamily="49" charset="0"/>
                        </a:rPr>
                        <a:t>&lt;&lt;</a:t>
                      </a:r>
                      <a:r>
                        <a:rPr lang="en-US" sz="1600" dirty="0" err="1" smtClean="0">
                          <a:solidFill>
                            <a:srgbClr val="0000B0"/>
                          </a:solidFill>
                          <a:effectLst/>
                          <a:latin typeface="Courier New" panose="02070309020205020404" pitchFamily="49" charset="0"/>
                          <a:cs typeface="Courier New" panose="02070309020205020404" pitchFamily="49" charset="0"/>
                        </a:rPr>
                        <a:t>FirstName</a:t>
                      </a:r>
                      <a:r>
                        <a:rPr lang="en-US" sz="1600" dirty="0" smtClean="0">
                          <a:solidFill>
                            <a:srgbClr val="FF0000"/>
                          </a:solidFill>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FF0000"/>
                          </a:solidFill>
                          <a:effectLst/>
                          <a:latin typeface="Courier New" panose="02070309020205020404" pitchFamily="49" charset="0"/>
                          <a:cs typeface="Courier New" panose="02070309020205020404" pitchFamily="49" charset="0"/>
                        </a:rPr>
                        <a:t>  </a:t>
                      </a:r>
                      <a:r>
                        <a:rPr lang="en-US" sz="1600" dirty="0" smtClean="0">
                          <a:solidFill>
                            <a:srgbClr val="002060"/>
                          </a:solidFill>
                          <a:effectLst/>
                          <a:latin typeface="Courier New" panose="02070309020205020404" pitchFamily="49" charset="0"/>
                          <a:cs typeface="Courier New" panose="02070309020205020404" pitchFamily="49" charset="0"/>
                        </a:rPr>
                        <a:t>return</a:t>
                      </a:r>
                      <a:r>
                        <a:rPr lang="en-US" sz="1600" dirty="0" smtClean="0">
                          <a:solidFill>
                            <a:srgbClr val="FF0000"/>
                          </a:solidFill>
                          <a:effectLst/>
                          <a:latin typeface="Courier New" panose="02070309020205020404" pitchFamily="49" charset="0"/>
                          <a:cs typeface="Courier New" panose="02070309020205020404" pitchFamily="49" charset="0"/>
                        </a:rPr>
                        <a:t> 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effectLst/>
                          <a:latin typeface="Courier New" panose="02070309020205020404" pitchFamily="49" charset="0"/>
                          <a:cs typeface="Courier New" panose="02070309020205020404" pitchFamily="49" charset="0"/>
                        </a:rPr>
                        <a:t>}</a:t>
                      </a:r>
                      <a:endParaRPr lang="en-US" sz="16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xmlns="" val="10000"/>
                  </a:ext>
                </a:extLst>
              </a:tr>
              <a:tr h="113513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smtClean="0">
                          <a:effectLst/>
                          <a:latin typeface="Courier New" panose="02070309020205020404" pitchFamily="49" charset="0"/>
                          <a:cs typeface="Courier New" panose="02070309020205020404" pitchFamily="49" charset="0"/>
                        </a:rPr>
                        <a:t>Output: </a:t>
                      </a:r>
                      <a:r>
                        <a:rPr lang="en-US" sz="1400" b="1" dirty="0" smtClean="0">
                          <a:solidFill>
                            <a:srgbClr val="FFFF00"/>
                          </a:solidFill>
                          <a:effectLst/>
                          <a:latin typeface="Courier New" panose="02070309020205020404" pitchFamily="49" charset="0"/>
                          <a:cs typeface="Courier New" panose="02070309020205020404" pitchFamily="49" charset="0"/>
                        </a:rPr>
                        <a:t>Hello, John Rambo!</a:t>
                      </a:r>
                    </a:p>
                  </a:txBody>
                  <a:tcPr marL="7144" marR="7144" marT="7144" marB="7144">
                    <a:solidFill>
                      <a:schemeClr val="bg1">
                        <a:lumMod val="50000"/>
                      </a:schemeClr>
                    </a:solidFill>
                  </a:tcPr>
                </a:tc>
                <a:extLst>
                  <a:ext uri="{0D108BD9-81ED-4DB2-BD59-A6C34878D82A}">
                    <a16:rowId xmlns:a16="http://schemas.microsoft.com/office/drawing/2014/main" xmlns=""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89740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xmlns="" val="20000"/>
                    </a:ext>
                  </a:extLst>
                </a:gridCol>
                <a:gridCol w="6756255">
                  <a:extLst>
                    <a:ext uri="{9D8B030D-6E8A-4147-A177-3AD203B41FA5}">
                      <a16:colId xmlns:a16="http://schemas.microsoft.com/office/drawing/2014/main" xmlns=""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xmlns=""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Access</a:t>
            </a:r>
          </a:p>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a:t>
            </a:r>
            <a:r>
              <a:rPr lang="en-US" sz="1600" b="1" dirty="0" smtClean="0">
                <a:solidFill>
                  <a:srgbClr val="0070C0"/>
                </a:solidFill>
                <a:latin typeface="Courier New" panose="02070309020205020404" pitchFamily="49" charset="0"/>
                <a:cs typeface="Courier New" panose="02070309020205020404" pitchFamily="49" charset="0"/>
              </a:rPr>
              <a:t>loop: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a:t>
            </a:r>
            <a:r>
              <a:rPr lang="en-US" sz="1600" b="1" dirty="0" smtClean="0">
                <a:solidFill>
                  <a:srgbClr val="0070C0"/>
                </a:solidFill>
                <a:latin typeface="Courier New" panose="02070309020205020404" pitchFamily="49" charset="0"/>
                <a:cs typeface="Courier New" panose="02070309020205020404" pitchFamily="49" charset="0"/>
              </a:rPr>
              <a:t>loops: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"arrays of arrays". For example, a 2D array can be imagined as a Two-dimensional table made of elements of same uniform data type.</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smtClean="0"/>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extLst>
                    <a:ext uri="{9D8B030D-6E8A-4147-A177-3AD203B41FA5}">
                      <a16:colId xmlns:a16="http://schemas.microsoft.com/office/drawing/2014/main" xmlns="" val="20000"/>
                    </a:ext>
                  </a:extLst>
                </a:gridCol>
                <a:gridCol w="351749">
                  <a:extLst>
                    <a:ext uri="{9D8B030D-6E8A-4147-A177-3AD203B41FA5}">
                      <a16:colId xmlns:a16="http://schemas.microsoft.com/office/drawing/2014/main" xmlns="" val="20001"/>
                    </a:ext>
                  </a:extLst>
                </a:gridCol>
                <a:gridCol w="403229">
                  <a:extLst>
                    <a:ext uri="{9D8B030D-6E8A-4147-A177-3AD203B41FA5}">
                      <a16:colId xmlns:a16="http://schemas.microsoft.com/office/drawing/2014/main" xmlns="" val="20002"/>
                    </a:ext>
                  </a:extLst>
                </a:gridCol>
                <a:gridCol w="1137868">
                  <a:extLst>
                    <a:ext uri="{9D8B030D-6E8A-4147-A177-3AD203B41FA5}">
                      <a16:colId xmlns:a16="http://schemas.microsoft.com/office/drawing/2014/main" xmlns="" val="20003"/>
                    </a:ext>
                  </a:extLst>
                </a:gridCol>
                <a:gridCol w="1137868">
                  <a:extLst>
                    <a:ext uri="{9D8B030D-6E8A-4147-A177-3AD203B41FA5}">
                      <a16:colId xmlns:a16="http://schemas.microsoft.com/office/drawing/2014/main" xmlns="" val="20004"/>
                    </a:ext>
                  </a:extLst>
                </a:gridCol>
                <a:gridCol w="1137868">
                  <a:extLst>
                    <a:ext uri="{9D8B030D-6E8A-4147-A177-3AD203B41FA5}">
                      <a16:colId xmlns:a16="http://schemas.microsoft.com/office/drawing/2014/main" xmlns="" val="20005"/>
                    </a:ext>
                  </a:extLst>
                </a:gridCol>
                <a:gridCol w="1137868">
                  <a:extLst>
                    <a:ext uri="{9D8B030D-6E8A-4147-A177-3AD203B41FA5}">
                      <a16:colId xmlns:a16="http://schemas.microsoft.com/office/drawing/2014/main" xmlns="" val="20006"/>
                    </a:ext>
                  </a:extLst>
                </a:gridCol>
                <a:gridCol w="1137868">
                  <a:extLst>
                    <a:ext uri="{9D8B030D-6E8A-4147-A177-3AD203B41FA5}">
                      <a16:colId xmlns:a16="http://schemas.microsoft.com/office/drawing/2014/main" xmlns="" val="20007"/>
                    </a:ext>
                  </a:extLst>
                </a:gridCol>
                <a:gridCol w="132452">
                  <a:extLst>
                    <a:ext uri="{9D8B030D-6E8A-4147-A177-3AD203B41FA5}">
                      <a16:colId xmlns:a16="http://schemas.microsoft.com/office/drawing/2014/main" xmlns="" val="20008"/>
                    </a:ext>
                  </a:extLst>
                </a:gridCol>
              </a:tblGrid>
              <a:tr h="180191">
                <a:tc rowSpan="5">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xmlns=""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p>
          <a:p>
            <a:pPr marL="2684463" lvl="6" algn="just"/>
            <a:r>
              <a:rPr lang="en-US" sz="1600" dirty="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local variables are guaranteed to be garbage.</a:t>
            </a:r>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61866"/>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xmlns="" val="20000"/>
                    </a:ext>
                  </a:extLst>
                </a:gridCol>
                <a:gridCol w="4531564">
                  <a:extLst>
                    <a:ext uri="{9D8B030D-6E8A-4147-A177-3AD203B41FA5}">
                      <a16:colId xmlns:a16="http://schemas.microsoft.com/office/drawing/2014/main" xmlns=""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xmlns=""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59411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61866"/>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xmlns="" val="20000"/>
                    </a:ext>
                  </a:extLst>
                </a:gridCol>
                <a:gridCol w="4531564">
                  <a:extLst>
                    <a:ext uri="{9D8B030D-6E8A-4147-A177-3AD203B41FA5}">
                      <a16:colId xmlns:a16="http://schemas.microsoft.com/office/drawing/2014/main" xmlns=""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xmlns=""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070292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69203"/>
            <a:ext cx="4191000" cy="395287"/>
          </a:xfrm>
        </p:spPr>
        <p:txBody>
          <a:bodyPr>
            <a:normAutofit fontScale="92500" lnSpcReduction="10000"/>
          </a:bodyPr>
          <a:lstStyle/>
          <a:p>
            <a:pPr>
              <a:buClrTx/>
              <a:buFont typeface="Wingdings" panose="05000000000000000000" pitchFamily="2" charset="2"/>
              <a:buChar char="q"/>
            </a:pPr>
            <a:r>
              <a:rPr lang="en-US" dirty="0"/>
              <a:t>2D Array</a:t>
            </a:r>
          </a:p>
        </p:txBody>
      </p:sp>
      <p:sp>
        <p:nvSpPr>
          <p:cNvPr id="3" name="Content Placeholder 2"/>
          <p:cNvSpPr>
            <a:spLocks noGrp="1"/>
          </p:cNvSpPr>
          <p:nvPr>
            <p:ph sz="half" idx="4294967295"/>
          </p:nvPr>
        </p:nvSpPr>
        <p:spPr>
          <a:xfrm>
            <a:off x="110938" y="3116103"/>
            <a:ext cx="4191000" cy="2340748"/>
          </a:xfrm>
        </p:spPr>
        <p:txBody>
          <a:bodyPr>
            <a:noAutofit/>
          </a:bodyPr>
          <a:lstStyle/>
          <a:p>
            <a:pPr marL="512064" indent="-512064">
              <a:lnSpc>
                <a:spcPct val="80000"/>
              </a:lnSpc>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[3][5], R=3, C=5,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nSpc>
                <a:spcPct val="80000"/>
              </a:lnSpc>
              <a:spcBef>
                <a:spcPts val="400"/>
              </a:spcBef>
              <a:spcAft>
                <a:spcPts val="400"/>
              </a:spcAft>
              <a:buNone/>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(n=0; n&lt;R; n++)</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m&lt;C; m++)</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 ++</a:t>
            </a:r>
            <a:r>
              <a:rPr lang="en-US" sz="1400" dirty="0" err="1">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pt-BR" sz="1400" dirty="0">
                <a:latin typeface="Courier New" panose="02070309020205020404" pitchFamily="49" charset="0"/>
                <a:cs typeface="Courier New" panose="02070309020205020404" pitchFamily="49" charset="0"/>
              </a:rPr>
              <a:t>for (n=0; n&lt;R; n++)</a:t>
            </a:r>
          </a:p>
          <a:p>
            <a:pPr marL="512064" indent="-512064">
              <a:lnSpc>
                <a:spcPct val="80000"/>
              </a:lnSpc>
              <a:spcBef>
                <a:spcPts val="400"/>
              </a:spcBef>
              <a:spcAft>
                <a:spcPts val="400"/>
              </a:spcAft>
              <a:buNone/>
            </a:pPr>
            <a:r>
              <a:rPr lang="pt-BR" sz="1400" dirty="0">
                <a:latin typeface="Courier New" panose="02070309020205020404" pitchFamily="49" charset="0"/>
                <a:cs typeface="Courier New" panose="02070309020205020404" pitchFamily="49" charset="0"/>
              </a:rPr>
              <a:t>    for (m=0; m&lt;C; m++)</a:t>
            </a:r>
          </a:p>
          <a:p>
            <a:pPr marL="512064" indent="-512064">
              <a:lnSpc>
                <a:spcPct val="80000"/>
              </a:lnSpc>
              <a:spcBef>
                <a:spcPts val="400"/>
              </a:spcBef>
              <a:spcAft>
                <a:spcPts val="400"/>
              </a:spcAft>
              <a:buNone/>
            </a:pPr>
            <a:r>
              <a:rPr lang="pt-BR" sz="1400" dirty="0">
                <a:latin typeface="Courier New" panose="02070309020205020404" pitchFamily="49" charset="0"/>
                <a:cs typeface="Courier New" panose="02070309020205020404" pitchFamily="49" charset="0"/>
              </a:rPr>
              <a:t>      cout &lt;&lt; minu [n][m</a:t>
            </a:r>
            <a:r>
              <a:rPr lang="pt-BR"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9" name="Text Placeholder 8"/>
          <p:cNvSpPr>
            <a:spLocks noGrp="1"/>
          </p:cNvSpPr>
          <p:nvPr>
            <p:ph type="body" sz="quarter" idx="4294967295"/>
          </p:nvPr>
        </p:nvSpPr>
        <p:spPr>
          <a:xfrm>
            <a:off x="4552951" y="2331935"/>
            <a:ext cx="4340225" cy="395287"/>
          </a:xfrm>
        </p:spPr>
        <p:txBody>
          <a:bodyPr>
            <a:normAutofit fontScale="92500" lnSpcReduction="10000"/>
          </a:bodyPr>
          <a:lstStyle/>
          <a:p>
            <a:pPr>
              <a:buClrTx/>
              <a:buFont typeface="Wingdings" panose="05000000000000000000" pitchFamily="2" charset="2"/>
              <a:buChar char="q"/>
            </a:pPr>
            <a:r>
              <a:rPr lang="en-US" dirty="0"/>
              <a:t>1D array</a:t>
            </a:r>
          </a:p>
        </p:txBody>
      </p:sp>
      <p:sp>
        <p:nvSpPr>
          <p:cNvPr id="10" name="Content Placeholder 9"/>
          <p:cNvSpPr>
            <a:spLocks noGrp="1"/>
          </p:cNvSpPr>
          <p:nvPr>
            <p:ph sz="quarter" idx="4294967295"/>
          </p:nvPr>
        </p:nvSpPr>
        <p:spPr>
          <a:xfrm>
            <a:off x="4527004" y="2712324"/>
            <a:ext cx="4366171" cy="2299224"/>
          </a:xfrm>
        </p:spPr>
        <p:txBody>
          <a:bodyPr>
            <a:noAutofit/>
          </a:bodyPr>
          <a:lstStyle/>
          <a:p>
            <a:pPr marL="512064" indent="-512064" algn="just">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 * 5], R=3, C=5,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gn="just">
              <a:spcBef>
                <a:spcPts val="400"/>
              </a:spcBef>
              <a:spcAft>
                <a:spcPts val="400"/>
              </a:spcAft>
              <a:buNone/>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(n=0; n&lt;R; n++)</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m&lt;C; m++)</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 C * n + m ] = ++</a:t>
            </a:r>
            <a:r>
              <a:rPr lang="en-US" sz="1400" dirty="0" err="1">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pt-BR" sz="1400" dirty="0">
                <a:latin typeface="Courier New" panose="02070309020205020404" pitchFamily="49" charset="0"/>
                <a:cs typeface="Courier New" panose="02070309020205020404" pitchFamily="49" charset="0"/>
              </a:rPr>
              <a:t>for (n=0; n&lt;R; n++)</a:t>
            </a:r>
          </a:p>
          <a:p>
            <a:pPr marL="512064" indent="-512064" algn="just">
              <a:spcBef>
                <a:spcPts val="400"/>
              </a:spcBef>
              <a:spcAft>
                <a:spcPts val="400"/>
              </a:spcAft>
              <a:buNone/>
            </a:pPr>
            <a:r>
              <a:rPr lang="pt-BR" sz="1400" dirty="0">
                <a:latin typeface="Courier New" panose="02070309020205020404" pitchFamily="49" charset="0"/>
                <a:cs typeface="Courier New" panose="02070309020205020404" pitchFamily="49" charset="0"/>
              </a:rPr>
              <a:t>    for (m=0; m&lt;C; m++)</a:t>
            </a:r>
          </a:p>
          <a:p>
            <a:pPr marL="512064" indent="-512064" algn="just">
              <a:spcBef>
                <a:spcPts val="400"/>
              </a:spcBef>
              <a:spcAft>
                <a:spcPts val="400"/>
              </a:spcAft>
              <a:buNone/>
            </a:pPr>
            <a:r>
              <a:rPr lang="pt-BR" sz="1400" dirty="0">
                <a:latin typeface="Courier New" panose="02070309020205020404" pitchFamily="49" charset="0"/>
                <a:cs typeface="Courier New" panose="02070309020205020404" pitchFamily="49" charset="0"/>
              </a:rPr>
              <a:t>      cout &lt;&lt; minu [C*n+m</a:t>
            </a:r>
            <a:r>
              <a:rPr lang="pt-BR"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620120534"/>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extLst>
                    <a:ext uri="{9D8B030D-6E8A-4147-A177-3AD203B41FA5}">
                      <a16:colId xmlns:a16="http://schemas.microsoft.com/office/drawing/2014/main" xmlns="" val="20000"/>
                    </a:ext>
                  </a:extLst>
                </a:gridCol>
                <a:gridCol w="186167">
                  <a:extLst>
                    <a:ext uri="{9D8B030D-6E8A-4147-A177-3AD203B41FA5}">
                      <a16:colId xmlns:a16="http://schemas.microsoft.com/office/drawing/2014/main" xmlns="" val="20001"/>
                    </a:ext>
                  </a:extLst>
                </a:gridCol>
                <a:gridCol w="196454">
                  <a:extLst>
                    <a:ext uri="{9D8B030D-6E8A-4147-A177-3AD203B41FA5}">
                      <a16:colId xmlns:a16="http://schemas.microsoft.com/office/drawing/2014/main" xmlns="" val="20002"/>
                    </a:ext>
                  </a:extLst>
                </a:gridCol>
                <a:gridCol w="196454">
                  <a:extLst>
                    <a:ext uri="{9D8B030D-6E8A-4147-A177-3AD203B41FA5}">
                      <a16:colId xmlns:a16="http://schemas.microsoft.com/office/drawing/2014/main" xmlns="" val="20003"/>
                    </a:ext>
                  </a:extLst>
                </a:gridCol>
                <a:gridCol w="196454">
                  <a:extLst>
                    <a:ext uri="{9D8B030D-6E8A-4147-A177-3AD203B41FA5}">
                      <a16:colId xmlns:a16="http://schemas.microsoft.com/office/drawing/2014/main" xmlns="" val="20004"/>
                    </a:ext>
                  </a:extLst>
                </a:gridCol>
                <a:gridCol w="196454">
                  <a:extLst>
                    <a:ext uri="{9D8B030D-6E8A-4147-A177-3AD203B41FA5}">
                      <a16:colId xmlns:a16="http://schemas.microsoft.com/office/drawing/2014/main" xmlns="" val="20005"/>
                    </a:ext>
                  </a:extLst>
                </a:gridCol>
                <a:gridCol w="100088">
                  <a:extLst>
                    <a:ext uri="{9D8B030D-6E8A-4147-A177-3AD203B41FA5}">
                      <a16:colId xmlns:a16="http://schemas.microsoft.com/office/drawing/2014/main" xmlns="" val="2000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xmlns="" val="10000"/>
                  </a:ext>
                </a:extLst>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1"/>
                  </a:ext>
                </a:extLst>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2"/>
                  </a:ext>
                </a:extLst>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3"/>
                  </a:ext>
                </a:extLst>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1051644"/>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extLst>
                    <a:ext uri="{9D8B030D-6E8A-4147-A177-3AD203B41FA5}">
                      <a16:colId xmlns:a16="http://schemas.microsoft.com/office/drawing/2014/main" xmlns="" val="20000"/>
                    </a:ext>
                  </a:extLst>
                </a:gridCol>
                <a:gridCol w="252369">
                  <a:extLst>
                    <a:ext uri="{9D8B030D-6E8A-4147-A177-3AD203B41FA5}">
                      <a16:colId xmlns:a16="http://schemas.microsoft.com/office/drawing/2014/main" xmlns="" val="20001"/>
                    </a:ext>
                  </a:extLst>
                </a:gridCol>
                <a:gridCol w="266315">
                  <a:extLst>
                    <a:ext uri="{9D8B030D-6E8A-4147-A177-3AD203B41FA5}">
                      <a16:colId xmlns:a16="http://schemas.microsoft.com/office/drawing/2014/main" xmlns="" val="20002"/>
                    </a:ext>
                  </a:extLst>
                </a:gridCol>
                <a:gridCol w="266315">
                  <a:extLst>
                    <a:ext uri="{9D8B030D-6E8A-4147-A177-3AD203B41FA5}">
                      <a16:colId xmlns:a16="http://schemas.microsoft.com/office/drawing/2014/main" xmlns="" val="20003"/>
                    </a:ext>
                  </a:extLst>
                </a:gridCol>
                <a:gridCol w="266315">
                  <a:extLst>
                    <a:ext uri="{9D8B030D-6E8A-4147-A177-3AD203B41FA5}">
                      <a16:colId xmlns:a16="http://schemas.microsoft.com/office/drawing/2014/main" xmlns="" val="20004"/>
                    </a:ext>
                  </a:extLst>
                </a:gridCol>
                <a:gridCol w="266315">
                  <a:extLst>
                    <a:ext uri="{9D8B030D-6E8A-4147-A177-3AD203B41FA5}">
                      <a16:colId xmlns:a16="http://schemas.microsoft.com/office/drawing/2014/main" xmlns="" val="20005"/>
                    </a:ext>
                  </a:extLst>
                </a:gridCol>
                <a:gridCol w="266315">
                  <a:extLst>
                    <a:ext uri="{9D8B030D-6E8A-4147-A177-3AD203B41FA5}">
                      <a16:colId xmlns:a16="http://schemas.microsoft.com/office/drawing/2014/main" xmlns="" val="20006"/>
                    </a:ext>
                  </a:extLst>
                </a:gridCol>
                <a:gridCol w="266315">
                  <a:extLst>
                    <a:ext uri="{9D8B030D-6E8A-4147-A177-3AD203B41FA5}">
                      <a16:colId xmlns:a16="http://schemas.microsoft.com/office/drawing/2014/main" xmlns="" val="20007"/>
                    </a:ext>
                  </a:extLst>
                </a:gridCol>
                <a:gridCol w="266315">
                  <a:extLst>
                    <a:ext uri="{9D8B030D-6E8A-4147-A177-3AD203B41FA5}">
                      <a16:colId xmlns:a16="http://schemas.microsoft.com/office/drawing/2014/main" xmlns="" val="20008"/>
                    </a:ext>
                  </a:extLst>
                </a:gridCol>
                <a:gridCol w="266315">
                  <a:extLst>
                    <a:ext uri="{9D8B030D-6E8A-4147-A177-3AD203B41FA5}">
                      <a16:colId xmlns:a16="http://schemas.microsoft.com/office/drawing/2014/main" xmlns="" val="20009"/>
                    </a:ext>
                  </a:extLst>
                </a:gridCol>
                <a:gridCol w="266315">
                  <a:extLst>
                    <a:ext uri="{9D8B030D-6E8A-4147-A177-3AD203B41FA5}">
                      <a16:colId xmlns:a16="http://schemas.microsoft.com/office/drawing/2014/main" xmlns="" val="20010"/>
                    </a:ext>
                  </a:extLst>
                </a:gridCol>
                <a:gridCol w="266315">
                  <a:extLst>
                    <a:ext uri="{9D8B030D-6E8A-4147-A177-3AD203B41FA5}">
                      <a16:colId xmlns:a16="http://schemas.microsoft.com/office/drawing/2014/main" xmlns="" val="20011"/>
                    </a:ext>
                  </a:extLst>
                </a:gridCol>
                <a:gridCol w="266315">
                  <a:extLst>
                    <a:ext uri="{9D8B030D-6E8A-4147-A177-3AD203B41FA5}">
                      <a16:colId xmlns:a16="http://schemas.microsoft.com/office/drawing/2014/main" xmlns="" val="20012"/>
                    </a:ext>
                  </a:extLst>
                </a:gridCol>
                <a:gridCol w="266315">
                  <a:extLst>
                    <a:ext uri="{9D8B030D-6E8A-4147-A177-3AD203B41FA5}">
                      <a16:colId xmlns:a16="http://schemas.microsoft.com/office/drawing/2014/main" xmlns="" val="20013"/>
                    </a:ext>
                  </a:extLst>
                </a:gridCol>
                <a:gridCol w="266315">
                  <a:extLst>
                    <a:ext uri="{9D8B030D-6E8A-4147-A177-3AD203B41FA5}">
                      <a16:colId xmlns:a16="http://schemas.microsoft.com/office/drawing/2014/main" xmlns="" val="20014"/>
                    </a:ext>
                  </a:extLst>
                </a:gridCol>
                <a:gridCol w="266315">
                  <a:extLst>
                    <a:ext uri="{9D8B030D-6E8A-4147-A177-3AD203B41FA5}">
                      <a16:colId xmlns:a16="http://schemas.microsoft.com/office/drawing/2014/main" xmlns="" val="20015"/>
                    </a:ext>
                  </a:extLst>
                </a:gridCol>
                <a:gridCol w="135680">
                  <a:extLst>
                    <a:ext uri="{9D8B030D-6E8A-4147-A177-3AD203B41FA5}">
                      <a16:colId xmlns:a16="http://schemas.microsoft.com/office/drawing/2014/main" xmlns="" val="2001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xmlns="" val="10000"/>
                  </a:ext>
                </a:extLst>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10001"/>
                  </a:ext>
                </a:extLst>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xmlns="" val="10002"/>
                  </a:ext>
                </a:extLst>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a:t>Row</a:t>
            </a:r>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Col</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Col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extLst>
                    <a:ext uri="{9D8B030D-6E8A-4147-A177-3AD203B41FA5}">
                      <a16:colId xmlns:a16="http://schemas.microsoft.com/office/drawing/2014/main" xmlns="" val="20000"/>
                    </a:ext>
                  </a:extLst>
                </a:gridCol>
                <a:gridCol w="272303">
                  <a:extLst>
                    <a:ext uri="{9D8B030D-6E8A-4147-A177-3AD203B41FA5}">
                      <a16:colId xmlns:a16="http://schemas.microsoft.com/office/drawing/2014/main" xmlns="" val="20001"/>
                    </a:ext>
                  </a:extLst>
                </a:gridCol>
                <a:gridCol w="1210235">
                  <a:extLst>
                    <a:ext uri="{9D8B030D-6E8A-4147-A177-3AD203B41FA5}">
                      <a16:colId xmlns:a16="http://schemas.microsoft.com/office/drawing/2014/main" xmlns="" val="20002"/>
                    </a:ext>
                  </a:extLst>
                </a:gridCol>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5" name="TextBox 54"/>
          <p:cNvSpPr txBox="1"/>
          <p:nvPr/>
        </p:nvSpPr>
        <p:spPr>
          <a:xfrm>
            <a:off x="110938" y="5456851"/>
            <a:ext cx="4407560" cy="1084912"/>
          </a:xfrm>
          <a:prstGeom prst="rect">
            <a:avLst/>
          </a:prstGeom>
          <a:noFill/>
        </p:spPr>
        <p:txBody>
          <a:bodyPr wrap="square" rtlCol="0">
            <a:spAutoFit/>
          </a:bodyPr>
          <a:lstStyle/>
          <a:p>
            <a:pPr algn="just"/>
            <a:r>
              <a:rPr lang="en-US" sz="1350" b="1" i="1" dirty="0"/>
              <a:t>As memory is flat, in both codes the values are actually stored sequentially in the memory (just like the 1D array). The access for the two-dimensional array in that case is just as the indexing of the array,</a:t>
            </a:r>
          </a:p>
          <a:p>
            <a:pPr algn="just"/>
            <a:r>
              <a:rPr lang="en-US" sz="1050" b="1" dirty="0">
                <a:solidFill>
                  <a:srgbClr val="FF0000"/>
                </a:solidFill>
                <a:latin typeface="Courier New" panose="02070309020205020404" pitchFamily="49" charset="0"/>
                <a:cs typeface="Courier New" panose="02070309020205020404" pitchFamily="49" charset="0"/>
              </a:rPr>
              <a:t>[(</a:t>
            </a:r>
            <a:r>
              <a:rPr lang="en-US" sz="1050" b="1" dirty="0" err="1">
                <a:solidFill>
                  <a:srgbClr val="FF0000"/>
                </a:solidFill>
                <a:latin typeface="Courier New" panose="02070309020205020404" pitchFamily="49" charset="0"/>
                <a:cs typeface="Courier New" panose="02070309020205020404" pitchFamily="49" charset="0"/>
              </a:rPr>
              <a:t>Total_column</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row_index</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column_index</a:t>
            </a:r>
            <a:r>
              <a:rPr lang="en-US" sz="10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a:t>Memory of each element of an array can be accessed using the </a:t>
            </a:r>
            <a:r>
              <a:rPr lang="en-US" sz="1800" b="1" dirty="0">
                <a:latin typeface="Courier New" panose="02070309020205020404" pitchFamily="49" charset="0"/>
                <a:cs typeface="Courier New" panose="02070309020205020404" pitchFamily="49" charset="0"/>
              </a:rPr>
              <a:t>&amp;</a:t>
            </a:r>
            <a:r>
              <a:rPr lang="en-US" sz="1800" dirty="0"/>
              <a:t> operator.</a:t>
            </a:r>
          </a:p>
          <a:p>
            <a:pPr algn="just">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gives the memory location of the 3</a:t>
            </a:r>
            <a:r>
              <a:rPr lang="en-US" sz="1800" baseline="30000" dirty="0"/>
              <a:t>rd</a:t>
            </a:r>
            <a:r>
              <a:rPr lang="en-US" sz="1800" dirty="0"/>
              <a:t> element of the array </a:t>
            </a:r>
            <a:r>
              <a:rPr lang="en-US" sz="1800" b="1" dirty="0" err="1">
                <a:latin typeface="Courier New" panose="02070309020205020404" pitchFamily="49" charset="0"/>
                <a:cs typeface="Courier New" panose="02070309020205020404" pitchFamily="49" charset="0"/>
              </a:rPr>
              <a:t>mimo</a:t>
            </a:r>
            <a:r>
              <a:rPr lang="en-US" sz="1800" dirty="0"/>
              <a:t>.</a:t>
            </a:r>
          </a:p>
          <a:p>
            <a:pPr algn="just">
              <a:buClrTx/>
              <a:buFont typeface="Wingdings" panose="05000000000000000000" pitchFamily="2" charset="2"/>
              <a:buChar char="q"/>
            </a:pPr>
            <a:r>
              <a:rPr lang="en-US" sz="1800" dirty="0"/>
              <a:t>If the element is more than a byte, it gives the starting byte of the element.</a:t>
            </a:r>
          </a:p>
          <a:p>
            <a:pPr algn="just">
              <a:buClrTx/>
              <a:buFont typeface="Wingdings" panose="05000000000000000000" pitchFamily="2" charset="2"/>
              <a:buChar char="q"/>
            </a:pPr>
            <a:r>
              <a:rPr lang="en-US" sz="1800" dirty="0"/>
              <a:t>Let us consider the starting address of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[5]</a:t>
            </a:r>
            <a:r>
              <a:rPr lang="en-US" sz="1800" dirty="0"/>
              <a:t> is </a:t>
            </a:r>
            <a:r>
              <a:rPr lang="en-US" sz="1800" b="1" dirty="0">
                <a:latin typeface="Courier New" panose="02070309020205020404" pitchFamily="49" charset="0"/>
                <a:cs typeface="Courier New" panose="02070309020205020404" pitchFamily="49" charset="0"/>
              </a:rPr>
              <a:t>567</a:t>
            </a:r>
            <a:r>
              <a:rPr lang="en-US" sz="1800" dirty="0"/>
              <a:t>.</a:t>
            </a:r>
          </a:p>
          <a:p>
            <a:pPr algn="just">
              <a:buClrTx/>
              <a:buFont typeface="Wingdings" panose="05000000000000000000" pitchFamily="2" charset="2"/>
              <a:buChar char="q"/>
            </a:pPr>
            <a:endParaRPr lang="en-US" sz="1800" dirty="0"/>
          </a:p>
          <a:p>
            <a:pPr algn="just"/>
            <a:endParaRPr lang="en-US" sz="1800" dirty="0"/>
          </a:p>
          <a:p>
            <a:pPr algn="just"/>
            <a:endParaRPr lang="en-US" sz="1800" dirty="0"/>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xmlns="" val="20000"/>
                    </a:ext>
                  </a:extLst>
                </a:gridCol>
                <a:gridCol w="374880">
                  <a:extLst>
                    <a:ext uri="{9D8B030D-6E8A-4147-A177-3AD203B41FA5}">
                      <a16:colId xmlns:a16="http://schemas.microsoft.com/office/drawing/2014/main" xmlns="" val="20001"/>
                    </a:ext>
                  </a:extLst>
                </a:gridCol>
                <a:gridCol w="406620">
                  <a:extLst>
                    <a:ext uri="{9D8B030D-6E8A-4147-A177-3AD203B41FA5}">
                      <a16:colId xmlns:a16="http://schemas.microsoft.com/office/drawing/2014/main" xmlns="" val="20002"/>
                    </a:ext>
                  </a:extLst>
                </a:gridCol>
                <a:gridCol w="398959">
                  <a:extLst>
                    <a:ext uri="{9D8B030D-6E8A-4147-A177-3AD203B41FA5}">
                      <a16:colId xmlns:a16="http://schemas.microsoft.com/office/drawing/2014/main" xmlns="" val="20003"/>
                    </a:ext>
                  </a:extLst>
                </a:gridCol>
                <a:gridCol w="413769">
                  <a:extLst>
                    <a:ext uri="{9D8B030D-6E8A-4147-A177-3AD203B41FA5}">
                      <a16:colId xmlns:a16="http://schemas.microsoft.com/office/drawing/2014/main" xmlns="" val="20004"/>
                    </a:ext>
                  </a:extLst>
                </a:gridCol>
                <a:gridCol w="363644">
                  <a:extLst>
                    <a:ext uri="{9D8B030D-6E8A-4147-A177-3AD203B41FA5}">
                      <a16:colId xmlns:a16="http://schemas.microsoft.com/office/drawing/2014/main" xmlns="" val="20005"/>
                    </a:ext>
                  </a:extLst>
                </a:gridCol>
                <a:gridCol w="370173">
                  <a:extLst>
                    <a:ext uri="{9D8B030D-6E8A-4147-A177-3AD203B41FA5}">
                      <a16:colId xmlns:a16="http://schemas.microsoft.com/office/drawing/2014/main" xmlns="" val="20006"/>
                    </a:ext>
                  </a:extLst>
                </a:gridCol>
                <a:gridCol w="384880">
                  <a:extLst>
                    <a:ext uri="{9D8B030D-6E8A-4147-A177-3AD203B41FA5}">
                      <a16:colId xmlns:a16="http://schemas.microsoft.com/office/drawing/2014/main" xmlns="" val="20007"/>
                    </a:ext>
                  </a:extLst>
                </a:gridCol>
                <a:gridCol w="399980">
                  <a:extLst>
                    <a:ext uri="{9D8B030D-6E8A-4147-A177-3AD203B41FA5}">
                      <a16:colId xmlns:a16="http://schemas.microsoft.com/office/drawing/2014/main" xmlns="" val="20008"/>
                    </a:ext>
                  </a:extLst>
                </a:gridCol>
                <a:gridCol w="362623">
                  <a:extLst>
                    <a:ext uri="{9D8B030D-6E8A-4147-A177-3AD203B41FA5}">
                      <a16:colId xmlns:a16="http://schemas.microsoft.com/office/drawing/2014/main" xmlns="" val="20009"/>
                    </a:ext>
                  </a:extLst>
                </a:gridCol>
                <a:gridCol w="398958">
                  <a:extLst>
                    <a:ext uri="{9D8B030D-6E8A-4147-A177-3AD203B41FA5}">
                      <a16:colId xmlns:a16="http://schemas.microsoft.com/office/drawing/2014/main" xmlns="" val="20010"/>
                    </a:ext>
                  </a:extLst>
                </a:gridCol>
                <a:gridCol w="398958">
                  <a:extLst>
                    <a:ext uri="{9D8B030D-6E8A-4147-A177-3AD203B41FA5}">
                      <a16:colId xmlns:a16="http://schemas.microsoft.com/office/drawing/2014/main" xmlns="" val="20011"/>
                    </a:ext>
                  </a:extLst>
                </a:gridCol>
                <a:gridCol w="399980">
                  <a:extLst>
                    <a:ext uri="{9D8B030D-6E8A-4147-A177-3AD203B41FA5}">
                      <a16:colId xmlns:a16="http://schemas.microsoft.com/office/drawing/2014/main" xmlns="" val="20012"/>
                    </a:ext>
                  </a:extLst>
                </a:gridCol>
                <a:gridCol w="363644">
                  <a:extLst>
                    <a:ext uri="{9D8B030D-6E8A-4147-A177-3AD203B41FA5}">
                      <a16:colId xmlns:a16="http://schemas.microsoft.com/office/drawing/2014/main" xmlns="" val="20013"/>
                    </a:ext>
                  </a:extLst>
                </a:gridCol>
                <a:gridCol w="399213">
                  <a:extLst>
                    <a:ext uri="{9D8B030D-6E8A-4147-A177-3AD203B41FA5}">
                      <a16:colId xmlns:a16="http://schemas.microsoft.com/office/drawing/2014/main" xmlns="" val="20014"/>
                    </a:ext>
                  </a:extLst>
                </a:gridCol>
                <a:gridCol w="397427">
                  <a:extLst>
                    <a:ext uri="{9D8B030D-6E8A-4147-A177-3AD203B41FA5}">
                      <a16:colId xmlns:a16="http://schemas.microsoft.com/office/drawing/2014/main" xmlns="" val="20015"/>
                    </a:ext>
                  </a:extLst>
                </a:gridCol>
                <a:gridCol w="400745">
                  <a:extLst>
                    <a:ext uri="{9D8B030D-6E8A-4147-A177-3AD203B41FA5}">
                      <a16:colId xmlns:a16="http://schemas.microsoft.com/office/drawing/2014/main" xmlns="" val="20016"/>
                    </a:ext>
                  </a:extLst>
                </a:gridCol>
                <a:gridCol w="392829">
                  <a:extLst>
                    <a:ext uri="{9D8B030D-6E8A-4147-A177-3AD203B41FA5}">
                      <a16:colId xmlns:a16="http://schemas.microsoft.com/office/drawing/2014/main" xmlns="" val="20017"/>
                    </a:ext>
                  </a:extLst>
                </a:gridCol>
                <a:gridCol w="384662">
                  <a:extLst>
                    <a:ext uri="{9D8B030D-6E8A-4147-A177-3AD203B41FA5}">
                      <a16:colId xmlns:a16="http://schemas.microsoft.com/office/drawing/2014/main" xmlns="" val="20018"/>
                    </a:ext>
                  </a:extLst>
                </a:gridCol>
                <a:gridCol w="376814">
                  <a:extLst>
                    <a:ext uri="{9D8B030D-6E8A-4147-A177-3AD203B41FA5}">
                      <a16:colId xmlns:a16="http://schemas.microsoft.com/office/drawing/2014/main" xmlns="" val="20019"/>
                    </a:ext>
                  </a:extLst>
                </a:gridCol>
                <a:gridCol w="334022">
                  <a:extLst>
                    <a:ext uri="{9D8B030D-6E8A-4147-A177-3AD203B41FA5}">
                      <a16:colId xmlns:a16="http://schemas.microsoft.com/office/drawing/2014/main" xmlns="" val="20020"/>
                    </a:ext>
                  </a:extLst>
                </a:gridCol>
                <a:gridCol w="324995">
                  <a:extLst>
                    <a:ext uri="{9D8B030D-6E8A-4147-A177-3AD203B41FA5}">
                      <a16:colId xmlns:a16="http://schemas.microsoft.com/office/drawing/2014/main" xmlns=""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3"/>
                  </a:ext>
                </a:extLst>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4"/>
                  </a:ext>
                </a:extLst>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latin typeface="Courier New" panose="02070309020205020404" pitchFamily="49" charset="0"/>
              <a:cs typeface="Courier New" panose="02070309020205020404" pitchFamily="49" charset="0"/>
            </a:endParaRPr>
          </a:p>
          <a:p>
            <a:pPr algn="just"/>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6" ma:contentTypeDescription="Create a new document." ma:contentTypeScope="" ma:versionID="bad01764a28f1103cc95b2ff11f2ec9c">
  <xsd:schema xmlns:xsd="http://www.w3.org/2001/XMLSchema" xmlns:xs="http://www.w3.org/2001/XMLSchema" xmlns:p="http://schemas.microsoft.com/office/2006/metadata/properties" xmlns:ns2="549c2636-2d25-4b50-83e2-e5690fecc34c" targetNamespace="http://schemas.microsoft.com/office/2006/metadata/properties" ma:root="true" ma:fieldsID="ce026cca78f40dc87763ca937f7a96f6" ns2:_="">
    <xsd:import namespace="549c2636-2d25-4b50-83e2-e5690fecc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c2636-2d25-4b50-83e2-e5690fecc3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975E61-49B7-424B-A5D7-68D985A7DE8A}"/>
</file>

<file path=customXml/itemProps2.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2D2EF5-401F-43F0-993C-814E5C262D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1039</TotalTime>
  <Words>3191</Words>
  <Application>Microsoft Office PowerPoint</Application>
  <PresentationFormat>On-screen Show (4:3)</PresentationFormat>
  <Paragraphs>693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342</cp:revision>
  <dcterms:created xsi:type="dcterms:W3CDTF">2018-12-10T17:20:29Z</dcterms:created>
  <dcterms:modified xsi:type="dcterms:W3CDTF">2021-01-31T03:30:38Z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