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9" r:id="rId2"/>
    <p:sldId id="315" r:id="rId3"/>
    <p:sldId id="316" r:id="rId4"/>
    <p:sldId id="317" r:id="rId5"/>
    <p:sldId id="32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8" r:id="rId15"/>
    <p:sldId id="323" r:id="rId16"/>
    <p:sldId id="324" r:id="rId17"/>
    <p:sldId id="325" r:id="rId18"/>
    <p:sldId id="326" r:id="rId19"/>
    <p:sldId id="603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4688"/>
  </p:normalViewPr>
  <p:slideViewPr>
    <p:cSldViewPr snapToGrid="0">
      <p:cViewPr varScale="1">
        <p:scale>
          <a:sx n="74" d="100"/>
          <a:sy n="74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9E1F397-0477-1845-A6C4-537F008B35C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2AD1B9-CE3D-544D-A1A2-7113DF4C619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EB26242-193F-8D41-B25F-373B48D840A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344EBC-D1EF-9647-9F34-F79B9C8ECBC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CD70A58-8119-F340-9EDF-E34280926FEE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EE0F0A1-704E-A144-AFFF-A64C7B4087A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17F5A17-D7E5-FB4E-9D5A-77728B998F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D984FDF-98DD-A742-9007-7652A0DBD4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2F41CD-052C-7D41-94BC-67C93EB9DD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338E0E7-18D3-3643-91C1-62548AD20C6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172A421-21EE-C148-BFB5-7A8D7079B5B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6CE468F-BECE-CE4E-9421-907231D3E6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microsoft.com/office/2007/relationships/hdphoto" Target="../media/hdphoto1.wdp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</p:spTree>
    <p:extLst>
      <p:ext uri="{BB962C8B-B14F-4D97-AF65-F5344CB8AC3E}">
        <p14:creationId xmlns:p14="http://schemas.microsoft.com/office/powerpoint/2010/main" val="14648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6" y="304048"/>
            <a:ext cx="7357163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ENHANCEMENT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015537"/>
            <a:ext cx="7615451" cy="430584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positive values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, the positive gate will draw additional electrons (free carriers) from the p-type substrate due to the reverse leakage current and establish new carriers through the collisions resulting between accelerating particles.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As the gate-to-source voltage continues to increase in the positive direction, the drain current will increase at a rapid rate.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application of a positive gate-to-source voltage has “enhanced” the level of free carriers in the channel compared to that encountered with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=0 V. For this reason the region of positive gate voltages on the drain or transfer characteristics is often referred to as the enhancement region,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region between cutoff and the saturation level of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referred to as the depletion region.</a:t>
            </a:r>
          </a:p>
        </p:txBody>
      </p:sp>
    </p:spTree>
    <p:extLst>
      <p:ext uri="{BB962C8B-B14F-4D97-AF65-F5344CB8AC3E}">
        <p14:creationId xmlns:p14="http://schemas.microsoft.com/office/powerpoint/2010/main" val="31055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6" y="697759"/>
            <a:ext cx="7429499" cy="44332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>
                <a:solidFill>
                  <a:srgbClr val="00B050"/>
                </a:solidFill>
              </a:rPr>
              <a:t>DEPLETION-TYPE MOSFET IN </a:t>
            </a:r>
            <a:r>
              <a:rPr lang="fr-FR" sz="2400" b="1" i="1" u="sng" dirty="0">
                <a:solidFill>
                  <a:srgbClr val="FF0000"/>
                </a:solidFill>
              </a:rPr>
              <a:t>ENHANCEMENT MODE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738" y="1873925"/>
            <a:ext cx="3313517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Enhancement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&gt;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above I</a:t>
            </a:r>
            <a:r>
              <a:rPr lang="en-US" baseline="-25000" dirty="0">
                <a:latin typeface="Arial Narrow" panose="020B0606020202030204" pitchFamily="34" charset="0"/>
              </a:rPr>
              <a:t>DSS.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 Transfer Curve still applies:  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(note that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now a positive polarity)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976" y="2249522"/>
            <a:ext cx="4594302" cy="27716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07630"/>
              </p:ext>
            </p:extLst>
          </p:nvPr>
        </p:nvGraphicFramePr>
        <p:xfrm>
          <a:off x="1710018" y="4460906"/>
          <a:ext cx="1756401" cy="6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1079032" imgH="393529" progId="Equation.3">
                  <p:embed/>
                </p:oleObj>
              </mc:Choice>
              <mc:Fallback>
                <p:oleObj name="Equation" r:id="rId5" imgW="1079032" imgH="393529" progId="Equation.3">
                  <p:embed/>
                  <p:pic>
                    <p:nvPicPr>
                      <p:cNvPr id="102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18" y="4460906"/>
                        <a:ext cx="1756401" cy="6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4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527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P-CHANNEL DEPLETION-TYPE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Depletion-type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915" y="2186043"/>
            <a:ext cx="7165181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2257" y="1278557"/>
            <a:ext cx="3738333" cy="4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SUMMARY TABLE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888" y="1450059"/>
            <a:ext cx="4580408" cy="44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MOSFET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536162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are </a:t>
            </a:r>
            <a:r>
              <a:rPr lang="en-US" b="1" i="1" dirty="0">
                <a:latin typeface="Arial Narrow" panose="020B0606020202030204" pitchFamily="34" charset="0"/>
              </a:rPr>
              <a:t>very static sensitive</a:t>
            </a:r>
            <a:r>
              <a:rPr lang="en-US" dirty="0">
                <a:latin typeface="Arial Narrow" panose="020B0606020202030204" pitchFamily="34" charset="0"/>
              </a:rPr>
              <a:t>. Because of the very thin SiO2 layer between the external terminals and the layers of the device, any small electrical discharge can stablish an unwanted conduction.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Protection: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transport in a static sensitive bag.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wear a static strap when handling MOSFETS.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Apply voltage limiting devices between the Gate and Source, such as back-to-back </a:t>
            </a:r>
            <a:r>
              <a:rPr lang="en-US" sz="1800" dirty="0" err="1">
                <a:latin typeface="Arial Narrow" panose="020B0606020202030204" pitchFamily="34" charset="0"/>
              </a:rPr>
              <a:t>Zeners</a:t>
            </a:r>
            <a:r>
              <a:rPr lang="en-US" sz="1800" dirty="0">
                <a:latin typeface="Arial Narrow" panose="020B0606020202030204" pitchFamily="34" charset="0"/>
              </a:rPr>
              <a:t> to limit any transient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934" y="2053113"/>
            <a:ext cx="1761045" cy="27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090707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CMOS – Complementary MOSFET p-channel and n-channel MOSFET on the same substrate.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Advantage: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Useful in logic circuit designs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Higher input impedance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Faster switching speeds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Lower operating power levels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Application: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CMOS Inverter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194" y="2418763"/>
            <a:ext cx="4825094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85725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329146"/>
            <a:ext cx="5071049" cy="419970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 inverter is a logic element that “inverts” the applied signal. That is, if the logic levels of operation are 0V (0-state) and 5V (1-state), an input level of 0V will result in an output level of 5V, and vice versa.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gates are connected to the applied signal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drain to the output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p-channel MOSFET (Q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GB" altLang="en-US" sz="1500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 directly to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applied voltage V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while the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n-channel MOSFET (Q</a:t>
            </a:r>
            <a:r>
              <a:rPr lang="en-GB" altLang="en-US" sz="1500" b="1" i="1" baseline="-25000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 ground. </a:t>
            </a:r>
          </a:p>
          <a:p>
            <a:pPr algn="just">
              <a:spcBef>
                <a:spcPct val="0"/>
              </a:spcBef>
            </a:pPr>
            <a:endParaRPr lang="en-GB" altLang="en-US" sz="15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the application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5V at the input should result in approximately 0 V at the output.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5V at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(with respect to ground),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is “on,”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resulting in a relatively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low resistance between drain and source. 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Since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are at 5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0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which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less than the required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for the device, resulting in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 “off” </a:t>
            </a:r>
            <a:r>
              <a:rPr lang="en-GB" altLang="en-US" sz="1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state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resulting resistance level between drain and source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quite high for 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1893" y="1583993"/>
            <a:ext cx="3464266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797608" cy="4084911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simple application of the voltage-divider rule will reveal that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is very close to 0 V or the 0-state,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establishing the desired inversion process.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GB" altLang="en-US" i="1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 applied voltage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0V (0-state),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 0V and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be off with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=-5V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turning on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p-channel MOSFET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result is that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present a small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resistance level,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high resistance, and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=5 V (the 1-state).</a:t>
            </a: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6256" y="1807333"/>
            <a:ext cx="3267698" cy="35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4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63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TRANSFER CURVE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84" y="1386544"/>
            <a:ext cx="3758037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To determine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given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:					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where V</a:t>
            </a:r>
            <a:r>
              <a:rPr lang="en-US" sz="1500" baseline="-25000" dirty="0">
                <a:latin typeface="Arial Narrow" panose="020B0606020202030204" pitchFamily="34" charset="0"/>
              </a:rPr>
              <a:t>T</a:t>
            </a:r>
            <a:r>
              <a:rPr lang="en-US" sz="1500" dirty="0">
                <a:latin typeface="Arial Narrow" panose="020B0606020202030204" pitchFamily="34" charset="0"/>
              </a:rPr>
              <a:t> = threshold voltage or voltage at which the MOSFET turns on.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= constant found in the specification sheet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can also be determined by using values at a specific point and the formula:</a:t>
            </a:r>
          </a:p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                                                       		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can also be calculated: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76043" y="1583992"/>
          <a:ext cx="1307570" cy="2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054100" imgH="241300" progId="Equation.3">
                  <p:embed/>
                </p:oleObj>
              </mc:Choice>
              <mc:Fallback>
                <p:oleObj name="Equation" r:id="rId3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43" y="1583992"/>
                        <a:ext cx="1307570" cy="29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68257"/>
              </p:ext>
            </p:extLst>
          </p:nvPr>
        </p:nvGraphicFramePr>
        <p:xfrm>
          <a:off x="1651743" y="3784979"/>
          <a:ext cx="1528952" cy="57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43" y="3784979"/>
                        <a:ext cx="1528952" cy="57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72540"/>
              </p:ext>
            </p:extLst>
          </p:nvPr>
        </p:nvGraphicFramePr>
        <p:xfrm>
          <a:off x="1926395" y="4941777"/>
          <a:ext cx="1137723" cy="2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395" y="4941777"/>
                        <a:ext cx="1137723" cy="28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219" y="1567265"/>
            <a:ext cx="4065905" cy="3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2" y="758335"/>
            <a:ext cx="7525976" cy="4538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 -CHANNEL ENHANCEMENT-TYPE 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72" y="121220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Enhancement-type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21" y="2245486"/>
            <a:ext cx="7553187" cy="3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22" y="1083343"/>
            <a:ext cx="3357398" cy="46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437262"/>
            <a:ext cx="7884702" cy="48552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DEPLETION-TYPE MOSFET CONSTRUCTION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04" y="1249456"/>
            <a:ext cx="441290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These N-doped regions are connected via an n-channel. This n-channel is connected to the Gate (G)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n-doped material lies on a p-doped substrate that may have an additional terminal connection called 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214" y="1249456"/>
            <a:ext cx="3706169" cy="3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8" y="549374"/>
            <a:ext cx="7429499" cy="401117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28" y="1227754"/>
            <a:ext cx="3639074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In Fig. 6.25 the gate-to-source voltage is set to 0 V by the direct connection from one terminal to the other, and a voltage V</a:t>
            </a:r>
            <a:r>
              <a:rPr lang="en-US" sz="1650" baseline="-25000" dirty="0">
                <a:latin typeface="Arial Narrow" panose="020B0606020202030204" pitchFamily="34" charset="0"/>
              </a:rPr>
              <a:t>DD</a:t>
            </a:r>
            <a:r>
              <a:rPr lang="en-US" sz="1650" dirty="0">
                <a:latin typeface="Arial Narrow" panose="020B0606020202030204" pitchFamily="34" charset="0"/>
              </a:rPr>
              <a:t> is applied across the drain-to-source terminals.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an attraction of the free electrons of the n-channel for the positive voltage at the drain.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 current similar to that flowing in the channel of the JFET. In fact, the resulting current with V</a:t>
            </a:r>
            <a:r>
              <a:rPr lang="en-US" sz="1650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= 0 V continues to be labeled I</a:t>
            </a:r>
            <a:r>
              <a:rPr lang="en-US" sz="1650" baseline="-25000" dirty="0">
                <a:latin typeface="Arial Narrow" panose="020B0606020202030204" pitchFamily="34" charset="0"/>
              </a:rPr>
              <a:t>DSS.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375" y="1364349"/>
            <a:ext cx="4513421" cy="41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7" y="769398"/>
            <a:ext cx="7429499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" y="132751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>
                <a:latin typeface="Arial Narrow" panose="020B0606020202030204" pitchFamily="34" charset="0"/>
                <a:cs typeface="Times" panose="02020603050405020304" pitchFamily="18" charset="0"/>
              </a:rPr>
              <a:t>A Depletion MOSFET can operate in two modes: Depletion or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734" y="1946938"/>
            <a:ext cx="6206532" cy="37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571677"/>
            <a:ext cx="7429499" cy="465630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89" y="1182549"/>
            <a:ext cx="515281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In this figure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has been set at a negative voltage such as 1 V. The negative potential at the gate will tend to pressure electrons toward the p-type substrate (like charges repel) and attract holes from the p-type substrate (opposite charges attract).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Depending on the magnitude of the negative bias established by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, a level of recombination between electrons and holes will occur that will reduce the number of free electrons in the n-channel available for conduction. The more negative the bias, the higher the rate of recombination.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resulting level of drain current is therefore reduced with increasing negative bias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=1 V, 2 V, and so on, to the pinch-off level of 6 V. The resulting levels of drain current and the plotting of the transfer curve proceeds exactly as described for the JFET.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169" y="1236184"/>
            <a:ext cx="3059723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56" y="605131"/>
            <a:ext cx="7723163" cy="369465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400" b="1" dirty="0">
                <a:solidFill>
                  <a:srgbClr val="00B050"/>
                </a:solidFill>
              </a:rPr>
              <a:t> DEPLETION-TYPE MOSFET IN </a:t>
            </a:r>
            <a:r>
              <a:rPr lang="en-US" sz="2400" b="1" i="1" dirty="0">
                <a:solidFill>
                  <a:srgbClr val="FF0000"/>
                </a:solidFill>
              </a:rPr>
              <a:t>DEPLETION MODE</a:t>
            </a:r>
            <a:br>
              <a:rPr lang="en-US" sz="2400" b="1" dirty="0">
                <a:solidFill>
                  <a:srgbClr val="00B050"/>
                </a:solidFill>
              </a:rPr>
            </a:b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99" y="1216003"/>
            <a:ext cx="3055343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Depletion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characteristics are similar to the JFET.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&lt;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Transfer Curve still applies: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84318"/>
              </p:ext>
            </p:extLst>
          </p:nvPr>
        </p:nvGraphicFramePr>
        <p:xfrm>
          <a:off x="904855" y="4357938"/>
          <a:ext cx="1993429" cy="72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55" y="4357938"/>
                        <a:ext cx="1993429" cy="72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220" y="1825776"/>
            <a:ext cx="4899023" cy="29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FA4CD8-510C-4B8C-BE6F-8A9AA5A604CF}"/>
</file>

<file path=customXml/itemProps2.xml><?xml version="1.0" encoding="utf-8"?>
<ds:datastoreItem xmlns:ds="http://schemas.openxmlformats.org/officeDocument/2006/customXml" ds:itemID="{BEB39423-5126-4DA7-B8BE-E5004C5416BA}"/>
</file>

<file path=customXml/itemProps3.xml><?xml version="1.0" encoding="utf-8"?>
<ds:datastoreItem xmlns:ds="http://schemas.openxmlformats.org/officeDocument/2006/customXml" ds:itemID="{90240FC5-8ADB-4A2A-8B00-452C3D697AB2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603</TotalTime>
  <Words>1040</Words>
  <Application>Microsoft Macintosh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 TRANSFER CURVE </vt:lpstr>
      <vt:lpstr> P -CHANNEL ENHANCEMENT-TYPE MOSFETS</vt:lpstr>
      <vt:lpstr> SYMBOLS </vt:lpstr>
      <vt:lpstr> DEPLETION-TYPE MOSFET CONSTRUCTION </vt:lpstr>
      <vt:lpstr> BASIC OPERATION</vt:lpstr>
      <vt:lpstr> BASIC OPERATION </vt:lpstr>
      <vt:lpstr> BASIC OPERATION CONTD.</vt:lpstr>
      <vt:lpstr> DEPLETION-TYPE MOSFET IN DEPLETION MODE </vt:lpstr>
      <vt:lpstr> ENHANCEMENT MODE</vt:lpstr>
      <vt:lpstr> DEPLETION-TYPE MOSFET IN ENHANCEMENT MODE</vt:lpstr>
      <vt:lpstr> P-CHANNEL DEPLETION-TYPE MOSFET</vt:lpstr>
      <vt:lpstr> SYMBOLS</vt:lpstr>
      <vt:lpstr> SUMMARY TABLE </vt:lpstr>
      <vt:lpstr> MOSFET HANDLING </vt:lpstr>
      <vt:lpstr> CMOS </vt:lpstr>
      <vt:lpstr> CMOS INVERTER </vt:lpstr>
      <vt:lpstr> CMOS INVERTER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130</cp:revision>
  <dcterms:created xsi:type="dcterms:W3CDTF">2016-06-11T11:25:17Z</dcterms:created>
  <dcterms:modified xsi:type="dcterms:W3CDTF">2020-06-08T18:16:53Z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