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1" r:id="rId4"/>
    <p:sldId id="262" r:id="rId5"/>
    <p:sldId id="266" r:id="rId6"/>
    <p:sldId id="264" r:id="rId7"/>
    <p:sldId id="265" r:id="rId8"/>
    <p:sldId id="267" r:id="rId9"/>
    <p:sldId id="268" r:id="rId10"/>
    <p:sldId id="273" r:id="rId11"/>
    <p:sldId id="274" r:id="rId12"/>
    <p:sldId id="261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Md. Nurul Kabir Bhuiyan" initials="DMNKB" lastIdx="1" clrIdx="0">
    <p:extLst>
      <p:ext uri="{19B8F6BF-5375-455C-9EA6-DF929625EA0E}">
        <p15:presenceInfo xmlns:p15="http://schemas.microsoft.com/office/powerpoint/2012/main" userId="cf3be13275417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5962-3893-46AC-910D-BF934E134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F210E-1666-40CB-9B39-1BD7BD8E8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0B2A-BE4F-4CD1-979E-E58B40D8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373D-E196-4341-A8C9-CE5E857C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46BA3-2669-44E7-A8C4-A715626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E2D9-C153-4E04-9A74-7CF9E2D8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17CF-AF16-4A78-98D0-DCB2D3890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644A-DFB9-4279-8388-505CE807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3876-3092-4F15-9888-AE1E7CEE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B9B5-7C85-40D4-8DF4-D3CD8022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AFDCB-E794-449D-B8E9-88DA1DFE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8DF55-2E79-4F71-9200-7109F8CAC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F749F-A0AB-44F7-94FF-5EFDA64E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B3E4-7CDA-472A-9A9D-CC5CDC44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D62F5-EA67-47D2-BFA4-56D43E0A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9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ADD-1F7B-4823-90A0-3F6C31DD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889A-4E77-47B5-B0BD-5916A801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56DF-5A9D-4501-BA8E-70AEF337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614A-08A2-4B2A-99F5-86A5485D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49241-3E37-4D5E-99E8-81A8A39E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731B-510F-4CEF-894C-35AD27B3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056BE-089E-4C71-8971-CC71AB6F7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843C-5D91-4D95-B478-39B2E13C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FCC8-87B4-4CE7-8FFE-2D678CDC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05AAD-75AB-4036-AFE2-5012A8E9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942C-C62B-4F8C-A68E-4B554485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37E3-20EE-48CD-BB92-71058B7F8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F1A1B-42EF-4F7B-B81E-EA3C43B8E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AC5BC-678F-44D5-9356-3E7E17E8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16CB3-DC55-4C79-A087-36C8250B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450A6-9F44-47B8-B647-86D2E078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5834-394A-432E-9B5E-241E139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C0BD-FC62-44B0-A4B1-307CE88CA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00D7A-FFE4-489D-A5CD-01B3A4E44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0AA36-B873-45C8-A388-1BF524D28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C70F1-FA52-4560-8D45-B581C43C3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89C5D-5D43-49C5-931A-95F6A160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196DC-6E23-4267-9A42-5E9B7398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2C4FB-08D2-45CF-BAD5-C65E5346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2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6233-64B8-4113-BFC2-74E8927F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0A302-EF7F-4A4A-BDB6-114C2C2A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C00A1-EFCC-42AB-92D2-552E40CC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33E63-AB67-4D06-9CA3-A702B0E7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6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37AE6-45B3-41D4-A30B-9B911DB4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04D14-979E-4777-88F2-BFF7316A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62970-10E5-468D-8D06-C79E5BE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4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1CD0-A18D-40C2-8E69-B1EFC01B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632A-D1A1-4EB5-BA43-A3B1D03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177F9-D57D-4800-BCB2-E6D89A3FB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0501-5A6C-4BBE-BDB3-4E3FE10D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FBF1-9F61-401B-A3F5-ABAD8EB3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06B3-013E-443C-8287-A23D71C9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3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E552-7D53-4376-ABBA-E70C460B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49924-60BA-480D-8D97-D8FA33882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489FE-6B4C-44C8-8A54-DF610AD25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CF4F-773F-41EA-8D40-03545772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5B423-5936-4BE7-A7A3-51ACBA2B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CB12-1B81-4CC1-B6D5-C9B56226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221A6-99AD-46DD-8FD9-7149157E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66B45-D3ED-4050-97A5-A5321C6AD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42842-465F-4858-AC04-1EAD93EB5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C3345-F128-4F8F-9012-B5325AEFDE3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E6619-75E3-4DAB-9BE0-1D63D119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68CF-E393-4A01-B8C2-F72AD5CBA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226D-1FF6-44FF-BBDE-F5FDB5313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1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141.png"/><Relationship Id="rId17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11.png"/><Relationship Id="rId5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55.png"/><Relationship Id="rId7" Type="http://schemas.openxmlformats.org/officeDocument/2006/relationships/image" Target="../media/image25.png"/><Relationship Id="rId12" Type="http://schemas.openxmlformats.org/officeDocument/2006/relationships/image" Target="../media/image250.png"/><Relationship Id="rId17" Type="http://schemas.openxmlformats.org/officeDocument/2006/relationships/image" Target="../media/image30.png"/><Relationship Id="rId2" Type="http://schemas.openxmlformats.org/officeDocument/2006/relationships/image" Target="../media/image2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image" Target="../media/image210.png"/><Relationship Id="rId4" Type="http://schemas.openxmlformats.org/officeDocument/2006/relationships/image" Target="../media/image22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0.png"/><Relationship Id="rId7" Type="http://schemas.openxmlformats.org/officeDocument/2006/relationships/image" Target="../media/image45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10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7C888E-5190-4821-A794-F8301866C44A}"/>
              </a:ext>
            </a:extLst>
          </p:cNvPr>
          <p:cNvSpPr/>
          <p:nvPr/>
        </p:nvSpPr>
        <p:spPr>
          <a:xfrm>
            <a:off x="551305" y="1658639"/>
            <a:ext cx="66014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Transverse wave: 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Vibration of particles of the string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perpendicular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the velocity of the  propagation of wave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6E23C-E0F1-4A68-B4FE-283D42813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019" y="119659"/>
            <a:ext cx="4558748" cy="3356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BC9E3-3AB4-4B83-AE28-E026602A6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888" y="3501311"/>
            <a:ext cx="4573879" cy="3018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449034-103A-44F9-A626-BB29E3F92325}"/>
              </a:ext>
            </a:extLst>
          </p:cNvPr>
          <p:cNvSpPr/>
          <p:nvPr/>
        </p:nvSpPr>
        <p:spPr>
          <a:xfrm>
            <a:off x="667807" y="4598332"/>
            <a:ext cx="6733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Longitudinal wave: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Vibration of the particle of air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velocity of the propagation of wave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5867B-9BC9-4179-B90C-0371D6CA94F2}"/>
              </a:ext>
            </a:extLst>
          </p:cNvPr>
          <p:cNvSpPr/>
          <p:nvPr/>
        </p:nvSpPr>
        <p:spPr>
          <a:xfrm>
            <a:off x="3778304" y="119659"/>
            <a:ext cx="2739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17: Waves</a:t>
            </a:r>
          </a:p>
        </p:txBody>
      </p:sp>
    </p:spTree>
    <p:extLst>
      <p:ext uri="{BB962C8B-B14F-4D97-AF65-F5344CB8AC3E}">
        <p14:creationId xmlns:p14="http://schemas.microsoft.com/office/powerpoint/2010/main" val="68023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9AF624-127C-4843-9513-E959A0791FC8}"/>
              </a:ext>
            </a:extLst>
          </p:cNvPr>
          <p:cNvSpPr/>
          <p:nvPr/>
        </p:nvSpPr>
        <p:spPr>
          <a:xfrm>
            <a:off x="332478" y="287880"/>
            <a:ext cx="115270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1. If a wave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(x, t) = (6.0 mm) sin(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kx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+ (600 rad/s)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+ φ) travels along a string, how much time does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any given point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on the string take to move between displacements y = + 2.0 mm and y = - 2.0 mm?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3FFD2-1526-4691-95AA-DCE8F0B3F60F}"/>
                  </a:ext>
                </a:extLst>
              </p:cNvPr>
              <p:cNvSpPr/>
              <p:nvPr/>
            </p:nvSpPr>
            <p:spPr>
              <a:xfrm>
                <a:off x="1311799" y="1512617"/>
                <a:ext cx="58973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0.002 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0.00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+600 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en-US" sz="2400" b="0" i="0" u="none" strike="noStrike" kern="1200" cap="none" spc="0" normalizeH="0" baseline="-2500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 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A23FFD2-1526-4691-95AA-DCE8F0B3F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99" y="1512617"/>
                <a:ext cx="5897381" cy="461665"/>
              </a:xfrm>
              <a:prstGeom prst="rect">
                <a:avLst/>
              </a:prstGeom>
              <a:blipFill>
                <a:blip r:embed="rId2"/>
                <a:stretch>
                  <a:fillRect l="-10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077623-4128-40E6-989F-73C3D9C2DE20}"/>
                  </a:ext>
                </a:extLst>
              </p:cNvPr>
              <p:cNvSpPr/>
              <p:nvPr/>
            </p:nvSpPr>
            <p:spPr>
              <a:xfrm>
                <a:off x="675694" y="3847305"/>
                <a:ext cx="63877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0.00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0.00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6</m:t>
                          </m:r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</m:t>
                          </m:r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</m:t>
                          </m:r>
                          <m:func>
                            <m:func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n</m:t>
                              </m:r>
                            </m:fName>
                            <m:e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</m:e>
                          </m:fun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+600 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sz="2400" b="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 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077623-4128-40E6-989F-73C3D9C2D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94" y="3847305"/>
                <a:ext cx="6387715" cy="461665"/>
              </a:xfrm>
              <a:prstGeom prst="rect">
                <a:avLst/>
              </a:prstGeom>
              <a:blipFill>
                <a:blip r:embed="rId3"/>
                <a:stretch>
                  <a:fillRect t="-130263" r="-3531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A84D87-18C1-419F-AEB2-A8F0294936A3}"/>
                  </a:ext>
                </a:extLst>
              </p:cNvPr>
              <p:cNvSpPr/>
              <p:nvPr/>
            </p:nvSpPr>
            <p:spPr>
              <a:xfrm>
                <a:off x="1344931" y="2027874"/>
                <a:ext cx="4751069" cy="61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𝑘𝑥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+600 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4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0.002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0.006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0A84D87-18C1-419F-AEB2-A8F029493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1" y="2027874"/>
                <a:ext cx="4751069" cy="616964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68BC10-7ED3-419F-8851-00F02BBB654E}"/>
                  </a:ext>
                </a:extLst>
              </p:cNvPr>
              <p:cNvSpPr/>
              <p:nvPr/>
            </p:nvSpPr>
            <p:spPr>
              <a:xfrm>
                <a:off x="1381292" y="2561003"/>
                <a:ext cx="4751069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𝑘𝑥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+600 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400" b="0" i="0" u="none" strike="noStrike" kern="1200" cap="none" spc="0" normalizeH="0" baseline="-2500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68BC10-7ED3-419F-8851-00F02BBB6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92" y="2561003"/>
                <a:ext cx="4751069" cy="615746"/>
              </a:xfrm>
              <a:prstGeom prst="rect">
                <a:avLst/>
              </a:prstGeom>
              <a:blipFill>
                <a:blip r:embed="rId5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C5957E-0DAB-417E-B686-86CEFAA15314}"/>
                  </a:ext>
                </a:extLst>
              </p:cNvPr>
              <p:cNvSpPr/>
              <p:nvPr/>
            </p:nvSpPr>
            <p:spPr>
              <a:xfrm>
                <a:off x="1311799" y="3176749"/>
                <a:ext cx="5897382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+600 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sin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)−−−−[1]</m:t>
                        </m:r>
                      </m:e>
                    </m:fun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C5957E-0DAB-417E-B686-86CEFAA15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99" y="3176749"/>
                <a:ext cx="5897382" cy="615746"/>
              </a:xfrm>
              <a:prstGeom prst="rect">
                <a:avLst/>
              </a:prstGeom>
              <a:blipFill>
                <a:blip r:embed="rId6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F5D2E7-AE6C-4AA1-8A47-8CE97D7D5AEF}"/>
                  </a:ext>
                </a:extLst>
              </p:cNvPr>
              <p:cNvSpPr/>
              <p:nvPr/>
            </p:nvSpPr>
            <p:spPr>
              <a:xfrm>
                <a:off x="1086513" y="4398883"/>
                <a:ext cx="4751069" cy="616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𝑘𝑥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+600 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400" b="0" i="0" u="none" strike="noStrike" kern="1200" cap="none" spc="0" normalizeH="0" baseline="-2500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−0.002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0.006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F5D2E7-AE6C-4AA1-8A47-8CE97D7D5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13" y="4398883"/>
                <a:ext cx="4751069" cy="616964"/>
              </a:xfrm>
              <a:prstGeom prst="rect">
                <a:avLst/>
              </a:prstGeom>
              <a:blipFill>
                <a:blip r:embed="rId7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ACCAD-299A-40EB-9264-579D5F039D4A}"/>
                  </a:ext>
                </a:extLst>
              </p:cNvPr>
              <p:cNvSpPr/>
              <p:nvPr/>
            </p:nvSpPr>
            <p:spPr>
              <a:xfrm>
                <a:off x="1086512" y="5106245"/>
                <a:ext cx="4751069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𝑘𝑥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+600 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sz="2400" b="0" i="0" u="none" strike="noStrike" kern="1200" cap="none" spc="0" normalizeH="0" baseline="-2500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 </m:t>
                            </m:r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𝜓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7ACCAD-299A-40EB-9264-579D5F039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12" y="5106245"/>
                <a:ext cx="4751069" cy="615746"/>
              </a:xfrm>
              <a:prstGeom prst="rect">
                <a:avLst/>
              </a:prstGeom>
              <a:blipFill>
                <a:blip r:embed="rId8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3CB0D-76F1-4532-AF21-34C17DCB38E1}"/>
                  </a:ext>
                </a:extLst>
              </p:cNvPr>
              <p:cNvSpPr/>
              <p:nvPr/>
            </p:nvSpPr>
            <p:spPr>
              <a:xfrm>
                <a:off x="1086511" y="5737594"/>
                <a:ext cx="5976898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𝑘𝑥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+600 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0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sin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 −−−−[2]</m:t>
                        </m:r>
                      </m:e>
                    </m:fun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DA3CB0D-76F1-4532-AF21-34C17DCB3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11" y="5737594"/>
                <a:ext cx="5976898" cy="615746"/>
              </a:xfrm>
              <a:prstGeom prst="rect">
                <a:avLst/>
              </a:prstGeom>
              <a:blipFill>
                <a:blip r:embed="rId9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BEFD97-F787-4C74-BD8A-9CB53A832CE1}"/>
                  </a:ext>
                </a:extLst>
              </p:cNvPr>
              <p:cNvSpPr/>
              <p:nvPr/>
            </p:nvSpPr>
            <p:spPr>
              <a:xfrm>
                <a:off x="1381292" y="6288433"/>
                <a:ext cx="17295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−[2]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BEFD97-F787-4C74-BD8A-9CB53A832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292" y="6288433"/>
                <a:ext cx="1729573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89F1D95-F17F-4FA1-80E3-2CE4E4BF1618}"/>
              </a:ext>
            </a:extLst>
          </p:cNvPr>
          <p:cNvGrpSpPr/>
          <p:nvPr/>
        </p:nvGrpSpPr>
        <p:grpSpPr>
          <a:xfrm>
            <a:off x="8774375" y="1299685"/>
            <a:ext cx="2741931" cy="5219580"/>
            <a:chOff x="8774375" y="1133760"/>
            <a:chExt cx="2741931" cy="521958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2E22DD6-EBB1-4C20-A813-084D3F5F3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774375" y="1133760"/>
              <a:ext cx="2741931" cy="5219580"/>
            </a:xfrm>
            <a:prstGeom prst="rect">
              <a:avLst/>
            </a:prstGeom>
          </p:spPr>
        </p:pic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3BCC87-9E68-4F55-A634-54BA2E66212C}"/>
                </a:ext>
              </a:extLst>
            </p:cNvPr>
            <p:cNvCxnSpPr/>
            <p:nvPr/>
          </p:nvCxnSpPr>
          <p:spPr>
            <a:xfrm>
              <a:off x="8999664" y="1638524"/>
              <a:ext cx="0" cy="30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A5982B-E44A-4CD2-AC61-44371A59DC3E}"/>
                </a:ext>
              </a:extLst>
            </p:cNvPr>
            <p:cNvCxnSpPr/>
            <p:nvPr/>
          </p:nvCxnSpPr>
          <p:spPr>
            <a:xfrm>
              <a:off x="8999664" y="5766853"/>
              <a:ext cx="0" cy="304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F3AF0A2-EE4C-49F1-BCCA-95741827299F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94" y="1426081"/>
              <a:ext cx="0" cy="5172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F2D1E3-8D61-4570-AB2A-D74E58820A65}"/>
                </a:ext>
              </a:extLst>
            </p:cNvPr>
            <p:cNvSpPr txBox="1"/>
            <p:nvPr/>
          </p:nvSpPr>
          <p:spPr>
            <a:xfrm>
              <a:off x="8873427" y="2093639"/>
              <a:ext cx="391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t</a:t>
              </a:r>
              <a:r>
                <a:rPr lang="en-US" sz="2400" baseline="-25000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D927F26-88D6-43E5-9F4F-4E8729C88ADC}"/>
                </a:ext>
              </a:extLst>
            </p:cNvPr>
            <p:cNvSpPr txBox="1"/>
            <p:nvPr/>
          </p:nvSpPr>
          <p:spPr>
            <a:xfrm>
              <a:off x="8840806" y="1838197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1D420C-D9E8-4B85-AC6F-D13852668117}"/>
                </a:ext>
              </a:extLst>
            </p:cNvPr>
            <p:cNvSpPr txBox="1"/>
            <p:nvPr/>
          </p:nvSpPr>
          <p:spPr>
            <a:xfrm>
              <a:off x="8847426" y="5383428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261D08D-290D-4B24-9309-465F5188A09F}"/>
                </a:ext>
              </a:extLst>
            </p:cNvPr>
            <p:cNvSpPr txBox="1"/>
            <p:nvPr/>
          </p:nvSpPr>
          <p:spPr>
            <a:xfrm>
              <a:off x="8861786" y="5106245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95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E86D11-58EA-40F1-919B-D32391FC6C38}"/>
                  </a:ext>
                </a:extLst>
              </p:cNvPr>
              <p:cNvSpPr/>
              <p:nvPr/>
            </p:nvSpPr>
            <p:spPr>
              <a:xfrm>
                <a:off x="1211497" y="1254816"/>
                <a:ext cx="9309817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+600 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−(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BE86D11-58EA-40F1-919B-D32391FC6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97" y="1254816"/>
                <a:ext cx="9309817" cy="615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260636-A595-422E-A170-8CF54297C27C}"/>
                  </a:ext>
                </a:extLst>
              </p:cNvPr>
              <p:cNvSpPr/>
              <p:nvPr/>
            </p:nvSpPr>
            <p:spPr>
              <a:xfrm>
                <a:off x="1211497" y="1976289"/>
                <a:ext cx="9309817" cy="615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600 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6260636-A595-422E-A170-8CF54297C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97" y="1976289"/>
                <a:ext cx="9309817" cy="6157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56D911-DD3F-4FF1-BE14-47C93E29A60B}"/>
                  </a:ext>
                </a:extLst>
              </p:cNvPr>
              <p:cNvSpPr/>
              <p:nvPr/>
            </p:nvSpPr>
            <p:spPr>
              <a:xfrm>
                <a:off x="1211497" y="2665716"/>
                <a:ext cx="4310689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456D911-DD3F-4FF1-BE14-47C93E29A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497" y="2665716"/>
                <a:ext cx="4310689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52D628-84F3-40CA-A9AA-4D147C269654}"/>
                  </a:ext>
                </a:extLst>
              </p:cNvPr>
              <p:cNvSpPr/>
              <p:nvPr/>
            </p:nvSpPr>
            <p:spPr>
              <a:xfrm>
                <a:off x="1193937" y="3525574"/>
                <a:ext cx="436087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600 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052D628-84F3-40CA-A9AA-4D147C269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937" y="3525574"/>
                <a:ext cx="436087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89A950-939D-465E-B3CA-3070708E7EA2}"/>
                  </a:ext>
                </a:extLst>
              </p:cNvPr>
              <p:cNvSpPr/>
              <p:nvPr/>
            </p:nvSpPr>
            <p:spPr>
              <a:xfrm>
                <a:off x="1291815" y="4260595"/>
                <a:ext cx="6087629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aseline="-25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600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F89A950-939D-465E-B3CA-3070708E7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15" y="4260595"/>
                <a:ext cx="6087629" cy="7861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C24E01-A854-4B1D-8C59-9503DEB873F6}"/>
                  </a:ext>
                </a:extLst>
              </p:cNvPr>
              <p:cNvSpPr/>
              <p:nvPr/>
            </p:nvSpPr>
            <p:spPr>
              <a:xfrm>
                <a:off x="1291815" y="5195921"/>
                <a:ext cx="3930346" cy="616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="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𝑟𝑎𝑑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C24E01-A854-4B1D-8C59-9503DEB87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815" y="5195921"/>
                <a:ext cx="3930346" cy="616194"/>
              </a:xfrm>
              <a:prstGeom prst="rect">
                <a:avLst/>
              </a:prstGeom>
              <a:blipFill>
                <a:blip r:embed="rId8"/>
                <a:stretch>
                  <a:fillRect l="-248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37BCC78-4B71-4AF0-BEA6-1FE8BFD7C5C5}"/>
              </a:ext>
            </a:extLst>
          </p:cNvPr>
          <p:cNvSpPr/>
          <p:nvPr/>
        </p:nvSpPr>
        <p:spPr>
          <a:xfrm>
            <a:off x="1291815" y="5980311"/>
            <a:ext cx="2935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 = 0.001133 s  [Ans]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7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77B48-9D7D-4FA9-8720-614CA6DE4C6B}"/>
              </a:ext>
            </a:extLst>
          </p:cNvPr>
          <p:cNvSpPr/>
          <p:nvPr/>
        </p:nvSpPr>
        <p:spPr>
          <a:xfrm>
            <a:off x="573769" y="247858"/>
            <a:ext cx="11150558" cy="133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5. A sinusoidal wave travels along a string. The time for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particular point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move from maximum displacement to zero is 0.170 s. What are (a) the period and (b) frequency? (c) The wavelength is 1.40 m; what is the wave speed?</a:t>
            </a:r>
            <a:endParaRPr lang="en-US" sz="24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96AD7F-CFE8-446A-A0CB-28B0C11CC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827500"/>
              </p:ext>
            </p:extLst>
          </p:nvPr>
        </p:nvGraphicFramePr>
        <p:xfrm>
          <a:off x="862023" y="1950720"/>
          <a:ext cx="5205028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028">
                  <a:extLst>
                    <a:ext uri="{9D8B030D-6E8A-4147-A177-3AD203B41FA5}">
                      <a16:colId xmlns:a16="http://schemas.microsoft.com/office/drawing/2014/main" val="3788197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400" b="0" baseline="-25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t</a:t>
                      </a:r>
                      <a:r>
                        <a:rPr lang="en-US" sz="2400" b="0" baseline="-2500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lang="en-US" sz="24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T/4 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0.170 s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T = 4 (0.170) s = 0.680 s</a:t>
                      </a:r>
                    </a:p>
                    <a:p>
                      <a:pPr marL="0" indent="0" algn="just"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just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 f =1/T = (1/ 0.680) Hz = 1.47 Hz</a:t>
                      </a:r>
                    </a:p>
                    <a:p>
                      <a:pPr algn="just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 </a:t>
                      </a:r>
                      <a:r>
                        <a:rPr kumimoji="0" lang="el-G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λ</a:t>
                      </a: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1.40 m</a:t>
                      </a:r>
                      <a:r>
                        <a:rPr kumimoji="0" lang="en-US" sz="2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just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v = f</a:t>
                      </a:r>
                      <a:r>
                        <a:rPr lang="el-G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1.47 (1.40) m/s</a:t>
                      </a:r>
                      <a:r>
                        <a:rPr lang="en-US" sz="24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 2.06 m/s</a:t>
                      </a:r>
                      <a:endParaRPr lang="en-US" sz="2400" b="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9034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C7DA55E-1EA5-445B-BEF9-CBCA5C38C948}"/>
              </a:ext>
            </a:extLst>
          </p:cNvPr>
          <p:cNvGrpSpPr/>
          <p:nvPr/>
        </p:nvGrpSpPr>
        <p:grpSpPr>
          <a:xfrm>
            <a:off x="7526603" y="1754166"/>
            <a:ext cx="3975652" cy="4855976"/>
            <a:chOff x="7474226" y="1754166"/>
            <a:chExt cx="3975652" cy="485597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CF5DC96-13BA-4113-B8A8-639831654BFF}"/>
                </a:ext>
              </a:extLst>
            </p:cNvPr>
            <p:cNvGrpSpPr/>
            <p:nvPr/>
          </p:nvGrpSpPr>
          <p:grpSpPr>
            <a:xfrm>
              <a:off x="7474226" y="1754166"/>
              <a:ext cx="3975652" cy="4855976"/>
              <a:chOff x="7474226" y="1754166"/>
              <a:chExt cx="3975652" cy="4855976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723CEB6-7800-4A2B-8522-1EF7E3D7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74226" y="1754166"/>
                <a:ext cx="3975652" cy="4855976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1334FFE-360A-4F69-B916-5B2CE2A1EC66}"/>
                  </a:ext>
                </a:extLst>
              </p:cNvPr>
              <p:cNvCxnSpPr/>
              <p:nvPr/>
            </p:nvCxnSpPr>
            <p:spPr>
              <a:xfrm>
                <a:off x="8097078" y="2226365"/>
                <a:ext cx="0" cy="715618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FA77DF-ABFB-4D06-A484-FBDCB5B04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078" y="5618922"/>
                <a:ext cx="0" cy="38431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A38006-7E32-463E-9DE9-7A7914964CC0}"/>
                  </a:ext>
                </a:extLst>
              </p:cNvPr>
              <p:cNvSpPr txBox="1"/>
              <p:nvPr/>
            </p:nvSpPr>
            <p:spPr>
              <a:xfrm>
                <a:off x="7705624" y="1764700"/>
                <a:ext cx="391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2F0B33-8EE5-4FC8-8E5B-569B7C387107}"/>
                  </a:ext>
                </a:extLst>
              </p:cNvPr>
              <p:cNvSpPr txBox="1"/>
              <p:nvPr/>
            </p:nvSpPr>
            <p:spPr>
              <a:xfrm>
                <a:off x="8097078" y="5742657"/>
                <a:ext cx="391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rgbClr val="0070C0"/>
                    </a:solidFill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67BC7B-0BFE-419A-9A50-90D87C6B8B59}"/>
                  </a:ext>
                </a:extLst>
              </p:cNvPr>
              <p:cNvSpPr txBox="1"/>
              <p:nvPr/>
            </p:nvSpPr>
            <p:spPr>
              <a:xfrm>
                <a:off x="9462052" y="2941983"/>
                <a:ext cx="2968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D7E89A2-DD42-4A1A-983D-3E73292953AA}"/>
                      </a:ext>
                    </a:extLst>
                  </p:cNvPr>
                  <p:cNvSpPr txBox="1"/>
                  <p:nvPr/>
                </p:nvSpPr>
                <p:spPr>
                  <a:xfrm>
                    <a:off x="8266997" y="2967044"/>
                    <a:ext cx="380489" cy="609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D7E89A2-DD42-4A1A-983D-3E73292953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997" y="2967044"/>
                    <a:ext cx="380489" cy="6090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62B8A21-5F93-43F0-8B9D-7D50AE76B205}"/>
                      </a:ext>
                    </a:extLst>
                  </p:cNvPr>
                  <p:cNvSpPr/>
                  <p:nvPr/>
                </p:nvSpPr>
                <p:spPr>
                  <a:xfrm>
                    <a:off x="7897406" y="2955757"/>
                    <a:ext cx="380489" cy="6090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62B8A21-5F93-43F0-8B9D-7D50AE76B2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406" y="2955757"/>
                    <a:ext cx="380489" cy="6090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30F7A23-F21E-4AD2-B603-F6DDDB008F1A}"/>
                </a:ext>
              </a:extLst>
            </p:cNvPr>
            <p:cNvSpPr txBox="1"/>
            <p:nvPr/>
          </p:nvSpPr>
          <p:spPr>
            <a:xfrm>
              <a:off x="7790787" y="2505379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D5313F5-667F-4A11-B33D-B857EA20FD79}"/>
                </a:ext>
              </a:extLst>
            </p:cNvPr>
            <p:cNvSpPr txBox="1"/>
            <p:nvPr/>
          </p:nvSpPr>
          <p:spPr>
            <a:xfrm>
              <a:off x="7933674" y="5176941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61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6DC1-4898-47DA-95AE-01AB892B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447399"/>
            <a:ext cx="10515600" cy="2216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Additional problem: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Sample problem 16.02, page:451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0E3BD3-6C52-4711-95D1-07B5166DD65E}"/>
              </a:ext>
            </a:extLst>
          </p:cNvPr>
          <p:cNvSpPr/>
          <p:nvPr/>
        </p:nvSpPr>
        <p:spPr>
          <a:xfrm>
            <a:off x="410817" y="218810"/>
            <a:ext cx="113968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Sinusoidal Function: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Imagine a sinusoidal wave like that of Fig. 16-1b traveling in the positive direction of an x axis. As the wave sweeps through succeeding elements (that is, very short sections) of the string, the elements oscillate parallel to the y axis. At time t, the displacement y of the element located at position x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9A922-57DB-4AA8-8A03-537533EC75ED}"/>
                  </a:ext>
                </a:extLst>
              </p:cNvPr>
              <p:cNvSpPr txBox="1"/>
              <p:nvPr/>
            </p:nvSpPr>
            <p:spPr>
              <a:xfrm>
                <a:off x="586315" y="2291097"/>
                <a:ext cx="59951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Wave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         [+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𝑎𝑥𝑖𝑠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9A922-57DB-4AA8-8A03-537533EC7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5" y="2291097"/>
                <a:ext cx="5995130" cy="738664"/>
              </a:xfrm>
              <a:prstGeom prst="rect">
                <a:avLst/>
              </a:prstGeom>
              <a:blipFill>
                <a:blip r:embed="rId2"/>
                <a:stretch>
                  <a:fillRect l="-3049" t="-13223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41F6DFD-238D-43AD-BF77-A9FA4CBF94F5}"/>
              </a:ext>
            </a:extLst>
          </p:cNvPr>
          <p:cNvSpPr/>
          <p:nvPr/>
        </p:nvSpPr>
        <p:spPr>
          <a:xfrm>
            <a:off x="304800" y="5535924"/>
            <a:ext cx="11211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this equation is written in terms of position x, it can be used to find the displacements of all the elements of the string as a function of time. Thus, it can tell us the shape of the wave at any given 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C3238-4C22-4376-B05E-196D2E46A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60" y="2134775"/>
            <a:ext cx="4606180" cy="28985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B76FBE-9B68-40BD-B5F1-8EC5CE73DBA1}"/>
                  </a:ext>
                </a:extLst>
              </p:cNvPr>
              <p:cNvSpPr/>
              <p:nvPr/>
            </p:nvSpPr>
            <p:spPr>
              <a:xfrm>
                <a:off x="539099" y="3429000"/>
                <a:ext cx="59951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𝑘𝑥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           [- x axis]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AB76FBE-9B68-40BD-B5F1-8EC5CE73D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9" y="3429000"/>
                <a:ext cx="5995130" cy="461665"/>
              </a:xfrm>
              <a:prstGeom prst="rect">
                <a:avLst/>
              </a:prstGeom>
              <a:blipFill>
                <a:blip r:embed="rId4"/>
                <a:stretch>
                  <a:fillRect l="-305"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9A6CA4D-76C2-4C2F-B776-61610832BC40}"/>
              </a:ext>
            </a:extLst>
          </p:cNvPr>
          <p:cNvSpPr/>
          <p:nvPr/>
        </p:nvSpPr>
        <p:spPr>
          <a:xfrm>
            <a:off x="6863262" y="5053778"/>
            <a:ext cx="4652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Transverse sinusoidal wave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1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F9E1F-9E2D-46C6-BC86-0ADBE2203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841" y="271166"/>
            <a:ext cx="2994524" cy="659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2CE37F-3DCE-4604-84D0-1FA0D2A96668}"/>
                  </a:ext>
                </a:extLst>
              </p:cNvPr>
              <p:cNvSpPr/>
              <p:nvPr/>
            </p:nvSpPr>
            <p:spPr>
              <a:xfrm>
                <a:off x="317635" y="5161219"/>
                <a:ext cx="8190261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16-4 Five “snapshots” of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string wave traveling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positive direction of an x axis. The amplitude 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indicated. A typical wavelength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measured from an arbitrary position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is also indicated.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2CE37F-3DCE-4604-84D0-1FA0D2A96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5" y="5161219"/>
                <a:ext cx="8190261" cy="1077218"/>
              </a:xfrm>
              <a:prstGeom prst="rect">
                <a:avLst/>
              </a:prstGeom>
              <a:blipFill>
                <a:blip r:embed="rId3"/>
                <a:stretch>
                  <a:fillRect l="-744" t="-2841" b="-7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3106BDD-A611-4622-A644-27451E6715E3}"/>
              </a:ext>
            </a:extLst>
          </p:cNvPr>
          <p:cNvSpPr/>
          <p:nvPr/>
        </p:nvSpPr>
        <p:spPr>
          <a:xfrm>
            <a:off x="450157" y="4166033"/>
            <a:ext cx="52747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Watch this spot in this series of snapshots.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7924A-9318-48B1-BAC8-C290A9432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04" y="174510"/>
            <a:ext cx="4910391" cy="36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7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33BD46-2DF8-49C1-BB04-F9A556E6B941}"/>
                  </a:ext>
                </a:extLst>
              </p:cNvPr>
              <p:cNvSpPr txBox="1"/>
              <p:nvPr/>
            </p:nvSpPr>
            <p:spPr>
              <a:xfrm>
                <a:off x="700593" y="658656"/>
                <a:ext cx="34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33BD46-2DF8-49C1-BB04-F9A556E6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3" y="658656"/>
                <a:ext cx="3445559" cy="369332"/>
              </a:xfrm>
              <a:prstGeom prst="rect">
                <a:avLst/>
              </a:prstGeom>
              <a:blipFill>
                <a:blip r:embed="rId2"/>
                <a:stretch>
                  <a:fillRect l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772590-1F65-49F5-AE54-88ACCDC4AAB8}"/>
                  </a:ext>
                </a:extLst>
              </p:cNvPr>
              <p:cNvSpPr txBox="1"/>
              <p:nvPr/>
            </p:nvSpPr>
            <p:spPr>
              <a:xfrm>
                <a:off x="488077" y="2115921"/>
                <a:ext cx="537444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772590-1F65-49F5-AE54-88ACCDC4A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7" y="2115921"/>
                <a:ext cx="5374447" cy="369332"/>
              </a:xfrm>
              <a:prstGeom prst="rect">
                <a:avLst/>
              </a:prstGeom>
              <a:blipFill>
                <a:blip r:embed="rId3"/>
                <a:stretch>
                  <a:fillRect l="-20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796DF2-A4D3-4186-BAA3-41FF621C9C9F}"/>
                  </a:ext>
                </a:extLst>
              </p:cNvPr>
              <p:cNvSpPr txBox="1"/>
              <p:nvPr/>
            </p:nvSpPr>
            <p:spPr>
              <a:xfrm>
                <a:off x="660731" y="3333353"/>
                <a:ext cx="28191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796DF2-A4D3-4186-BAA3-41FF621C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" y="3333353"/>
                <a:ext cx="2819170" cy="369332"/>
              </a:xfrm>
              <a:prstGeom prst="rect">
                <a:avLst/>
              </a:prstGeom>
              <a:blipFill>
                <a:blip r:embed="rId4"/>
                <a:stretch>
                  <a:fillRect l="-2160" r="-4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AFE5-51A3-47C1-96C4-2F6B09D1ADBB}"/>
                  </a:ext>
                </a:extLst>
              </p:cNvPr>
              <p:cNvSpPr txBox="1"/>
              <p:nvPr/>
            </p:nvSpPr>
            <p:spPr>
              <a:xfrm>
                <a:off x="730093" y="3797205"/>
                <a:ext cx="440090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AFE5-51A3-47C1-96C4-2F6B09D1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3" y="3797205"/>
                <a:ext cx="4400903" cy="369332"/>
              </a:xfrm>
              <a:prstGeom prst="rect">
                <a:avLst/>
              </a:prstGeom>
              <a:blipFill>
                <a:blip r:embed="rId5"/>
                <a:stretch>
                  <a:fillRect l="-24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6D3EB-AD0D-4B47-A592-B0955AE2A4B7}"/>
                  </a:ext>
                </a:extLst>
              </p:cNvPr>
              <p:cNvSpPr txBox="1"/>
              <p:nvPr/>
            </p:nvSpPr>
            <p:spPr>
              <a:xfrm>
                <a:off x="759142" y="4747070"/>
                <a:ext cx="31473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6D3EB-AD0D-4B47-A592-B0955AE2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42" y="4747070"/>
                <a:ext cx="3147385" cy="369332"/>
              </a:xfrm>
              <a:prstGeom prst="rect">
                <a:avLst/>
              </a:prstGeom>
              <a:blipFill>
                <a:blip r:embed="rId6"/>
                <a:stretch>
                  <a:fillRect l="-348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398B4F-218B-4276-9B05-FA3E88EC7257}"/>
                  </a:ext>
                </a:extLst>
              </p:cNvPr>
              <p:cNvSpPr/>
              <p:nvPr/>
            </p:nvSpPr>
            <p:spPr>
              <a:xfrm>
                <a:off x="640192" y="5171571"/>
                <a:ext cx="44009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398B4F-218B-4276-9B05-FA3E88EC7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2" y="5171571"/>
                <a:ext cx="4400903" cy="461665"/>
              </a:xfrm>
              <a:prstGeom prst="rect">
                <a:avLst/>
              </a:prstGeom>
              <a:blipFill>
                <a:blip r:embed="rId7"/>
                <a:stretch>
                  <a:fillRect l="-4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9C65-F419-47FB-934B-859005B0AC62}"/>
                  </a:ext>
                </a:extLst>
              </p:cNvPr>
              <p:cNvSpPr txBox="1"/>
              <p:nvPr/>
            </p:nvSpPr>
            <p:spPr>
              <a:xfrm>
                <a:off x="965161" y="6026411"/>
                <a:ext cx="100732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9C65-F419-47FB-934B-859005B0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61" y="6026411"/>
                <a:ext cx="1007327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19E70B-1713-4454-826E-CDBFF5137AC0}"/>
                  </a:ext>
                </a:extLst>
              </p:cNvPr>
              <p:cNvSpPr txBox="1"/>
              <p:nvPr/>
            </p:nvSpPr>
            <p:spPr>
              <a:xfrm>
                <a:off x="436597" y="113348"/>
                <a:ext cx="2710935" cy="524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b="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400" b="0" dirty="0">
                    <a:solidFill>
                      <a:srgbClr val="0070C0"/>
                    </a:solidFill>
                  </a:rPr>
                  <a:t>) 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𝑟𝑜𝑣𝑒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19E70B-1713-4454-826E-CDBFF513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7" y="113348"/>
                <a:ext cx="2710935" cy="524311"/>
              </a:xfrm>
              <a:prstGeom prst="rect">
                <a:avLst/>
              </a:prstGeom>
              <a:blipFill>
                <a:blip r:embed="rId11"/>
                <a:stretch>
                  <a:fillRect l="-6982" t="-348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9596B8-796F-4692-9916-ADFFE891C66F}"/>
                  </a:ext>
                </a:extLst>
              </p:cNvPr>
              <p:cNvSpPr txBox="1"/>
              <p:nvPr/>
            </p:nvSpPr>
            <p:spPr>
              <a:xfrm>
                <a:off x="472588" y="1799224"/>
                <a:ext cx="10740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9596B8-796F-4692-9916-ADFFE891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88" y="1799224"/>
                <a:ext cx="1074012" cy="369332"/>
              </a:xfrm>
              <a:prstGeom prst="rect">
                <a:avLst/>
              </a:prstGeom>
              <a:blipFill>
                <a:blip r:embed="rId12"/>
                <a:stretch>
                  <a:fillRect l="-17614" t="-24590" r="-9091" b="-49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56CF97-5AC2-4F25-AA19-218E229C5A60}"/>
                  </a:ext>
                </a:extLst>
              </p:cNvPr>
              <p:cNvSpPr/>
              <p:nvPr/>
            </p:nvSpPr>
            <p:spPr>
              <a:xfrm>
                <a:off x="603149" y="4221706"/>
                <a:ext cx="44379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56CF97-5AC2-4F25-AA19-218E229C5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49" y="4221706"/>
                <a:ext cx="4437946" cy="461665"/>
              </a:xfrm>
              <a:prstGeom prst="rect">
                <a:avLst/>
              </a:prstGeom>
              <a:blipFill>
                <a:blip r:embed="rId1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B65338A-821C-4CE9-A37C-8DE585722893}"/>
              </a:ext>
            </a:extLst>
          </p:cNvPr>
          <p:cNvGrpSpPr/>
          <p:nvPr/>
        </p:nvGrpSpPr>
        <p:grpSpPr>
          <a:xfrm>
            <a:off x="6019469" y="1968648"/>
            <a:ext cx="5976600" cy="3417202"/>
            <a:chOff x="6215400" y="200641"/>
            <a:chExt cx="5976600" cy="341720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8B41D85-0F4D-453D-899C-DD1277B9D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15400" y="200641"/>
              <a:ext cx="5714010" cy="341720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37F405-0A7A-4097-A08C-D96604236073}"/>
                    </a:ext>
                  </a:extLst>
                </p:cNvPr>
                <p:cNvSpPr txBox="1"/>
                <p:nvPr/>
              </p:nvSpPr>
              <p:spPr>
                <a:xfrm>
                  <a:off x="10288337" y="1299829"/>
                  <a:ext cx="19036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 = x</a:t>
                  </a:r>
                  <a:r>
                    <a:rPr lang="en-US" sz="3200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r>
                    <a:rPr lang="en-US" sz="3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3A37F405-0A7A-4097-A08C-D96604236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337" y="1299829"/>
                  <a:ext cx="1903663" cy="584775"/>
                </a:xfrm>
                <a:prstGeom prst="rect">
                  <a:avLst/>
                </a:prstGeom>
                <a:blipFill>
                  <a:blip r:embed="rId16"/>
                  <a:stretch>
                    <a:fillRect l="-8013" t="-135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6D2D75-C366-441C-8EF1-249CA8D37A02}"/>
                </a:ext>
              </a:extLst>
            </p:cNvPr>
            <p:cNvSpPr txBox="1"/>
            <p:nvPr/>
          </p:nvSpPr>
          <p:spPr>
            <a:xfrm>
              <a:off x="7169357" y="1212537"/>
              <a:ext cx="744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x =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98606E-C23F-4589-BE5E-C25552C40D2B}"/>
                  </a:ext>
                </a:extLst>
              </p:cNvPr>
              <p:cNvSpPr/>
              <p:nvPr/>
            </p:nvSpPr>
            <p:spPr>
              <a:xfrm>
                <a:off x="228690" y="5571724"/>
                <a:ext cx="11373413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sine function begins to repeat itself when its angle (or argument) is increased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98606E-C23F-4589-BE5E-C25552C4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90" y="5571724"/>
                <a:ext cx="11373413" cy="453137"/>
              </a:xfrm>
              <a:prstGeom prst="rect">
                <a:avLst/>
              </a:prstGeom>
              <a:blipFill>
                <a:blip r:embed="rId17"/>
                <a:stretch>
                  <a:fillRect l="-590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F0F817-E6BD-4D3C-948D-2A84D86B6050}"/>
                  </a:ext>
                </a:extLst>
              </p:cNvPr>
              <p:cNvSpPr/>
              <p:nvPr/>
            </p:nvSpPr>
            <p:spPr>
              <a:xfrm>
                <a:off x="356267" y="2517102"/>
                <a:ext cx="537099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displacement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both ends </a:t>
                </a:r>
              </a:p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this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wavelength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F0F817-E6BD-4D3C-948D-2A84D86B6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7" y="2517102"/>
                <a:ext cx="5370998" cy="769441"/>
              </a:xfrm>
              <a:prstGeom prst="rect">
                <a:avLst/>
              </a:prstGeom>
              <a:blipFill>
                <a:blip r:embed="rId18"/>
                <a:stretch>
                  <a:fillRect l="-1134" t="-3968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F77EF1-F2BA-4987-A3DE-B42DD3CE28BA}"/>
                  </a:ext>
                </a:extLst>
              </p:cNvPr>
              <p:cNvSpPr/>
              <p:nvPr/>
            </p:nvSpPr>
            <p:spPr>
              <a:xfrm>
                <a:off x="297272" y="1074888"/>
                <a:ext cx="11453743" cy="760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wavelength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wave is the distance (parallel to the direction of the wave’s travel) between repetitions of the shape of the wave (or wave shape).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CF77EF1-F2BA-4987-A3DE-B42DD3CE2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2" y="1074888"/>
                <a:ext cx="11453743" cy="760914"/>
              </a:xfrm>
              <a:prstGeom prst="rect">
                <a:avLst/>
              </a:prstGeom>
              <a:blipFill>
                <a:blip r:embed="rId19"/>
                <a:stretch>
                  <a:fillRect l="-585" b="-1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B94DAEC-C7A2-4EAE-A781-D12976FD303B}"/>
              </a:ext>
            </a:extLst>
          </p:cNvPr>
          <p:cNvSpPr/>
          <p:nvPr/>
        </p:nvSpPr>
        <p:spPr>
          <a:xfrm>
            <a:off x="4336037" y="6142181"/>
            <a:ext cx="2637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SI  unit of k = rad/m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6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33BD46-2DF8-49C1-BB04-F9A556E6B941}"/>
                  </a:ext>
                </a:extLst>
              </p:cNvPr>
              <p:cNvSpPr txBox="1"/>
              <p:nvPr/>
            </p:nvSpPr>
            <p:spPr>
              <a:xfrm>
                <a:off x="660731" y="751508"/>
                <a:ext cx="34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33BD46-2DF8-49C1-BB04-F9A556E6B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" y="751508"/>
                <a:ext cx="3445559" cy="369332"/>
              </a:xfrm>
              <a:prstGeom prst="rect">
                <a:avLst/>
              </a:prstGeom>
              <a:blipFill>
                <a:blip r:embed="rId2"/>
                <a:stretch>
                  <a:fillRect l="-17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772590-1F65-49F5-AE54-88ACCDC4AAB8}"/>
                  </a:ext>
                </a:extLst>
              </p:cNvPr>
              <p:cNvSpPr txBox="1"/>
              <p:nvPr/>
            </p:nvSpPr>
            <p:spPr>
              <a:xfrm>
                <a:off x="660731" y="1518090"/>
                <a:ext cx="4136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772590-1F65-49F5-AE54-88ACCDC4A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31" y="1518090"/>
                <a:ext cx="4136556" cy="369332"/>
              </a:xfrm>
              <a:prstGeom prst="rect">
                <a:avLst/>
              </a:prstGeom>
              <a:blipFill>
                <a:blip r:embed="rId3"/>
                <a:stretch>
                  <a:fillRect l="-2651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796DF2-A4D3-4186-BAA3-41FF621C9C9F}"/>
                  </a:ext>
                </a:extLst>
              </p:cNvPr>
              <p:cNvSpPr txBox="1"/>
              <p:nvPr/>
            </p:nvSpPr>
            <p:spPr>
              <a:xfrm>
                <a:off x="623431" y="3234927"/>
                <a:ext cx="30800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796DF2-A4D3-4186-BAA3-41FF621C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31" y="3234927"/>
                <a:ext cx="3080010" cy="369332"/>
              </a:xfrm>
              <a:prstGeom prst="rect">
                <a:avLst/>
              </a:prstGeom>
              <a:blipFill>
                <a:blip r:embed="rId4"/>
                <a:stretch>
                  <a:fillRect l="-1976" r="-1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AFE5-51A3-47C1-96C4-2F6B09D1ADBB}"/>
                  </a:ext>
                </a:extLst>
              </p:cNvPr>
              <p:cNvSpPr txBox="1"/>
              <p:nvPr/>
            </p:nvSpPr>
            <p:spPr>
              <a:xfrm>
                <a:off x="669301" y="3666298"/>
                <a:ext cx="50273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C1AFE5-51A3-47C1-96C4-2F6B09D1A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01" y="3666298"/>
                <a:ext cx="5027355" cy="369332"/>
              </a:xfrm>
              <a:prstGeom prst="rect">
                <a:avLst/>
              </a:prstGeom>
              <a:blipFill>
                <a:blip r:embed="rId5"/>
                <a:stretch>
                  <a:fillRect l="-21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6D3EB-AD0D-4B47-A592-B0955AE2A4B7}"/>
                  </a:ext>
                </a:extLst>
              </p:cNvPr>
              <p:cNvSpPr txBox="1"/>
              <p:nvPr/>
            </p:nvSpPr>
            <p:spPr>
              <a:xfrm>
                <a:off x="697584" y="4642858"/>
                <a:ext cx="314738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6D3EB-AD0D-4B47-A592-B0955AE2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4" y="4642858"/>
                <a:ext cx="3147385" cy="369332"/>
              </a:xfrm>
              <a:prstGeom prst="rect">
                <a:avLst/>
              </a:prstGeom>
              <a:blipFill>
                <a:blip r:embed="rId6"/>
                <a:stretch>
                  <a:fillRect l="-34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398B4F-218B-4276-9B05-FA3E88EC7257}"/>
                  </a:ext>
                </a:extLst>
              </p:cNvPr>
              <p:cNvSpPr/>
              <p:nvPr/>
            </p:nvSpPr>
            <p:spPr>
              <a:xfrm>
                <a:off x="466035" y="5044042"/>
                <a:ext cx="5890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7398B4F-218B-4276-9B05-FA3E88EC7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35" y="5044042"/>
                <a:ext cx="589041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9C65-F419-47FB-934B-859005B0AC62}"/>
                  </a:ext>
                </a:extLst>
              </p:cNvPr>
              <p:cNvSpPr txBox="1"/>
              <p:nvPr/>
            </p:nvSpPr>
            <p:spPr>
              <a:xfrm>
                <a:off x="965161" y="6026411"/>
                <a:ext cx="105791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059C65-F419-47FB-934B-859005B0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61" y="6026411"/>
                <a:ext cx="1057917" cy="6938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19E70B-1713-4454-826E-CDBFF5137AC0}"/>
                  </a:ext>
                </a:extLst>
              </p:cNvPr>
              <p:cNvSpPr txBox="1"/>
              <p:nvPr/>
            </p:nvSpPr>
            <p:spPr>
              <a:xfrm>
                <a:off x="465433" y="-5990"/>
                <a:ext cx="2832057" cy="52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>
                    <a:solidFill>
                      <a:srgbClr val="7030A0"/>
                    </a:solidFill>
                  </a:rPr>
                  <a:t>(ii) 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𝑟𝑜𝑣𝑒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19E70B-1713-4454-826E-CDBFF513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3" y="-5990"/>
                <a:ext cx="2832057" cy="522322"/>
              </a:xfrm>
              <a:prstGeom prst="rect">
                <a:avLst/>
              </a:prstGeom>
              <a:blipFill>
                <a:blip r:embed="rId11"/>
                <a:stretch>
                  <a:fillRect l="-6452"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9596B8-796F-4692-9916-ADFFE891C66F}"/>
                  </a:ext>
                </a:extLst>
              </p:cNvPr>
              <p:cNvSpPr txBox="1"/>
              <p:nvPr/>
            </p:nvSpPr>
            <p:spPr>
              <a:xfrm>
                <a:off x="777929" y="1135475"/>
                <a:ext cx="8118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9596B8-796F-4692-9916-ADFFE891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29" y="1135475"/>
                <a:ext cx="811825" cy="369332"/>
              </a:xfrm>
              <a:prstGeom prst="rect">
                <a:avLst/>
              </a:prstGeom>
              <a:blipFill>
                <a:blip r:embed="rId12"/>
                <a:stretch>
                  <a:fillRect l="-5263" r="-827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56CF97-5AC2-4F25-AA19-218E229C5A60}"/>
                  </a:ext>
                </a:extLst>
              </p:cNvPr>
              <p:cNvSpPr/>
              <p:nvPr/>
            </p:nvSpPr>
            <p:spPr>
              <a:xfrm>
                <a:off x="507559" y="4079366"/>
                <a:ext cx="4735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D56CF97-5AC2-4F25-AA19-218E229C5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59" y="4079366"/>
                <a:ext cx="473539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63B11F-F042-4A83-825D-78210C38B885}"/>
                  </a:ext>
                </a:extLst>
              </p:cNvPr>
              <p:cNvSpPr/>
              <p:nvPr/>
            </p:nvSpPr>
            <p:spPr>
              <a:xfrm>
                <a:off x="602527" y="1926660"/>
                <a:ext cx="30176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fName>
                        <m:e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63B11F-F042-4A83-825D-78210C38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27" y="1926660"/>
                <a:ext cx="3017686" cy="461665"/>
              </a:xfrm>
              <a:prstGeom prst="rect">
                <a:avLst/>
              </a:prstGeom>
              <a:blipFill>
                <a:blip r:embed="rId14"/>
                <a:stretch>
                  <a:fillRect l="-60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396158D-1557-471A-8E7B-1D71A5D6DEDB}"/>
              </a:ext>
            </a:extLst>
          </p:cNvPr>
          <p:cNvGrpSpPr/>
          <p:nvPr/>
        </p:nvGrpSpPr>
        <p:grpSpPr>
          <a:xfrm>
            <a:off x="5547209" y="3382639"/>
            <a:ext cx="6644791" cy="2520438"/>
            <a:chOff x="5005227" y="442537"/>
            <a:chExt cx="6644791" cy="25204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C8B2CA-21ED-4246-B6A0-0E89F883D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05227" y="442537"/>
              <a:ext cx="6644791" cy="252043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9AEEFC-7C1F-4DDA-83EB-64D0DFB1DDFD}"/>
                </a:ext>
              </a:extLst>
            </p:cNvPr>
            <p:cNvSpPr txBox="1"/>
            <p:nvPr/>
          </p:nvSpPr>
          <p:spPr>
            <a:xfrm>
              <a:off x="9633206" y="843322"/>
              <a:ext cx="168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 = t</a:t>
              </a:r>
              <a:r>
                <a:rPr lang="en-US" sz="3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+T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D6C0FC-1A67-42C5-B936-3A7E6A7B66A7}"/>
                </a:ext>
              </a:extLst>
            </p:cNvPr>
            <p:cNvSpPr txBox="1"/>
            <p:nvPr/>
          </p:nvSpPr>
          <p:spPr>
            <a:xfrm>
              <a:off x="5862507" y="996975"/>
              <a:ext cx="710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t =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740F701-1314-479A-84FC-0FF683E3A8DD}"/>
              </a:ext>
            </a:extLst>
          </p:cNvPr>
          <p:cNvSpPr/>
          <p:nvPr/>
        </p:nvSpPr>
        <p:spPr>
          <a:xfrm>
            <a:off x="281357" y="466540"/>
            <a:ext cx="11262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Fig. shows a graph of the displacement y versus time t at a certain position along the string, taken to be x =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B1BE5-393B-44D3-862B-C980ED9FE95C}"/>
                  </a:ext>
                </a:extLst>
              </p:cNvPr>
              <p:cNvSpPr/>
              <p:nvPr/>
            </p:nvSpPr>
            <p:spPr>
              <a:xfrm>
                <a:off x="434788" y="5537559"/>
                <a:ext cx="54756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can be true only if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7B1BE5-393B-44D3-862B-C980ED9FE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8" y="5537559"/>
                <a:ext cx="5475681" cy="461665"/>
              </a:xfrm>
              <a:prstGeom prst="rect">
                <a:avLst/>
              </a:prstGeom>
              <a:blipFill>
                <a:blip r:embed="rId16"/>
                <a:stretch>
                  <a:fillRect l="-111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82171A8-86A7-4688-8253-BD82D68164DA}"/>
              </a:ext>
            </a:extLst>
          </p:cNvPr>
          <p:cNvSpPr/>
          <p:nvPr/>
        </p:nvSpPr>
        <p:spPr>
          <a:xfrm>
            <a:off x="281357" y="2262083"/>
            <a:ext cx="116986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define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 of oscillation 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 a wave to be the time any string element takes to move through one full oscillation.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5A7393-EAB9-4184-872E-F79240E03DD8}"/>
                  </a:ext>
                </a:extLst>
              </p:cNvPr>
              <p:cNvSpPr/>
              <p:nvPr/>
            </p:nvSpPr>
            <p:spPr>
              <a:xfrm>
                <a:off x="465433" y="2821694"/>
                <a:ext cx="97668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displacement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both ends of this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period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T.</a:t>
                </a:r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65A7393-EAB9-4184-872E-F79240E03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3" y="2821694"/>
                <a:ext cx="9766852" cy="461665"/>
              </a:xfrm>
              <a:prstGeom prst="rect">
                <a:avLst/>
              </a:prstGeom>
              <a:blipFill>
                <a:blip r:embed="rId17"/>
                <a:stretch>
                  <a:fillRect l="-624" t="-10526" r="-74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7358-EDBC-48E1-978D-3589F9109AD6}"/>
                  </a:ext>
                </a:extLst>
              </p:cNvPr>
              <p:cNvSpPr/>
              <p:nvPr/>
            </p:nvSpPr>
            <p:spPr>
              <a:xfrm>
                <a:off x="4175333" y="6175255"/>
                <a:ext cx="26655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SI  unit of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= rad/s</a:t>
                </a:r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41C7358-EDBC-48E1-978D-3589F9109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333" y="6175255"/>
                <a:ext cx="2665538" cy="461665"/>
              </a:xfrm>
              <a:prstGeom prst="rect">
                <a:avLst/>
              </a:prstGeom>
              <a:blipFill>
                <a:blip r:embed="rId18"/>
                <a:stretch>
                  <a:fillRect l="-3661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232D6-41F3-4CF9-A994-58EBB2974C39}"/>
                  </a:ext>
                </a:extLst>
              </p:cNvPr>
              <p:cNvSpPr txBox="1"/>
              <p:nvPr/>
            </p:nvSpPr>
            <p:spPr>
              <a:xfrm>
                <a:off x="436596" y="113348"/>
                <a:ext cx="3445559" cy="5125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lang="en-US" sz="2400" b="0" dirty="0">
                    <a:solidFill>
                      <a:srgbClr val="7030A0"/>
                    </a:solidFill>
                  </a:rPr>
                  <a:t>(iii) P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𝑟𝑜𝑣𝑒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232D6-41F3-4CF9-A994-58EBB297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6" y="113348"/>
                <a:ext cx="3445559" cy="512576"/>
              </a:xfrm>
              <a:prstGeom prst="rect">
                <a:avLst/>
              </a:prstGeom>
              <a:blipFill>
                <a:blip r:embed="rId2"/>
                <a:stretch>
                  <a:fillRect l="-5487" t="-5952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B6A97D-0307-49E3-A7D1-C909F09E63AA}"/>
                  </a:ext>
                </a:extLst>
              </p:cNvPr>
              <p:cNvSpPr txBox="1"/>
              <p:nvPr/>
            </p:nvSpPr>
            <p:spPr>
              <a:xfrm>
                <a:off x="440276" y="1446368"/>
                <a:ext cx="34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B6A97D-0307-49E3-A7D1-C909F09E6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76" y="1446368"/>
                <a:ext cx="3445559" cy="369332"/>
              </a:xfrm>
              <a:prstGeom prst="rect">
                <a:avLst/>
              </a:prstGeom>
              <a:blipFill>
                <a:blip r:embed="rId3"/>
                <a:stretch>
                  <a:fillRect l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36FF67-F98A-4459-BAD6-6820E73B6074}"/>
                  </a:ext>
                </a:extLst>
              </p:cNvPr>
              <p:cNvSpPr/>
              <p:nvPr/>
            </p:nvSpPr>
            <p:spPr>
              <a:xfrm>
                <a:off x="742513" y="3967939"/>
                <a:ext cx="4182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𝑝h𝑎𝑠𝑒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36FF67-F98A-4459-BAD6-6820E73B6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13" y="3967939"/>
                <a:ext cx="418204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8CF40B0-86E1-4E05-B8A1-D3740D74F6CB}"/>
              </a:ext>
            </a:extLst>
          </p:cNvPr>
          <p:cNvGrpSpPr/>
          <p:nvPr/>
        </p:nvGrpSpPr>
        <p:grpSpPr>
          <a:xfrm>
            <a:off x="1852625" y="4735421"/>
            <a:ext cx="3071930" cy="461665"/>
            <a:chOff x="1852625" y="4735421"/>
            <a:chExt cx="307193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EA8BA35-4DCF-492C-BD59-94B130EEF675}"/>
                    </a:ext>
                  </a:extLst>
                </p:cNvPr>
                <p:cNvSpPr/>
                <p:nvPr/>
              </p:nvSpPr>
              <p:spPr>
                <a:xfrm>
                  <a:off x="1852625" y="4735421"/>
                  <a:ext cx="30719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𝑐𝑜𝑛𝑠𝑡𝑎𝑛𝑡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EA8BA35-4DCF-492C-BD59-94B130EEF6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625" y="4735421"/>
                  <a:ext cx="307193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0B9ACBD-1903-43EC-9272-FF8B705E8007}"/>
                </a:ext>
              </a:extLst>
            </p:cNvPr>
            <p:cNvCxnSpPr/>
            <p:nvPr/>
          </p:nvCxnSpPr>
          <p:spPr>
            <a:xfrm flipV="1">
              <a:off x="3167270" y="4735421"/>
              <a:ext cx="0" cy="461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D98D4B-B36B-4DA4-8997-025308D6CFB7}"/>
                </a:ext>
              </a:extLst>
            </p:cNvPr>
            <p:cNvCxnSpPr/>
            <p:nvPr/>
          </p:nvCxnSpPr>
          <p:spPr>
            <a:xfrm flipV="1">
              <a:off x="2423372" y="4735421"/>
              <a:ext cx="0" cy="4616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39DC0-C9AE-4E16-AABA-E7C55276EA41}"/>
              </a:ext>
            </a:extLst>
          </p:cNvPr>
          <p:cNvSpPr/>
          <p:nvPr/>
        </p:nvSpPr>
        <p:spPr>
          <a:xfrm>
            <a:off x="287447" y="1839084"/>
            <a:ext cx="53264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 retains its displacement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 it moves,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giving it that displacement must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 a constant: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C2A3F-5855-486C-B052-FF439961DAF8}"/>
              </a:ext>
            </a:extLst>
          </p:cNvPr>
          <p:cNvSpPr/>
          <p:nvPr/>
        </p:nvSpPr>
        <p:spPr>
          <a:xfrm>
            <a:off x="941358" y="5468651"/>
            <a:ext cx="10349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(argument) 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but both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In fact, as t increases, x must also, to keep the argument constant. This confirms that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 pattern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moving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003A2-3B83-4523-8D6A-027F87C1AE3A}"/>
              </a:ext>
            </a:extLst>
          </p:cNvPr>
          <p:cNvSpPr/>
          <p:nvPr/>
        </p:nvSpPr>
        <p:spPr>
          <a:xfrm>
            <a:off x="134693" y="697434"/>
            <a:ext cx="580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wave is traveling in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positive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direction of x.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D0530C-C131-4BFE-A2AE-8875D20D8B26}"/>
              </a:ext>
            </a:extLst>
          </p:cNvPr>
          <p:cNvGrpSpPr/>
          <p:nvPr/>
        </p:nvGrpSpPr>
        <p:grpSpPr>
          <a:xfrm>
            <a:off x="5809413" y="374509"/>
            <a:ext cx="6309892" cy="3593430"/>
            <a:chOff x="5852128" y="374509"/>
            <a:chExt cx="6309892" cy="35934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2DF83B-C69D-4B94-BFA7-8E256FA93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52128" y="374509"/>
              <a:ext cx="6309892" cy="359343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9270FF-EE51-47F2-9DBD-3703B5AD7879}"/>
                </a:ext>
              </a:extLst>
            </p:cNvPr>
            <p:cNvCxnSpPr/>
            <p:nvPr/>
          </p:nvCxnSpPr>
          <p:spPr>
            <a:xfrm>
              <a:off x="6877878" y="1815700"/>
              <a:ext cx="0" cy="55643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320CED-3B38-4319-BE13-4F43CAF54084}"/>
                </a:ext>
              </a:extLst>
            </p:cNvPr>
            <p:cNvCxnSpPr/>
            <p:nvPr/>
          </p:nvCxnSpPr>
          <p:spPr>
            <a:xfrm>
              <a:off x="7268817" y="1815700"/>
              <a:ext cx="0" cy="55643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362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0369CFF-A413-44F1-8080-F6DC8D952B9E}"/>
                  </a:ext>
                </a:extLst>
              </p:cNvPr>
              <p:cNvSpPr/>
              <p:nvPr/>
            </p:nvSpPr>
            <p:spPr>
              <a:xfrm>
                <a:off x="265434" y="72757"/>
                <a:ext cx="113699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b="0" dirty="0">
                    <a:solidFill>
                      <a:prstClr val="black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wave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speed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take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derivative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phase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kx</m:t>
                    </m:r>
                    <m:r>
                      <a:rPr lang="en-US" sz="24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ωt</m:t>
                    </m:r>
                    <m: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respect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0369CFF-A413-44F1-8080-F6DC8D95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4" y="72757"/>
                <a:ext cx="11369975" cy="830997"/>
              </a:xfrm>
              <a:prstGeom prst="rect">
                <a:avLst/>
              </a:prstGeom>
              <a:blipFill>
                <a:blip r:embed="rId2"/>
                <a:stretch>
                  <a:fillRect l="-858" t="-5882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F785-F473-4461-83CF-73F5B7479A7A}"/>
                  </a:ext>
                </a:extLst>
              </p:cNvPr>
              <p:cNvSpPr txBox="1"/>
              <p:nvPr/>
            </p:nvSpPr>
            <p:spPr>
              <a:xfrm>
                <a:off x="2961170" y="685973"/>
                <a:ext cx="3967817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𝑜𝑛𝑠𝑡𝑎𝑛𝑡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F785-F473-4461-83CF-73F5B747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70" y="685973"/>
                <a:ext cx="3967817" cy="70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FCAE6-FF62-47C8-899B-8E80D98BEEF3}"/>
                  </a:ext>
                </a:extLst>
              </p:cNvPr>
              <p:cNvSpPr txBox="1"/>
              <p:nvPr/>
            </p:nvSpPr>
            <p:spPr>
              <a:xfrm>
                <a:off x="2961170" y="1621818"/>
                <a:ext cx="2485473" cy="54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sz="24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240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ω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en-US" sz="2400" i="0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240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FCAE6-FF62-47C8-899B-8E80D98B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70" y="1621818"/>
                <a:ext cx="2485473" cy="541815"/>
              </a:xfrm>
              <a:prstGeom prst="rect">
                <a:avLst/>
              </a:prstGeom>
              <a:blipFill>
                <a:blip r:embed="rId4"/>
                <a:stretch>
                  <a:fillRect l="-7617" b="-20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0AE6F-7487-4733-B26A-0E671A56A1B0}"/>
                  </a:ext>
                </a:extLst>
              </p:cNvPr>
              <p:cNvSpPr txBox="1"/>
              <p:nvPr/>
            </p:nvSpPr>
            <p:spPr>
              <a:xfrm>
                <a:off x="2961170" y="2277437"/>
                <a:ext cx="1580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0AE6F-7487-4733-B26A-0E671A56A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70" y="2277437"/>
                <a:ext cx="1580304" cy="369332"/>
              </a:xfrm>
              <a:prstGeom prst="rect">
                <a:avLst/>
              </a:prstGeom>
              <a:blipFill>
                <a:blip r:embed="rId5"/>
                <a:stretch>
                  <a:fillRect l="-4633" r="-42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DC939-A0BB-4ABE-A6CA-1393D13F5E45}"/>
                  </a:ext>
                </a:extLst>
              </p:cNvPr>
              <p:cNvSpPr txBox="1"/>
              <p:nvPr/>
            </p:nvSpPr>
            <p:spPr>
              <a:xfrm>
                <a:off x="2961170" y="2794330"/>
                <a:ext cx="10443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DC939-A0BB-4ABE-A6CA-1393D13F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170" y="2794330"/>
                <a:ext cx="1044325" cy="369332"/>
              </a:xfrm>
              <a:prstGeom prst="rect">
                <a:avLst/>
              </a:prstGeom>
              <a:blipFill>
                <a:blip r:embed="rId6"/>
                <a:stretch>
                  <a:fillRect l="-7602" r="-233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DB4238-2A43-4AC5-83EC-564FF5BD4F50}"/>
                  </a:ext>
                </a:extLst>
              </p:cNvPr>
              <p:cNvSpPr txBox="1"/>
              <p:nvPr/>
            </p:nvSpPr>
            <p:spPr>
              <a:xfrm>
                <a:off x="2936323" y="3250817"/>
                <a:ext cx="1094017" cy="6708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DB4238-2A43-4AC5-83EC-564FF5BD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23" y="3250817"/>
                <a:ext cx="1094017" cy="6708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C33FE3-C5B5-4B32-B139-1BFA4202A368}"/>
                  </a:ext>
                </a:extLst>
              </p:cNvPr>
              <p:cNvSpPr/>
              <p:nvPr/>
            </p:nvSpPr>
            <p:spPr>
              <a:xfrm>
                <a:off x="741171" y="5327870"/>
                <a:ext cx="10709656" cy="9408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equation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tells us that the wave speed is one wavelength per period; the wave moves a distance of one wavelength in one period of oscillation.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C33FE3-C5B5-4B32-B139-1BFA4202A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1" y="5327870"/>
                <a:ext cx="10709656" cy="940835"/>
              </a:xfrm>
              <a:prstGeom prst="rect">
                <a:avLst/>
              </a:prstGeom>
              <a:blipFill>
                <a:blip r:embed="rId8"/>
                <a:stretch>
                  <a:fillRect l="-626" r="-342" b="-1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3B6F4-2BAD-4CC9-A10E-6CC7FA4B9D63}"/>
                  </a:ext>
                </a:extLst>
              </p:cNvPr>
              <p:cNvSpPr txBox="1"/>
              <p:nvPr/>
            </p:nvSpPr>
            <p:spPr>
              <a:xfrm>
                <a:off x="741171" y="4484839"/>
                <a:ext cx="8813645" cy="819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a:rPr 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den>
                        </m:f>
                      </m:den>
                    </m:f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den>
                    </m:f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dirty="0">
                    <a:solidFill>
                      <a:srgbClr val="7030A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3B6F4-2BAD-4CC9-A10E-6CC7FA4B9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71" y="4484839"/>
                <a:ext cx="8813645" cy="819007"/>
              </a:xfrm>
              <a:prstGeom prst="rect">
                <a:avLst/>
              </a:prstGeom>
              <a:blipFill>
                <a:blip r:embed="rId9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B36D32B-3FE3-420E-9BF4-2AB07756FC56}"/>
              </a:ext>
            </a:extLst>
          </p:cNvPr>
          <p:cNvSpPr/>
          <p:nvPr/>
        </p:nvSpPr>
        <p:spPr>
          <a:xfrm>
            <a:off x="424067" y="4001274"/>
            <a:ext cx="10045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sign verifies that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indeed moving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</p:spTree>
    <p:extLst>
      <p:ext uri="{BB962C8B-B14F-4D97-AF65-F5344CB8AC3E}">
        <p14:creationId xmlns:p14="http://schemas.microsoft.com/office/powerpoint/2010/main" val="265208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232D6-41F3-4CF9-A994-58EBB2974C39}"/>
                  </a:ext>
                </a:extLst>
              </p:cNvPr>
              <p:cNvSpPr txBox="1"/>
              <p:nvPr/>
            </p:nvSpPr>
            <p:spPr>
              <a:xfrm>
                <a:off x="436597" y="113348"/>
                <a:ext cx="3709555" cy="494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(iv) P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𝑟𝑜𝑣𝑒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232D6-41F3-4CF9-A994-58EBB297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7" y="113348"/>
                <a:ext cx="3709555" cy="494238"/>
              </a:xfrm>
              <a:prstGeom prst="rect">
                <a:avLst/>
              </a:prstGeom>
              <a:blipFill>
                <a:blip r:embed="rId2"/>
                <a:stretch>
                  <a:fillRect l="-5099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B6A97D-0307-49E3-A7D1-C909F09E63AA}"/>
                  </a:ext>
                </a:extLst>
              </p:cNvPr>
              <p:cNvSpPr txBox="1"/>
              <p:nvPr/>
            </p:nvSpPr>
            <p:spPr>
              <a:xfrm>
                <a:off x="300993" y="2065009"/>
                <a:ext cx="34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B6A97D-0307-49E3-A7D1-C909F09E6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93" y="2065009"/>
                <a:ext cx="3445559" cy="369332"/>
              </a:xfrm>
              <a:prstGeom prst="rect">
                <a:avLst/>
              </a:prstGeom>
              <a:blipFill>
                <a:blip r:embed="rId3"/>
                <a:stretch>
                  <a:fillRect l="-17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36FF67-F98A-4459-BAD6-6820E73B6074}"/>
                  </a:ext>
                </a:extLst>
              </p:cNvPr>
              <p:cNvSpPr/>
              <p:nvPr/>
            </p:nvSpPr>
            <p:spPr>
              <a:xfrm>
                <a:off x="742513" y="3967939"/>
                <a:ext cx="41537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𝑝h𝑎𝑠𝑒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𝜔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𝑐𝑜𝑛𝑠𝑡𝑎𝑛𝑡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36FF67-F98A-4459-BAD6-6820E73B6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13" y="3967939"/>
                <a:ext cx="4153701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A8BA35-4DCF-492C-BD59-94B130EEF675}"/>
                  </a:ext>
                </a:extLst>
              </p:cNvPr>
              <p:cNvSpPr/>
              <p:nvPr/>
            </p:nvSpPr>
            <p:spPr>
              <a:xfrm>
                <a:off x="1852625" y="4735421"/>
                <a:ext cx="30719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𝜔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𝑐𝑜𝑛𝑠𝑡𝑎𝑛𝑡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A8BA35-4DCF-492C-BD59-94B130EEF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625" y="4735421"/>
                <a:ext cx="307193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9ACBD-1903-43EC-9272-FF8B705E8007}"/>
              </a:ext>
            </a:extLst>
          </p:cNvPr>
          <p:cNvCxnSpPr/>
          <p:nvPr/>
        </p:nvCxnSpPr>
        <p:spPr>
          <a:xfrm flipV="1">
            <a:off x="3167270" y="4735421"/>
            <a:ext cx="0" cy="461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98D4B-B36B-4DA4-8997-025308D6CFB7}"/>
              </a:ext>
            </a:extLst>
          </p:cNvPr>
          <p:cNvCxnSpPr>
            <a:cxnSpLocks/>
          </p:cNvCxnSpPr>
          <p:nvPr/>
        </p:nvCxnSpPr>
        <p:spPr>
          <a:xfrm>
            <a:off x="2357112" y="4735421"/>
            <a:ext cx="0" cy="565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DFFC9C-1F6A-4E3C-92A2-51E1E6100BC5}"/>
                  </a:ext>
                </a:extLst>
              </p:cNvPr>
              <p:cNvSpPr/>
              <p:nvPr/>
            </p:nvSpPr>
            <p:spPr>
              <a:xfrm>
                <a:off x="436597" y="1588446"/>
                <a:ext cx="11416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DFFC9C-1F6A-4E3C-92A2-51E1E6100B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7" y="1588446"/>
                <a:ext cx="11416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5BE5A6-A5D4-4485-8314-C121E55591FC}"/>
                  </a:ext>
                </a:extLst>
              </p:cNvPr>
              <p:cNvSpPr txBox="1"/>
              <p:nvPr/>
            </p:nvSpPr>
            <p:spPr>
              <a:xfrm>
                <a:off x="375088" y="1149087"/>
                <a:ext cx="3445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5BE5A6-A5D4-4485-8314-C121E5559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88" y="1149087"/>
                <a:ext cx="3445559" cy="369332"/>
              </a:xfrm>
              <a:prstGeom prst="rect">
                <a:avLst/>
              </a:prstGeom>
              <a:blipFill>
                <a:blip r:embed="rId9"/>
                <a:stretch>
                  <a:fillRect l="-17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075F548-6A96-47C4-B43E-325E282A2F27}"/>
              </a:ext>
            </a:extLst>
          </p:cNvPr>
          <p:cNvSpPr/>
          <p:nvPr/>
        </p:nvSpPr>
        <p:spPr>
          <a:xfrm>
            <a:off x="170980" y="675737"/>
            <a:ext cx="59250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wave is traveling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9ADC1A-2710-4B86-9D4D-B5C6CB438949}"/>
              </a:ext>
            </a:extLst>
          </p:cNvPr>
          <p:cNvSpPr/>
          <p:nvPr/>
        </p:nvSpPr>
        <p:spPr>
          <a:xfrm>
            <a:off x="742513" y="5696824"/>
            <a:ext cx="93333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decrease with 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Thus,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traveling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BC354-D307-4302-A36E-95653D82F3D6}"/>
              </a:ext>
            </a:extLst>
          </p:cNvPr>
          <p:cNvSpPr/>
          <p:nvPr/>
        </p:nvSpPr>
        <p:spPr>
          <a:xfrm>
            <a:off x="266131" y="2496850"/>
            <a:ext cx="53101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 retains its displacement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it moves,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giving it that displacement must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 a constant: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E846A6-8F95-45E3-9312-42E5356D75A1}"/>
              </a:ext>
            </a:extLst>
          </p:cNvPr>
          <p:cNvGrpSpPr/>
          <p:nvPr/>
        </p:nvGrpSpPr>
        <p:grpSpPr>
          <a:xfrm>
            <a:off x="6360567" y="1102920"/>
            <a:ext cx="5655191" cy="2671583"/>
            <a:chOff x="6360567" y="1102920"/>
            <a:chExt cx="5655191" cy="26715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2B6035-2616-49F0-A7A0-8046A478D18F}"/>
                </a:ext>
              </a:extLst>
            </p:cNvPr>
            <p:cNvGrpSpPr/>
            <p:nvPr/>
          </p:nvGrpSpPr>
          <p:grpSpPr>
            <a:xfrm>
              <a:off x="6360567" y="1197081"/>
              <a:ext cx="5655191" cy="2577422"/>
              <a:chOff x="4675641" y="1385933"/>
              <a:chExt cx="6211643" cy="284261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8B1B5E0-18D9-47D1-B544-D8FC96F9A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29237" y="1616766"/>
                <a:ext cx="5121535" cy="2131322"/>
              </a:xfrm>
              <a:prstGeom prst="rect">
                <a:avLst/>
              </a:prstGeom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7946C8-821B-49CB-BD40-07C9F5D144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5579" y="1616766"/>
                <a:ext cx="0" cy="23114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42FCCE-C374-40D1-9912-FA4C2193609D}"/>
                  </a:ext>
                </a:extLst>
              </p:cNvPr>
              <p:cNvSpPr txBox="1"/>
              <p:nvPr/>
            </p:nvSpPr>
            <p:spPr>
              <a:xfrm>
                <a:off x="10548730" y="138593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B4961D-F367-48F4-835B-5FA216259861}"/>
                  </a:ext>
                </a:extLst>
              </p:cNvPr>
              <p:cNvSpPr txBox="1"/>
              <p:nvPr/>
            </p:nvSpPr>
            <p:spPr>
              <a:xfrm>
                <a:off x="4675641" y="2397284"/>
                <a:ext cx="4411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-x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302C4B-73DE-4829-A409-A3002351736B}"/>
                  </a:ext>
                </a:extLst>
              </p:cNvPr>
              <p:cNvSpPr txBox="1"/>
              <p:nvPr/>
            </p:nvSpPr>
            <p:spPr>
              <a:xfrm>
                <a:off x="7890004" y="3766880"/>
                <a:ext cx="7906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98FE542-E19F-442F-956C-0CD77A2B44F3}"/>
                  </a:ext>
                </a:extLst>
              </p:cNvPr>
              <p:cNvSpPr txBox="1"/>
              <p:nvPr/>
            </p:nvSpPr>
            <p:spPr>
              <a:xfrm>
                <a:off x="6215072" y="3697350"/>
                <a:ext cx="892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</a:t>
                </a:r>
                <a:r>
                  <a:rPr lang="el-GR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7A0CB44-52C6-44C9-BA61-7C1B69A104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3440" y="1847598"/>
                <a:ext cx="119312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A251D10-F501-450C-9B23-CB96A1EB0F5C}"/>
                      </a:ext>
                    </a:extLst>
                  </p:cNvPr>
                  <p:cNvSpPr txBox="1"/>
                  <p:nvPr/>
                </p:nvSpPr>
                <p:spPr>
                  <a:xfrm>
                    <a:off x="7675723" y="1415707"/>
                    <a:ext cx="42934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A251D10-F501-450C-9B23-CB96A1EB0F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5723" y="1415707"/>
                    <a:ext cx="4293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23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CE1C04-6F14-4E86-ACFE-FAB8B8EE0F29}"/>
                </a:ext>
              </a:extLst>
            </p:cNvPr>
            <p:cNvCxnSpPr/>
            <p:nvPr/>
          </p:nvCxnSpPr>
          <p:spPr>
            <a:xfrm>
              <a:off x="10893287" y="1518419"/>
              <a:ext cx="0" cy="80496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BEEBD46-4A52-413B-BE2D-9C5E3813BCF4}"/>
                </a:ext>
              </a:extLst>
            </p:cNvPr>
            <p:cNvCxnSpPr/>
            <p:nvPr/>
          </p:nvCxnSpPr>
          <p:spPr>
            <a:xfrm>
              <a:off x="10363200" y="1518419"/>
              <a:ext cx="0" cy="80496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4B104C-6163-4573-9A3F-CDB41880549E}"/>
                </a:ext>
              </a:extLst>
            </p:cNvPr>
            <p:cNvSpPr txBox="1"/>
            <p:nvPr/>
          </p:nvSpPr>
          <p:spPr>
            <a:xfrm>
              <a:off x="10733202" y="110292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8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0369CFF-A413-44F1-8080-F6DC8D952B9E}"/>
                  </a:ext>
                </a:extLst>
              </p:cNvPr>
              <p:cNvSpPr/>
              <p:nvPr/>
            </p:nvSpPr>
            <p:spPr>
              <a:xfrm>
                <a:off x="252182" y="297087"/>
                <a:ext cx="1136997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o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find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the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wave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speed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v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we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take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a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derivative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of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phase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kx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ωt</m:t>
                    </m:r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constant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with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respect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0369CFF-A413-44F1-8080-F6DC8D952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82" y="297087"/>
                <a:ext cx="11369975" cy="830997"/>
              </a:xfrm>
              <a:prstGeom prst="rect">
                <a:avLst/>
              </a:prstGeom>
              <a:blipFill>
                <a:blip r:embed="rId2"/>
                <a:stretch>
                  <a:fillRect l="-804" t="-5882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F785-F473-4461-83CF-73F5B7479A7A}"/>
                  </a:ext>
                </a:extLst>
              </p:cNvPr>
              <p:cNvSpPr txBox="1"/>
              <p:nvPr/>
            </p:nvSpPr>
            <p:spPr>
              <a:xfrm>
                <a:off x="1198631" y="1439849"/>
                <a:ext cx="3967817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ⅆ</m:t>
                          </m:r>
                        </m:num>
                        <m:den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ⅆ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𝑘𝑥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ⅆ</m:t>
                          </m:r>
                        </m:num>
                        <m:den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ⅆ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𝑜𝑛𝑠𝑡𝑎𝑛𝑡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60F785-F473-4461-83CF-73F5B7479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31" y="1439849"/>
                <a:ext cx="3967817" cy="70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FCAE6-FF62-47C8-899B-8E80D98BEEF3}"/>
                  </a:ext>
                </a:extLst>
              </p:cNvPr>
              <p:cNvSpPr txBox="1"/>
              <p:nvPr/>
            </p:nvSpPr>
            <p:spPr>
              <a:xfrm>
                <a:off x="1317899" y="2572230"/>
                <a:ext cx="2485473" cy="541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x</m:t>
                        </m:r>
                      </m:num>
                      <m:den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den>
                    </m:f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ω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num>
                      <m:den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ⅆ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</m:t>
                        </m:r>
                      </m:den>
                    </m:f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FCAE6-FF62-47C8-899B-8E80D98BE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99" y="2572230"/>
                <a:ext cx="2485473" cy="541815"/>
              </a:xfrm>
              <a:prstGeom prst="rect">
                <a:avLst/>
              </a:prstGeom>
              <a:blipFill>
                <a:blip r:embed="rId4"/>
                <a:stretch>
                  <a:fillRect l="-7353" b="-19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0AE6F-7487-4733-B26A-0E671A56A1B0}"/>
                  </a:ext>
                </a:extLst>
              </p:cNvPr>
              <p:cNvSpPr txBox="1"/>
              <p:nvPr/>
            </p:nvSpPr>
            <p:spPr>
              <a:xfrm>
                <a:off x="1543187" y="3545080"/>
                <a:ext cx="1580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𝑘𝑣</m:t>
                      </m:r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𝜔</m:t>
                      </m:r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D0AE6F-7487-4733-B26A-0E671A56A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87" y="3545080"/>
                <a:ext cx="1580304" cy="369332"/>
              </a:xfrm>
              <a:prstGeom prst="rect">
                <a:avLst/>
              </a:prstGeom>
              <a:blipFill>
                <a:blip r:embed="rId5"/>
                <a:stretch>
                  <a:fillRect l="-4247" r="-46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DC939-A0BB-4ABE-A6CA-1393D13F5E45}"/>
                  </a:ext>
                </a:extLst>
              </p:cNvPr>
              <p:cNvSpPr txBox="1"/>
              <p:nvPr/>
            </p:nvSpPr>
            <p:spPr>
              <a:xfrm>
                <a:off x="1543187" y="4265841"/>
                <a:ext cx="1340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𝑘𝑣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𝜔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2DC939-A0BB-4ABE-A6CA-1393D13F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87" y="4265841"/>
                <a:ext cx="1340880" cy="369332"/>
              </a:xfrm>
              <a:prstGeom prst="rect">
                <a:avLst/>
              </a:prstGeom>
              <a:blipFill>
                <a:blip r:embed="rId6"/>
                <a:stretch>
                  <a:fillRect l="-5000" r="-2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DB4238-2A43-4AC5-83EC-564FF5BD4F50}"/>
                  </a:ext>
                </a:extLst>
              </p:cNvPr>
              <p:cNvSpPr txBox="1"/>
              <p:nvPr/>
            </p:nvSpPr>
            <p:spPr>
              <a:xfrm>
                <a:off x="1653890" y="4986602"/>
                <a:ext cx="1161344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DB4238-2A43-4AC5-83EC-564FF5BD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890" y="4986602"/>
                <a:ext cx="1161344" cy="6324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43588E9-2B7D-4DA9-AE37-C3879B8BCBE1}"/>
              </a:ext>
            </a:extLst>
          </p:cNvPr>
          <p:cNvSpPr/>
          <p:nvPr/>
        </p:nvSpPr>
        <p:spPr>
          <a:xfrm>
            <a:off x="728866" y="5970512"/>
            <a:ext cx="10045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sign verifies that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indeed moving in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 of x.</a:t>
            </a:r>
          </a:p>
        </p:txBody>
      </p:sp>
    </p:spTree>
    <p:extLst>
      <p:ext uri="{BB962C8B-B14F-4D97-AF65-F5344CB8AC3E}">
        <p14:creationId xmlns:p14="http://schemas.microsoft.com/office/powerpoint/2010/main" val="31395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EE6FE2-8D4E-4D62-BC96-3C8DED75B391}"/>
</file>

<file path=customXml/itemProps2.xml><?xml version="1.0" encoding="utf-8"?>
<ds:datastoreItem xmlns:ds="http://schemas.openxmlformats.org/officeDocument/2006/customXml" ds:itemID="{AC4D155A-8918-4877-B983-80D5F0654E13}"/>
</file>

<file path=customXml/itemProps3.xml><?xml version="1.0" encoding="utf-8"?>
<ds:datastoreItem xmlns:ds="http://schemas.openxmlformats.org/officeDocument/2006/customXml" ds:itemID="{BA27CC05-A543-420F-9994-E8DE3352CE13}"/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1233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parvez</dc:creator>
  <cp:lastModifiedBy>Dr. Md. Nurul Kabir Bhuiyan</cp:lastModifiedBy>
  <cp:revision>217</cp:revision>
  <dcterms:created xsi:type="dcterms:W3CDTF">2020-06-26T13:20:22Z</dcterms:created>
  <dcterms:modified xsi:type="dcterms:W3CDTF">2021-10-28T12:49:58Z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