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08" r:id="rId4"/>
    <p:sldId id="266" r:id="rId5"/>
    <p:sldId id="267" r:id="rId6"/>
    <p:sldId id="258" r:id="rId7"/>
    <p:sldId id="272" r:id="rId8"/>
    <p:sldId id="270" r:id="rId9"/>
    <p:sldId id="273" r:id="rId10"/>
    <p:sldId id="274" r:id="rId11"/>
    <p:sldId id="276" r:id="rId12"/>
    <p:sldId id="275" r:id="rId13"/>
    <p:sldId id="279" r:id="rId14"/>
    <p:sldId id="280" r:id="rId15"/>
    <p:sldId id="281" r:id="rId16"/>
    <p:sldId id="282" r:id="rId17"/>
    <p:sldId id="291" r:id="rId18"/>
    <p:sldId id="284" r:id="rId19"/>
    <p:sldId id="285" r:id="rId20"/>
    <p:sldId id="286" r:id="rId21"/>
    <p:sldId id="277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 varScale="1">
        <p:scale>
          <a:sx n="60" d="100"/>
          <a:sy n="60" d="100"/>
        </p:scale>
        <p:origin x="58" y="4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1CEC4-8705-463B-9A79-B2018D53849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6897819" cy="1042631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Propositional Logic : Negation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Let </a:t>
            </a:r>
            <a:r>
              <a:rPr lang="en-US" altLang="zh-TW" sz="2800" i="1" dirty="0"/>
              <a:t>p</a:t>
            </a:r>
            <a:r>
              <a:rPr lang="en-US" altLang="zh-TW" sz="2800" dirty="0"/>
              <a:t> be a proposition. The </a:t>
            </a:r>
            <a:r>
              <a:rPr lang="en-US" altLang="zh-TW" sz="2800" i="1" dirty="0">
                <a:solidFill>
                  <a:srgbClr val="0000FF"/>
                </a:solidFill>
              </a:rPr>
              <a:t>negation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0000FF"/>
                </a:solidFill>
              </a:rPr>
              <a:t>of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/>
              <a:t>, denoted by </a:t>
            </a:r>
            <a:r>
              <a:rPr lang="en-US" altLang="zh-TW" sz="2800" b="1" dirty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zh-TW" sz="2800" b="1" i="1" dirty="0">
                <a:solidFill>
                  <a:srgbClr val="0000FF"/>
                </a:solidFill>
              </a:rPr>
              <a:t>p</a:t>
            </a:r>
            <a:r>
              <a:rPr lang="en-US" altLang="zh-TW" sz="2800" b="1" dirty="0">
                <a:solidFill>
                  <a:srgbClr val="0000FF"/>
                </a:solidFill>
              </a:rPr>
              <a:t>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or</a:t>
            </a:r>
            <a:r>
              <a:rPr lang="en-US" altLang="zh-TW" sz="2800" dirty="0" err="1">
                <a:sym typeface="Symbol" pitchFamily="18" charset="2"/>
              </a:rPr>
              <a:t></a:t>
            </a:r>
            <a:r>
              <a:rPr lang="en-US" altLang="zh-TW" sz="2800" b="1" i="1" dirty="0" err="1">
                <a:sym typeface="Symbol" pitchFamily="18" charset="2"/>
              </a:rPr>
              <a:t>p</a:t>
            </a:r>
            <a:r>
              <a:rPr lang="en-US" altLang="zh-TW" sz="2800" dirty="0"/>
              <a:t>), is the statement </a:t>
            </a:r>
            <a:r>
              <a:rPr lang="en-US" altLang="zh-TW" sz="2800" dirty="0">
                <a:solidFill>
                  <a:srgbClr val="0000FF"/>
                </a:solidFill>
              </a:rPr>
              <a:t>“It is not the case that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The proposition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i="1" dirty="0"/>
              <a:t> is read “</a:t>
            </a:r>
            <a:r>
              <a:rPr lang="en-US" altLang="zh-TW" sz="2800" i="1" dirty="0">
                <a:solidFill>
                  <a:srgbClr val="0000FF"/>
                </a:solidFill>
              </a:rPr>
              <a:t>not</a:t>
            </a:r>
            <a:r>
              <a:rPr lang="en-US" altLang="zh-TW" sz="2800" i="1" dirty="0"/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i="1" dirty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The truth value of the negation of p, </a:t>
            </a:r>
            <a:r>
              <a:rPr lang="en-US" altLang="zh-TW" sz="2800" dirty="0">
                <a:sym typeface="Symbol" pitchFamily="18" charset="2"/>
              </a:rPr>
              <a:t></a:t>
            </a:r>
            <a:r>
              <a:rPr lang="en-US" altLang="zh-TW" sz="2800" i="1" dirty="0"/>
              <a:t>p, </a:t>
            </a:r>
            <a:r>
              <a:rPr lang="en-US" altLang="zh-TW" sz="2800" dirty="0"/>
              <a:t>is the opposite of the truth value of p.</a:t>
            </a:r>
            <a:endParaRPr lang="en-US" altLang="zh-TW" sz="2800" i="1" dirty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Truth table for Negation of a Proposition</a:t>
            </a:r>
          </a:p>
        </p:txBody>
      </p:sp>
      <p:pic>
        <p:nvPicPr>
          <p:cNvPr id="4" name="Picture 3" descr="t01_1_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41946" y="2047164"/>
            <a:ext cx="6235180" cy="4176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itchFamily="34" charset="0"/>
              </a:rPr>
              <a:t>Propositional Logic : </a:t>
            </a:r>
            <a:r>
              <a:rPr lang="en-US" sz="3600" b="1" dirty="0">
                <a:latin typeface="Helvetica" pitchFamily="34" charset="0"/>
              </a:rPr>
              <a:t>Negation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32513" y="2197290"/>
            <a:ext cx="7888405" cy="387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800" dirty="0">
                <a:solidFill>
                  <a:srgbClr val="0000FF"/>
                </a:solidFill>
              </a:rPr>
              <a:t>Negation just turns </a:t>
            </a:r>
            <a:r>
              <a:rPr lang="en-US" altLang="ja-JP" sz="2800" i="1" dirty="0">
                <a:solidFill>
                  <a:srgbClr val="0000FF"/>
                </a:solidFill>
              </a:rPr>
              <a:t>a </a:t>
            </a:r>
            <a:r>
              <a:rPr lang="en-US" altLang="ja-JP" sz="2800" b="1" i="1" dirty="0">
                <a:solidFill>
                  <a:srgbClr val="FF0000"/>
                </a:solidFill>
              </a:rPr>
              <a:t>false</a:t>
            </a:r>
            <a:r>
              <a:rPr lang="en-US" altLang="ja-JP" sz="2800" dirty="0">
                <a:solidFill>
                  <a:srgbClr val="0000FF"/>
                </a:solidFill>
              </a:rPr>
              <a:t> proposition to </a:t>
            </a:r>
            <a:r>
              <a:rPr lang="en-US" altLang="ja-JP" sz="2800" b="1" i="1" dirty="0">
                <a:solidFill>
                  <a:srgbClr val="00B050"/>
                </a:solidFill>
              </a:rPr>
              <a:t>true</a:t>
            </a:r>
            <a:r>
              <a:rPr lang="en-US" altLang="ja-JP" sz="2800" i="1" dirty="0">
                <a:solidFill>
                  <a:srgbClr val="0000FF"/>
                </a:solidFill>
              </a:rPr>
              <a:t> </a:t>
            </a:r>
            <a:r>
              <a:rPr lang="en-US" altLang="ja-JP" sz="2800" dirty="0">
                <a:solidFill>
                  <a:srgbClr val="0000FF"/>
                </a:solidFill>
              </a:rPr>
              <a:t>and the opposite for a true proposition.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sz="2800" dirty="0">
              <a:solidFill>
                <a:srgbClr val="0000FF"/>
              </a:solidFill>
            </a:endParaRP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>
                <a:solidFill>
                  <a:srgbClr val="FF0000"/>
                </a:solidFill>
              </a:rPr>
              <a:t>Example1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   P: I am going to town</a:t>
            </a:r>
          </a:p>
          <a:p>
            <a:pPr marL="2743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800" dirty="0">
                <a:sym typeface="Symbol" pitchFamily="18" charset="2"/>
              </a:rPr>
              <a:t>          </a:t>
            </a:r>
            <a:r>
              <a:rPr lang="en-US" sz="2800" dirty="0"/>
              <a:t> P: I am not going to town; </a:t>
            </a:r>
            <a:r>
              <a:rPr lang="en-US" sz="2800" dirty="0">
                <a:solidFill>
                  <a:srgbClr val="0000FF"/>
                </a:solidFill>
              </a:rPr>
              <a:t>or</a:t>
            </a:r>
            <a:r>
              <a:rPr lang="en-US" sz="2800" dirty="0"/>
              <a:t>,</a:t>
            </a:r>
          </a:p>
          <a:p>
            <a:pPr marL="2743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800" dirty="0"/>
              <a:t>                It is not the case that I am going to town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800" u="sng" dirty="0">
                <a:solidFill>
                  <a:srgbClr val="FF0000"/>
                </a:solidFill>
              </a:rPr>
              <a:t>Example2:</a:t>
            </a:r>
            <a:r>
              <a:rPr lang="en-US" altLang="ja-JP" sz="2800" dirty="0">
                <a:solidFill>
                  <a:srgbClr val="FF3300"/>
                </a:solidFill>
              </a:rPr>
              <a:t>   </a:t>
            </a:r>
            <a:r>
              <a:rPr lang="en-US" altLang="ja-JP" sz="2800" i="1" dirty="0"/>
              <a:t>p : </a:t>
            </a:r>
            <a:r>
              <a:rPr lang="ja-JP" altLang="en-US" sz="2800"/>
              <a:t>“</a:t>
            </a:r>
            <a:r>
              <a:rPr lang="en-US" altLang="ja-JP" sz="2800" dirty="0"/>
              <a:t>23 = 15 +7”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800" i="1" dirty="0">
                <a:solidFill>
                  <a:srgbClr val="FF33CC"/>
                </a:solidFill>
              </a:rPr>
              <a:t>	</a:t>
            </a:r>
            <a:r>
              <a:rPr lang="en-US" altLang="ja-JP" sz="2800" i="1" dirty="0"/>
              <a:t>p </a:t>
            </a:r>
            <a:r>
              <a:rPr lang="en-US" altLang="ja-JP" sz="2800" dirty="0"/>
              <a:t>happens to be false, so </a:t>
            </a:r>
            <a:r>
              <a:rPr lang="en-US" altLang="ja-JP" sz="2800" b="1" dirty="0">
                <a:sym typeface="Symbol" pitchFamily="18" charset="2"/>
              </a:rPr>
              <a:t></a:t>
            </a:r>
            <a:r>
              <a:rPr lang="en-US" altLang="ja-JP" sz="2800" dirty="0">
                <a:sym typeface="Symbol" pitchFamily="18" charset="2"/>
              </a:rPr>
              <a:t> </a:t>
            </a:r>
            <a:r>
              <a:rPr lang="en-US" altLang="ja-JP" sz="2800" i="1" dirty="0">
                <a:sym typeface="Symbol" pitchFamily="18" charset="2"/>
              </a:rPr>
              <a:t>p </a:t>
            </a:r>
            <a:r>
              <a:rPr lang="en-US" altLang="ja-JP" sz="2800" dirty="0">
                <a:sym typeface="Symbol" pitchFamily="18" charset="2"/>
              </a:rPr>
              <a:t>is true. 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" pitchFamily="34" charset="0"/>
              </a:rPr>
              <a:t>Conjunction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09423" y="2177889"/>
            <a:ext cx="8270553" cy="379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Let </a:t>
            </a:r>
            <a:r>
              <a:rPr lang="en-US" altLang="zh-TW" sz="2800" i="1" dirty="0"/>
              <a:t>p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q</a:t>
            </a:r>
            <a:r>
              <a:rPr lang="en-US" altLang="zh-TW" sz="2800" dirty="0"/>
              <a:t> be propositions. The </a:t>
            </a:r>
            <a:r>
              <a:rPr lang="en-US" altLang="zh-TW" sz="2800" i="1" dirty="0">
                <a:solidFill>
                  <a:srgbClr val="0000FF"/>
                </a:solidFill>
              </a:rPr>
              <a:t>conjunction</a:t>
            </a:r>
            <a:r>
              <a:rPr lang="en-US" altLang="zh-TW" sz="2800" dirty="0">
                <a:solidFill>
                  <a:srgbClr val="0000FF"/>
                </a:solidFill>
              </a:rPr>
              <a:t> of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and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, denoted by </a:t>
            </a:r>
            <a:r>
              <a:rPr lang="en-US" altLang="zh-TW" sz="2800" i="1" dirty="0">
                <a:solidFill>
                  <a:srgbClr val="0000FF"/>
                </a:solidFill>
              </a:rPr>
              <a:t>p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, is the proposition “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and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.”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>
                <a:ea typeface="PMingLiU" pitchFamily="18" charset="-120"/>
              </a:rPr>
              <a:t>The </a:t>
            </a:r>
            <a:r>
              <a:rPr lang="en-US" sz="2800" dirty="0">
                <a:solidFill>
                  <a:srgbClr val="0000FF"/>
                </a:solidFill>
                <a:ea typeface="PMingLiU" pitchFamily="18" charset="-120"/>
              </a:rPr>
              <a:t>conjunction</a:t>
            </a:r>
            <a:r>
              <a:rPr lang="en-US" sz="2800" dirty="0">
                <a:ea typeface="PMingLiU" pitchFamily="18" charset="-120"/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p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q </a:t>
            </a:r>
            <a:r>
              <a:rPr lang="en-US" altLang="zh-TW" sz="2800" dirty="0"/>
              <a:t>is </a:t>
            </a:r>
            <a:r>
              <a:rPr lang="en-US" altLang="zh-TW" sz="2800" dirty="0">
                <a:solidFill>
                  <a:srgbClr val="0000FF"/>
                </a:solidFill>
              </a:rPr>
              <a:t>true when both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and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>
                <a:solidFill>
                  <a:srgbClr val="0000FF"/>
                </a:solidFill>
              </a:rPr>
              <a:t> are true and is false otherwise. 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Conjunction corresponds to English “</a:t>
            </a:r>
            <a:r>
              <a:rPr lang="en-US" sz="2800" b="1" dirty="0">
                <a:solidFill>
                  <a:srgbClr val="FF0000"/>
                </a:solidFill>
              </a:rPr>
              <a:t>AND</a:t>
            </a:r>
            <a:r>
              <a:rPr lang="en-US" sz="2800" dirty="0"/>
              <a:t>”.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sz="2800" dirty="0"/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>
                <a:solidFill>
                  <a:srgbClr val="0000FF"/>
                </a:solidFill>
              </a:rPr>
              <a:t>Example</a:t>
            </a:r>
            <a:r>
              <a:rPr lang="en-US" sz="2800" dirty="0"/>
              <a:t>: Liana is curious AND clever.</a:t>
            </a:r>
            <a:endParaRPr lang="en-US" altLang="zh-TW" sz="2800" dirty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Truth Table for Conjunction</a:t>
            </a:r>
          </a:p>
        </p:txBody>
      </p:sp>
      <p:pic>
        <p:nvPicPr>
          <p:cNvPr id="4" name="Picture 3" descr="t01_1_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2033516"/>
            <a:ext cx="6096000" cy="4121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Conjunction: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341" y="2183641"/>
            <a:ext cx="82313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>
                <a:solidFill>
                  <a:srgbClr val="FF0000"/>
                </a:solidFill>
              </a:rPr>
              <a:t>Example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/>
              <a:t>p </a:t>
            </a:r>
            <a:r>
              <a:rPr lang="en-US" sz="2800" dirty="0"/>
              <a:t>: ‘I am going to town’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800" dirty="0"/>
              <a:t>                     </a:t>
            </a:r>
            <a:r>
              <a:rPr lang="en-US" sz="2800" i="1" dirty="0"/>
              <a:t>q </a:t>
            </a:r>
            <a:r>
              <a:rPr lang="en-US" sz="2800" dirty="0"/>
              <a:t>: ‘It is going to rain’</a:t>
            </a:r>
            <a:br>
              <a:rPr lang="en-US" sz="2800" dirty="0"/>
            </a:br>
            <a:endParaRPr lang="en-US" sz="2800" dirty="0"/>
          </a:p>
          <a:p>
            <a:pPr marL="274320" lvl="1" indent="-274320">
              <a:spcBef>
                <a:spcPts val="600"/>
              </a:spcBef>
            </a:pPr>
            <a:r>
              <a:rPr lang="en-US" sz="2800" dirty="0"/>
              <a:t>   </a:t>
            </a:r>
            <a:r>
              <a:rPr lang="en-US" sz="2800" b="1" i="1" dirty="0">
                <a:solidFill>
                  <a:srgbClr val="0000FF"/>
                </a:solidFill>
              </a:rPr>
              <a:t>p </a:t>
            </a:r>
            <a:r>
              <a:rPr lang="en-US" sz="2800" b="1" dirty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lang="en-US" sz="2800" b="1" i="1" dirty="0">
                <a:solidFill>
                  <a:srgbClr val="0000FF"/>
                </a:solidFill>
              </a:rPr>
              <a:t>q</a:t>
            </a:r>
            <a:r>
              <a:rPr lang="en-US" sz="2800" dirty="0"/>
              <a:t>: ‘I am going to town and it is going to rain.’</a:t>
            </a:r>
            <a:br>
              <a:rPr lang="en-US" sz="2800" dirty="0"/>
            </a:br>
            <a:endParaRPr lang="en-US" sz="2800" dirty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>
                <a:solidFill>
                  <a:srgbClr val="FF0000"/>
                </a:solidFill>
              </a:rPr>
              <a:t>Note:</a:t>
            </a:r>
            <a:r>
              <a:rPr lang="en-US" sz="2800" dirty="0"/>
              <a:t> </a:t>
            </a:r>
            <a:r>
              <a:rPr lang="en-US" sz="2800" b="1" dirty="0"/>
              <a:t>Both</a:t>
            </a:r>
            <a:r>
              <a:rPr lang="en-US" sz="2800" dirty="0"/>
              <a:t> </a:t>
            </a:r>
            <a:r>
              <a:rPr lang="en-US" sz="2800" b="1" i="1" dirty="0"/>
              <a:t>p</a:t>
            </a:r>
            <a:r>
              <a:rPr lang="en-US" sz="2800" b="1" dirty="0"/>
              <a:t> and </a:t>
            </a:r>
            <a:r>
              <a:rPr lang="en-US" sz="2800" b="1" i="1" dirty="0"/>
              <a:t>q</a:t>
            </a:r>
            <a:r>
              <a:rPr lang="en-US" sz="2800" dirty="0"/>
              <a:t> must be true to </a:t>
            </a:r>
            <a:r>
              <a:rPr lang="en-US" sz="2800" b="1" i="1" dirty="0">
                <a:solidFill>
                  <a:srgbClr val="0000FF"/>
                </a:solidFill>
              </a:rPr>
              <a:t>p </a:t>
            </a:r>
            <a:r>
              <a:rPr lang="en-US" sz="2800" b="1" dirty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lang="en-US" sz="2800" b="1" i="1" dirty="0">
                <a:solidFill>
                  <a:srgbClr val="0000FF"/>
                </a:solidFill>
              </a:rPr>
              <a:t>q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be </a:t>
            </a:r>
            <a:r>
              <a:rPr lang="en-US" sz="2800" b="1" dirty="0"/>
              <a:t>true</a:t>
            </a:r>
            <a:endParaRPr lang="en-US" sz="2800" dirty="0"/>
          </a:p>
          <a:p>
            <a:pPr marL="274320" indent="-274320">
              <a:spcBef>
                <a:spcPts val="600"/>
              </a:spcBef>
            </a:pP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Disjunction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3456" y="2027919"/>
            <a:ext cx="827054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Let </a:t>
            </a:r>
            <a:r>
              <a:rPr lang="en-US" altLang="zh-TW" sz="2800" i="1" dirty="0"/>
              <a:t>p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q</a:t>
            </a:r>
            <a:r>
              <a:rPr lang="en-US" altLang="zh-TW" sz="2800" dirty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0000FF"/>
                </a:solidFill>
              </a:rPr>
              <a:t>disjunction</a:t>
            </a:r>
            <a:r>
              <a:rPr lang="en-US" altLang="zh-TW" sz="2800" dirty="0">
                <a:solidFill>
                  <a:srgbClr val="0000FF"/>
                </a:solidFill>
              </a:rPr>
              <a:t> of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and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, denoted by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zh-TW" sz="28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, is the proposition “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or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The disjunction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zh-TW" sz="28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q </a:t>
            </a:r>
            <a:r>
              <a:rPr lang="en-US" altLang="zh-TW" sz="2800" dirty="0">
                <a:solidFill>
                  <a:srgbClr val="0000FF"/>
                </a:solidFill>
              </a:rPr>
              <a:t>is false when both p and q are false and is true otherwise.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Disjunction is true when at least one of the components is true.</a:t>
            </a:r>
            <a:endParaRPr lang="en-US" altLang="zh-TW" sz="2800" dirty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 </a:t>
            </a:r>
            <a:r>
              <a:rPr lang="en-US" sz="2800" dirty="0"/>
              <a:t>Disjunction corresponds to English “</a:t>
            </a:r>
            <a:r>
              <a:rPr lang="en-US" sz="2800" b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”.</a:t>
            </a:r>
            <a:endParaRPr lang="en-US" altLang="zh-TW" sz="2800" dirty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/>
              <a:t>Example</a:t>
            </a:r>
            <a:r>
              <a:rPr lang="en-US" sz="2400" dirty="0"/>
              <a:t>: Abdullah is brave OR intelligent.</a:t>
            </a:r>
          </a:p>
          <a:p>
            <a:pPr marL="274320" indent="-274320">
              <a:spcBef>
                <a:spcPts val="600"/>
              </a:spcBef>
            </a:pP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Truth Table for Disjunction</a:t>
            </a:r>
          </a:p>
        </p:txBody>
      </p:sp>
      <p:pic>
        <p:nvPicPr>
          <p:cNvPr id="4" name="Picture 3" descr="t01_1_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3999" y="2096854"/>
            <a:ext cx="5859439" cy="41674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7373"/>
            <a:ext cx="7808976" cy="1088136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Examples of Conjunction &amp; Disjunction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189" y="2101755"/>
            <a:ext cx="80385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365125">
              <a:spcBef>
                <a:spcPct val="0"/>
              </a:spcBef>
            </a:pPr>
            <a:r>
              <a:rPr lang="en-US" altLang="ja-JP" sz="2000" dirty="0">
                <a:solidFill>
                  <a:srgbClr val="FF0000"/>
                </a:solidFill>
              </a:rPr>
              <a:t>Let, </a:t>
            </a:r>
          </a:p>
          <a:p>
            <a:pPr marL="273050" indent="-365125">
              <a:spcBef>
                <a:spcPct val="0"/>
              </a:spcBef>
            </a:pPr>
            <a:r>
              <a:rPr lang="en-US" altLang="ja-JP" sz="2000" dirty="0">
                <a:solidFill>
                  <a:srgbClr val="FF0000"/>
                </a:solidFill>
              </a:rPr>
              <a:t>		</a:t>
            </a:r>
            <a:r>
              <a:rPr lang="en-US" altLang="ja-JP" sz="2000" i="1" dirty="0">
                <a:solidFill>
                  <a:srgbClr val="FF0000"/>
                </a:solidFill>
              </a:rPr>
              <a:t>p</a:t>
            </a:r>
            <a:r>
              <a:rPr lang="en-US" altLang="ja-JP" sz="2000" dirty="0">
                <a:solidFill>
                  <a:srgbClr val="FF0000"/>
                </a:solidFill>
              </a:rPr>
              <a:t> : 5 &lt; 9</a:t>
            </a:r>
          </a:p>
          <a:p>
            <a:pPr marL="273050" indent="-365125">
              <a:spcBef>
                <a:spcPct val="0"/>
              </a:spcBef>
            </a:pPr>
            <a:r>
              <a:rPr lang="en-US" altLang="ja-JP" sz="2000" dirty="0">
                <a:solidFill>
                  <a:srgbClr val="FF0000"/>
                </a:solidFill>
              </a:rPr>
              <a:t>		</a:t>
            </a:r>
            <a:r>
              <a:rPr lang="en-US" altLang="ja-JP" sz="2000" i="1" dirty="0">
                <a:solidFill>
                  <a:srgbClr val="FF0000"/>
                </a:solidFill>
              </a:rPr>
              <a:t>q</a:t>
            </a:r>
            <a:r>
              <a:rPr lang="en-US" altLang="ja-JP" sz="2000" dirty="0">
                <a:solidFill>
                  <a:srgbClr val="FF0000"/>
                </a:solidFill>
              </a:rPr>
              <a:t> : 9 &lt; 7.</a:t>
            </a:r>
          </a:p>
          <a:p>
            <a:pPr marL="273050" indent="-365125">
              <a:spcBef>
                <a:spcPct val="0"/>
              </a:spcBef>
            </a:pPr>
            <a:r>
              <a:rPr lang="en-US" altLang="ja-JP" sz="2000" dirty="0">
                <a:solidFill>
                  <a:srgbClr val="FF0000"/>
                </a:solidFill>
              </a:rPr>
              <a:t>Construct the propositions  </a:t>
            </a:r>
            <a:r>
              <a:rPr lang="en-US" altLang="ja-JP" sz="2000" i="1" dirty="0">
                <a:solidFill>
                  <a:srgbClr val="FF0000"/>
                </a:solidFill>
              </a:rPr>
              <a:t>p </a:t>
            </a:r>
            <a:r>
              <a:rPr lang="en-US" altLang="ja-JP" sz="2000" b="1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ja-JP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000" i="1" dirty="0">
                <a:solidFill>
                  <a:srgbClr val="FF0000"/>
                </a:solidFill>
              </a:rPr>
              <a:t>q  </a:t>
            </a:r>
            <a:r>
              <a:rPr lang="en-US" altLang="ja-JP" sz="2000" dirty="0">
                <a:solidFill>
                  <a:srgbClr val="FF0000"/>
                </a:solidFill>
              </a:rPr>
              <a:t>and  </a:t>
            </a:r>
            <a:r>
              <a:rPr lang="en-US" altLang="ja-JP" sz="2000" i="1" dirty="0">
                <a:solidFill>
                  <a:srgbClr val="FF0000"/>
                </a:solidFill>
              </a:rPr>
              <a:t>p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  <a:sym typeface="Symbol"/>
              </a:rPr>
              <a:t> </a:t>
            </a:r>
            <a:r>
              <a:rPr lang="en-US" altLang="ja-JP" sz="2000" i="1" dirty="0">
                <a:solidFill>
                  <a:srgbClr val="FF0000"/>
                </a:solidFill>
              </a:rPr>
              <a:t>q</a:t>
            </a:r>
            <a:r>
              <a:rPr lang="en-US" altLang="ja-JP" sz="2000" dirty="0">
                <a:solidFill>
                  <a:srgbClr val="FF0000"/>
                </a:solidFill>
              </a:rPr>
              <a:t>.</a:t>
            </a:r>
          </a:p>
          <a:p>
            <a:pPr marL="273050" indent="-365125">
              <a:spcBef>
                <a:spcPct val="0"/>
              </a:spcBef>
            </a:pPr>
            <a:endParaRPr lang="en-US" altLang="ja-JP" sz="2000" b="1" u="sng" dirty="0">
              <a:solidFill>
                <a:srgbClr val="0000FF"/>
              </a:solidFill>
            </a:endParaRPr>
          </a:p>
          <a:p>
            <a:pPr marL="273050" indent="-365125">
              <a:spcBef>
                <a:spcPct val="0"/>
              </a:spcBef>
            </a:pPr>
            <a:r>
              <a:rPr lang="en-US" altLang="ja-JP" sz="2000" b="1" u="sng" dirty="0">
                <a:solidFill>
                  <a:srgbClr val="0000FF"/>
                </a:solidFill>
              </a:rPr>
              <a:t>Solution:</a:t>
            </a:r>
            <a:endParaRPr lang="en-US" altLang="ja-JP" sz="2000" b="1" u="sng" dirty="0"/>
          </a:p>
          <a:p>
            <a:pPr marL="273050" lvl="1" indent="-365125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ja-JP" sz="2000" dirty="0"/>
              <a:t>The conjunction of the propositions p and q is the proposition</a:t>
            </a:r>
          </a:p>
          <a:p>
            <a:pPr marL="273050" lvl="1" indent="-365125">
              <a:spcBef>
                <a:spcPct val="0"/>
              </a:spcBef>
            </a:pPr>
            <a:r>
              <a:rPr lang="en-US" altLang="ja-JP" sz="2000" dirty="0">
                <a:solidFill>
                  <a:srgbClr val="FF0000"/>
                </a:solidFill>
              </a:rPr>
              <a:t>		</a:t>
            </a:r>
            <a:r>
              <a:rPr lang="en-US" altLang="ja-JP" sz="2000" i="1" dirty="0">
                <a:solidFill>
                  <a:srgbClr val="FF0000"/>
                </a:solidFill>
              </a:rPr>
              <a:t> p </a:t>
            </a:r>
            <a:r>
              <a:rPr lang="en-US" altLang="ja-JP" sz="2000" b="1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ja-JP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000" i="1" dirty="0">
                <a:solidFill>
                  <a:srgbClr val="FF0000"/>
                </a:solidFill>
              </a:rPr>
              <a:t>q </a:t>
            </a:r>
            <a:r>
              <a:rPr lang="en-US" altLang="ja-JP" sz="2000" dirty="0">
                <a:solidFill>
                  <a:srgbClr val="FF0000"/>
                </a:solidFill>
              </a:rPr>
              <a:t>:</a:t>
            </a:r>
            <a:r>
              <a:rPr lang="en-US" altLang="ja-JP" sz="2000" dirty="0"/>
              <a:t> 5 &lt; 9 and 9 &lt; 7</a:t>
            </a:r>
          </a:p>
          <a:p>
            <a:pPr marL="273050" lvl="1" indent="-365125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ja-JP" sz="2000" dirty="0"/>
              <a:t>The disjunction of the propositions p and q is the proposition</a:t>
            </a:r>
          </a:p>
          <a:p>
            <a:pPr marL="273050" lvl="1" indent="-365125">
              <a:spcBef>
                <a:spcPct val="0"/>
              </a:spcBef>
            </a:pPr>
            <a:r>
              <a:rPr lang="en-US" altLang="ja-JP" sz="2000" dirty="0">
                <a:solidFill>
                  <a:srgbClr val="FF0000"/>
                </a:solidFill>
              </a:rPr>
              <a:t>		p </a:t>
            </a:r>
            <a:r>
              <a:rPr lang="en-US" altLang="ja-JP" sz="2000" b="1" dirty="0">
                <a:solidFill>
                  <a:srgbClr val="FF0000"/>
                </a:solidFill>
                <a:sym typeface="Symbol"/>
              </a:rPr>
              <a:t> </a:t>
            </a:r>
            <a:r>
              <a:rPr lang="en-US" altLang="ja-JP" sz="2000" dirty="0">
                <a:solidFill>
                  <a:srgbClr val="FF0000"/>
                </a:solidFill>
              </a:rPr>
              <a:t>q :</a:t>
            </a:r>
            <a:r>
              <a:rPr lang="en-US" altLang="ja-JP" sz="2000" dirty="0"/>
              <a:t> 5 &lt; 9 or 9 &lt; 7    </a:t>
            </a:r>
          </a:p>
          <a:p>
            <a:pPr marL="273050" lvl="1" indent="-365125">
              <a:spcBef>
                <a:spcPct val="0"/>
              </a:spcBef>
            </a:pPr>
            <a:r>
              <a:rPr lang="en-US" altLang="ja-JP" sz="2000" dirty="0"/>
              <a:t>   </a:t>
            </a:r>
          </a:p>
          <a:p>
            <a:pPr marL="273050" lvl="1" indent="-365125">
              <a:spcBef>
                <a:spcPct val="0"/>
              </a:spcBef>
            </a:pPr>
            <a:r>
              <a:rPr lang="en-US" sz="2000" u="sng" dirty="0">
                <a:solidFill>
                  <a:srgbClr val="FF0000"/>
                </a:solidFill>
              </a:rPr>
              <a:t>Question</a:t>
            </a:r>
            <a:r>
              <a:rPr lang="en-US" sz="2000" dirty="0">
                <a:solidFill>
                  <a:srgbClr val="FF0000"/>
                </a:solidFill>
              </a:rPr>
              <a:t>: What are the truth values of </a:t>
            </a:r>
            <a:r>
              <a:rPr lang="en-US" altLang="ja-JP" sz="2000" b="1" i="1" dirty="0">
                <a:solidFill>
                  <a:srgbClr val="FF0000"/>
                </a:solidFill>
              </a:rPr>
              <a:t>p </a:t>
            </a:r>
            <a:r>
              <a:rPr lang="en-US" altLang="ja-JP" sz="2000" b="1" dirty="0">
                <a:solidFill>
                  <a:srgbClr val="FF0000"/>
                </a:solidFill>
                <a:sym typeface="Symbol" pitchFamily="18" charset="2"/>
              </a:rPr>
              <a:t> </a:t>
            </a:r>
            <a:r>
              <a:rPr lang="en-US" altLang="ja-JP" sz="2000" b="1" i="1" dirty="0">
                <a:solidFill>
                  <a:srgbClr val="FF0000"/>
                </a:solidFill>
              </a:rPr>
              <a:t>q </a:t>
            </a:r>
            <a:r>
              <a:rPr lang="en-US" altLang="ja-JP" sz="2000" i="1" dirty="0">
                <a:solidFill>
                  <a:srgbClr val="FF0000"/>
                </a:solidFill>
              </a:rPr>
              <a:t>and </a:t>
            </a:r>
            <a:r>
              <a:rPr lang="en-US" altLang="ja-JP" sz="2000" b="1" i="1" dirty="0">
                <a:solidFill>
                  <a:srgbClr val="FF0000"/>
                </a:solidFill>
              </a:rPr>
              <a:t>p </a:t>
            </a:r>
            <a:r>
              <a:rPr lang="en-US" altLang="ja-JP" sz="2000" b="1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ja-JP" sz="2000" b="1" i="1" dirty="0">
                <a:solidFill>
                  <a:srgbClr val="FF0000"/>
                </a:solidFill>
              </a:rPr>
              <a:t>q</a:t>
            </a:r>
            <a:r>
              <a:rPr lang="en-US" altLang="ja-JP" sz="2000" dirty="0">
                <a:solidFill>
                  <a:srgbClr val="FF0000"/>
                </a:solidFill>
              </a:rPr>
              <a:t>?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Exclusive Or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256" y="2269268"/>
            <a:ext cx="823031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Let </a:t>
            </a:r>
            <a:r>
              <a:rPr lang="en-US" altLang="zh-TW" sz="2800" i="1" dirty="0"/>
              <a:t>p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q</a:t>
            </a:r>
            <a:r>
              <a:rPr lang="en-US" altLang="zh-TW" sz="2800" dirty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0000FF"/>
                </a:solidFill>
              </a:rPr>
              <a:t>exclusive or</a:t>
            </a:r>
            <a:r>
              <a:rPr lang="en-US" altLang="zh-TW" sz="2800" dirty="0">
                <a:solidFill>
                  <a:srgbClr val="0000FF"/>
                </a:solidFill>
              </a:rPr>
              <a:t> of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and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, denoted by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</a:t>
            </a:r>
            <a:r>
              <a:rPr lang="en-US" altLang="zh-TW" sz="28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, is the proposition that is </a:t>
            </a:r>
            <a:r>
              <a:rPr lang="en-US" altLang="zh-TW" sz="2800" b="1" dirty="0">
                <a:solidFill>
                  <a:srgbClr val="0000FF"/>
                </a:solidFill>
              </a:rPr>
              <a:t>true</a:t>
            </a:r>
            <a:r>
              <a:rPr lang="en-US" altLang="zh-TW" sz="2800" dirty="0">
                <a:solidFill>
                  <a:srgbClr val="0000FF"/>
                </a:solidFill>
              </a:rPr>
              <a:t> when exactly one of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and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>
                <a:solidFill>
                  <a:srgbClr val="0000FF"/>
                </a:solidFill>
              </a:rPr>
              <a:t> is true </a:t>
            </a:r>
            <a:r>
              <a:rPr lang="en-US" altLang="zh-TW" sz="2800" dirty="0"/>
              <a:t>and is </a:t>
            </a:r>
            <a:r>
              <a:rPr lang="en-US" altLang="zh-TW" sz="2800" b="1" dirty="0">
                <a:solidFill>
                  <a:srgbClr val="FF0000"/>
                </a:solidFill>
              </a:rPr>
              <a:t>false</a:t>
            </a:r>
            <a:r>
              <a:rPr lang="en-US" altLang="zh-TW" sz="2800" dirty="0">
                <a:solidFill>
                  <a:srgbClr val="FF0000"/>
                </a:solidFill>
              </a:rPr>
              <a:t> otherwise</a:t>
            </a:r>
            <a:r>
              <a:rPr lang="en-US" altLang="zh-TW" sz="2800" dirty="0"/>
              <a:t>.  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252" y="2047163"/>
            <a:ext cx="8707271" cy="4189863"/>
          </a:xfrm>
        </p:spPr>
        <p:txBody>
          <a:bodyPr>
            <a:normAutofit lnSpcReduction="10000"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1.1 Propositional Logic 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</a:rPr>
              <a:t>Logic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</a:rPr>
              <a:t>Propositional Logic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Propositions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Propositional Variables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Compound Propositions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Logical Operators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Truth Value &amp; Truth Table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Truth Tables of Compound Propositions (next class)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Conditional Statements (next class)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Logic and Bit Operations (next class)</a:t>
            </a:r>
          </a:p>
          <a:p>
            <a:pPr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indent="-274320">
              <a:lnSpc>
                <a:spcPct val="110000"/>
              </a:lnSpc>
              <a:buClrTx/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000FF"/>
              </a:solidFill>
            </a:endParaRPr>
          </a:p>
          <a:p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Truth Table of Exclusive Or</a:t>
            </a:r>
          </a:p>
        </p:txBody>
      </p:sp>
      <p:pic>
        <p:nvPicPr>
          <p:cNvPr id="4" name="Picture 3" descr="t01_1_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2142698"/>
            <a:ext cx="5562600" cy="3957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i="1" dirty="0"/>
              <a:t>Discrete Mathematics and its applications with </a:t>
            </a:r>
            <a:r>
              <a:rPr lang="en-US" sz="2400" i="1" dirty="0" err="1"/>
              <a:t>combinatorics</a:t>
            </a:r>
            <a:r>
              <a:rPr lang="en-US" sz="2400" i="1" dirty="0"/>
              <a:t> and graph theory (7</a:t>
            </a:r>
            <a:r>
              <a:rPr lang="en-US" sz="2400" i="1" baseline="30000" dirty="0"/>
              <a:t>th</a:t>
            </a:r>
            <a:r>
              <a:rPr lang="en-US" sz="2400" i="1" dirty="0"/>
              <a:t> edition) </a:t>
            </a:r>
            <a:r>
              <a:rPr lang="en-US" sz="2400" dirty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Discrete Mathematics, </a:t>
            </a:r>
            <a:r>
              <a:rPr lang="en-US" sz="2000" i="1" dirty="0"/>
              <a:t>Richard</a:t>
            </a:r>
            <a:r>
              <a:rPr lang="en-US" sz="2000" dirty="0"/>
              <a:t> </a:t>
            </a:r>
            <a:r>
              <a:rPr lang="en-US" sz="2000" i="1" dirty="0" err="1"/>
              <a:t>Johnsonbaugh</a:t>
            </a:r>
            <a:r>
              <a:rPr lang="en-US" sz="2000" dirty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Discrete Mathematical Structures, </a:t>
            </a:r>
            <a:r>
              <a:rPr lang="en-US" sz="2000" i="1" dirty="0"/>
              <a:t>Bernard</a:t>
            </a:r>
            <a:r>
              <a:rPr lang="en-US" sz="2000" dirty="0"/>
              <a:t> </a:t>
            </a:r>
            <a:r>
              <a:rPr lang="en-US" sz="2000" i="1" dirty="0" err="1"/>
              <a:t>Kolman</a:t>
            </a:r>
            <a:r>
              <a:rPr lang="en-US" sz="2000" dirty="0"/>
              <a:t>, </a:t>
            </a:r>
            <a:r>
              <a:rPr lang="en-US" sz="2000" i="1" dirty="0"/>
              <a:t>Robert C. Busby</a:t>
            </a:r>
            <a:r>
              <a:rPr lang="en-US" sz="2000" dirty="0"/>
              <a:t>, </a:t>
            </a:r>
            <a:r>
              <a:rPr lang="en-US" sz="2000" i="1" dirty="0"/>
              <a:t>Sharon</a:t>
            </a:r>
            <a:r>
              <a:rPr lang="en-US" sz="2000" dirty="0"/>
              <a:t> </a:t>
            </a:r>
            <a:r>
              <a:rPr lang="en-US" sz="2000" i="1" dirty="0"/>
              <a:t>Ross, </a:t>
            </a:r>
            <a:r>
              <a:rPr lang="en-US" sz="2000" dirty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/>
              <a:t>SCHAUM’S  outlines Discrete Mathematics(2</a:t>
            </a:r>
            <a:r>
              <a:rPr lang="en-US" sz="2000" i="1" baseline="30000" dirty="0"/>
              <a:t>nd</a:t>
            </a:r>
            <a:r>
              <a:rPr lang="en-US" sz="2000" i="1" dirty="0"/>
              <a:t> edition)</a:t>
            </a:r>
            <a:r>
              <a:rPr lang="en-US" sz="2000" dirty="0"/>
              <a:t>, by </a:t>
            </a:r>
            <a:r>
              <a:rPr lang="en-US" sz="2000" i="1" dirty="0"/>
              <a:t>Seymour</a:t>
            </a:r>
            <a:r>
              <a:rPr lang="en-US" sz="2000" dirty="0"/>
              <a:t> </a:t>
            </a:r>
            <a:r>
              <a:rPr lang="en-US" sz="2000" i="1" dirty="0" err="1"/>
              <a:t>Lipschutz</a:t>
            </a:r>
            <a:r>
              <a:rPr lang="en-US" sz="2000" dirty="0"/>
              <a:t>, </a:t>
            </a:r>
            <a:r>
              <a:rPr lang="en-US" sz="2000" i="1" dirty="0"/>
              <a:t>Marc</a:t>
            </a:r>
            <a:r>
              <a:rPr lang="en-US" sz="2000" dirty="0"/>
              <a:t> </a:t>
            </a:r>
            <a:r>
              <a:rPr lang="en-US" sz="2000" i="1" dirty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Objectives and Outcomes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341" y="2074460"/>
            <a:ext cx="8395113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Objectives</a:t>
            </a:r>
            <a:r>
              <a:rPr lang="en-US" sz="2400" dirty="0"/>
              <a:t>: To understand the importance of logic in mathematical reasoning,  to understand proposition and propositional logic, symbol and usage of different types of logical operators.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Outcomes</a:t>
            </a:r>
            <a:r>
              <a:rPr lang="en-US" sz="2400" dirty="0"/>
              <a:t>: Students are expected to be able to apply logical operators and analyze logical propositions via truth tables, be able to construct  a truth table for a given compound proposition.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Key Terms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97165" y="2435896"/>
            <a:ext cx="803268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800" b="1" u="sng" dirty="0">
                <a:solidFill>
                  <a:srgbClr val="0000FF"/>
                </a:solidFill>
              </a:rPr>
              <a:t>Logic:</a:t>
            </a:r>
            <a:r>
              <a:rPr lang="en-US" altLang="zh-TW" sz="2800" dirty="0"/>
              <a:t> Logic is the discipline that deals with the  methods of reasoning. </a:t>
            </a:r>
          </a:p>
          <a:p>
            <a:pPr marL="731520" lvl="2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TW" sz="2000" dirty="0"/>
              <a:t>Logic is the basis of all mathematical reasoning</a:t>
            </a:r>
          </a:p>
          <a:p>
            <a:pPr marL="731520" lvl="2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TW" sz="2000" dirty="0"/>
              <a:t>The rules of logic specify the meaning of mathematical statements</a:t>
            </a:r>
          </a:p>
          <a:p>
            <a:pPr marL="274320" lvl="1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endParaRPr lang="en-US" altLang="zh-TW" dirty="0"/>
          </a:p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TW" sz="2800" b="1" dirty="0">
                <a:solidFill>
                  <a:srgbClr val="0000FF"/>
                </a:solidFill>
              </a:rPr>
              <a:t>Propositional Logic</a:t>
            </a:r>
            <a:r>
              <a:rPr lang="en-US" altLang="zh-TW" sz="2800" dirty="0"/>
              <a:t>: The area of logic that deals with </a:t>
            </a:r>
            <a:r>
              <a:rPr lang="en-US" altLang="zh-TW" sz="2800" b="1" i="1" dirty="0"/>
              <a:t>propositions</a:t>
            </a:r>
            <a:r>
              <a:rPr lang="en-US" altLang="zh-TW" sz="2800" dirty="0"/>
              <a:t> is called the propositional logic.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Key Terms 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435896"/>
            <a:ext cx="82995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u="sng" dirty="0">
                <a:solidFill>
                  <a:srgbClr val="0000FF"/>
                </a:solidFill>
              </a:rPr>
              <a:t>Proposition</a:t>
            </a:r>
            <a:r>
              <a:rPr lang="en-US" sz="2800" b="1" dirty="0">
                <a:solidFill>
                  <a:srgbClr val="0000FF"/>
                </a:solidFill>
              </a:rPr>
              <a:t>: </a:t>
            </a:r>
            <a:r>
              <a:rPr lang="en-US" sz="2800" dirty="0"/>
              <a:t>A </a:t>
            </a:r>
            <a:r>
              <a:rPr lang="en-US" sz="2800" b="1" i="1" dirty="0"/>
              <a:t>proposition</a:t>
            </a:r>
            <a:r>
              <a:rPr lang="en-US" sz="2800" dirty="0"/>
              <a:t> is a declarative statement that’s either </a:t>
            </a:r>
            <a:r>
              <a:rPr lang="en-US" sz="2800" b="1" dirty="0"/>
              <a:t>TRUE</a:t>
            </a:r>
            <a:r>
              <a:rPr lang="en-US" sz="2800" dirty="0"/>
              <a:t> or </a:t>
            </a:r>
            <a:r>
              <a:rPr lang="en-US" sz="2800" b="1" dirty="0"/>
              <a:t>FALSE</a:t>
            </a:r>
            <a:r>
              <a:rPr lang="en-US" sz="2800" dirty="0"/>
              <a:t>, but not both.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sz="2800" dirty="0"/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800" dirty="0"/>
              <a:t>Statements that are </a:t>
            </a:r>
            <a:r>
              <a:rPr lang="en-US" altLang="ja-JP" sz="2800" dirty="0">
                <a:solidFill>
                  <a:srgbClr val="FF0000"/>
                </a:solidFill>
              </a:rPr>
              <a:t>not</a:t>
            </a:r>
            <a:r>
              <a:rPr lang="en-US" altLang="ja-JP" sz="2800" dirty="0"/>
              <a:t> </a:t>
            </a:r>
            <a:r>
              <a:rPr lang="en-US" altLang="ja-JP" sz="2800" dirty="0">
                <a:solidFill>
                  <a:srgbClr val="FF0000"/>
                </a:solidFill>
              </a:rPr>
              <a:t>propositions</a:t>
            </a:r>
            <a:r>
              <a:rPr lang="en-US" altLang="ja-JP" sz="2800" dirty="0"/>
              <a:t> </a:t>
            </a:r>
            <a:r>
              <a:rPr lang="en-US" altLang="ja-JP" sz="2800" i="1" dirty="0"/>
              <a:t>include</a:t>
            </a:r>
            <a:r>
              <a:rPr lang="en-US" altLang="ja-JP" sz="2800" dirty="0"/>
              <a:t>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400" dirty="0">
                <a:solidFill>
                  <a:srgbClr val="FF0000"/>
                </a:solidFill>
              </a:rPr>
              <a:t>questions</a:t>
            </a:r>
            <a:r>
              <a:rPr lang="en-US" altLang="ja-JP" sz="2400" dirty="0"/>
              <a:t>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400" dirty="0">
                <a:solidFill>
                  <a:srgbClr val="FF0000"/>
                </a:solidFill>
              </a:rPr>
              <a:t>Commands 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dirty="0">
              <a:solidFill>
                <a:srgbClr val="FF0000"/>
              </a:solidFill>
            </a:endParaRP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Key Terms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4673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</a:rPr>
              <a:t>Propositional variable: </a:t>
            </a:r>
            <a:r>
              <a:rPr lang="en-US" sz="2400" dirty="0"/>
              <a:t>A variable that represents a proposition. The conventional letters used for propositional variables are </a:t>
            </a:r>
            <a:r>
              <a:rPr lang="en-US" sz="2400" i="1" dirty="0">
                <a:solidFill>
                  <a:srgbClr val="0000FF"/>
                </a:solidFill>
              </a:rPr>
              <a:t>p, q, r, s, t,..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</a:rPr>
              <a:t>Compound proposition: </a:t>
            </a:r>
            <a:r>
              <a:rPr lang="en-US" sz="2400" dirty="0"/>
              <a:t>A proposition constructed by combining two or more propositions using </a:t>
            </a:r>
            <a:r>
              <a:rPr lang="en-US" sz="2400" i="1" dirty="0">
                <a:solidFill>
                  <a:srgbClr val="FF0000"/>
                </a:solidFill>
              </a:rPr>
              <a:t>logical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operators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/>
              <a:t>AKA</a:t>
            </a:r>
            <a:r>
              <a:rPr lang="en-US" sz="2400" dirty="0"/>
              <a:t> : </a:t>
            </a:r>
            <a:r>
              <a:rPr lang="en-US" sz="2400" i="1" dirty="0">
                <a:solidFill>
                  <a:srgbClr val="FF0000"/>
                </a:solidFill>
              </a:rPr>
              <a:t>logical connectives</a:t>
            </a:r>
            <a:r>
              <a:rPr lang="en-US" sz="2400" dirty="0"/>
              <a:t>)</a:t>
            </a:r>
          </a:p>
          <a:p>
            <a:pPr marL="274320" indent="-274320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</a:rPr>
              <a:t>Logical Operators</a:t>
            </a:r>
            <a:r>
              <a:rPr lang="en-US" sz="2400" dirty="0"/>
              <a:t>: Operators used to combine propositions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400" b="1" dirty="0">
                <a:solidFill>
                  <a:srgbClr val="0000FF"/>
                </a:solidFill>
              </a:rPr>
              <a:t>Truth Value</a:t>
            </a:r>
            <a:r>
              <a:rPr lang="en-US" altLang="ja-JP" sz="2400" dirty="0"/>
              <a:t>: </a:t>
            </a:r>
            <a:r>
              <a:rPr lang="en-US" altLang="ja-JP" sz="2400" b="1" dirty="0"/>
              <a:t>The truth value</a:t>
            </a:r>
            <a:r>
              <a:rPr lang="en-US" altLang="ja-JP" sz="2400" dirty="0"/>
              <a:t> of a proposition is </a:t>
            </a:r>
            <a:r>
              <a:rPr lang="en-US" altLang="ja-JP" sz="2400" b="1" dirty="0"/>
              <a:t>true</a:t>
            </a:r>
            <a:r>
              <a:rPr lang="en-US" altLang="ja-JP" sz="2400" dirty="0"/>
              <a:t>, denoted by </a:t>
            </a:r>
            <a:r>
              <a:rPr lang="en-US" altLang="ja-JP" sz="2400" b="1" dirty="0"/>
              <a:t>T</a:t>
            </a:r>
            <a:r>
              <a:rPr lang="en-US" altLang="ja-JP" sz="2400" dirty="0"/>
              <a:t>, if it is a true statement and </a:t>
            </a:r>
            <a:r>
              <a:rPr lang="en-US" altLang="ja-JP" sz="2400" b="1" dirty="0"/>
              <a:t>false</a:t>
            </a:r>
            <a:r>
              <a:rPr lang="en-US" altLang="ja-JP" sz="2400" dirty="0"/>
              <a:t>, denoted by </a:t>
            </a:r>
            <a:r>
              <a:rPr lang="en-US" altLang="ja-JP" sz="2400" b="1" dirty="0"/>
              <a:t>F</a:t>
            </a:r>
            <a:r>
              <a:rPr lang="en-US" altLang="ja-JP" sz="2400" dirty="0"/>
              <a:t>, if it is a false statement. </a:t>
            </a:r>
            <a:r>
              <a:rPr lang="en-US" altLang="ja-JP" sz="2400" b="1" dirty="0"/>
              <a:t>Truth Value </a:t>
            </a:r>
            <a:r>
              <a:rPr lang="en-US" altLang="ja-JP" sz="2400" b="1" dirty="0">
                <a:sym typeface="Wingdings" pitchFamily="2" charset="2"/>
              </a:rPr>
              <a:t>==&gt; </a:t>
            </a:r>
            <a:r>
              <a:rPr lang="en-US" altLang="ja-JP" sz="2400" dirty="0">
                <a:sym typeface="Wingdings" pitchFamily="2" charset="2"/>
              </a:rPr>
              <a:t>Either</a:t>
            </a:r>
            <a:r>
              <a:rPr lang="en-US" altLang="ja-JP" sz="2400" b="1" dirty="0">
                <a:sym typeface="Wingdings" pitchFamily="2" charset="2"/>
              </a:rPr>
              <a:t> True </a:t>
            </a:r>
            <a:r>
              <a:rPr lang="en-US" altLang="ja-JP" sz="2400" dirty="0">
                <a:sym typeface="Wingdings" pitchFamily="2" charset="2"/>
              </a:rPr>
              <a:t>or</a:t>
            </a:r>
            <a:r>
              <a:rPr lang="en-US" altLang="ja-JP" sz="2400" b="1" dirty="0">
                <a:sym typeface="Wingdings" pitchFamily="2" charset="2"/>
              </a:rPr>
              <a:t> False</a:t>
            </a:r>
            <a:endParaRPr lang="en-US" sz="2400" b="1" dirty="0"/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400" b="1" dirty="0">
                <a:solidFill>
                  <a:srgbClr val="0000FF"/>
                </a:solidFill>
              </a:rPr>
              <a:t>Truth Table: </a:t>
            </a:r>
            <a:r>
              <a:rPr lang="en-US" altLang="ja-JP" sz="2400" dirty="0"/>
              <a:t>A table displaying the truth values of propositions. 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4400" b="1" dirty="0"/>
            </a:br>
            <a:r>
              <a:rPr lang="en-US" sz="4400" b="1" dirty="0"/>
              <a:t>Proposition: Examples</a:t>
            </a:r>
            <a:br>
              <a:rPr lang="en-US" sz="4400" b="1" dirty="0">
                <a:solidFill>
                  <a:schemeClr val="tx1"/>
                </a:solidFill>
              </a:rPr>
            </a:b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2091528"/>
          <a:ext cx="8153400" cy="440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577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Proposition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Not Proposition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 + 2 = 32</a:t>
                      </a:r>
                    </a:p>
                    <a:p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Bring me coffee!</a:t>
                      </a:r>
                    </a:p>
                    <a:p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61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r>
                        <a:rPr lang="en-US" sz="2400" baseline="0" dirty="0"/>
                        <a:t> + 2 = 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 + 2</a:t>
                      </a:r>
                    </a:p>
                    <a:p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610">
                <a:tc>
                  <a:txBody>
                    <a:bodyPr/>
                    <a:lstStyle/>
                    <a:p>
                      <a:r>
                        <a:rPr lang="en-US" sz="2400" dirty="0"/>
                        <a:t>CSC 1204 is Katrina’s favorite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CSC 1204 is her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favorite class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5191">
                <a:tc>
                  <a:txBody>
                    <a:bodyPr/>
                    <a:lstStyle/>
                    <a:p>
                      <a:r>
                        <a:rPr lang="en-US" sz="2400" dirty="0"/>
                        <a:t>Every cow has four</a:t>
                      </a:r>
                      <a:r>
                        <a:rPr lang="en-US" sz="2400" baseline="0" dirty="0"/>
                        <a:t> legs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Do you like Cake?</a:t>
                      </a:r>
                    </a:p>
                    <a:p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/>
              <a:t>Logical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2133600"/>
            <a:ext cx="8244101" cy="3992563"/>
          </a:xfrm>
        </p:spPr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Logical Operators ==&gt;</a:t>
            </a:r>
            <a:r>
              <a:rPr lang="en-US" sz="2800" dirty="0"/>
              <a:t> </a:t>
            </a:r>
            <a:r>
              <a:rPr lang="en-US" sz="2800" b="1" dirty="0"/>
              <a:t>unary</a:t>
            </a:r>
            <a:r>
              <a:rPr lang="en-US" sz="2800" dirty="0"/>
              <a:t>, </a:t>
            </a:r>
            <a:r>
              <a:rPr lang="en-US" sz="2800" b="1" dirty="0"/>
              <a:t>binary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u="sng" dirty="0">
                <a:solidFill>
                  <a:srgbClr val="0000FF"/>
                </a:solidFill>
              </a:rPr>
              <a:t>Unary</a:t>
            </a:r>
            <a:r>
              <a:rPr lang="en-US" sz="2800" dirty="0"/>
              <a:t>: 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/>
              <a:t>Negation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u="sng" dirty="0">
                <a:solidFill>
                  <a:srgbClr val="0000FF"/>
                </a:solidFill>
              </a:rPr>
              <a:t>Binary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/>
              <a:t>Conjunction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/>
              <a:t>Disjunction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/>
              <a:t>Exclusive OR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/>
              <a:t>Conditional/Implication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err="1"/>
              <a:t>Biconditional</a:t>
            </a:r>
            <a:endParaRPr lang="en-US" sz="2400" dirty="0"/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676988"/>
            <a:ext cx="7116184" cy="783322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b="1" dirty="0"/>
              <a:t>Logical Operators: Symbols &amp; Usage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Group 193"/>
          <p:cNvGraphicFramePr>
            <a:graphicFrameLocks noGrp="1"/>
          </p:cNvGraphicFramePr>
          <p:nvPr/>
        </p:nvGraphicFramePr>
        <p:xfrm>
          <a:off x="968991" y="1827672"/>
          <a:ext cx="6687405" cy="4724400"/>
        </p:xfrm>
        <a:graphic>
          <a:graphicData uri="http://schemas.openxmlformats.org/drawingml/2006/table">
            <a:tbl>
              <a:tblPr/>
              <a:tblGrid>
                <a:gridCol w="2736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670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Negation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Conjunction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Disjunction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Exclusive 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XOR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Conditional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  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if, then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Biconditional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iff</a:t>
                      </a:r>
                      <a:endParaRPr kumimoji="0" lang="en-US" altLang="ja-JP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567</TotalTime>
  <Words>1027</Words>
  <Application>Microsoft Office PowerPoint</Application>
  <PresentationFormat>On-screen Show (4:3)</PresentationFormat>
  <Paragraphs>152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Comic Sans MS</vt:lpstr>
      <vt:lpstr>Corbel</vt:lpstr>
      <vt:lpstr>Helvetica</vt:lpstr>
      <vt:lpstr>Tahoma</vt:lpstr>
      <vt:lpstr>Wingdings</vt:lpstr>
      <vt:lpstr>Spectrum</vt:lpstr>
      <vt:lpstr>Propositional Logic</vt:lpstr>
      <vt:lpstr>Lecture Outline</vt:lpstr>
      <vt:lpstr>Objectives and Outcomes</vt:lpstr>
      <vt:lpstr>Key Terms </vt:lpstr>
      <vt:lpstr>Key Terms </vt:lpstr>
      <vt:lpstr>PowerPoint Presentation</vt:lpstr>
      <vt:lpstr> Proposition: Examples </vt:lpstr>
      <vt:lpstr>Logical Operators</vt:lpstr>
      <vt:lpstr>PowerPoint Presentation</vt:lpstr>
      <vt:lpstr>PowerPoint Presentation</vt:lpstr>
      <vt:lpstr>Truth table for Negation of a Proposition</vt:lpstr>
      <vt:lpstr>Propositional Logic : Negation</vt:lpstr>
      <vt:lpstr>Conjunction</vt:lpstr>
      <vt:lpstr>Truth Table for Conjunction</vt:lpstr>
      <vt:lpstr>Conjunction: Example</vt:lpstr>
      <vt:lpstr>Disjunction</vt:lpstr>
      <vt:lpstr>Truth Table for Disjunction</vt:lpstr>
      <vt:lpstr>  Examples of Conjunction &amp; Disjunction</vt:lpstr>
      <vt:lpstr>Exclusive Or</vt:lpstr>
      <vt:lpstr>Truth Table of Exclusive Or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 MINHAZUR RAHMAN</cp:lastModifiedBy>
  <cp:revision>30</cp:revision>
  <dcterms:created xsi:type="dcterms:W3CDTF">2018-12-10T17:20:29Z</dcterms:created>
  <dcterms:modified xsi:type="dcterms:W3CDTF">2021-09-29T07:07:04Z</dcterms:modified>
</cp:coreProperties>
</file>