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4" r:id="rId5"/>
    <p:sldId id="258" r:id="rId6"/>
    <p:sldId id="275" r:id="rId7"/>
    <p:sldId id="276" r:id="rId8"/>
    <p:sldId id="277" r:id="rId9"/>
    <p:sldId id="281" r:id="rId10"/>
    <p:sldId id="278" r:id="rId11"/>
    <p:sldId id="280" r:id="rId12"/>
    <p:sldId id="282" r:id="rId13"/>
    <p:sldId id="270" r:id="rId14"/>
    <p:sldId id="269"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26444930"/>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err="1"/>
                        <a:t>www.</a:t>
                      </a:r>
                      <a:r>
                        <a:rPr lang="en-US" i="1" err="1"/>
                        <a:t>masum-billah</a:t>
                      </a:r>
                      <a:r>
                        <a:rPr lang="en-US" i="1"/>
                        <a:t>.net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386090"/>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p>
          <a:p>
            <a:pPr algn="just"/>
            <a:endParaRPr lang="en-US" dirty="0"/>
          </a:p>
          <a:p>
            <a:pPr algn="just"/>
            <a:r>
              <a:rPr lang="en-US" dirty="0"/>
              <a:t>		 </a:t>
            </a:r>
            <a:endParaRPr lang="nn-NO" sz="2000" b="1" dirty="0"/>
          </a:p>
          <a:p>
            <a:pPr algn="just"/>
            <a:endParaRPr lang="nn-NO"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grpSp>
        <p:nvGrpSpPr>
          <p:cNvPr id="4" name="Group 40">
            <a:extLst>
              <a:ext uri="{FF2B5EF4-FFF2-40B4-BE49-F238E27FC236}">
                <a16:creationId xmlns:a16="http://schemas.microsoft.com/office/drawing/2014/main" id="{D26DD765-9869-4DF6-B60A-A5F3BEB2976D}"/>
              </a:ext>
            </a:extLst>
          </p:cNvPr>
          <p:cNvGrpSpPr>
            <a:grpSpLocks/>
          </p:cNvGrpSpPr>
          <p:nvPr/>
        </p:nvGrpSpPr>
        <p:grpSpPr bwMode="auto">
          <a:xfrm>
            <a:off x="3200400" y="4836936"/>
            <a:ext cx="2743200" cy="1585913"/>
            <a:chOff x="192" y="2160"/>
            <a:chExt cx="1728" cy="999"/>
          </a:xfrm>
        </p:grpSpPr>
        <p:sp>
          <p:nvSpPr>
            <p:cNvPr id="6" name="Text Box 41">
              <a:extLst>
                <a:ext uri="{FF2B5EF4-FFF2-40B4-BE49-F238E27FC236}">
                  <a16:creationId xmlns:a16="http://schemas.microsoft.com/office/drawing/2014/main" id="{A73F6F28-8A50-44C5-A3DC-322C91653434}"/>
                </a:ext>
              </a:extLst>
            </p:cNvPr>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a:extLst>
                <a:ext uri="{FF2B5EF4-FFF2-40B4-BE49-F238E27FC236}">
                  <a16:creationId xmlns:a16="http://schemas.microsoft.com/office/drawing/2014/main"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a16="http://schemas.microsoft.com/office/drawing/2014/main"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a16="http://schemas.microsoft.com/office/drawing/2014/main"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a16="http://schemas.microsoft.com/office/drawing/2014/main"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a16="http://schemas.microsoft.com/office/drawing/2014/main"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a16="http://schemas.microsoft.com/office/drawing/2014/main"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a16="http://schemas.microsoft.com/office/drawing/2014/main"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a:extLst>
                <a:ext uri="{FF2B5EF4-FFF2-40B4-BE49-F238E27FC236}">
                  <a16:creationId xmlns:a16="http://schemas.microsoft.com/office/drawing/2014/main"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a:extLst>
                <a:ext uri="{FF2B5EF4-FFF2-40B4-BE49-F238E27FC236}">
                  <a16:creationId xmlns:a16="http://schemas.microsoft.com/office/drawing/2014/main"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a:extLst>
                <a:ext uri="{FF2B5EF4-FFF2-40B4-BE49-F238E27FC236}">
                  <a16:creationId xmlns:a16="http://schemas.microsoft.com/office/drawing/2014/main"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a:extLst>
                <a:ext uri="{FF2B5EF4-FFF2-40B4-BE49-F238E27FC236}">
                  <a16:creationId xmlns:a16="http://schemas.microsoft.com/office/drawing/2014/main"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a:extLst>
                <a:ext uri="{FF2B5EF4-FFF2-40B4-BE49-F238E27FC236}">
                  <a16:creationId xmlns:a16="http://schemas.microsoft.com/office/drawing/2014/main"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a:extLst>
                <a:ext uri="{FF2B5EF4-FFF2-40B4-BE49-F238E27FC236}">
                  <a16:creationId xmlns:a16="http://schemas.microsoft.com/office/drawing/2014/main"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8992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940088"/>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dirty="0" err="1"/>
              <a:t>i</a:t>
            </a:r>
            <a:r>
              <a:rPr lang="en-US" dirty="0"/>
              <a:t> n </a:t>
            </a:r>
            <a:r>
              <a:rPr lang="en-US" dirty="0" err="1"/>
              <a:t>i</a:t>
            </a:r>
            <a:r>
              <a:rPr lang="en-US" dirty="0"/>
              <a:t> t </a:t>
            </a:r>
            <a:r>
              <a:rPr lang="en-US" dirty="0" err="1"/>
              <a:t>i</a:t>
            </a:r>
            <a:r>
              <a:rPr lang="en-US" dirty="0"/>
              <a:t> a l . The root of the tree, labeled =, indicates that we must store the result of this addition into the location for the identifier p o s </a:t>
            </a:r>
            <a:r>
              <a:rPr lang="en-US" dirty="0" err="1"/>
              <a:t>i</a:t>
            </a:r>
            <a:r>
              <a:rPr lang="en-US" dirty="0"/>
              <a:t> t </a:t>
            </a:r>
            <a:r>
              <a:rPr lang="en-US" dirty="0" err="1"/>
              <a:t>i</a:t>
            </a:r>
            <a:r>
              <a:rPr lang="en-US" dirty="0"/>
              <a:t> o n . 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a:t>).</a:t>
            </a:r>
            <a:endParaRPr lang="nn-NO" b="1"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42501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a16="http://schemas.microsoft.com/office/drawing/2014/main" id="{53BED9D7-DC35-6145-B086-E1B62BC08349}"/>
              </a:ext>
            </a:extLst>
          </p:cNvPr>
          <p:cNvSpPr txBox="1"/>
          <p:nvPr/>
        </p:nvSpPr>
        <p:spPr>
          <a:xfrm>
            <a:off x="994491" y="1718131"/>
            <a:ext cx="7556508" cy="4832092"/>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pPr algn="just"/>
            <a:endParaRPr lang="en-US" dirty="0"/>
          </a:p>
          <a:p>
            <a:pPr algn="just"/>
            <a:r>
              <a:rPr lang="en-US" dirty="0"/>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1526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grpSp>
        <p:nvGrpSpPr>
          <p:cNvPr id="4" name="Group 40">
            <a:extLst>
              <a:ext uri="{FF2B5EF4-FFF2-40B4-BE49-F238E27FC236}">
                <a16:creationId xmlns:a16="http://schemas.microsoft.com/office/drawing/2014/main" id="{635F3233-5C68-4AFF-8795-D99B2403CD8F}"/>
              </a:ext>
            </a:extLst>
          </p:cNvPr>
          <p:cNvGrpSpPr>
            <a:grpSpLocks/>
          </p:cNvGrpSpPr>
          <p:nvPr/>
        </p:nvGrpSpPr>
        <p:grpSpPr bwMode="auto">
          <a:xfrm>
            <a:off x="1960273" y="1899819"/>
            <a:ext cx="3742610" cy="2348743"/>
            <a:chOff x="247" y="2201"/>
            <a:chExt cx="1865" cy="895"/>
          </a:xfrm>
        </p:grpSpPr>
        <p:sp>
          <p:nvSpPr>
            <p:cNvPr id="5" name="Text Box 41">
              <a:extLst>
                <a:ext uri="{FF2B5EF4-FFF2-40B4-BE49-F238E27FC236}">
                  <a16:creationId xmlns:a16="http://schemas.microsoft.com/office/drawing/2014/main"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a16="http://schemas.microsoft.com/office/drawing/2014/main"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a16="http://schemas.microsoft.com/office/drawing/2014/main"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a16="http://schemas.microsoft.com/office/drawing/2014/main"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a16="http://schemas.microsoft.com/office/drawing/2014/main"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a16="http://schemas.microsoft.com/office/drawing/2014/main"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a16="http://schemas.microsoft.com/office/drawing/2014/main" id="{C5814E90-3120-46F8-BCF3-68102B6CDBDF}"/>
                </a:ext>
              </a:extLst>
            </p:cNvPr>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12" name="Line 48">
              <a:extLst>
                <a:ext uri="{FF2B5EF4-FFF2-40B4-BE49-F238E27FC236}">
                  <a16:creationId xmlns:a16="http://schemas.microsoft.com/office/drawing/2014/main"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a:extLst>
                <a:ext uri="{FF2B5EF4-FFF2-40B4-BE49-F238E27FC236}">
                  <a16:creationId xmlns:a16="http://schemas.microsoft.com/office/drawing/2014/main"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a:extLst>
                <a:ext uri="{FF2B5EF4-FFF2-40B4-BE49-F238E27FC236}">
                  <a16:creationId xmlns:a16="http://schemas.microsoft.com/office/drawing/2014/main"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a:extLst>
                <a:ext uri="{FF2B5EF4-FFF2-40B4-BE49-F238E27FC236}">
                  <a16:creationId xmlns:a16="http://schemas.microsoft.com/office/drawing/2014/main"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a:extLst>
                <a:ext uri="{FF2B5EF4-FFF2-40B4-BE49-F238E27FC236}">
                  <a16:creationId xmlns:a16="http://schemas.microsoft.com/office/drawing/2014/main"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a:extLst>
                <a:ext uri="{FF2B5EF4-FFF2-40B4-BE49-F238E27FC236}">
                  <a16:creationId xmlns:a16="http://schemas.microsoft.com/office/drawing/2014/main"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a:extLst>
                <a:ext uri="{FF2B5EF4-FFF2-40B4-BE49-F238E27FC236}">
                  <a16:creationId xmlns:a16="http://schemas.microsoft.com/office/drawing/2014/main"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a:extLst>
              <a:ext uri="{FF2B5EF4-FFF2-40B4-BE49-F238E27FC236}">
                <a16:creationId xmlns:a16="http://schemas.microsoft.com/office/drawing/2014/main"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a:extLst>
              <a:ext uri="{FF2B5EF4-FFF2-40B4-BE49-F238E27FC236}">
                <a16:creationId xmlns:a16="http://schemas.microsoft.com/office/drawing/2014/main"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a:extLst>
              <a:ext uri="{FF2B5EF4-FFF2-40B4-BE49-F238E27FC236}">
                <a16:creationId xmlns:a16="http://schemas.microsoft.com/office/drawing/2014/main" id="{6983D8E3-D997-4724-A613-10EBD5AC9364}"/>
              </a:ext>
            </a:extLst>
          </p:cNvPr>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a:extLst>
              <a:ext uri="{FF2B5EF4-FFF2-40B4-BE49-F238E27FC236}">
                <a16:creationId xmlns:a16="http://schemas.microsoft.com/office/drawing/2014/main" id="{488A394B-3D5E-4A9D-A78C-50ABD9AFEC1B}"/>
              </a:ext>
            </a:extLst>
          </p:cNvPr>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9774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Actual and formal parameter mismatch</a:t>
            </a:r>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6340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FI" dirty="0"/>
          </a:p>
        </p:txBody>
      </p:sp>
      <p:sp>
        <p:nvSpPr>
          <p:cNvPr id="2" name="TextBox 1">
            <a:extLst>
              <a:ext uri="{FF2B5EF4-FFF2-40B4-BE49-F238E27FC236}">
                <a16:creationId xmlns:a16="http://schemas.microsoft.com/office/drawing/2014/main" id="{FF4D6D5D-77C7-344B-B077-EEC270733430}"/>
              </a:ext>
            </a:extLst>
          </p:cNvPr>
          <p:cNvSpPr txBox="1"/>
          <p:nvPr/>
        </p:nvSpPr>
        <p:spPr>
          <a:xfrm>
            <a:off x="10213145" y="6977575"/>
            <a:ext cx="184731" cy="369332"/>
          </a:xfrm>
          <a:prstGeom prst="rect">
            <a:avLst/>
          </a:prstGeom>
          <a:noFill/>
        </p:spPr>
        <p:txBody>
          <a:bodyPr wrap="none" rtlCol="0">
            <a:spAutoFit/>
          </a:bodyPr>
          <a:lstStyle/>
          <a:p>
            <a:endParaRPr lang="en-BD" dirty="0"/>
          </a:p>
        </p:txBody>
      </p:sp>
    </p:spTree>
    <p:extLst>
      <p:ext uri="{BB962C8B-B14F-4D97-AF65-F5344CB8AC3E}">
        <p14:creationId xmlns:p14="http://schemas.microsoft.com/office/powerpoint/2010/main" val="192338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5478423"/>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p>
          <a:p>
            <a:pPr marL="800100" lvl="1" indent="-342900" algn="just">
              <a:buFont typeface="Wingdings" panose="05000000000000000000" pitchFamily="2" charset="2"/>
              <a:buChar char="Ø"/>
            </a:pPr>
            <a:endParaRPr lang="en-US" dirty="0"/>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941456" y="1224576"/>
            <a:ext cx="7261087" cy="5570756"/>
          </a:xfrm>
          <a:prstGeom prst="rect">
            <a:avLst/>
          </a:prstGeom>
          <a:noFill/>
        </p:spPr>
        <p:txBody>
          <a:bodyPr wrap="square" rtlCol="0">
            <a:spAutoFit/>
          </a:bodyPr>
          <a:lstStyle/>
          <a:p>
            <a:pPr algn="just"/>
            <a:endParaRPr lang="en-US" dirty="0"/>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FI" dirty="0"/>
          </a:p>
        </p:txBody>
      </p:sp>
      <p:sp>
        <p:nvSpPr>
          <p:cNvPr id="10" name="Rectangle: Rounded Corners 9">
            <a:extLst>
              <a:ext uri="{FF2B5EF4-FFF2-40B4-BE49-F238E27FC236}">
                <a16:creationId xmlns:a16="http://schemas.microsoft.com/office/drawing/2014/main" id="{3E2E769B-163B-4B4C-A9F9-28091286CDFE}"/>
              </a:ext>
            </a:extLst>
          </p:cNvPr>
          <p:cNvSpPr/>
          <p:nvPr/>
        </p:nvSpPr>
        <p:spPr>
          <a:xfrm>
            <a:off x="3144129" y="1261730"/>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a16="http://schemas.microsoft.com/office/drawing/2014/main" id="{5BF16684-11E6-4922-A376-C4ECBD03466F}"/>
              </a:ext>
            </a:extLst>
          </p:cNvPr>
          <p:cNvCxnSpPr/>
          <p:nvPr/>
        </p:nvCxnSpPr>
        <p:spPr>
          <a:xfrm>
            <a:off x="3931920" y="1769852"/>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901F6111-861B-4EDE-96BB-682BFC81572A}"/>
              </a:ext>
            </a:extLst>
          </p:cNvPr>
          <p:cNvSpPr/>
          <p:nvPr/>
        </p:nvSpPr>
        <p:spPr>
          <a:xfrm>
            <a:off x="3144129" y="2065728"/>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a16="http://schemas.microsoft.com/office/drawing/2014/main" id="{EDE64022-93CA-4FF2-83F2-25C67A1B7FFB}"/>
              </a:ext>
            </a:extLst>
          </p:cNvPr>
          <p:cNvCxnSpPr>
            <a:cxnSpLocks/>
          </p:cNvCxnSpPr>
          <p:nvPr/>
        </p:nvCxnSpPr>
        <p:spPr>
          <a:xfrm>
            <a:off x="3931919" y="2549320"/>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250F71F-433F-4537-BB97-922AE4947B2B}"/>
              </a:ext>
            </a:extLst>
          </p:cNvPr>
          <p:cNvSpPr/>
          <p:nvPr/>
        </p:nvSpPr>
        <p:spPr>
          <a:xfrm>
            <a:off x="4353261" y="2723728"/>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a16="http://schemas.microsoft.com/office/drawing/2014/main" id="{D5918594-DA97-4A67-9DA1-664B00E0999A}"/>
              </a:ext>
            </a:extLst>
          </p:cNvPr>
          <p:cNvSpPr/>
          <p:nvPr/>
        </p:nvSpPr>
        <p:spPr>
          <a:xfrm>
            <a:off x="3179299" y="2998683"/>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a16="http://schemas.microsoft.com/office/drawing/2014/main" id="{1AD77E45-2099-4025-96A5-145A45C677A2}"/>
              </a:ext>
            </a:extLst>
          </p:cNvPr>
          <p:cNvSpPr/>
          <p:nvPr/>
        </p:nvSpPr>
        <p:spPr>
          <a:xfrm>
            <a:off x="4353261" y="3780695"/>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a16="http://schemas.microsoft.com/office/drawing/2014/main" id="{2FF5FD01-8407-4963-A369-CCE3716A63E2}"/>
              </a:ext>
            </a:extLst>
          </p:cNvPr>
          <p:cNvCxnSpPr>
            <a:cxnSpLocks/>
          </p:cNvCxnSpPr>
          <p:nvPr/>
        </p:nvCxnSpPr>
        <p:spPr>
          <a:xfrm>
            <a:off x="3974123" y="3545888"/>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E552B425-B623-42A3-BE48-46374CD63CD4}"/>
              </a:ext>
            </a:extLst>
          </p:cNvPr>
          <p:cNvSpPr/>
          <p:nvPr/>
        </p:nvSpPr>
        <p:spPr>
          <a:xfrm>
            <a:off x="3158195" y="4155689"/>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a16="http://schemas.microsoft.com/office/drawing/2014/main" id="{70050576-5C30-4A26-A867-C4ABE1A8F5CD}"/>
              </a:ext>
            </a:extLst>
          </p:cNvPr>
          <p:cNvSpPr/>
          <p:nvPr/>
        </p:nvSpPr>
        <p:spPr>
          <a:xfrm>
            <a:off x="4325126" y="4956022"/>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a16="http://schemas.microsoft.com/office/drawing/2014/main" id="{58043587-0F52-42AD-A643-C9970ADDC93F}"/>
              </a:ext>
            </a:extLst>
          </p:cNvPr>
          <p:cNvCxnSpPr>
            <a:cxnSpLocks/>
          </p:cNvCxnSpPr>
          <p:nvPr/>
        </p:nvCxnSpPr>
        <p:spPr>
          <a:xfrm>
            <a:off x="3950678" y="4639842"/>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72766A63-F01A-4242-8202-E8FEC870B0E5}"/>
              </a:ext>
            </a:extLst>
          </p:cNvPr>
          <p:cNvSpPr/>
          <p:nvPr/>
        </p:nvSpPr>
        <p:spPr>
          <a:xfrm>
            <a:off x="3155853" y="5316444"/>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a16="http://schemas.microsoft.com/office/drawing/2014/main" id="{D83DCFA3-0FD2-4E40-888F-C706706F61AE}"/>
              </a:ext>
            </a:extLst>
          </p:cNvPr>
          <p:cNvCxnSpPr>
            <a:cxnSpLocks/>
          </p:cNvCxnSpPr>
          <p:nvPr/>
        </p:nvCxnSpPr>
        <p:spPr>
          <a:xfrm>
            <a:off x="3957712" y="5805291"/>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4A768506-95DC-49AA-BE71-B3F44DC2DAC0}"/>
              </a:ext>
            </a:extLst>
          </p:cNvPr>
          <p:cNvSpPr/>
          <p:nvPr/>
        </p:nvSpPr>
        <p:spPr>
          <a:xfrm>
            <a:off x="3162887" y="617178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a16="http://schemas.microsoft.com/office/drawing/2014/main" id="{27C8C667-45C4-44DE-BA42-385DB2B3D378}"/>
              </a:ext>
            </a:extLst>
          </p:cNvPr>
          <p:cNvSpPr/>
          <p:nvPr/>
        </p:nvSpPr>
        <p:spPr>
          <a:xfrm>
            <a:off x="4447205" y="5887066"/>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Tree>
    <p:extLst>
      <p:ext uri="{BB962C8B-B14F-4D97-AF65-F5344CB8AC3E}">
        <p14:creationId xmlns:p14="http://schemas.microsoft.com/office/powerpoint/2010/main" val="28173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a16="http://schemas.microsoft.com/office/drawing/2014/main" id="{97113EC5-14F1-484C-A9FA-6F7A2153BEA9}"/>
              </a:ext>
            </a:extLst>
          </p:cNvPr>
          <p:cNvGrpSpPr>
            <a:grpSpLocks/>
          </p:cNvGrpSpPr>
          <p:nvPr/>
        </p:nvGrpSpPr>
        <p:grpSpPr bwMode="auto">
          <a:xfrm>
            <a:off x="1828800" y="1066800"/>
            <a:ext cx="6172200" cy="5554663"/>
            <a:chOff x="144" y="816"/>
            <a:chExt cx="3984" cy="4367"/>
          </a:xfrm>
        </p:grpSpPr>
        <p:sp>
          <p:nvSpPr>
            <p:cNvPr id="6" name="Text Box 5">
              <a:extLst>
                <a:ext uri="{FF2B5EF4-FFF2-40B4-BE49-F238E27FC236}">
                  <a16:creationId xmlns:a16="http://schemas.microsoft.com/office/drawing/2014/main"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a16="http://schemas.microsoft.com/office/drawing/2014/main"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a16="http://schemas.microsoft.com/office/drawing/2014/main"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a16="http://schemas.microsoft.com/office/drawing/2014/main"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a16="http://schemas.microsoft.com/office/drawing/2014/main"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a16="http://schemas.microsoft.com/office/drawing/2014/main"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a16="http://schemas.microsoft.com/office/drawing/2014/main"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a16="http://schemas.microsoft.com/office/drawing/2014/main"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a16="http://schemas.microsoft.com/office/drawing/2014/main"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a16="http://schemas.microsoft.com/office/drawing/2014/main" id="{E0DFEC0D-723E-4C13-B643-5B78128DAC00}"/>
                </a:ext>
              </a:extLst>
            </p:cNvPr>
            <p:cNvGrpSpPr>
              <a:grpSpLocks/>
            </p:cNvGrpSpPr>
            <p:nvPr/>
          </p:nvGrpSpPr>
          <p:grpSpPr bwMode="auto">
            <a:xfrm>
              <a:off x="1487" y="2400"/>
              <a:ext cx="1585" cy="432"/>
              <a:chOff x="1487" y="2400"/>
              <a:chExt cx="1585" cy="432"/>
            </a:xfrm>
          </p:grpSpPr>
          <p:sp>
            <p:nvSpPr>
              <p:cNvPr id="48" name="Rectangle 15">
                <a:extLst>
                  <a:ext uri="{FF2B5EF4-FFF2-40B4-BE49-F238E27FC236}">
                    <a16:creationId xmlns:a16="http://schemas.microsoft.com/office/drawing/2014/main"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a16="http://schemas.microsoft.com/office/drawing/2014/main" id="{24D8B5B7-B198-40BD-A2EF-6F37F5CDD7F9}"/>
                  </a:ext>
                </a:extLst>
              </p:cNvPr>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a:extLst>
                  <a:ext uri="{FF2B5EF4-FFF2-40B4-BE49-F238E27FC236}">
                    <a16:creationId xmlns:a16="http://schemas.microsoft.com/office/drawing/2014/main"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a16="http://schemas.microsoft.com/office/drawing/2014/main" id="{83F22CE8-2656-4496-9019-A9077ECA777D}"/>
                </a:ext>
              </a:extLst>
            </p:cNvPr>
            <p:cNvGrpSpPr>
              <a:grpSpLocks/>
            </p:cNvGrpSpPr>
            <p:nvPr/>
          </p:nvGrpSpPr>
          <p:grpSpPr bwMode="auto">
            <a:xfrm>
              <a:off x="1487" y="3024"/>
              <a:ext cx="1345" cy="454"/>
              <a:chOff x="1487" y="3024"/>
              <a:chExt cx="1345" cy="454"/>
            </a:xfrm>
          </p:grpSpPr>
          <p:sp>
            <p:nvSpPr>
              <p:cNvPr id="45" name="Rectangle 19">
                <a:extLst>
                  <a:ext uri="{FF2B5EF4-FFF2-40B4-BE49-F238E27FC236}">
                    <a16:creationId xmlns:a16="http://schemas.microsoft.com/office/drawing/2014/main"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a16="http://schemas.microsoft.com/office/drawing/2014/main" id="{00D4CFF2-C2EB-4577-B9F0-0E56621CAE19}"/>
                  </a:ext>
                </a:extLst>
              </p:cNvPr>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a:extLst>
                  <a:ext uri="{FF2B5EF4-FFF2-40B4-BE49-F238E27FC236}">
                    <a16:creationId xmlns:a16="http://schemas.microsoft.com/office/drawing/2014/main"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a16="http://schemas.microsoft.com/office/drawing/2014/main"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a16="http://schemas.microsoft.com/office/drawing/2014/main"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a16="http://schemas.microsoft.com/office/drawing/2014/main"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a:extLst>
                  <a:ext uri="{FF2B5EF4-FFF2-40B4-BE49-F238E27FC236}">
                    <a16:creationId xmlns:a16="http://schemas.microsoft.com/office/drawing/2014/main"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a16="http://schemas.microsoft.com/office/drawing/2014/main"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a16="http://schemas.microsoft.com/office/drawing/2014/main"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a16="http://schemas.microsoft.com/office/drawing/2014/main"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a:extLst>
                  <a:ext uri="{FF2B5EF4-FFF2-40B4-BE49-F238E27FC236}">
                    <a16:creationId xmlns:a16="http://schemas.microsoft.com/office/drawing/2014/main"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a16="http://schemas.microsoft.com/office/drawing/2014/main"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a16="http://schemas.microsoft.com/office/drawing/2014/main"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a:extLst>
                <a:ext uri="{FF2B5EF4-FFF2-40B4-BE49-F238E27FC236}">
                  <a16:creationId xmlns:a16="http://schemas.microsoft.com/office/drawing/2014/main"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a:extLst>
                <a:ext uri="{FF2B5EF4-FFF2-40B4-BE49-F238E27FC236}">
                  <a16:creationId xmlns:a16="http://schemas.microsoft.com/office/drawing/2014/main"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a:extLst>
                <a:ext uri="{FF2B5EF4-FFF2-40B4-BE49-F238E27FC236}">
                  <a16:creationId xmlns:a16="http://schemas.microsoft.com/office/drawing/2014/main"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a:extLst>
                <a:ext uri="{FF2B5EF4-FFF2-40B4-BE49-F238E27FC236}">
                  <a16:creationId xmlns:a16="http://schemas.microsoft.com/office/drawing/2014/main"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a:extLst>
                <a:ext uri="{FF2B5EF4-FFF2-40B4-BE49-F238E27FC236}">
                  <a16:creationId xmlns:a16="http://schemas.microsoft.com/office/drawing/2014/main"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a:extLst>
                <a:ext uri="{FF2B5EF4-FFF2-40B4-BE49-F238E27FC236}">
                  <a16:creationId xmlns:a16="http://schemas.microsoft.com/office/drawing/2014/main"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a:extLst>
                <a:ext uri="{FF2B5EF4-FFF2-40B4-BE49-F238E27FC236}">
                  <a16:creationId xmlns:a16="http://schemas.microsoft.com/office/drawing/2014/main"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a16="http://schemas.microsoft.com/office/drawing/2014/main"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a16="http://schemas.microsoft.com/office/drawing/2014/main" id="{A103B0E2-3987-4D73-B0A8-D07780170CB0}"/>
                  </a:ext>
                </a:extLst>
              </p:cNvPr>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a:extLst>
                <a:ext uri="{FF2B5EF4-FFF2-40B4-BE49-F238E27FC236}">
                  <a16:creationId xmlns:a16="http://schemas.microsoft.com/office/drawing/2014/main"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a16="http://schemas.microsoft.com/office/drawing/2014/main"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a16="http://schemas.microsoft.com/office/drawing/2014/main"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a:extLst>
                <a:ext uri="{FF2B5EF4-FFF2-40B4-BE49-F238E27FC236}">
                  <a16:creationId xmlns:a16="http://schemas.microsoft.com/office/drawing/2014/main"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a:extLst>
                <a:ext uri="{FF2B5EF4-FFF2-40B4-BE49-F238E27FC236}">
                  <a16:creationId xmlns:a16="http://schemas.microsoft.com/office/drawing/2014/main"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a:extLst>
                <a:ext uri="{FF2B5EF4-FFF2-40B4-BE49-F238E27FC236}">
                  <a16:creationId xmlns:a16="http://schemas.microsoft.com/office/drawing/2014/main"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a:extLst>
                <a:ext uri="{FF2B5EF4-FFF2-40B4-BE49-F238E27FC236}">
                  <a16:creationId xmlns:a16="http://schemas.microsoft.com/office/drawing/2014/main"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a:extLst>
                <a:ext uri="{FF2B5EF4-FFF2-40B4-BE49-F238E27FC236}">
                  <a16:creationId xmlns:a16="http://schemas.microsoft.com/office/drawing/2014/main"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a:extLst>
                <a:ext uri="{FF2B5EF4-FFF2-40B4-BE49-F238E27FC236}">
                  <a16:creationId xmlns:a16="http://schemas.microsoft.com/office/drawing/2014/main"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a:extLst>
                <a:ext uri="{FF2B5EF4-FFF2-40B4-BE49-F238E27FC236}">
                  <a16:creationId xmlns:a16="http://schemas.microsoft.com/office/drawing/2014/main"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a:extLst>
                <a:ext uri="{FF2B5EF4-FFF2-40B4-BE49-F238E27FC236}">
                  <a16:creationId xmlns:a16="http://schemas.microsoft.com/office/drawing/2014/main"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a:extLst>
                <a:ext uri="{FF2B5EF4-FFF2-40B4-BE49-F238E27FC236}">
                  <a16:creationId xmlns:a16="http://schemas.microsoft.com/office/drawing/2014/main"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a:extLst>
                <a:ext uri="{FF2B5EF4-FFF2-40B4-BE49-F238E27FC236}">
                  <a16:creationId xmlns:a16="http://schemas.microsoft.com/office/drawing/2014/main"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a:extLst>
                <a:ext uri="{FF2B5EF4-FFF2-40B4-BE49-F238E27FC236}">
                  <a16:creationId xmlns:a16="http://schemas.microsoft.com/office/drawing/2014/main"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a:extLst>
                <a:ext uri="{FF2B5EF4-FFF2-40B4-BE49-F238E27FC236}">
                  <a16:creationId xmlns:a16="http://schemas.microsoft.com/office/drawing/2014/main"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a:t>Semantic Analyzer</a:t>
            </a:r>
          </a:p>
          <a:p>
            <a:pPr marL="1371600" lvl="2" indent="-457200">
              <a:buFont typeface="+mj-lt"/>
              <a:buAutoNum type="romanUcPeriod"/>
            </a:pPr>
            <a:r>
              <a:rPr lang="en-US" dirty="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62174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6771084"/>
          </a:xfrm>
          <a:prstGeom prst="rect">
            <a:avLst/>
          </a:prstGeom>
          <a:noFill/>
        </p:spPr>
        <p:txBody>
          <a:bodyPr wrap="square" rtlCol="0">
            <a:spAutoFit/>
          </a:bodyPr>
          <a:lstStyle/>
          <a:p>
            <a:pPr algn="just"/>
            <a:r>
              <a:rPr lang="en-US" sz="2000" b="1" dirty="0"/>
              <a:t>Lexical Analyzer: </a:t>
            </a:r>
            <a:r>
              <a:rPr lang="en-US" dirty="0"/>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dirty="0"/>
              <a:t>p o s </a:t>
            </a:r>
            <a:r>
              <a:rPr lang="en-US" dirty="0" err="1"/>
              <a:t>i</a:t>
            </a:r>
            <a:r>
              <a:rPr lang="en-US" dirty="0"/>
              <a:t> t </a:t>
            </a:r>
            <a:r>
              <a:rPr lang="en-US" dirty="0" err="1"/>
              <a:t>i</a:t>
            </a:r>
            <a:r>
              <a:rPr lang="en-US" dirty="0"/>
              <a:t> o n is a lexeme that would be mapped into a token </a:t>
            </a:r>
            <a:r>
              <a:rPr lang="en-US" b="1" dirty="0"/>
              <a:t>(id, </a:t>
            </a:r>
            <a:r>
              <a:rPr lang="en-US" dirty="0"/>
              <a:t>1), where </a:t>
            </a:r>
            <a:r>
              <a:rPr lang="en-US" b="1" dirty="0"/>
              <a:t>id </a:t>
            </a:r>
            <a:r>
              <a:rPr lang="en-US" dirty="0"/>
              <a:t>is an abstract symbol standing for </a:t>
            </a:r>
            <a:r>
              <a:rPr lang="en-US" i="1" dirty="0"/>
              <a:t>identifier </a:t>
            </a:r>
            <a:r>
              <a:rPr lang="en-US" dirty="0"/>
              <a:t>and 1 points to the symbol table entry for p o s </a:t>
            </a:r>
            <a:r>
              <a:rPr lang="en-US" dirty="0" err="1"/>
              <a:t>i</a:t>
            </a:r>
            <a:r>
              <a:rPr lang="en-US" dirty="0"/>
              <a:t> t </a:t>
            </a:r>
            <a:r>
              <a:rPr lang="en-US" dirty="0" err="1"/>
              <a:t>i</a:t>
            </a:r>
            <a:r>
              <a:rPr lang="en-US" dirty="0"/>
              <a:t> o n . The symbol-table entry for an identifier holds information about the identifier, such as its name and type.</a:t>
            </a:r>
          </a:p>
          <a:p>
            <a:pPr algn="just"/>
            <a:endParaRPr lang="pt-BR" b="1" dirty="0"/>
          </a:p>
          <a:p>
            <a:pPr algn="just"/>
            <a:endParaRPr lang="en-US" dirty="0"/>
          </a:p>
          <a:p>
            <a:pPr lvl="2"/>
            <a:endParaRPr lang="en-US" dirty="0"/>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91375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6740307"/>
          </a:xfrm>
          <a:prstGeom prst="rect">
            <a:avLst/>
          </a:prstGeom>
          <a:noFill/>
        </p:spPr>
        <p:txBody>
          <a:bodyPr wrap="square" rtlCol="0">
            <a:spAutoFit/>
          </a:bodyPr>
          <a:lstStyle/>
          <a:p>
            <a:pPr algn="just"/>
            <a:endParaRPr lang="en-US" dirty="0"/>
          </a:p>
          <a:p>
            <a:pPr algn="just"/>
            <a:r>
              <a:rPr lang="en-US" dirty="0"/>
              <a:t>2. The assignment symbol = is a lexeme that is mapped into the token (=).Since this token needs no attribute-value, we have omitted the 	second component. We could have used any abstract symbol such as 	</a:t>
            </a:r>
            <a:r>
              <a:rPr lang="en-US" b="1" dirty="0"/>
              <a:t>assign </a:t>
            </a:r>
            <a:r>
              <a:rPr lang="en-US" dirty="0"/>
              <a:t>for the token-name, but for notational convenience we have 	chosen to use the lexeme itself as the name of the abstract symbol.</a:t>
            </a:r>
          </a:p>
          <a:p>
            <a:pPr algn="just"/>
            <a:endParaRPr lang="en-US" b="1" dirty="0"/>
          </a:p>
          <a:p>
            <a:pPr algn="just"/>
            <a:r>
              <a:rPr lang="en-US" dirty="0"/>
              <a:t>3. Initial is a lexeme that is mapped into the token </a:t>
            </a:r>
            <a:r>
              <a:rPr lang="en-US" b="1" dirty="0"/>
              <a:t>(id, </a:t>
            </a:r>
            <a:r>
              <a:rPr lang="en-US" dirty="0"/>
              <a:t>2), where 2 points to the symbol-table entry for </a:t>
            </a:r>
            <a:r>
              <a:rPr lang="en-US" dirty="0" err="1"/>
              <a:t>i</a:t>
            </a:r>
            <a:r>
              <a:rPr lang="en-US" dirty="0"/>
              <a:t> n </a:t>
            </a:r>
            <a:r>
              <a:rPr lang="en-US" dirty="0" err="1"/>
              <a:t>i</a:t>
            </a:r>
            <a:r>
              <a:rPr lang="en-US" dirty="0"/>
              <a:t> t </a:t>
            </a:r>
            <a:r>
              <a:rPr lang="en-US" dirty="0" err="1"/>
              <a:t>i</a:t>
            </a:r>
            <a:r>
              <a:rPr lang="en-US" dirty="0"/>
              <a:t> a l .</a:t>
            </a:r>
          </a:p>
          <a:p>
            <a:pPr algn="just"/>
            <a:endParaRPr lang="en-US" dirty="0"/>
          </a:p>
          <a:p>
            <a:pPr algn="just"/>
            <a:r>
              <a:rPr lang="en-US" dirty="0"/>
              <a:t>4. + is a lexeme that is mapped into the token (+).</a:t>
            </a:r>
          </a:p>
          <a:p>
            <a:pPr algn="just"/>
            <a:endParaRPr lang="en-US" dirty="0"/>
          </a:p>
          <a:p>
            <a:pPr algn="just"/>
            <a:r>
              <a:rPr lang="en-US" dirty="0"/>
              <a:t>5. r a t e is a lexeme that is mapped into the token </a:t>
            </a:r>
            <a:r>
              <a:rPr lang="en-US" b="1" dirty="0"/>
              <a:t>(id, </a:t>
            </a:r>
            <a:r>
              <a:rPr lang="en-US" dirty="0"/>
              <a:t>3), where 3 points to the symbol-table entry for r a t e .</a:t>
            </a:r>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endParaRPr lang="pt-BR"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90682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3693319"/>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nn-NO" b="1" dirty="0"/>
              <a:t>&lt;i d , l </a:t>
            </a:r>
            <a:r>
              <a:rPr lang="nn-NO" b="1"/>
              <a:t>&gt; </a:t>
            </a:r>
            <a:r>
              <a:rPr lang="nn-NO" b="1">
                <a:sym typeface="Wingdings" pitchFamily="2" charset="2"/>
              </a:rPr>
              <a:t>&lt;=&gt;</a:t>
            </a:r>
            <a:r>
              <a:rPr lang="nn-NO" b="1"/>
              <a:t> </a:t>
            </a:r>
            <a:r>
              <a:rPr lang="nn-NO" b="1" dirty="0"/>
              <a:t>&lt;</a:t>
            </a:r>
            <a:r>
              <a:rPr lang="nn-NO" b="1"/>
              <a:t>id, </a:t>
            </a:r>
            <a:r>
              <a:rPr lang="nn-NO"/>
              <a:t>2&gt; &lt;+&gt; </a:t>
            </a:r>
            <a:r>
              <a:rPr lang="nn-NO" b="1" dirty="0"/>
              <a:t>&lt;</a:t>
            </a:r>
            <a:r>
              <a:rPr lang="nn-NO" b="1"/>
              <a:t>id, </a:t>
            </a:r>
            <a:r>
              <a:rPr lang="nn-NO"/>
              <a:t>3&gt; &lt;*&gt; &lt;60</a:t>
            </a:r>
            <a:r>
              <a:rPr lang="nn-NO" dirty="0"/>
              <a:t>&gt;</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r>
              <a:rPr lang="en-US" dirty="0"/>
              <a:t>, or missing off one of the quotes in a literal.</a:t>
            </a:r>
            <a:endParaRPr lang="en-US" b="1"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12165390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0" ma:contentTypeDescription="Create a new document." ma:contentTypeScope="" ma:versionID="51e7367a591b9fac62af896e4ee3d09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8AEB95-566B-4EB2-BFB9-7B6F161219CA}"/>
</file>

<file path=customXml/itemProps2.xml><?xml version="1.0" encoding="utf-8"?>
<ds:datastoreItem xmlns:ds="http://schemas.openxmlformats.org/officeDocument/2006/customXml" ds:itemID="{3C6BA3F7-0232-4352-8FA3-FCDCB733C0E5}"/>
</file>

<file path=customXml/itemProps3.xml><?xml version="1.0" encoding="utf-8"?>
<ds:datastoreItem xmlns:ds="http://schemas.openxmlformats.org/officeDocument/2006/customXml" ds:itemID="{4994A69F-8017-4C9A-9FA3-96C808DFD069}"/>
</file>

<file path=docProps/app.xml><?xml version="1.0" encoding="utf-8"?>
<Properties xmlns="http://schemas.openxmlformats.org/officeDocument/2006/extended-properties" xmlns:vt="http://schemas.openxmlformats.org/officeDocument/2006/docPropsVTypes">
  <Template>Spectrum.thmx</Template>
  <TotalTime>4773</TotalTime>
  <Words>1316</Words>
  <Application>Microsoft Macintosh PowerPoint</Application>
  <PresentationFormat>On-screen Show (4:3)</PresentationFormat>
  <Paragraphs>229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Courier New</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66</cp:revision>
  <dcterms:created xsi:type="dcterms:W3CDTF">2018-12-10T17:20:29Z</dcterms:created>
  <dcterms:modified xsi:type="dcterms:W3CDTF">2021-06-01T06:17:55Z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