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75" r:id="rId3"/>
    <p:sldId id="276" r:id="rId4"/>
    <p:sldId id="277" r:id="rId5"/>
    <p:sldId id="278" r:id="rId6"/>
    <p:sldId id="266" r:id="rId7"/>
    <p:sldId id="268" r:id="rId8"/>
    <p:sldId id="269" r:id="rId9"/>
    <p:sldId id="270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81818" autoAdjust="0"/>
  </p:normalViewPr>
  <p:slideViewPr>
    <p:cSldViewPr>
      <p:cViewPr varScale="1">
        <p:scale>
          <a:sx n="74" d="100"/>
          <a:sy n="74" d="100"/>
        </p:scale>
        <p:origin x="126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72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E7E379-9171-45DE-A78B-74271E666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132F52A-E00A-4D14-A0E1-D1A9F45AD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8985CA3-CD66-4AF8-8991-F01AAE97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C84B8A-8225-491F-895D-7BAC304F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70B243-040D-407B-84EF-90EAA0C1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18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316D8-1A3B-4865-AE6B-23B1FD90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C761C9C-6522-4AAE-899A-8C8A639C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DF8F33E-01AC-4589-8CA5-E902122E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E57F35-687F-4617-8703-7C425D07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71F83-7570-4C24-8DD7-EC52DED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5EACE7A-9A5F-41C7-B953-9A29E476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3FE91F9-9E3A-4293-B61C-423CCA35D1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5F98D4-6469-4334-B1B3-B4C4B49E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7653569-251D-43D9-A38E-9DB7AC44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11822E-224C-4C91-B5FC-2D89DDD0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FE895-CD54-47B2-BC96-74AD6F854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7B0651-393D-4464-817C-46DCA32EE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63F292-B5F9-4A38-B275-841F33B0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595355-5275-455B-AF23-49939FCE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CDB281-9978-4F51-A35F-817A3FC8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18964C-07D8-4AB1-9515-98EBC016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FFA4F53-449C-4238-A820-2FE5DACC2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7E28DF4-49E5-4B9E-898F-069D1798F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AFEBAE-26E1-44EC-93F7-046E8E6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51BE8B-AB13-42F7-9C64-3E2E638D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E978F0-905C-40A5-90D7-E173E70B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6E26F9-248B-4C79-ACDE-18AF638C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F8D492-EB54-4537-AA97-1465DDA26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554A876-DB7F-4EE6-9964-A2966553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2A96257-15B0-4A74-8DD2-4C0DE24AD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277FB8-CFD9-487B-A85D-CC94F166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5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3D828A-8106-44FA-8D1A-B12FFB72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B741E-2418-4702-8D14-BB95C3E9C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4DB5DC-D8FF-42E4-89E2-8C9422478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E41298A-7606-4634-BE2A-97E85EBCD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3A8742C-1E07-4BDB-92C2-48DF6CAEB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E7608D9-5494-439E-8E1B-3A763849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BD00A26B-7EB8-4273-86A2-AAA726B9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43FDE53-8385-4B07-98F0-5D387051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1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D0C86-54F1-4A18-A590-FAC71DBC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7577805-9998-4CF2-905B-AB6DA83F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785E6A-5035-4DDB-B498-BC0E5AA2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0C36126-D472-463F-8FF8-1B2B52D1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2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E126141-F021-45D7-ADDE-A1885D1D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B23E76-63FD-4C36-878C-82042C8B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339813-4E5D-428A-B29E-FF153E2F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C56697-BDAE-479D-B258-79FA60831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B886BC-88E2-422D-B30B-52E3412DA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B453FD-01E8-4929-8FD6-F5C966BEE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EDF7CC-CAB8-4C24-9FA6-382AA3FE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40F4C19-C4E8-439E-99A7-BFDC50F1F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C4741C-6CF7-4533-9C76-6C7D24C5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B568FC-3C47-4B2A-BE93-7753FEE4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27A2F19-A73F-44EA-8337-F00853414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4605D61-E8C4-4F35-AAF6-A272B9FD8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7D5F944-3E98-46A2-B320-D0A6D9EA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A16F0E4-53A4-4E3A-AD78-CD9FB292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0C5FB78-43A3-42E4-9515-0798639D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9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E6E923A-3F08-4725-B1B7-8C91CE62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975601-4A46-4129-AE65-22C1B7DE5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BD8324F-68ED-4889-BB28-0A80D00D5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362DCD-21F8-426F-9235-54A35CA84F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2E0CD6-478C-4B6D-AAED-20E1CC2F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8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3.jp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12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45.png"/><Relationship Id="rId7" Type="http://schemas.openxmlformats.org/officeDocument/2006/relationships/image" Target="../media/image22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375DA2D-CE3A-4CFF-AD5F-33A5BA809175}"/>
              </a:ext>
            </a:extLst>
          </p:cNvPr>
          <p:cNvSpPr/>
          <p:nvPr/>
        </p:nvSpPr>
        <p:spPr>
          <a:xfrm>
            <a:off x="313695" y="2315737"/>
            <a:ext cx="449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Newton’s second law for components along the x axis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B9B9E44E-6F3A-42A8-816A-8147B6300BD9}"/>
                  </a:ext>
                </a:extLst>
              </p:cNvPr>
              <p:cNvSpPr txBox="1"/>
              <p:nvPr/>
            </p:nvSpPr>
            <p:spPr>
              <a:xfrm>
                <a:off x="2314465" y="2644902"/>
                <a:ext cx="1830822" cy="38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net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B9E44E-6F3A-42A8-816A-8147B6300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465" y="2644902"/>
                <a:ext cx="1830822" cy="385555"/>
              </a:xfrm>
              <a:prstGeom prst="rect">
                <a:avLst/>
              </a:prstGeom>
              <a:blipFill>
                <a:blip r:embed="rId2"/>
                <a:stretch>
                  <a:fillRect l="-200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F8AC058D-0F03-43D8-B26C-3451F48F76CF}"/>
                  </a:ext>
                </a:extLst>
              </p:cNvPr>
              <p:cNvSpPr txBox="1"/>
              <p:nvPr/>
            </p:nvSpPr>
            <p:spPr>
              <a:xfrm>
                <a:off x="509858" y="3629305"/>
                <a:ext cx="21770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bν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kx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AC058D-0F03-43D8-B26C-3451F48F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8" y="3629305"/>
                <a:ext cx="217707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A27196F2-7272-4E81-859B-8179DC21E723}"/>
                  </a:ext>
                </a:extLst>
              </p:cNvPr>
              <p:cNvSpPr txBox="1"/>
              <p:nvPr/>
            </p:nvSpPr>
            <p:spPr>
              <a:xfrm>
                <a:off x="551124" y="3945155"/>
                <a:ext cx="2686568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b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kx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27196F2-7272-4E81-859B-8179DC21E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24" y="3945155"/>
                <a:ext cx="2686568" cy="7411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88412989-72AF-421C-984F-91BBF640580F}"/>
                  </a:ext>
                </a:extLst>
              </p:cNvPr>
              <p:cNvSpPr txBox="1"/>
              <p:nvPr/>
            </p:nvSpPr>
            <p:spPr>
              <a:xfrm>
                <a:off x="509858" y="4825935"/>
                <a:ext cx="2993319" cy="7411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b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sz="2400" i="0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kx</m:t>
                      </m:r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8412989-72AF-421C-984F-91BBF640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58" y="4825935"/>
                <a:ext cx="2993319" cy="7411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xmlns="" id="{94E9FDAC-F599-4BDE-BA0A-DDD6D4F5D296}"/>
                  </a:ext>
                </a:extLst>
              </p:cNvPr>
              <p:cNvSpPr txBox="1"/>
              <p:nvPr/>
            </p:nvSpPr>
            <p:spPr>
              <a:xfrm>
                <a:off x="410966" y="5762210"/>
                <a:ext cx="3743141" cy="8373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</m:e>
                            <m:sup>
                              <m: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p>
                              <m: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num>
                        <m:den>
                          <m: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4E9FDAC-F599-4BDE-BA0A-DDD6D4F5D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66" y="5762210"/>
                <a:ext cx="3743141" cy="8373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12AFF27D-C542-4D70-8403-5B1F1A4C3646}"/>
                  </a:ext>
                </a:extLst>
              </p:cNvPr>
              <p:cNvSpPr txBox="1"/>
              <p:nvPr/>
            </p:nvSpPr>
            <p:spPr>
              <a:xfrm>
                <a:off x="440243" y="1114009"/>
                <a:ext cx="9242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AFF27D-C542-4D70-8403-5B1F1A4C3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43" y="1114009"/>
                <a:ext cx="924292" cy="369332"/>
              </a:xfrm>
              <a:prstGeom prst="rect">
                <a:avLst/>
              </a:prstGeom>
              <a:blipFill>
                <a:blip r:embed="rId7"/>
                <a:stretch>
                  <a:fillRect l="-7237" r="-3947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3690ABD0-35BC-40AF-8E48-CAADE61908D1}"/>
                  </a:ext>
                </a:extLst>
              </p:cNvPr>
              <p:cNvSpPr txBox="1"/>
              <p:nvPr/>
            </p:nvSpPr>
            <p:spPr>
              <a:xfrm>
                <a:off x="499854" y="1571744"/>
                <a:ext cx="1401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90ABD0-35BC-40AF-8E48-CAADE6190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54" y="1571744"/>
                <a:ext cx="1401986" cy="369332"/>
              </a:xfrm>
              <a:prstGeom prst="rect">
                <a:avLst/>
              </a:prstGeom>
              <a:blipFill>
                <a:blip r:embed="rId8"/>
                <a:stretch>
                  <a:fillRect l="-4783" r="-217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CD34DBA-EFC9-482D-BC75-7956BE3621F3}"/>
                  </a:ext>
                </a:extLst>
              </p:cNvPr>
              <p:cNvSpPr txBox="1"/>
              <p:nvPr/>
            </p:nvSpPr>
            <p:spPr>
              <a:xfrm>
                <a:off x="481383" y="1960494"/>
                <a:ext cx="14324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CD34DBA-EFC9-482D-BC75-7956BE36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83" y="1960494"/>
                <a:ext cx="1432443" cy="369332"/>
              </a:xfrm>
              <a:prstGeom prst="rect">
                <a:avLst/>
              </a:prstGeom>
              <a:blipFill>
                <a:blip r:embed="rId9"/>
                <a:stretch>
                  <a:fillRect l="-4681" r="-212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F835C266-1AC4-4A34-B388-44131F95A2E5}"/>
                  </a:ext>
                </a:extLst>
              </p:cNvPr>
              <p:cNvSpPr/>
              <p:nvPr/>
            </p:nvSpPr>
            <p:spPr>
              <a:xfrm>
                <a:off x="194096" y="454811"/>
                <a:ext cx="7836120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liquid exerts a damping force,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velocity,</a:t>
                </a:r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of vane and liquid </a:t>
                </a:r>
              </a:p>
              <a:p>
                <a:r>
                  <a:rPr lang="en-US" sz="20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[if vane moves slowly]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35C266-1AC4-4A34-B388-44131F95A2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96" y="454811"/>
                <a:ext cx="7836120" cy="707886"/>
              </a:xfrm>
              <a:prstGeom prst="rect">
                <a:avLst/>
              </a:prstGeom>
              <a:blipFill>
                <a:blip r:embed="rId10"/>
                <a:stretch>
                  <a:fillRect l="-856" t="-6034" r="-700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C0C8B70-F203-43BD-9A67-39565D87FA07}"/>
              </a:ext>
            </a:extLst>
          </p:cNvPr>
          <p:cNvSpPr/>
          <p:nvPr/>
        </p:nvSpPr>
        <p:spPr>
          <a:xfrm>
            <a:off x="2024651" y="1574143"/>
            <a:ext cx="27815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[b = damping constant]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33AD64C-82C9-4CEF-A44C-B22E72A7EAF8}"/>
              </a:ext>
            </a:extLst>
          </p:cNvPr>
          <p:cNvSpPr/>
          <p:nvPr/>
        </p:nvSpPr>
        <p:spPr>
          <a:xfrm>
            <a:off x="1444961" y="1095790"/>
            <a:ext cx="36776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[Let rod and vane = massless]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095F015E-7625-41E3-B811-803559126D07}"/>
              </a:ext>
            </a:extLst>
          </p:cNvPr>
          <p:cNvGrpSpPr/>
          <p:nvPr/>
        </p:nvGrpSpPr>
        <p:grpSpPr>
          <a:xfrm>
            <a:off x="4917007" y="1440236"/>
            <a:ext cx="4111925" cy="5334000"/>
            <a:chOff x="4913211" y="1103294"/>
            <a:chExt cx="4111925" cy="53340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xmlns="" id="{3A40650F-171D-4666-9F07-7F6F6836E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13211" y="1103294"/>
              <a:ext cx="4111925" cy="5334000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xmlns="" id="{BFD2BB74-84E7-4B45-96F2-4E313BCB80C4}"/>
                </a:ext>
              </a:extLst>
            </p:cNvPr>
            <p:cNvSpPr/>
            <p:nvPr/>
          </p:nvSpPr>
          <p:spPr>
            <a:xfrm>
              <a:off x="5823185" y="4227495"/>
              <a:ext cx="6303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xmlns="" id="{148CCE54-D776-43F1-8CE5-58643721251A}"/>
                </a:ext>
              </a:extLst>
            </p:cNvPr>
            <p:cNvCxnSpPr>
              <a:cxnSpLocks/>
            </p:cNvCxnSpPr>
            <p:nvPr/>
          </p:nvCxnSpPr>
          <p:spPr>
            <a:xfrm>
              <a:off x="7736295" y="3393761"/>
              <a:ext cx="0" cy="555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xmlns="" id="{1E4B4E4E-06D1-43C9-91E1-6865E4BAA7AC}"/>
                </a:ext>
              </a:extLst>
            </p:cNvPr>
            <p:cNvSpPr/>
            <p:nvPr/>
          </p:nvSpPr>
          <p:spPr>
            <a:xfrm>
              <a:off x="7809864" y="3308629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xmlns="" id="{E10DB095-95E1-494D-964A-F3C948943A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4733" y="2756578"/>
              <a:ext cx="0" cy="53887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xmlns="" id="{BC665C5B-3283-47D3-B7E2-E8BE660B109C}"/>
                </a:ext>
              </a:extLst>
            </p:cNvPr>
            <p:cNvSpPr/>
            <p:nvPr/>
          </p:nvSpPr>
          <p:spPr>
            <a:xfrm>
              <a:off x="7744943" y="2837245"/>
              <a:ext cx="486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b="1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xmlns="" id="{FED68BC1-9256-4DC6-A0AD-C7251B1A211C}"/>
                </a:ext>
              </a:extLst>
            </p:cNvPr>
            <p:cNvCxnSpPr>
              <a:cxnSpLocks/>
            </p:cNvCxnSpPr>
            <p:nvPr/>
          </p:nvCxnSpPr>
          <p:spPr>
            <a:xfrm>
              <a:off x="7987958" y="4936521"/>
              <a:ext cx="0" cy="5555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xmlns="" id="{0F79E347-698E-4D4D-907D-E833F5E6417A}"/>
                </a:ext>
              </a:extLst>
            </p:cNvPr>
            <p:cNvSpPr/>
            <p:nvPr/>
          </p:nvSpPr>
          <p:spPr>
            <a:xfrm>
              <a:off x="8001210" y="4872961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xmlns="" id="{8DA5DDC2-1FD9-42BD-B407-45FE7EB25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761" y="4334088"/>
              <a:ext cx="0" cy="5388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xmlns="" id="{10C9C8E7-E201-4E67-9884-3CADF9C0BD76}"/>
                </a:ext>
              </a:extLst>
            </p:cNvPr>
            <p:cNvSpPr/>
            <p:nvPr/>
          </p:nvSpPr>
          <p:spPr>
            <a:xfrm>
              <a:off x="8012197" y="4334088"/>
              <a:ext cx="4972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b="1" baseline="-25000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b="1" baseline="-25000" dirty="0">
                <a:solidFill>
                  <a:srgbClr val="00B0F0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7A81F26-C55E-4EBE-BF22-1A5EF6E396BF}"/>
              </a:ext>
            </a:extLst>
          </p:cNvPr>
          <p:cNvSpPr/>
          <p:nvPr/>
        </p:nvSpPr>
        <p:spPr>
          <a:xfrm>
            <a:off x="66964" y="12940"/>
            <a:ext cx="774435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16: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Damped Simple Harmonic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B4C2B806-4F87-459D-B287-4941984BE069}"/>
                  </a:ext>
                </a:extLst>
              </p:cNvPr>
              <p:cNvSpPr txBox="1"/>
              <p:nvPr/>
            </p:nvSpPr>
            <p:spPr>
              <a:xfrm>
                <a:off x="776709" y="3118310"/>
                <a:ext cx="18441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  <m:r>
                        <a:rPr 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i="0" smtClean="0">
                          <a:latin typeface="Cambria Math" panose="02040503050406030204" pitchFamily="18" charset="0"/>
                        </a:rPr>
                        <m:t>ma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C2B806-4F87-459D-B287-4941984BE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09" y="3118310"/>
                <a:ext cx="1844159" cy="369332"/>
              </a:xfrm>
              <a:prstGeom prst="rect">
                <a:avLst/>
              </a:prstGeom>
              <a:blipFill>
                <a:blip r:embed="rId12"/>
                <a:stretch>
                  <a:fillRect l="-3300" r="-198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20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BEDBC60-C858-4785-B112-48B31F12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" y="914400"/>
            <a:ext cx="8001000" cy="1655762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00B0F0"/>
                </a:solidFill>
              </a:rPr>
              <a:t>Additional problem:</a:t>
            </a:r>
          </a:p>
          <a:p>
            <a:pPr algn="l"/>
            <a:r>
              <a:rPr lang="en-US" sz="2400" dirty="0">
                <a:solidFill>
                  <a:srgbClr val="00B0F0"/>
                </a:solidFill>
              </a:rPr>
              <a:t>Sample problem 15:06, page: 432</a:t>
            </a:r>
          </a:p>
        </p:txBody>
      </p:sp>
    </p:spTree>
    <p:extLst>
      <p:ext uri="{BB962C8B-B14F-4D97-AF65-F5344CB8AC3E}">
        <p14:creationId xmlns:p14="http://schemas.microsoft.com/office/powerpoint/2010/main" val="300177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CB4DCF0-430B-473D-8B0F-A1FF38674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473" y="2941606"/>
            <a:ext cx="6053527" cy="2623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xmlns="" id="{2989EAAF-7F1B-45DD-B1CE-6CC3C5F61B96}"/>
                  </a:ext>
                </a:extLst>
              </p:cNvPr>
              <p:cNvSpPr txBox="1"/>
              <p:nvPr/>
            </p:nvSpPr>
            <p:spPr>
              <a:xfrm>
                <a:off x="410369" y="1578264"/>
                <a:ext cx="2101473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F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𝜔</m:t>
                          </m:r>
                          <m:r>
                            <a:rPr kumimoji="0" lang="en-US" sz="2400" b="0" i="1" u="none" strike="noStrike" kern="1200" cap="none" spc="0" normalizeH="0" baseline="3000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B0F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𝛾</m:t>
                              </m:r>
                            </m:e>
                            <m:sup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89EAAF-7F1B-45DD-B1CE-6CC3C5F6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" y="1578264"/>
                <a:ext cx="2101473" cy="4472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582E29A7-3922-4376-B655-8887CB937B8C}"/>
                  </a:ext>
                </a:extLst>
              </p:cNvPr>
              <p:cNvSpPr txBox="1"/>
              <p:nvPr/>
            </p:nvSpPr>
            <p:spPr>
              <a:xfrm>
                <a:off x="355767" y="2029727"/>
                <a:ext cx="2585323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  <m:sup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b</m:t>
                                      </m:r>
                                    </m:num>
                                    <m:den>
                                      <m: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2E29A7-3922-4376-B655-8887CB937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67" y="2029727"/>
                <a:ext cx="2585323" cy="1091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ACDFA19-34E0-4E2D-9612-99FAEAED500F}"/>
                  </a:ext>
                </a:extLst>
              </p:cNvPr>
              <p:cNvSpPr txBox="1"/>
              <p:nvPr/>
            </p:nvSpPr>
            <p:spPr>
              <a:xfrm>
                <a:off x="384161" y="3145104"/>
                <a:ext cx="2232150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  <m:sup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CDFA19-34E0-4E2D-9612-99FAEAED5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61" y="3145104"/>
                <a:ext cx="2232150" cy="1091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BF616CEC-0E23-47EB-86F1-59B8AE114285}"/>
                  </a:ext>
                </a:extLst>
              </p:cNvPr>
              <p:cNvSpPr txBox="1"/>
              <p:nvPr/>
            </p:nvSpPr>
            <p:spPr>
              <a:xfrm>
                <a:off x="410369" y="410907"/>
                <a:ext cx="4387548" cy="59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ⅇ</m:t>
                              </m:r>
                            </m:e>
                            <m:sup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b</m:t>
                                      </m:r>
                                    </m:num>
                                    <m:den>
                                      <m:r>
                                        <a:rPr kumimoji="0" lang="en-US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kumimoji="0" lang="en-US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70C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70C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6CEC-0E23-47EB-86F1-59B8AE114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69" y="410907"/>
                <a:ext cx="4387548" cy="59785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9E6F537E-C4C1-4416-9AFC-1749B4C7B493}"/>
                  </a:ext>
                </a:extLst>
              </p:cNvPr>
              <p:cNvSpPr/>
              <p:nvPr/>
            </p:nvSpPr>
            <p:spPr>
              <a:xfrm>
                <a:off x="3308066" y="1529592"/>
                <a:ext cx="5683534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[</m:t>
                        </m:r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0" lang="en-US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=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angular frequency of the 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damped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oscillator and</a:t>
                </a:r>
              </a:p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= </a:t>
                </a:r>
                <a:r>
                  <a:rPr lang="en-US" dirty="0">
                    <a:solidFill>
                      <a:prstClr val="black"/>
                    </a:solidFill>
                  </a:rPr>
                  <a:t>angular frequency of the </a:t>
                </a:r>
                <a:r>
                  <a:rPr lang="en-US" dirty="0">
                    <a:solidFill>
                      <a:srgbClr val="00B050"/>
                    </a:solidFill>
                  </a:rPr>
                  <a:t>undamped</a:t>
                </a:r>
                <a:r>
                  <a:rPr lang="en-US" dirty="0">
                    <a:solidFill>
                      <a:prstClr val="black"/>
                    </a:solidFill>
                  </a:rPr>
                  <a:t> oscillator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]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E6F537E-C4C1-4416-9AFC-1749B4C7B4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066" y="1529592"/>
                <a:ext cx="5683534" cy="707886"/>
              </a:xfrm>
              <a:prstGeom prst="rect">
                <a:avLst/>
              </a:prstGeom>
              <a:blipFill>
                <a:blip r:embed="rId7"/>
                <a:stretch>
                  <a:fillRect l="-536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8FFE4167-6EBC-4C1D-9EEE-8A8887962783}"/>
                  </a:ext>
                </a:extLst>
              </p:cNvPr>
              <p:cNvSpPr txBox="1"/>
              <p:nvPr/>
            </p:nvSpPr>
            <p:spPr>
              <a:xfrm>
                <a:off x="6354705" y="2533533"/>
                <a:ext cx="825354" cy="449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sz="200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b</m:t>
                        </m:r>
                      </m:num>
                      <m:den>
                        <m:r>
                          <a:rPr lang="en-US" sz="200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2000" dirty="0"/>
                  <a:t>]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FE4167-6EBC-4C1D-9EEE-8A8887962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705" y="2533533"/>
                <a:ext cx="825354" cy="449547"/>
              </a:xfrm>
              <a:prstGeom prst="rect">
                <a:avLst/>
              </a:prstGeom>
              <a:blipFill>
                <a:blip r:embed="rId8"/>
                <a:stretch>
                  <a:fillRect l="-735" r="-17647"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E948D3-B843-459F-8E63-D11F964D7A93}"/>
              </a:ext>
            </a:extLst>
          </p:cNvPr>
          <p:cNvSpPr/>
          <p:nvPr/>
        </p:nvSpPr>
        <p:spPr>
          <a:xfrm>
            <a:off x="59940" y="82080"/>
            <a:ext cx="6805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685800">
              <a:lnSpc>
                <a:spcPct val="90000"/>
              </a:lnSpc>
              <a:spcBef>
                <a:spcPts val="750"/>
              </a:spcBef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displacement of damped simple harmonic oscillator: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xmlns="" id="{62706B42-6089-43A4-BABB-1FDA43FB2728}"/>
                  </a:ext>
                </a:extLst>
              </p:cNvPr>
              <p:cNvSpPr/>
              <p:nvPr/>
            </p:nvSpPr>
            <p:spPr>
              <a:xfrm>
                <a:off x="323971" y="938983"/>
                <a:ext cx="6518253" cy="626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The amplitude,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decreases </a:t>
                </a:r>
                <a:r>
                  <a:rPr lang="en-US" dirty="0">
                    <a:solidFill>
                      <a:srgbClr val="FF0000"/>
                    </a:solidFill>
                  </a:rPr>
                  <a:t>exponentially</a:t>
                </a:r>
                <a:r>
                  <a:rPr lang="en-US" dirty="0"/>
                  <a:t> with </a:t>
                </a:r>
                <a:r>
                  <a:rPr lang="en-US" dirty="0">
                    <a:solidFill>
                      <a:srgbClr val="7030A0"/>
                    </a:solidFill>
                  </a:rPr>
                  <a:t>time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2706B42-6089-43A4-BABB-1FDA43FB2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71" y="938983"/>
                <a:ext cx="6518253" cy="626646"/>
              </a:xfrm>
              <a:prstGeom prst="rect">
                <a:avLst/>
              </a:prstGeom>
              <a:blipFill>
                <a:blip r:embed="rId9"/>
                <a:stretch>
                  <a:fillRect l="-748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9E3CE6C-1E90-4D04-82F8-2E03F39A8D44}"/>
              </a:ext>
            </a:extLst>
          </p:cNvPr>
          <p:cNvSpPr/>
          <p:nvPr/>
        </p:nvSpPr>
        <p:spPr>
          <a:xfrm>
            <a:off x="59940" y="4248959"/>
            <a:ext cx="32183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If there is </a:t>
            </a:r>
            <a:r>
              <a:rPr lang="en-US" sz="2000" dirty="0">
                <a:solidFill>
                  <a:srgbClr val="00B050"/>
                </a:solidFill>
              </a:rPr>
              <a:t>no damping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B050"/>
                </a:solidFill>
              </a:rPr>
              <a:t>b = 0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77A795C8-2EEF-4628-A583-11038130EA27}"/>
                  </a:ext>
                </a:extLst>
              </p:cNvPr>
              <p:cNvSpPr txBox="1"/>
              <p:nvPr/>
            </p:nvSpPr>
            <p:spPr>
              <a:xfrm>
                <a:off x="59940" y="6215655"/>
                <a:ext cx="902412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displacement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undamped</m:t>
                      </m:r>
                      <m:r>
                        <a:rPr lang="en-US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simple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harmonic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oscillator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becomes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x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ωt</m:t>
                              </m:r>
                              <m: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A795C8-2EEF-4628-A583-11038130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0" y="6215655"/>
                <a:ext cx="9024120" cy="276999"/>
              </a:xfrm>
              <a:prstGeom prst="rect">
                <a:avLst/>
              </a:prstGeom>
              <a:blipFill>
                <a:blip r:embed="rId10"/>
                <a:stretch>
                  <a:fillRect l="-338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0BD0FEBA-1EDC-4FB8-9D9C-A7DD6721BF39}"/>
                  </a:ext>
                </a:extLst>
              </p:cNvPr>
              <p:cNvSpPr/>
              <p:nvPr/>
            </p:nvSpPr>
            <p:spPr>
              <a:xfrm>
                <a:off x="266867" y="5589780"/>
                <a:ext cx="2302491" cy="7186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>
                    <a:solidFill>
                      <a:srgbClr val="00B050"/>
                    </a:solidFill>
                  </a:rPr>
                  <a:t>                      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BD0FEBA-1EDC-4FB8-9D9C-A7DD6721B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67" y="5589780"/>
                <a:ext cx="2302491" cy="7186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D370DD91-958D-4BC6-A65B-3FC33FAE77B4}"/>
                  </a:ext>
                </a:extLst>
              </p:cNvPr>
              <p:cNvSpPr/>
              <p:nvPr/>
            </p:nvSpPr>
            <p:spPr>
              <a:xfrm>
                <a:off x="3927881" y="2163462"/>
                <a:ext cx="1288238" cy="9962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70DD91-958D-4BC6-A65B-3FC33FAE77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881" y="2163462"/>
                <a:ext cx="1288238" cy="9962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F1E4D3D-682B-4127-8DF6-F178936EEFC2}"/>
              </a:ext>
            </a:extLst>
          </p:cNvPr>
          <p:cNvSpPr/>
          <p:nvPr/>
        </p:nvSpPr>
        <p:spPr>
          <a:xfrm>
            <a:off x="3125534" y="5778379"/>
            <a:ext cx="63352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solidFill>
                  <a:prstClr val="black"/>
                </a:solidFill>
              </a:rPr>
              <a:t>[angular frequency of an undamped oscillator]</a:t>
            </a:r>
            <a:endParaRPr lang="en-US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3BC6D88B-AFC6-4C0B-8CDA-A3749EB19084}"/>
                  </a:ext>
                </a:extLst>
              </p:cNvPr>
              <p:cNvSpPr txBox="1"/>
              <p:nvPr/>
            </p:nvSpPr>
            <p:spPr>
              <a:xfrm>
                <a:off x="302037" y="4573827"/>
                <a:ext cx="2232150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ω</m:t>
                          </m:r>
                        </m:e>
                        <m:sup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B05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kumimoji="0" lang="en-US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B05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kumimoji="0" lang="en-US" sz="2400" b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C6D88B-AFC6-4C0B-8CDA-A3749EB19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7" y="4573827"/>
                <a:ext cx="2232150" cy="10911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0A9B0BF9-B886-40D7-9617-0091294111F8}"/>
              </a:ext>
            </a:extLst>
          </p:cNvPr>
          <p:cNvSpPr/>
          <p:nvPr/>
        </p:nvSpPr>
        <p:spPr>
          <a:xfrm>
            <a:off x="59940" y="6504207"/>
            <a:ext cx="8600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For the </a:t>
            </a:r>
            <a:r>
              <a:rPr lang="en-US" dirty="0">
                <a:solidFill>
                  <a:srgbClr val="00B050"/>
                </a:solidFill>
              </a:rPr>
              <a:t>undamped simple harmonic motion</a:t>
            </a:r>
            <a:r>
              <a:rPr lang="en-US" dirty="0"/>
              <a:t>, the amplitude 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does not change </a:t>
            </a:r>
            <a:r>
              <a:rPr lang="en-US" dirty="0"/>
              <a:t>with </a:t>
            </a:r>
            <a:r>
              <a:rPr lang="en-US" dirty="0">
                <a:solidFill>
                  <a:srgbClr val="00B050"/>
                </a:solidFill>
              </a:rPr>
              <a:t>time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115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8F925510-64C7-429E-AAC1-BBC14756D14A}"/>
                  </a:ext>
                </a:extLst>
              </p:cNvPr>
              <p:cNvSpPr txBox="1"/>
              <p:nvPr/>
            </p:nvSpPr>
            <p:spPr>
              <a:xfrm>
                <a:off x="462990" y="874203"/>
                <a:ext cx="7361246" cy="890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𝑚𝑒𝑐h𝑎𝑛𝑖𝑐𝑎𝑙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𝑢𝑛𝑑𝑎𝑚𝑝𝑒𝑑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𝑜𝑠𝑐𝑖𝑙𝑙𝑎𝑡𝑜𝑟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i</a:t>
                </a:r>
                <a:r>
                  <a:rPr lang="en-US" sz="2400" b="0" dirty="0"/>
                  <a:t>s constant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925510-64C7-429E-AAC1-BBC14756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0" y="874203"/>
                <a:ext cx="7361246" cy="890885"/>
              </a:xfrm>
              <a:prstGeom prst="rect">
                <a:avLst/>
              </a:prstGeom>
              <a:blipFill>
                <a:blip r:embed="rId2"/>
                <a:stretch>
                  <a:fillRect l="-2566" b="-1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A0281DCC-0066-42FB-95C6-47CC40363BD0}"/>
                  </a:ext>
                </a:extLst>
              </p:cNvPr>
              <p:cNvSpPr txBox="1"/>
              <p:nvPr/>
            </p:nvSpPr>
            <p:spPr>
              <a:xfrm>
                <a:off x="462990" y="3193333"/>
                <a:ext cx="8218019" cy="1132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𝑚𝑒𝑐h𝑎𝑛𝑖𝑐𝑎𝑙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𝑒𝑛𝑒𝑟𝑔𝑦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𝑑𝑎𝑚𝑝𝑒𝑑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𝑜𝑠𝑐𝑖𝑙𝑙𝑎𝑡𝑜𝑟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𝑑𝑒𝑐𝑟𝑒𝑎𝑠𝑒𝑠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en-US" sz="24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281DCC-0066-42FB-95C6-47CC4036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990" y="3193333"/>
                <a:ext cx="8218019" cy="1132426"/>
              </a:xfrm>
              <a:prstGeom prst="rect">
                <a:avLst/>
              </a:prstGeom>
              <a:blipFill>
                <a:blip r:embed="rId3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F9AA6BF2-3D10-4711-9DCC-2A4D1A180DA0}"/>
                  </a:ext>
                </a:extLst>
              </p:cNvPr>
              <p:cNvSpPr txBox="1"/>
              <p:nvPr/>
            </p:nvSpPr>
            <p:spPr>
              <a:xfrm>
                <a:off x="4659009" y="4516956"/>
                <a:ext cx="234218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A6BF2-3D10-4711-9DCC-2A4D1A18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09" y="4516956"/>
                <a:ext cx="2342180" cy="691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7E027B12-D945-49AC-A7AC-D5C10B18C133}"/>
                  </a:ext>
                </a:extLst>
              </p:cNvPr>
              <p:cNvSpPr/>
              <p:nvPr/>
            </p:nvSpPr>
            <p:spPr>
              <a:xfrm>
                <a:off x="304800" y="196426"/>
                <a:ext cx="4109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Damped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𝑚𝑒𝑐h𝑎𝑛𝑖𝑐𝑎𝑙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𝑒𝑛𝑒𝑟𝑔𝑦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027B12-D945-49AC-A7AC-D5C10B1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6426"/>
                <a:ext cx="4109395" cy="461665"/>
              </a:xfrm>
              <a:prstGeom prst="rect">
                <a:avLst/>
              </a:prstGeom>
              <a:blipFill>
                <a:blip r:embed="rId5"/>
                <a:stretch>
                  <a:fillRect l="-2226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89E83D05-FF1A-4A49-818E-D37F90096F15}"/>
                  </a:ext>
                </a:extLst>
              </p:cNvPr>
              <p:cNvSpPr/>
              <p:nvPr/>
            </p:nvSpPr>
            <p:spPr>
              <a:xfrm>
                <a:off x="384698" y="2031998"/>
                <a:ext cx="5791650" cy="624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solidFill>
                      <a:prstClr val="black"/>
                    </a:solidFill>
                  </a:rPr>
                  <a:t>If damping (b)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very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83D05-FF1A-4A49-818E-D37F90096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98" y="2031998"/>
                <a:ext cx="5791650" cy="624402"/>
              </a:xfrm>
              <a:prstGeom prst="rect">
                <a:avLst/>
              </a:prstGeom>
              <a:blipFill>
                <a:blip r:embed="rId6"/>
                <a:stretch>
                  <a:fillRect l="-1579" b="-2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6D8A95E-1148-4689-B2D7-F33319739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95" y="4599150"/>
            <a:ext cx="3675350" cy="183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1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2400"/>
                <a:ext cx="8534400" cy="6553200"/>
              </a:xfrm>
            </p:spPr>
            <p:txBody>
              <a:bodyPr>
                <a:normAutofit lnSpcReduction="10000"/>
              </a:bodyPr>
              <a:lstStyle/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Arial"/>
                    <a:ea typeface="Times New Roman"/>
                  </a:rPr>
                  <a:t>58. </a:t>
                </a:r>
                <a:r>
                  <a:rPr lang="en-US" sz="2400" dirty="0">
                    <a:solidFill>
                      <a:srgbClr val="7030A0"/>
                    </a:solidFill>
                    <a:latin typeface="Arial"/>
                    <a:ea typeface="Times New Roman"/>
                  </a:rPr>
                  <a:t>For the damped oscillator system shown in Fig. 15-16, with m = 250 g, k = 85 N/m, and b = 70 g/s,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  <a:latin typeface="Arial"/>
                    <a:ea typeface="Times New Roman"/>
                  </a:rPr>
                  <a:t>= 0.34 s, what is the ratio of the oscillation amplitude at the end of 20 cycles to the initial oscillation amplitude?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Times New Roman"/>
                  </a:rPr>
                  <a:t>Here, m = 250 g= 0.250 kg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Times New Roman"/>
                  </a:rPr>
                  <a:t>          k = 85 N/m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Times New Roman"/>
                  </a:rPr>
                  <a:t>          b = 70 g/s = 0.070 kg/s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Times New Roman"/>
                  </a:rPr>
                  <a:t>          T’= 0.34 s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Times New Roman"/>
                  </a:rPr>
                  <a:t>The displacement of the damped oscillation is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400" dirty="0">
                  <a:latin typeface="Arial"/>
                  <a:ea typeface="Cambria Math"/>
                </a:endParaRP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Cambria Math"/>
                  </a:rPr>
                  <a:t> 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>
                    <a:latin typeface="Arial"/>
                    <a:ea typeface="Cambria Math"/>
                  </a:rPr>
                  <a:t>Time for 20 cycles, t = 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>
                  <a:latin typeface="Arial"/>
                  <a:ea typeface="Cambria Math"/>
                </a:endParaRP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b="1" dirty="0">
                    <a:latin typeface="Arial"/>
                    <a:ea typeface="Times New Roman"/>
                  </a:rPr>
                  <a:t> </a:t>
                </a:r>
                <a:r>
                  <a:rPr lang="en-US" sz="2400" b="1" dirty="0">
                    <a:ea typeface="Times New Roman"/>
                  </a:rPr>
                  <a:t>Amplitude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Times New Roman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ⅇ</m:t>
                        </m:r>
                      </m:e>
                      <m:sup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40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20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i="0" dirty="0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t = 0,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Amplitude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(1)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"/>
                <a:ext cx="8534400" cy="6553200"/>
              </a:xfrm>
              <a:blipFill>
                <a:blip r:embed="rId2"/>
                <a:stretch>
                  <a:fillRect l="-1071" t="-837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2CE69574-5538-4ACD-B2E6-B29E184D2DFD}"/>
                  </a:ext>
                </a:extLst>
              </p:cNvPr>
              <p:cNvSpPr txBox="1"/>
              <p:nvPr/>
            </p:nvSpPr>
            <p:spPr>
              <a:xfrm>
                <a:off x="457200" y="3733800"/>
                <a:ext cx="4387548" cy="5978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x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</m:t>
                          </m:r>
                        </m:e>
                      </m:d>
                      <m: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ⅇ</m:t>
                              </m:r>
                            </m:e>
                            <m:sup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b</m:t>
                                      </m:r>
                                    </m:num>
                                    <m:den>
                                      <m:r>
                                        <a:rPr kumimoji="0" lang="en-US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2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kumimoji="0" lang="en-US" sz="2400" b="0" i="0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m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</m:sup>
                          </m:sSup>
                        </m:e>
                      </m:d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ω</m:t>
                                  </m:r>
                                </m:e>
                                <m:sup>
                                  <m:r>
                                    <a:rPr kumimoji="0" lang="en-US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t</m:t>
                              </m:r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φ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E69574-5538-4ACD-B2E6-B29E184D2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733800"/>
                <a:ext cx="4387548" cy="597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33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D8DD9F39-3356-4C98-A98F-B6C81E9B3B24}"/>
                  </a:ext>
                </a:extLst>
              </p:cNvPr>
              <p:cNvSpPr txBox="1"/>
              <p:nvPr/>
            </p:nvSpPr>
            <p:spPr>
              <a:xfrm>
                <a:off x="1224541" y="2506055"/>
                <a:ext cx="2047261" cy="393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0.34 s]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DD9F39-3356-4C98-A98F-B6C81E9B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41" y="2506055"/>
                <a:ext cx="2047261" cy="393185"/>
              </a:xfrm>
              <a:prstGeom prst="rect">
                <a:avLst/>
              </a:prstGeom>
              <a:blipFill>
                <a:blip r:embed="rId2"/>
                <a:stretch>
                  <a:fillRect l="-4167"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E2162C45-5D6D-49EB-913E-15308AA7347D}"/>
                  </a:ext>
                </a:extLst>
              </p:cNvPr>
              <p:cNvSpPr txBox="1"/>
              <p:nvPr/>
            </p:nvSpPr>
            <p:spPr>
              <a:xfrm>
                <a:off x="384096" y="969343"/>
                <a:ext cx="4929136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k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kumimoji="0" lang="en-US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kumimoji="0" lang="en-US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70C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0.250</m:t>
                            </m:r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0.070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0.250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62C45-5D6D-49EB-913E-15308AA7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96" y="969343"/>
                <a:ext cx="4929136" cy="751552"/>
              </a:xfrm>
              <a:prstGeom prst="rect">
                <a:avLst/>
              </a:prstGeom>
              <a:blipFill>
                <a:blip r:embed="rId3"/>
                <a:stretch>
                  <a:fillRect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44955B1F-B699-4CA4-9026-201E7A86F8BC}"/>
                  </a:ext>
                </a:extLst>
              </p:cNvPr>
              <p:cNvSpPr txBox="1"/>
              <p:nvPr/>
            </p:nvSpPr>
            <p:spPr>
              <a:xfrm>
                <a:off x="533400" y="1892853"/>
                <a:ext cx="1919243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=18.44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55B1F-B699-4CA4-9026-201E7A86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892853"/>
                <a:ext cx="1919243" cy="360804"/>
              </a:xfrm>
              <a:prstGeom prst="rect">
                <a:avLst/>
              </a:prstGeom>
              <a:blipFill>
                <a:blip r:embed="rId4"/>
                <a:stretch>
                  <a:fillRect l="-2229" r="-1274" b="-25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CCCF8DBC-D818-4A73-A1E9-E7A032F16D33}"/>
                  </a:ext>
                </a:extLst>
              </p:cNvPr>
              <p:cNvSpPr/>
              <p:nvPr/>
            </p:nvSpPr>
            <p:spPr>
              <a:xfrm>
                <a:off x="-12261" y="210471"/>
                <a:ext cx="6904457" cy="884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ea typeface="Times New Roman"/>
                  </a:rPr>
                  <a:t>Ratio of amplitudes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CF8DBC-D818-4A73-A1E9-E7A032F1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261" y="210471"/>
                <a:ext cx="6904457" cy="884216"/>
              </a:xfrm>
              <a:prstGeom prst="rect">
                <a:avLst/>
              </a:prstGeom>
              <a:blipFill>
                <a:blip r:embed="rId5"/>
                <a:stretch>
                  <a:fillRect l="-1412" b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38E2F79-9196-4A08-9ABC-E8688073A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14" y="4411553"/>
            <a:ext cx="5562586" cy="24104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1E3FAC39-CA45-447D-B96C-C535D3BF0A2A}"/>
                  </a:ext>
                </a:extLst>
              </p:cNvPr>
              <p:cNvSpPr/>
              <p:nvPr/>
            </p:nvSpPr>
            <p:spPr>
              <a:xfrm>
                <a:off x="166447" y="3056885"/>
                <a:ext cx="4929136" cy="61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ea typeface="Times New Roman"/>
                  </a:rPr>
                  <a:t>Ratio of amplitudes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0.070</m:t>
                                </m:r>
                              </m:num>
                              <m:den>
                                <m:r>
                                  <a:rPr lang="en-US" sz="2400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0.250</m:t>
                                </m:r>
                              </m:den>
                            </m:f>
                          </m:e>
                        </m:d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(0.34)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3FAC39-CA45-447D-B96C-C535D3BF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47" y="3056885"/>
                <a:ext cx="4929136" cy="612284"/>
              </a:xfrm>
              <a:prstGeom prst="rect">
                <a:avLst/>
              </a:prstGeom>
              <a:blipFill>
                <a:blip r:embed="rId7"/>
                <a:stretch>
                  <a:fillRect l="-1854" b="-2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7B0E3993-B863-4386-AE4C-922431F72F15}"/>
                  </a:ext>
                </a:extLst>
              </p:cNvPr>
              <p:cNvSpPr/>
              <p:nvPr/>
            </p:nvSpPr>
            <p:spPr>
              <a:xfrm>
                <a:off x="2737133" y="3593897"/>
                <a:ext cx="2265991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952</m:t>
                        </m:r>
                      </m:sup>
                    </m:sSup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0.39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0E3993-B863-4386-AE4C-922431F72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133" y="3593897"/>
                <a:ext cx="2265991" cy="465833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DDAE59E7-1560-48FA-BE72-93A90485909B}"/>
              </a:ext>
            </a:extLst>
          </p:cNvPr>
          <p:cNvGrpSpPr/>
          <p:nvPr/>
        </p:nvGrpSpPr>
        <p:grpSpPr>
          <a:xfrm>
            <a:off x="6019801" y="130560"/>
            <a:ext cx="2970816" cy="4365240"/>
            <a:chOff x="4913211" y="1103294"/>
            <a:chExt cx="4111925" cy="5334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123AE9A0-255F-449A-9DA1-BF84F368A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13211" y="1103294"/>
              <a:ext cx="4111925" cy="533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xmlns="" id="{592E55DA-5945-45EC-B7F4-039F1E2C56FE}"/>
                </a:ext>
              </a:extLst>
            </p:cNvPr>
            <p:cNvSpPr/>
            <p:nvPr/>
          </p:nvSpPr>
          <p:spPr>
            <a:xfrm>
              <a:off x="5823185" y="4227495"/>
              <a:ext cx="6303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7E05E2BC-8C0D-4D82-AACF-1972B08A6E06}"/>
                </a:ext>
              </a:extLst>
            </p:cNvPr>
            <p:cNvCxnSpPr>
              <a:cxnSpLocks/>
            </p:cNvCxnSpPr>
            <p:nvPr/>
          </p:nvCxnSpPr>
          <p:spPr>
            <a:xfrm>
              <a:off x="7736295" y="3393761"/>
              <a:ext cx="0" cy="555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4B7A8AD5-5F38-4027-B4E7-DB254557D8A2}"/>
                </a:ext>
              </a:extLst>
            </p:cNvPr>
            <p:cNvSpPr/>
            <p:nvPr/>
          </p:nvSpPr>
          <p:spPr>
            <a:xfrm>
              <a:off x="7809864" y="3308629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xmlns="" id="{11CA7106-4F61-4467-B7EC-ED90D56D3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4733" y="2756578"/>
              <a:ext cx="0" cy="53887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0DD92F61-02A0-41DA-82EF-B250929C3511}"/>
                </a:ext>
              </a:extLst>
            </p:cNvPr>
            <p:cNvSpPr/>
            <p:nvPr/>
          </p:nvSpPr>
          <p:spPr>
            <a:xfrm>
              <a:off x="7744943" y="2837245"/>
              <a:ext cx="4860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b="1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xmlns="" id="{6D8755BD-11CA-4EEA-B3DE-0B639C1BCD66}"/>
                </a:ext>
              </a:extLst>
            </p:cNvPr>
            <p:cNvCxnSpPr>
              <a:cxnSpLocks/>
            </p:cNvCxnSpPr>
            <p:nvPr/>
          </p:nvCxnSpPr>
          <p:spPr>
            <a:xfrm>
              <a:off x="7987958" y="4936521"/>
              <a:ext cx="0" cy="5555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B3EE7342-D21F-4EC7-A802-918903A7423B}"/>
                </a:ext>
              </a:extLst>
            </p:cNvPr>
            <p:cNvSpPr/>
            <p:nvPr/>
          </p:nvSpPr>
          <p:spPr>
            <a:xfrm>
              <a:off x="8001210" y="4872961"/>
              <a:ext cx="3561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xmlns="" id="{C1C504F4-8487-4745-A249-41279BD3A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761" y="4334088"/>
              <a:ext cx="0" cy="5388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xmlns="" id="{9854A6B1-0E26-487E-9730-997E2AABE37E}"/>
                </a:ext>
              </a:extLst>
            </p:cNvPr>
            <p:cNvSpPr/>
            <p:nvPr/>
          </p:nvSpPr>
          <p:spPr>
            <a:xfrm>
              <a:off x="8012197" y="4334088"/>
              <a:ext cx="4972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b="1" baseline="-25000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b="1" baseline="-25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736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2667000"/>
          </a:xfrm>
        </p:spPr>
        <p:txBody>
          <a:bodyPr>
            <a:normAutofit/>
          </a:bodyPr>
          <a:lstStyle/>
          <a:p>
            <a:pPr marL="0" marR="12446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Arial"/>
                <a:ea typeface="Times New Roman"/>
              </a:rPr>
              <a:t>60.</a:t>
            </a:r>
            <a:r>
              <a:rPr lang="en-US" sz="2400" dirty="0">
                <a:solidFill>
                  <a:srgbClr val="0070C0"/>
                </a:solidFill>
                <a:latin typeface="Arial"/>
                <a:ea typeface="Times New Roman"/>
              </a:rPr>
              <a:t>The</a:t>
            </a:r>
            <a:r>
              <a:rPr lang="en-US" sz="2400" b="1" dirty="0">
                <a:solidFill>
                  <a:srgbClr val="0070C0"/>
                </a:solidFill>
                <a:latin typeface="Arial"/>
                <a:ea typeface="Times New Roman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Arial"/>
                <a:ea typeface="Times New Roman"/>
              </a:rPr>
              <a:t>suspension system of a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Times New Roman"/>
              </a:rPr>
              <a:t>2000 kg </a:t>
            </a:r>
            <a:r>
              <a:rPr lang="en-US" sz="2400" dirty="0">
                <a:solidFill>
                  <a:srgbClr val="0070C0"/>
                </a:solidFill>
                <a:latin typeface="Arial"/>
                <a:ea typeface="Times New Roman"/>
              </a:rPr>
              <a:t>automobile “sags”10 cm when the chassis is placed on it. Also, the oscillation amplitude decreases by 50% each cycle. Estimate the values of (a) the spring constant k and (b) the damping constant b for the spring and shock absorber system of one wheel, assuming each wheel supports </a:t>
            </a:r>
            <a:r>
              <a:rPr lang="en-US" sz="2400" dirty="0">
                <a:solidFill>
                  <a:srgbClr val="FF0000"/>
                </a:solidFill>
                <a:latin typeface="Arial"/>
                <a:ea typeface="Times New Roman"/>
              </a:rPr>
              <a:t>500 kg</a:t>
            </a:r>
            <a:r>
              <a:rPr lang="en-US" sz="2400" dirty="0">
                <a:solidFill>
                  <a:srgbClr val="0070C0"/>
                </a:solidFill>
                <a:latin typeface="Arial"/>
                <a:ea typeface="Times New Roman"/>
              </a:rPr>
              <a:t>.</a:t>
            </a:r>
            <a:endParaRPr lang="en-US" sz="2400" dirty="0">
              <a:solidFill>
                <a:srgbClr val="0070C0"/>
              </a:solidFill>
              <a:latin typeface="Times New Roman"/>
              <a:ea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C276C612-3C87-4857-A29A-69ED92DBA5A6}"/>
              </a:ext>
            </a:extLst>
          </p:cNvPr>
          <p:cNvSpPr/>
          <p:nvPr/>
        </p:nvSpPr>
        <p:spPr>
          <a:xfrm>
            <a:off x="457200" y="2971800"/>
            <a:ext cx="79742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(a) Hooke’s law, F = </a:t>
            </a:r>
            <a:r>
              <a:rPr lang="en-US" sz="3200" dirty="0" err="1">
                <a:solidFill>
                  <a:prstClr val="black"/>
                </a:solidFill>
              </a:rPr>
              <a:t>kx</a:t>
            </a:r>
            <a:r>
              <a:rPr lang="en-US" sz="3200" dirty="0">
                <a:solidFill>
                  <a:prstClr val="black"/>
                </a:solidFill>
              </a:rPr>
              <a:t>              [magnitude only]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078856F-4336-444A-B3CC-931BB9E68549}"/>
              </a:ext>
            </a:extLst>
          </p:cNvPr>
          <p:cNvSpPr/>
          <p:nvPr/>
        </p:nvSpPr>
        <p:spPr>
          <a:xfrm>
            <a:off x="838200" y="3556575"/>
            <a:ext cx="2286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0B0F0"/>
                </a:solidFill>
              </a:rPr>
              <a:t>m</a:t>
            </a:r>
            <a:r>
              <a:rPr lang="en-US" sz="3200" dirty="0">
                <a:solidFill>
                  <a:prstClr val="black"/>
                </a:solidFill>
              </a:rPr>
              <a:t>g = k</a:t>
            </a:r>
            <a:r>
              <a:rPr lang="en-US" sz="32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7574D51-6EC4-43E5-BECA-DE297D36602D}"/>
              </a:ext>
            </a:extLst>
          </p:cNvPr>
          <p:cNvSpPr/>
          <p:nvPr/>
        </p:nvSpPr>
        <p:spPr>
          <a:xfrm>
            <a:off x="447261" y="5283525"/>
            <a:ext cx="72608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prstClr val="black"/>
                </a:solidFill>
              </a:rPr>
              <a:t>k =  mg/x = </a:t>
            </a:r>
            <a:r>
              <a:rPr lang="en-US" sz="3200" dirty="0">
                <a:solidFill>
                  <a:srgbClr val="00B0F0"/>
                </a:solidFill>
              </a:rPr>
              <a:t>500</a:t>
            </a:r>
            <a:r>
              <a:rPr lang="en-US" sz="3200" dirty="0">
                <a:solidFill>
                  <a:prstClr val="black"/>
                </a:solidFill>
              </a:rPr>
              <a:t>(9.8)/</a:t>
            </a:r>
            <a:r>
              <a:rPr lang="en-US" sz="3200" dirty="0">
                <a:solidFill>
                  <a:srgbClr val="FF0000"/>
                </a:solidFill>
              </a:rPr>
              <a:t>0.10</a:t>
            </a:r>
            <a:r>
              <a:rPr lang="en-US" sz="3200" dirty="0">
                <a:solidFill>
                  <a:prstClr val="black"/>
                </a:solidFill>
              </a:rPr>
              <a:t> = 49000 N/m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2DD1070-D644-4D37-8B77-007217C5B903}"/>
              </a:ext>
            </a:extLst>
          </p:cNvPr>
          <p:cNvSpPr/>
          <p:nvPr/>
        </p:nvSpPr>
        <p:spPr>
          <a:xfrm>
            <a:off x="247143" y="4198325"/>
            <a:ext cx="80361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quarter of the vehicle mass,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2000/4 kg = 500 kg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110EDD-5286-43C0-9163-015D395BA17A}"/>
              </a:ext>
            </a:extLst>
          </p:cNvPr>
          <p:cNvSpPr/>
          <p:nvPr/>
        </p:nvSpPr>
        <p:spPr>
          <a:xfrm>
            <a:off x="174001" y="5983900"/>
            <a:ext cx="879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[The displacement is downward and the spring force is upward] 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CFA276E-979B-437E-8675-AACA3B7DCAA0}"/>
              </a:ext>
            </a:extLst>
          </p:cNvPr>
          <p:cNvSpPr/>
          <p:nvPr/>
        </p:nvSpPr>
        <p:spPr>
          <a:xfrm>
            <a:off x="1219200" y="4698750"/>
            <a:ext cx="3400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 = 10 cm = 0.10 m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44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FB0EF59A-6BD4-4150-BA4A-F4AAFE3E6417}"/>
                  </a:ext>
                </a:extLst>
              </p:cNvPr>
              <p:cNvSpPr/>
              <p:nvPr/>
            </p:nvSpPr>
            <p:spPr>
              <a:xfrm>
                <a:off x="537387" y="772183"/>
                <a:ext cx="3501728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2400" b="1" i="1" baseline="30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sup>
                      </m:sSup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B0EF59A-6BD4-4150-BA4A-F4AAFE3E6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87" y="772183"/>
                <a:ext cx="3501728" cy="7277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7BF96781-94D2-492B-9744-1621C1E2FDFA}"/>
                  </a:ext>
                </a:extLst>
              </p:cNvPr>
              <p:cNvSpPr/>
              <p:nvPr/>
            </p:nvSpPr>
            <p:spPr>
              <a:xfrm>
                <a:off x="1122478" y="1669110"/>
                <a:ext cx="2149948" cy="7277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2400" b="1" i="1" baseline="30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sup>
                      </m:sSup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F96781-94D2-492B-9744-1621C1E2F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78" y="1669110"/>
                <a:ext cx="2149948" cy="7277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8BFDF3A1-3FAF-4229-A99A-DA25E59CAD04}"/>
                  </a:ext>
                </a:extLst>
              </p:cNvPr>
              <p:cNvSpPr/>
              <p:nvPr/>
            </p:nvSpPr>
            <p:spPr>
              <a:xfrm>
                <a:off x="762000" y="231158"/>
                <a:ext cx="31390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Arial"/>
                  </a:rPr>
                  <a:t>For one cycle, </a:t>
                </a:r>
                <a:r>
                  <a:rPr lang="en-US" sz="2400" dirty="0">
                    <a:solidFill>
                      <a:srgbClr val="FF0000"/>
                    </a:solidFill>
                    <a:latin typeface="Arial"/>
                  </a:rPr>
                  <a:t>t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/>
                      </a:rPr>
                      <m:t>T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Arial"/>
                  </a:rPr>
                  <a:t> s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FDF3A1-3FAF-4229-A99A-DA25E59CAD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31158"/>
                <a:ext cx="3139001" cy="461665"/>
              </a:xfrm>
              <a:prstGeom prst="rect">
                <a:avLst/>
              </a:prstGeom>
              <a:blipFill>
                <a:blip r:embed="rId4"/>
                <a:stretch>
                  <a:fillRect l="-2913" t="-11842" r="-1942" b="-27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2C0D3F8B-2299-4C64-BCB6-6D597F5162AB}"/>
                  </a:ext>
                </a:extLst>
              </p:cNvPr>
              <p:cNvSpPr/>
              <p:nvPr/>
            </p:nvSpPr>
            <p:spPr>
              <a:xfrm>
                <a:off x="804602" y="2443169"/>
                <a:ext cx="3381054" cy="728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𝒍𝒏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[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𝒆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𝒃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  <m:r>
                                <a:rPr lang="en-US" sz="2400" b="1" i="1" baseline="3000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den>
                          </m:f>
                        </m:sup>
                      </m:sSup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𝒍𝒏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C0D3F8B-2299-4C64-BCB6-6D597F516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02" y="2443169"/>
                <a:ext cx="3381054" cy="7283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759FE72E-4DE9-4085-BF92-8CAC75B19C0A}"/>
                  </a:ext>
                </a:extLst>
              </p:cNvPr>
              <p:cNvSpPr/>
              <p:nvPr/>
            </p:nvSpPr>
            <p:spPr>
              <a:xfrm>
                <a:off x="1371231" y="3188916"/>
                <a:ext cx="2247795" cy="7122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baseline="3000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0.69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59FE72E-4DE9-4085-BF92-8CAC75B19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231" y="3188916"/>
                <a:ext cx="2247795" cy="712246"/>
              </a:xfrm>
              <a:prstGeom prst="rect">
                <a:avLst/>
              </a:prstGeom>
              <a:blipFill>
                <a:blip r:embed="rId6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id="{C7D881B0-20F1-4034-903B-5E9A2B5E5D0C}"/>
                  </a:ext>
                </a:extLst>
              </p:cNvPr>
              <p:cNvSpPr/>
              <p:nvPr/>
            </p:nvSpPr>
            <p:spPr>
              <a:xfrm>
                <a:off x="1480890" y="4076633"/>
                <a:ext cx="1764322" cy="712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Cambria Math"/>
                  </a:rPr>
                  <a:t> 0.69</a:t>
                </a:r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7D881B0-20F1-4034-903B-5E9A2B5E5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890" y="4076633"/>
                <a:ext cx="1764322" cy="712246"/>
              </a:xfrm>
              <a:prstGeom prst="rect">
                <a:avLst/>
              </a:prstGeom>
              <a:blipFill>
                <a:blip r:embed="rId7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xmlns="" id="{CC3D04E6-7A5B-4692-9BF4-609CBEDDBF9E}"/>
                  </a:ext>
                </a:extLst>
              </p:cNvPr>
              <p:cNvSpPr/>
              <p:nvPr/>
            </p:nvSpPr>
            <p:spPr>
              <a:xfrm>
                <a:off x="531944" y="4788879"/>
                <a:ext cx="5985310" cy="6953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Time period </a:t>
                </a:r>
                <a:r>
                  <a:rPr lang="en-US" sz="2400" dirty="0"/>
                  <a:t>of a damped SHM, </a:t>
                </a:r>
                <a:r>
                  <a:rPr lang="en-US" sz="2400" dirty="0">
                    <a:solidFill>
                      <a:schemeClr val="tx1"/>
                    </a:solidFill>
                  </a:rPr>
                  <a:t>T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’</a:t>
                </a:r>
                <a:r>
                  <a:rPr lang="en-US" sz="2400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>
                  <a:solidFill>
                    <a:schemeClr val="tx1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C3D04E6-7A5B-4692-9BF4-609CBEDDBF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44" y="4788879"/>
                <a:ext cx="5985310" cy="695319"/>
              </a:xfrm>
              <a:prstGeom prst="rect">
                <a:avLst/>
              </a:prstGeom>
              <a:blipFill>
                <a:blip r:embed="rId8"/>
                <a:stretch>
                  <a:fillRect l="-1527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ACFFB1A5-D083-486A-A0AC-B7A04BB5B727}"/>
                  </a:ext>
                </a:extLst>
              </p:cNvPr>
              <p:cNvSpPr/>
              <p:nvPr/>
            </p:nvSpPr>
            <p:spPr>
              <a:xfrm>
                <a:off x="1508104" y="5542756"/>
                <a:ext cx="1736116" cy="9176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T</a:t>
                </a:r>
                <a:r>
                  <a:rPr lang="en-US" sz="2400" baseline="30000" dirty="0">
                    <a:solidFill>
                      <a:prstClr val="black"/>
                    </a:solidFill>
                  </a:rPr>
                  <a:t>’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l-GR" sz="24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𝜋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CFFB1A5-D083-486A-A0AC-B7A04BB5B7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04" y="5542756"/>
                <a:ext cx="1736116" cy="917687"/>
              </a:xfrm>
              <a:prstGeom prst="rect">
                <a:avLst/>
              </a:prstGeom>
              <a:blipFill>
                <a:blip r:embed="rId9"/>
                <a:stretch>
                  <a:fillRect l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6E5EE37D-13D6-4E50-A51D-813782AF9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85656" y="273365"/>
            <a:ext cx="4908684" cy="21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631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xmlns="" id="{F8374867-75E0-4008-918B-95F20F2595E2}"/>
                  </a:ext>
                </a:extLst>
              </p:cNvPr>
              <p:cNvSpPr/>
              <p:nvPr/>
            </p:nvSpPr>
            <p:spPr>
              <a:xfrm>
                <a:off x="914400" y="228600"/>
                <a:ext cx="4114800" cy="8790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l-GR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374867-75E0-4008-918B-95F20F2595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8600"/>
                <a:ext cx="4114800" cy="8790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D21A4E86-BC62-4750-A0D5-D2A3DDA8DA89}"/>
                  </a:ext>
                </a:extLst>
              </p:cNvPr>
              <p:cNvSpPr/>
              <p:nvPr/>
            </p:nvSpPr>
            <p:spPr>
              <a:xfrm>
                <a:off x="1015394" y="1295400"/>
                <a:ext cx="2047292" cy="6683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𝑚𝑘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21A4E86-BC62-4750-A0D5-D2A3DDA8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394" y="1295400"/>
                <a:ext cx="2047292" cy="668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0F98B11D-7630-4487-B3C8-8C7EED71AAE5}"/>
                  </a:ext>
                </a:extLst>
              </p:cNvPr>
              <p:cNvSpPr/>
              <p:nvPr/>
            </p:nvSpPr>
            <p:spPr>
              <a:xfrm>
                <a:off x="952500" y="2239066"/>
                <a:ext cx="1764322" cy="7122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sz="2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Arial"/>
                    <a:ea typeface="Cambria Math"/>
                  </a:rPr>
                  <a:t> 0.69</a:t>
                </a:r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F98B11D-7630-4487-B3C8-8C7EED71A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239066"/>
                <a:ext cx="1764322" cy="712246"/>
              </a:xfrm>
              <a:prstGeom prst="rect">
                <a:avLst/>
              </a:prstGeom>
              <a:blipFill>
                <a:blip r:embed="rId4"/>
                <a:stretch>
                  <a:fillRect b="-6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5F641FA2-FCE5-4FEE-ACE3-4E3342CCC763}"/>
                  </a:ext>
                </a:extLst>
              </p:cNvPr>
              <p:cNvSpPr/>
              <p:nvPr/>
            </p:nvSpPr>
            <p:spPr>
              <a:xfrm>
                <a:off x="914701" y="3095167"/>
                <a:ext cx="2095199" cy="7472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2400" b="1" i="1" baseline="3000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Arial"/>
                    <a:ea typeface="Cambria Math"/>
                  </a:rPr>
                  <a:t> 0.48</a:t>
                </a:r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F641FA2-FCE5-4FEE-ACE3-4E3342CCC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01" y="3095167"/>
                <a:ext cx="2095199" cy="747256"/>
              </a:xfrm>
              <a:prstGeom prst="rect">
                <a:avLst/>
              </a:prstGeom>
              <a:blipFill>
                <a:blip r:embed="rId5"/>
                <a:stretch>
                  <a:fillRect b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E235C98C-36BD-44C8-A056-F2A57C623CE6}"/>
                  </a:ext>
                </a:extLst>
              </p:cNvPr>
              <p:cNvSpPr/>
              <p:nvPr/>
            </p:nvSpPr>
            <p:spPr>
              <a:xfrm>
                <a:off x="619169" y="5082326"/>
                <a:ext cx="4195306" cy="733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𝑚𝑘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Arial"/>
                    <a:ea typeface="Cambria Math"/>
                  </a:rPr>
                  <a:t> 0.48</a:t>
                </a:r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235C98C-36BD-44C8-A056-F2A57C623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9" y="5082326"/>
                <a:ext cx="4195306" cy="733214"/>
              </a:xfrm>
              <a:prstGeom prst="rect">
                <a:avLst/>
              </a:prstGeom>
              <a:blipFill>
                <a:blip r:embed="rId6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F811267F-11E8-4627-9BE5-0B7382ED21DA}"/>
                  </a:ext>
                </a:extLst>
              </p:cNvPr>
              <p:cNvSpPr/>
              <p:nvPr/>
            </p:nvSpPr>
            <p:spPr>
              <a:xfrm>
                <a:off x="833894" y="4115348"/>
                <a:ext cx="4195306" cy="7475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24460" lvl="0">
                  <a:lnSpc>
                    <a:spcPct val="115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𝑚𝑘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Arial"/>
                    <a:ea typeface="Cambria Math"/>
                  </a:rPr>
                  <a:t> 0.48</a:t>
                </a:r>
                <a:endParaRPr lang="en-US" sz="2400" b="1" dirty="0">
                  <a:solidFill>
                    <a:prstClr val="black"/>
                  </a:solidFill>
                  <a:latin typeface="Arial"/>
                  <a:ea typeface="Cambria Math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811267F-11E8-4627-9BE5-0B7382ED2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94" y="4115348"/>
                <a:ext cx="4195306" cy="747577"/>
              </a:xfrm>
              <a:prstGeom prst="rect">
                <a:avLst/>
              </a:prstGeom>
              <a:blipFill>
                <a:blip r:embed="rId7"/>
                <a:stretch>
                  <a:fillRect b="-6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1EA2255-DB11-4DE5-A399-186BF873E612}"/>
                  </a:ext>
                </a:extLst>
              </p:cNvPr>
              <p:cNvSpPr/>
              <p:nvPr/>
            </p:nvSpPr>
            <p:spPr>
              <a:xfrm>
                <a:off x="0" y="6040384"/>
                <a:ext cx="467851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=0.48(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𝑚𝑘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EA2255-DB11-4DE5-A399-186BF873E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40384"/>
                <a:ext cx="4678510" cy="460575"/>
              </a:xfrm>
              <a:prstGeom prst="rect">
                <a:avLst/>
              </a:prstGeom>
              <a:blipFill>
                <a:blip r:embed="rId8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0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01EA2255-DB11-4DE5-A399-186BF873E612}"/>
                  </a:ext>
                </a:extLst>
              </p:cNvPr>
              <p:cNvSpPr/>
              <p:nvPr/>
            </p:nvSpPr>
            <p:spPr>
              <a:xfrm>
                <a:off x="50960" y="519088"/>
                <a:ext cx="4678510" cy="4605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=1.92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𝑚𝑘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−0.48</m:t>
                          </m:r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1EA2255-DB11-4DE5-A399-186BF873E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0" y="519088"/>
                <a:ext cx="4678510" cy="460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D25C3682-E1BA-4188-8E51-60C67EF22CCE}"/>
                  </a:ext>
                </a:extLst>
              </p:cNvPr>
              <p:cNvSpPr/>
              <p:nvPr/>
            </p:nvSpPr>
            <p:spPr>
              <a:xfrm>
                <a:off x="480590" y="1176292"/>
                <a:ext cx="381925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+0.48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=1.92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25C3682-E1BA-4188-8E51-60C67EF22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0" y="1176292"/>
                <a:ext cx="381925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xmlns="" id="{6FC5EAFE-2B36-4384-AF20-85B65DF05EA0}"/>
                  </a:ext>
                </a:extLst>
              </p:cNvPr>
              <p:cNvSpPr/>
              <p:nvPr/>
            </p:nvSpPr>
            <p:spPr>
              <a:xfrm>
                <a:off x="464261" y="1793388"/>
                <a:ext cx="51919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+0.48)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=1.92</m:t>
                      </m:r>
                      <m:r>
                        <a:rPr 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(500)(49000)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FC5EAFE-2B36-4384-AF20-85B65DF05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61" y="1793388"/>
                <a:ext cx="5191934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xmlns="" id="{B7034E8A-9AF0-4D56-BB3B-4FFBE7568530}"/>
                  </a:ext>
                </a:extLst>
              </p:cNvPr>
              <p:cNvSpPr/>
              <p:nvPr/>
            </p:nvSpPr>
            <p:spPr>
              <a:xfrm>
                <a:off x="628024" y="2451682"/>
                <a:ext cx="337566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39.96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47040000</a:t>
                </a:r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034E8A-9AF0-4D56-BB3B-4FFBE75685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4" y="2451682"/>
                <a:ext cx="3375669" cy="461665"/>
              </a:xfrm>
              <a:prstGeom prst="rect">
                <a:avLst/>
              </a:prstGeom>
              <a:blipFill>
                <a:blip r:embed="rId5"/>
                <a:stretch>
                  <a:fillRect l="-36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xmlns="" id="{258359F6-34F1-4865-B49A-4CAD9FCCF81D}"/>
                  </a:ext>
                </a:extLst>
              </p:cNvPr>
              <p:cNvSpPr/>
              <p:nvPr/>
            </p:nvSpPr>
            <p:spPr>
              <a:xfrm>
                <a:off x="644353" y="3100053"/>
                <a:ext cx="28608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= 1177177.18</a:t>
                </a:r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58359F6-34F1-4865-B49A-4CAD9FCCF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3" y="3100053"/>
                <a:ext cx="2860847" cy="461665"/>
              </a:xfrm>
              <a:prstGeom prst="rect">
                <a:avLst/>
              </a:prstGeom>
              <a:blipFill>
                <a:blip r:embed="rId6"/>
                <a:stretch>
                  <a:fillRect l="-64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xmlns="" id="{70FBAB9D-FD31-4253-ADDD-646C5C6D601F}"/>
                  </a:ext>
                </a:extLst>
              </p:cNvPr>
              <p:cNvSpPr/>
              <p:nvPr/>
            </p:nvSpPr>
            <p:spPr>
              <a:xfrm>
                <a:off x="628024" y="3744733"/>
                <a:ext cx="2432204" cy="4964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</a:rPr>
                  <a:t>b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1177177.18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0FBAB9D-FD31-4253-ADDD-646C5C6D60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24" y="3744733"/>
                <a:ext cx="2432204" cy="496483"/>
              </a:xfrm>
              <a:prstGeom prst="rect">
                <a:avLst/>
              </a:prstGeom>
              <a:blipFill>
                <a:blip r:embed="rId7"/>
                <a:stretch>
                  <a:fillRect l="-3759"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DA34DF81-D9CD-497F-BB7B-212324AC9492}"/>
              </a:ext>
            </a:extLst>
          </p:cNvPr>
          <p:cNvSpPr/>
          <p:nvPr/>
        </p:nvSpPr>
        <p:spPr>
          <a:xfrm>
            <a:off x="721704" y="4427922"/>
            <a:ext cx="2244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 = 1084.98 kg/s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B77633-FF6A-45B2-B10B-399575830B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077" y="2913347"/>
            <a:ext cx="5671234" cy="374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5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9F43E7-DBBC-4F62-9CB7-A0659A71469E}"/>
</file>

<file path=customXml/itemProps2.xml><?xml version="1.0" encoding="utf-8"?>
<ds:datastoreItem xmlns:ds="http://schemas.openxmlformats.org/officeDocument/2006/customXml" ds:itemID="{F99D4F0D-DC98-4251-8F48-672BD06251D6}"/>
</file>

<file path=customXml/itemProps3.xml><?xml version="1.0" encoding="utf-8"?>
<ds:datastoreItem xmlns:ds="http://schemas.openxmlformats.org/officeDocument/2006/customXml" ds:itemID="{F8F2EE68-E641-418B-AB50-5BD2896C365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2364</TotalTime>
  <Words>387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User</cp:lastModifiedBy>
  <cp:revision>212</cp:revision>
  <dcterms:created xsi:type="dcterms:W3CDTF">2006-08-16T00:00:00Z</dcterms:created>
  <dcterms:modified xsi:type="dcterms:W3CDTF">2021-11-02T06:32:03Z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