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8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1AFA-6A2C-46E5-B538-BE7B2BBF1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0841F-8D20-41BC-A515-651EE7D93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D126D-CCA8-4BFD-9D96-01BB47B9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277C-83AC-4C9E-99FE-F6B26776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CD378-65D1-44B5-8A32-72F7F4C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9A04-D829-4C87-865B-816C5E22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07992-DA94-4083-9840-3F3A6F8F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B561-F0D2-409B-909E-489E2ABA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8E04-C4C6-4447-A0F8-558ECC5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3B272-297C-4A87-A23C-AC79DCA3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7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7F451-1517-4BB0-9A30-55130CBE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EBD81-2A32-4CB7-B0FB-00C02326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4869-CF0B-4BA1-A260-B333075A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455F-D7F0-4DD7-91B9-F57D56DC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A5B7-F551-4142-A4AB-B4EBD750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6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D0E4-E196-4481-BEC3-B0376367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79EC-0D48-4A0B-B8B1-B4CB5FC2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4070-16C1-48A4-86B1-1D5B52C5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44DB4-E09C-4C72-9C8C-BAA6B140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2242-1EF5-4E3E-9568-09C7A7C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9993-D8FC-42BA-8A5E-9D005F82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915D1-A8FF-417A-99C7-F89E7809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3352-366D-4033-8C72-08699E99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8A3A-5260-458A-8FE5-3C67C112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908D-F181-4AFA-8DC5-21D91ADD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1E67-F07C-4B45-9E5A-A1275355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723B-C1BF-4078-A717-F07EB8080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62F0-B17E-43E6-9B9B-4B6475E4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8254-57FD-4052-9B8B-A7A01CCE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F223-926F-4059-A07C-71733E6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2E630-9B3F-4196-B274-5A3FB3CE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B4C1-238C-4A9D-8FB3-74B0F089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21FCC-0BC3-446C-AA59-AAB0F532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009A1-7B2D-4415-915B-57896E1E1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E699C-C045-4298-9E1F-A1F8921B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E38CB-8D4A-4541-8547-CBE566DA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E587C-CDDE-4215-8D89-6CC42BB8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F7C63-F68A-47F0-AC52-4E5501D6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45782-FBDF-4CDC-8C50-A1FD979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F68F-0725-4372-BFE8-EFE47204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064FA-F17B-4211-8A9E-EA88BDEA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EF882-99E1-49D8-A9BE-D3EF8738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ABCA-E92C-4899-982F-AF2B450F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404F4-311F-4978-A2EF-6B397205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3EAE-1972-44B5-B2BB-29F2DC38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EE5C-762C-4309-BF6C-D6344EEF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B468-7EFC-433D-AD3B-E28DE484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C44D-1725-458B-A952-F770007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F4A2-2CF2-4ACF-8C86-D4E4629A6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4B7B-8346-43C9-8CA2-BDFB656A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FA42-F582-4B98-9B90-C83D9219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1C0C-5035-4174-AD8A-5EADE8D0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C17F-69D7-4DDB-8243-61726A63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8C7E1-00A4-4ABD-AEBE-1B739B38D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CE7F1-70FA-4394-9386-705A853D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C1EB-C8B2-4F1E-BB19-74EAEFE4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985B-46CD-443A-AA20-36D7003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A142-ACB3-4FA9-99BA-A25E3BD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8309-3C98-4943-8453-B2D06DC5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7A8F-ED06-4B5F-AA0A-E911D9F6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D1D9-0251-45B9-A21C-252FF9CE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CD1C-2588-4ED9-A5CC-B63A0EDE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FD18-A0A3-47F1-A0BC-57B9CC081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28" y="1268410"/>
            <a:ext cx="8629650" cy="558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15.5 Some Special Cases of the First Law of Thermodynamics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Adiabatic processes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An adiabatic process is one that occurs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rapidly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occurs in a system that is so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 insulated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no transfer of energy as heat occurs between the system and its environment .</a:t>
            </a:r>
          </a:p>
          <a:p>
            <a:pPr marL="0" lvl="0" indent="0" defTabSz="91440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= 0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804F-015A-4390-B2D5-6AD5808A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28" y="3746241"/>
            <a:ext cx="2152650" cy="29745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7318D7-B19E-4261-89D9-9BD51D099B51}"/>
              </a:ext>
            </a:extLst>
          </p:cNvPr>
          <p:cNvSpPr>
            <a:spLocks noGrp="1"/>
          </p:cNvSpPr>
          <p:nvPr/>
        </p:nvSpPr>
        <p:spPr>
          <a:xfrm>
            <a:off x="303628" y="137188"/>
            <a:ext cx="8477250" cy="96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4</a:t>
            </a:r>
            <a:b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Chapter 18: Temperature, heat and the first law of  thermodynamics</a:t>
            </a:r>
            <a:endParaRPr lang="en-US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03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BF4248-6301-4AAF-8C3B-894F79DE5A0C}"/>
                  </a:ext>
                </a:extLst>
              </p:cNvPr>
              <p:cNvSpPr/>
              <p:nvPr/>
            </p:nvSpPr>
            <p:spPr>
              <a:xfrm>
                <a:off x="571500" y="148486"/>
                <a:ext cx="8001000" cy="5933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1</a:t>
                </a:r>
                <a:r>
                  <a:rPr lang="en-US" sz="2400" baseline="30000" dirty="0">
                    <a:solidFill>
                      <a:srgbClr val="00B0F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st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law of thermodynamics,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Q – W = 0 - W</a:t>
                </a: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- W      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(adiabatic process). </a:t>
                </a: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 tells us that if work is done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by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system (that is, if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is positive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the internal energy of the system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decreases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the amount of work.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- (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W) 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Conversely, if work is done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system (that is, if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is negative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the internal energy of the system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increases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 that amount.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- (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W) 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BF4248-6301-4AAF-8C3B-894F79DE5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148486"/>
                <a:ext cx="8001000" cy="5933163"/>
              </a:xfrm>
              <a:prstGeom prst="rect">
                <a:avLst/>
              </a:prstGeom>
              <a:blipFill>
                <a:blip r:embed="rId2"/>
                <a:stretch>
                  <a:fillRect l="-1220" b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9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382000" cy="6477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en-US" sz="2400" b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Constant-volume processes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the volume of a system is held constant, that system can do no work.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 = p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= = p(V-V) = p(0) = 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baseline="30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law of thermodynamics,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Q – W = Q - 0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Q   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(constant-volume process).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Thus, if heat is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absorbed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a system (that is, if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is positive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the internal energy of the system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2400" dirty="0">
                    <a:solidFill>
                      <a:srgbClr val="00B0F0"/>
                    </a:solidFill>
                    <a:ea typeface="Cambria Math"/>
                  </a:rPr>
                  <a:t> </a:t>
                </a:r>
                <a:endParaRPr lang="en-US" sz="2400" i="1" dirty="0">
                  <a:solidFill>
                    <a:srgbClr val="00B0F0"/>
                  </a:solidFill>
                  <a:latin typeface="Cambria Math"/>
                  <a:ea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Conversely, if heat is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lost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during the process (that is, if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is negative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the internal energy of the system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decreases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</a:t>
                </a:r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382000" cy="6477000"/>
              </a:xfrm>
              <a:blipFill>
                <a:blip r:embed="rId2"/>
                <a:stretch>
                  <a:fillRect l="-1091" r="-1527" b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36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"/>
                <a:ext cx="8458200" cy="65532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en-US" sz="24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Cyclical processes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There are processes in which, after certain interchanges of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heat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 is restored to its initial state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In that case,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intrinsic property of the system—including its internal energy—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possibly change.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E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E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E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E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      [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st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law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of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thermodynamics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Q – W 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= Q - W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 = W          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(cyclical process).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Thus, the net work done during the process must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exactly equal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net amount of energy transferred as heat; the store of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 energy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system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remains unchanged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"/>
                <a:ext cx="8458200" cy="6553200"/>
              </a:xfrm>
              <a:blipFill>
                <a:blip r:embed="rId2"/>
                <a:stretch>
                  <a:fillRect l="-1154" r="-1658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747F241-2009-453E-A0F1-0F29A95F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450" y="2514600"/>
            <a:ext cx="2771335" cy="2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0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3820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en-US" sz="24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 expansions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are adiabatic processes in which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transfer of heat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occurs between the system and its environment and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work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done on or by the system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= W = 0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7030A0"/>
                    </a:solidFill>
                    <a:ea typeface="Cambria Math"/>
                  </a:rPr>
                  <a:t>1</a:t>
                </a:r>
                <a:r>
                  <a:rPr lang="en-US" sz="2400" baseline="30000" dirty="0">
                    <a:solidFill>
                      <a:srgbClr val="7030A0"/>
                    </a:solidFill>
                    <a:ea typeface="Cambria Math"/>
                  </a:rPr>
                  <a:t>st</a:t>
                </a:r>
                <a:r>
                  <a:rPr lang="en-US" sz="2400" dirty="0">
                    <a:solidFill>
                      <a:srgbClr val="7030A0"/>
                    </a:solidFill>
                    <a:ea typeface="Cambria Math"/>
                  </a:rPr>
                  <a:t> law of thermodynamics,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Q – W = 0 – 0 = 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      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(free expansion).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382000" cy="6400800"/>
              </a:xfrm>
              <a:blipFill>
                <a:blip r:embed="rId2"/>
                <a:stretch>
                  <a:fillRect l="-1091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E7965FC7-AB46-4D2F-A182-B0608AA72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17" y="3352800"/>
            <a:ext cx="3885383" cy="303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2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6700" y="171450"/>
                <a:ext cx="8610600" cy="65151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46. Suppose 200 J of work is done on a system and 70.0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cal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is extracted from the system as heat. In the sense of the first law of thermodynamics, what are the values (including algebraic signs) of (a) W, (b) Q, and (c) </a:t>
                </a:r>
                <a:r>
                  <a:rPr lang="en-US" sz="2400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ΔE</a:t>
                </a:r>
                <a:r>
                  <a:rPr lang="en-US" sz="24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int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aseline="-25000" dirty="0">
                    <a:latin typeface="Arial" panose="020B0604020202020204" pitchFamily="34" charset="0"/>
                    <a:ea typeface="Times New Roman"/>
                    <a:cs typeface="Arial" panose="020B0604020202020204" pitchFamily="34" charset="0"/>
                  </a:rPr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The work done is negative since work done on the system.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W = - 200 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Energy is extracted from the system,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= - 70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- 70(4.2) J = - 294 J          [1 </a:t>
                </a:r>
                <a:r>
                  <a:rPr lang="en-US" sz="24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4.2 J]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(c) Internal energy change,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j-cs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  <a:cs typeface="+mj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  <a:cs typeface="+mj-cs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Q – W  = - 294 – (- 200) = - 294 + 200 =  - 94 J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71450"/>
                <a:ext cx="8610600" cy="6515100"/>
              </a:xfrm>
              <a:blipFill>
                <a:blip r:embed="rId2"/>
                <a:stretch>
                  <a:fillRect l="-113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F0"/>
                </a:solidFill>
                <a:latin typeface="Arial"/>
                <a:ea typeface="Times New Roman"/>
              </a:rPr>
              <a:t>48. As a gas is held within a closed chamber, it passes through the cycle shown in Fig. Determine the energy transferred by the system as heat during constant-pressure process CA if the energy added as heat Q</a:t>
            </a:r>
            <a:r>
              <a:rPr lang="en-US" sz="2000" baseline="-25000" dirty="0">
                <a:solidFill>
                  <a:srgbClr val="00B0F0"/>
                </a:solidFill>
                <a:latin typeface="Arial"/>
                <a:ea typeface="Times New Roman"/>
              </a:rPr>
              <a:t>AB</a:t>
            </a:r>
            <a:r>
              <a:rPr lang="en-US" sz="2000" dirty="0">
                <a:solidFill>
                  <a:srgbClr val="00B0F0"/>
                </a:solidFill>
                <a:latin typeface="Arial"/>
                <a:ea typeface="Times New Roman"/>
              </a:rPr>
              <a:t> during constant-volume process AB is 20.0 J, no energy is transferred as heat during adiabatic process BC, and the net work done during the cycle is 15.0 J. </a:t>
            </a:r>
          </a:p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Solution:</a:t>
            </a:r>
          </a:p>
          <a:p>
            <a:pPr marL="0" marR="12446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4BEDF4-168E-4C2E-B6D4-F3ECC4F26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608830"/>
            <a:ext cx="3563815" cy="375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774DD07-2E6B-44CD-B97B-D61F407D7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971800"/>
                <a:ext cx="4724400" cy="3886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2400" dirty="0"/>
                  <a:t>            First law of thermodynamics,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</a:rPr>
                  <a:t>= Q –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</a:rPr>
                  <a:t>For a cyclical process, </a:t>
                </a:r>
                <a:endParaRPr lang="en-US" sz="2400" i="1" dirty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400" dirty="0"/>
                  <a:t>= E – E = 0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dirty="0"/>
                  <a:t>     0 </a:t>
                </a:r>
                <a:r>
                  <a:rPr lang="en-US" sz="2400" dirty="0">
                    <a:solidFill>
                      <a:prstClr val="black"/>
                    </a:solidFill>
                    <a:latin typeface="Arial"/>
                  </a:rPr>
                  <a:t>= Q –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/>
                  <a:t>     Q  = 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/>
                  <a:t>     Q</a:t>
                </a:r>
                <a:r>
                  <a:rPr lang="en-US" sz="2400" baseline="-25000" dirty="0"/>
                  <a:t>AB </a:t>
                </a:r>
                <a:r>
                  <a:rPr lang="en-US" sz="2400" dirty="0"/>
                  <a:t>+ Q</a:t>
                </a:r>
                <a:r>
                  <a:rPr lang="en-US" sz="2400" baseline="-25000" dirty="0"/>
                  <a:t>BC </a:t>
                </a:r>
                <a:r>
                  <a:rPr lang="en-US" sz="2400" dirty="0"/>
                  <a:t>+ Q</a:t>
                </a:r>
                <a:r>
                  <a:rPr lang="en-US" sz="2400" baseline="-25000" dirty="0"/>
                  <a:t>CA  </a:t>
                </a:r>
                <a:r>
                  <a:rPr lang="en-US" sz="2400" dirty="0"/>
                  <a:t>= W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/>
                  <a:t>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  <a:r>
                  <a:rPr lang="en-US" sz="2400" dirty="0"/>
                  <a:t>20 + 0 + Q</a:t>
                </a:r>
                <a:r>
                  <a:rPr lang="en-US" sz="2400" baseline="-25000" dirty="0"/>
                  <a:t>CA</a:t>
                </a:r>
                <a:r>
                  <a:rPr lang="en-US" sz="2400" dirty="0"/>
                  <a:t> =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  <a:r>
                  <a:rPr lang="en-US" sz="2400" dirty="0"/>
                  <a:t>15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2400" dirty="0"/>
                  <a:t>     Q</a:t>
                </a:r>
                <a:r>
                  <a:rPr lang="en-US" sz="2400" baseline="-25000" dirty="0"/>
                  <a:t>CA</a:t>
                </a:r>
                <a:r>
                  <a:rPr lang="en-US" sz="2400" dirty="0"/>
                  <a:t>  = - 5 J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774DD07-2E6B-44CD-B97B-D61F407D7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71800"/>
                <a:ext cx="4724400" cy="3886200"/>
              </a:xfrm>
              <a:prstGeom prst="rect">
                <a:avLst/>
              </a:prstGeom>
              <a:blipFill>
                <a:blip r:embed="rId3"/>
                <a:stretch>
                  <a:fillRect l="-1935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56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97D4EA-0A10-4CA7-8E42-2265F882E8B5}"/>
</file>

<file path=customXml/itemProps2.xml><?xml version="1.0" encoding="utf-8"?>
<ds:datastoreItem xmlns:ds="http://schemas.openxmlformats.org/officeDocument/2006/customXml" ds:itemID="{417ECF0D-E421-40FD-9CDD-B9A9314AF6EA}"/>
</file>

<file path=customXml/itemProps3.xml><?xml version="1.0" encoding="utf-8"?>
<ds:datastoreItem xmlns:ds="http://schemas.openxmlformats.org/officeDocument/2006/customXml" ds:itemID="{80D43D6D-D848-46D8-B397-B3A5030EA8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763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Teacher</dc:creator>
  <cp:lastModifiedBy>Dr. Md. Nurul Kabir Bhuiyan</cp:lastModifiedBy>
  <cp:revision>82</cp:revision>
  <dcterms:created xsi:type="dcterms:W3CDTF">2006-08-16T00:00:00Z</dcterms:created>
  <dcterms:modified xsi:type="dcterms:W3CDTF">2021-09-10T09:23:02Z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