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77"/>
  </p:notesMasterIdLst>
  <p:sldIdLst>
    <p:sldId id="393" r:id="rId11"/>
    <p:sldId id="258"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2" r:id="rId61"/>
    <p:sldId id="443" r:id="rId62"/>
    <p:sldId id="457" r:id="rId63"/>
    <p:sldId id="445" r:id="rId64"/>
    <p:sldId id="446" r:id="rId65"/>
    <p:sldId id="447" r:id="rId66"/>
    <p:sldId id="448" r:id="rId67"/>
    <p:sldId id="449" r:id="rId68"/>
    <p:sldId id="450" r:id="rId69"/>
    <p:sldId id="451" r:id="rId70"/>
    <p:sldId id="452" r:id="rId71"/>
    <p:sldId id="453" r:id="rId72"/>
    <p:sldId id="454" r:id="rId73"/>
    <p:sldId id="455" r:id="rId74"/>
    <p:sldId id="456" r:id="rId75"/>
    <p:sldId id="298" r:id="rId7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 id="4" name="Thriva" initials="T" lastIdx="2" clrIdx="4">
    <p:extLst>
      <p:ext uri="{19B8F6BF-5375-455C-9EA6-DF929625EA0E}">
        <p15:presenceInfo xmlns:p15="http://schemas.microsoft.com/office/powerpoint/2012/main" userId="Thri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29" autoAdjust="0"/>
    <p:restoredTop sz="86380" autoAdjust="0"/>
  </p:normalViewPr>
  <p:slideViewPr>
    <p:cSldViewPr>
      <p:cViewPr varScale="1">
        <p:scale>
          <a:sx n="95" d="100"/>
          <a:sy n="95" d="100"/>
        </p:scale>
        <p:origin x="978" y="78"/>
      </p:cViewPr>
      <p:guideLst>
        <p:guide orient="horz" pos="2160"/>
        <p:guide pos="2880"/>
      </p:guideLst>
    </p:cSldViewPr>
  </p:slideViewPr>
  <p:outlineViewPr>
    <p:cViewPr>
      <p:scale>
        <a:sx n="33" d="100"/>
        <a:sy n="33" d="100"/>
      </p:scale>
      <p:origin x="0" y="-57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Lst>
  </p:outlineViewPr>
  <p:notesTextViewPr>
    <p:cViewPr>
      <p:scale>
        <a:sx n="100" d="100"/>
        <a:sy n="100"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1.xml"/><Relationship Id="rId82" Type="http://schemas.openxmlformats.org/officeDocument/2006/relationships/tableStyles" Target="tableStyle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4.xml"/><Relationship Id="rId71" Type="http://schemas.openxmlformats.org/officeDocument/2006/relationships/slide" Target="slides/slide61.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s>
</file>

<file path=ppt/_rels/viewProps.xml.rels><?xml version="1.0" encoding="UTF-8" standalone="yes"?>
<Relationships xmlns="http://schemas.openxmlformats.org/package/2006/relationships"><Relationship Id="rId26" Type="http://schemas.openxmlformats.org/officeDocument/2006/relationships/slide" Target="slides/slide26.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63" Type="http://schemas.openxmlformats.org/officeDocument/2006/relationships/slide" Target="slides/slide63.xml"/><Relationship Id="rId7" Type="http://schemas.openxmlformats.org/officeDocument/2006/relationships/slide" Target="slides/slide7.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5" Type="http://schemas.openxmlformats.org/officeDocument/2006/relationships/slide" Target="slides/slide5.xml"/><Relationship Id="rId61" Type="http://schemas.openxmlformats.org/officeDocument/2006/relationships/slide" Target="slides/slide61.xml"/><Relationship Id="rId19" Type="http://schemas.openxmlformats.org/officeDocument/2006/relationships/slide" Target="slides/slide1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3/9/2020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8073E54-D085-4E2E-B9A5-A53D7E51940E}" type="slidenum">
              <a:rPr lang="en-US" smtClean="0"/>
              <a:t>52</a:t>
            </a:fld>
            <a:endParaRPr lang="en-US" dirty="0"/>
          </a:p>
        </p:txBody>
      </p:sp>
    </p:spTree>
    <p:extLst>
      <p:ext uri="{BB962C8B-B14F-4D97-AF65-F5344CB8AC3E}">
        <p14:creationId xmlns:p14="http://schemas.microsoft.com/office/powerpoint/2010/main" val="132925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53</a:t>
            </a:fld>
            <a:endParaRPr lang="en-US" dirty="0"/>
          </a:p>
        </p:txBody>
      </p:sp>
    </p:spTree>
    <p:extLst>
      <p:ext uri="{BB962C8B-B14F-4D97-AF65-F5344CB8AC3E}">
        <p14:creationId xmlns:p14="http://schemas.microsoft.com/office/powerpoint/2010/main" val="347558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66</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9052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6.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 id="2147483987" r:id="rId1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solidFill>
              </a:defRPr>
            </a:lvl1pPr>
          </a:lstStyle>
          <a:p>
            <a:r>
              <a:rPr lang="en-US"/>
              <a:t>Copyright ©2018 John Wiley &amp; Sons, Inc. </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42181430-7FCB-BA4C-90CE-EB7ACCC9EC50}" type="slidenum">
              <a:rPr lang="en-US" smtClean="0"/>
              <a:pPr/>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7.wmf"/><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6</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Inventories</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BD69-E18E-481D-B313-87487975B9B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Determining Ownership of Goods</a:t>
            </a:r>
            <a:endParaRPr lang="en-US" dirty="0"/>
          </a:p>
        </p:txBody>
      </p:sp>
      <p:sp>
        <p:nvSpPr>
          <p:cNvPr id="3" name="Content Placeholder 2">
            <a:extLst>
              <a:ext uri="{FF2B5EF4-FFF2-40B4-BE49-F238E27FC236}">
                <a16:creationId xmlns:a16="http://schemas.microsoft.com/office/drawing/2014/main" id="{A290EE69-50CC-4E28-A416-50B74A13A7B2}"/>
              </a:ext>
            </a:extLst>
          </p:cNvPr>
          <p:cNvSpPr>
            <a:spLocks noGrp="1"/>
          </p:cNvSpPr>
          <p:nvPr>
            <p:ph sz="quarter" idx="16"/>
          </p:nvPr>
        </p:nvSpPr>
        <p:spPr>
          <a:xfrm>
            <a:off x="304800" y="1828800"/>
            <a:ext cx="8534400" cy="4038600"/>
          </a:xfrm>
        </p:spPr>
        <p:txBody>
          <a:bodyPr/>
          <a:lstStyle/>
          <a:p>
            <a:pPr marL="0" lvl="2" indent="0">
              <a:spcBef>
                <a:spcPts val="1000"/>
              </a:spcBef>
              <a:buClr>
                <a:srgbClr val="990000"/>
              </a:buClr>
              <a:buSzPct val="100000"/>
              <a:buNone/>
            </a:pPr>
            <a:r>
              <a:rPr lang="en-US" altLang="en-US" sz="2800" b="1" dirty="0">
                <a:latin typeface="Calibri" panose="020F0502020204030204" pitchFamily="34" charset="0"/>
              </a:rPr>
              <a:t>Consigned Goods</a:t>
            </a:r>
          </a:p>
          <a:p>
            <a:r>
              <a:rPr lang="en-US" altLang="en-US" dirty="0">
                <a:solidFill>
                  <a:srgbClr val="000000"/>
                </a:solidFill>
                <a:latin typeface="Calibri" panose="020F0502020204030204" pitchFamily="34" charset="0"/>
              </a:rPr>
              <a:t>Goods of other parties held by the company for sale; ownership of the goods remains with other parties </a:t>
            </a:r>
            <a:r>
              <a:rPr lang="en-US" altLang="en-US" dirty="0">
                <a:solidFill>
                  <a:srgbClr val="000000"/>
                </a:solidFill>
                <a:latin typeface="Arial" panose="020B0604020202020204" pitchFamily="34" charset="0"/>
                <a:cs typeface="Arial" panose="020B0604020202020204" pitchFamily="34" charset="0"/>
              </a:rPr>
              <a:t>–</a:t>
            </a:r>
            <a:r>
              <a:rPr lang="en-US" altLang="en-US" dirty="0">
                <a:solidFill>
                  <a:srgbClr val="000000"/>
                </a:solidFill>
                <a:latin typeface="Calibri" panose="020F0502020204030204" pitchFamily="34" charset="0"/>
              </a:rPr>
              <a:t>company earns a fee for sale.</a:t>
            </a:r>
          </a:p>
          <a:p>
            <a:pPr>
              <a:buSzPct val="80000"/>
            </a:pPr>
            <a:r>
              <a:rPr lang="en-US" altLang="en-US" dirty="0">
                <a:solidFill>
                  <a:srgbClr val="000000"/>
                </a:solidFill>
                <a:latin typeface="Calibri" panose="020F0502020204030204" pitchFamily="34" charset="0"/>
              </a:rPr>
              <a:t>Many car, boat, and antique dealers sell goods on consignment to:</a:t>
            </a:r>
          </a:p>
          <a:p>
            <a:pPr marL="292608" indent="-292608">
              <a:buClr>
                <a:srgbClr val="C00000"/>
              </a:buClr>
              <a:buSzPct val="100000"/>
              <a:buFont typeface="Arial" panose="020B0604020202020204" pitchFamily="34" charset="0"/>
              <a:buChar char="•"/>
            </a:pPr>
            <a:r>
              <a:rPr lang="en-US" altLang="en-US" dirty="0">
                <a:solidFill>
                  <a:srgbClr val="000000"/>
                </a:solidFill>
                <a:latin typeface="Calibri" panose="020F0502020204030204" pitchFamily="34" charset="0"/>
              </a:rPr>
              <a:t>keep inventory costs down </a:t>
            </a:r>
          </a:p>
          <a:p>
            <a:pPr marL="292608" indent="-292608">
              <a:buClr>
                <a:srgbClr val="C00000"/>
              </a:buClr>
              <a:buSzPct val="100000"/>
              <a:buFont typeface="Arial" panose="020B0604020202020204" pitchFamily="34" charset="0"/>
              <a:buChar char="•"/>
            </a:pPr>
            <a:r>
              <a:rPr lang="en-US" altLang="en-US" dirty="0">
                <a:solidFill>
                  <a:srgbClr val="000000"/>
                </a:solidFill>
                <a:latin typeface="Calibri" panose="020F0502020204030204" pitchFamily="34" charset="0"/>
              </a:rPr>
              <a:t>avoid risk of purchasing an item that they will not be able to sell</a:t>
            </a:r>
          </a:p>
        </p:txBody>
      </p:sp>
      <p:sp>
        <p:nvSpPr>
          <p:cNvPr id="4" name="Slide Number Placeholder 3">
            <a:extLst>
              <a:ext uri="{FF2B5EF4-FFF2-40B4-BE49-F238E27FC236}">
                <a16:creationId xmlns:a16="http://schemas.microsoft.com/office/drawing/2014/main" id="{11652A22-DE4F-465B-B69A-B53433B07090}"/>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F59E09E9-0F3F-42F8-BCAE-F2FAC7972D9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47740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8AE2-480B-4336-AA83-5D06C69E458B}"/>
              </a:ext>
            </a:extLst>
          </p:cNvPr>
          <p:cNvSpPr>
            <a:spLocks noGrp="1"/>
          </p:cNvSpPr>
          <p:nvPr>
            <p:ph type="title"/>
          </p:nvPr>
        </p:nvSpPr>
        <p:spPr/>
        <p:txBody>
          <a:bodyPr/>
          <a:lstStyle/>
          <a:p>
            <a:r>
              <a:rPr lang="en-US" b="1" dirty="0">
                <a:ea typeface="Source Sans Pro" charset="0"/>
              </a:rPr>
              <a:t>Do It! 1: </a:t>
            </a:r>
            <a:r>
              <a:rPr lang="en-US" b="1" dirty="0">
                <a:solidFill>
                  <a:srgbClr val="196E78"/>
                </a:solidFill>
                <a:ea typeface="Source Sans Pro" charset="0"/>
              </a:rPr>
              <a:t>Rules of Ownership</a:t>
            </a:r>
            <a:endParaRPr lang="en-US" dirty="0"/>
          </a:p>
        </p:txBody>
      </p:sp>
      <p:sp>
        <p:nvSpPr>
          <p:cNvPr id="3" name="Content Placeholder 2">
            <a:extLst>
              <a:ext uri="{FF2B5EF4-FFF2-40B4-BE49-F238E27FC236}">
                <a16:creationId xmlns:a16="http://schemas.microsoft.com/office/drawing/2014/main" id="{2872D64C-2547-42C3-89F8-F2DAB434AE04}"/>
              </a:ext>
            </a:extLst>
          </p:cNvPr>
          <p:cNvSpPr>
            <a:spLocks noGrp="1"/>
          </p:cNvSpPr>
          <p:nvPr>
            <p:ph sz="quarter" idx="16"/>
          </p:nvPr>
        </p:nvSpPr>
        <p:spPr>
          <a:xfrm>
            <a:off x="304800" y="1828800"/>
            <a:ext cx="8534400" cy="3581400"/>
          </a:xfrm>
        </p:spPr>
        <p:txBody>
          <a:bodyPr/>
          <a:lstStyle/>
          <a:p>
            <a:r>
              <a:rPr lang="en-US" sz="2200" dirty="0"/>
              <a:t>Hasbeen Company completed its inventory count. It arrived at a total inventory value of $200,000. As a new member of Hasbeen’s accounting department, you have been given the information listed below. Discuss how this information affects the reported cost of inventory.</a:t>
            </a:r>
          </a:p>
          <a:p>
            <a:pPr marL="402336" indent="-402336">
              <a:buClr>
                <a:schemeClr val="accent2"/>
              </a:buClr>
              <a:buFont typeface="+mj-lt"/>
              <a:buAutoNum type="arabicPeriod"/>
            </a:pPr>
            <a:r>
              <a:rPr lang="en-US" sz="2200" dirty="0"/>
              <a:t>Hasbeen included in the inventory goods held on consignment for Falls Co., costing $15,000.</a:t>
            </a:r>
          </a:p>
          <a:p>
            <a:pPr marL="402336" indent="-402336">
              <a:buClr>
                <a:schemeClr val="accent2"/>
              </a:buClr>
              <a:buFont typeface="+mj-lt"/>
              <a:buAutoNum type="arabicPeriod"/>
            </a:pPr>
            <a:r>
              <a:rPr lang="en-US" sz="2200" dirty="0"/>
              <a:t>The company did not include in the count purchased goods of $10,000 which were in transit (terms: F</a:t>
            </a:r>
            <a:r>
              <a:rPr lang="en-US" sz="100" dirty="0"/>
              <a:t> </a:t>
            </a:r>
            <a:r>
              <a:rPr lang="en-US" sz="2200" dirty="0"/>
              <a:t>O</a:t>
            </a:r>
            <a:r>
              <a:rPr lang="en-US" sz="100" dirty="0"/>
              <a:t> </a:t>
            </a:r>
            <a:r>
              <a:rPr lang="en-US" sz="2200" dirty="0"/>
              <a:t>B shipping point).</a:t>
            </a:r>
          </a:p>
          <a:p>
            <a:pPr marL="402336" indent="-402336">
              <a:buClr>
                <a:schemeClr val="accent2"/>
              </a:buClr>
              <a:buFont typeface="+mj-lt"/>
              <a:buAutoNum type="arabicPeriod"/>
            </a:pPr>
            <a:r>
              <a:rPr lang="en-US" sz="2200" dirty="0"/>
              <a:t>The company did not include in the count sold inventory with a cost of $12,000 which was in transit (terms: F</a:t>
            </a:r>
            <a:r>
              <a:rPr lang="en-US" sz="100" dirty="0"/>
              <a:t> </a:t>
            </a:r>
            <a:r>
              <a:rPr lang="en-US" sz="2200" dirty="0"/>
              <a:t>O</a:t>
            </a:r>
            <a:r>
              <a:rPr lang="en-US" sz="100" dirty="0"/>
              <a:t> </a:t>
            </a:r>
            <a:r>
              <a:rPr lang="en-US" sz="2200" dirty="0"/>
              <a:t>B shipping point).</a:t>
            </a:r>
          </a:p>
        </p:txBody>
      </p:sp>
      <p:sp>
        <p:nvSpPr>
          <p:cNvPr id="4" name="Content Placeholder 3">
            <a:extLst>
              <a:ext uri="{FF2B5EF4-FFF2-40B4-BE49-F238E27FC236}">
                <a16:creationId xmlns:a16="http://schemas.microsoft.com/office/drawing/2014/main" id="{5BEEBCBF-9C3B-460B-A364-D7C97149A134}"/>
              </a:ext>
            </a:extLst>
          </p:cNvPr>
          <p:cNvSpPr>
            <a:spLocks noGrp="1"/>
          </p:cNvSpPr>
          <p:nvPr>
            <p:ph sz="quarter" idx="17"/>
          </p:nvPr>
        </p:nvSpPr>
        <p:spPr>
          <a:xfrm>
            <a:off x="521314" y="5570603"/>
            <a:ext cx="1688486" cy="343501"/>
          </a:xfrm>
        </p:spPr>
        <p:txBody>
          <a:bodyPr/>
          <a:lstStyle/>
          <a:p>
            <a:r>
              <a:rPr lang="en-US" altLang="en-US" sz="2400" b="1" dirty="0"/>
              <a:t>Inventory =</a:t>
            </a:r>
            <a:endParaRPr lang="en-US" sz="2400" dirty="0"/>
          </a:p>
        </p:txBody>
      </p:sp>
      <p:sp>
        <p:nvSpPr>
          <p:cNvPr id="5" name="Content Placeholder 4">
            <a:extLst>
              <a:ext uri="{FF2B5EF4-FFF2-40B4-BE49-F238E27FC236}">
                <a16:creationId xmlns:a16="http://schemas.microsoft.com/office/drawing/2014/main" id="{4D016501-753A-4DCB-BD54-3EE87622BA4D}"/>
              </a:ext>
            </a:extLst>
          </p:cNvPr>
          <p:cNvSpPr>
            <a:spLocks noGrp="1"/>
          </p:cNvSpPr>
          <p:nvPr>
            <p:ph sz="quarter" idx="18"/>
          </p:nvPr>
        </p:nvSpPr>
        <p:spPr>
          <a:xfrm>
            <a:off x="2089356" y="5562600"/>
            <a:ext cx="1375847" cy="343501"/>
          </a:xfrm>
        </p:spPr>
        <p:txBody>
          <a:bodyPr/>
          <a:lstStyle/>
          <a:p>
            <a:r>
              <a:rPr lang="en-US" altLang="en-US" sz="2400" dirty="0"/>
              <a:t>$200,000</a:t>
            </a:r>
            <a:endParaRPr lang="en-US" sz="2400" dirty="0"/>
          </a:p>
        </p:txBody>
      </p:sp>
      <p:sp>
        <p:nvSpPr>
          <p:cNvPr id="6" name="Content Placeholder 5">
            <a:extLst>
              <a:ext uri="{FF2B5EF4-FFF2-40B4-BE49-F238E27FC236}">
                <a16:creationId xmlns:a16="http://schemas.microsoft.com/office/drawing/2014/main" id="{BB2B7E8E-2467-480C-90AE-CFC1CC0A5AC7}"/>
              </a:ext>
            </a:extLst>
          </p:cNvPr>
          <p:cNvSpPr>
            <a:spLocks noGrp="1"/>
          </p:cNvSpPr>
          <p:nvPr>
            <p:ph sz="quarter" idx="19"/>
          </p:nvPr>
        </p:nvSpPr>
        <p:spPr>
          <a:xfrm>
            <a:off x="3429000" y="5562600"/>
            <a:ext cx="1519789" cy="343501"/>
          </a:xfrm>
        </p:spPr>
        <p:txBody>
          <a:bodyPr/>
          <a:lstStyle/>
          <a:p>
            <a:r>
              <a:rPr lang="en-US" altLang="en-US" sz="2400" dirty="0"/>
              <a:t>− $15,000</a:t>
            </a:r>
            <a:endParaRPr lang="en-US" sz="2400" dirty="0"/>
          </a:p>
        </p:txBody>
      </p:sp>
      <p:sp>
        <p:nvSpPr>
          <p:cNvPr id="7" name="Content Placeholder 6">
            <a:extLst>
              <a:ext uri="{FF2B5EF4-FFF2-40B4-BE49-F238E27FC236}">
                <a16:creationId xmlns:a16="http://schemas.microsoft.com/office/drawing/2014/main" id="{5F4C862D-8E56-4B05-8985-F25829A3FE70}"/>
              </a:ext>
            </a:extLst>
          </p:cNvPr>
          <p:cNvSpPr>
            <a:spLocks noGrp="1"/>
          </p:cNvSpPr>
          <p:nvPr>
            <p:ph sz="quarter" idx="20"/>
          </p:nvPr>
        </p:nvSpPr>
        <p:spPr>
          <a:xfrm>
            <a:off x="4833857" y="5578653"/>
            <a:ext cx="1534987" cy="305955"/>
          </a:xfrm>
        </p:spPr>
        <p:txBody>
          <a:bodyPr/>
          <a:lstStyle/>
          <a:p>
            <a:r>
              <a:rPr lang="en-US" altLang="en-US" sz="2400" dirty="0"/>
              <a:t>+ $10,000</a:t>
            </a:r>
            <a:endParaRPr lang="en-US" sz="2400" dirty="0"/>
          </a:p>
        </p:txBody>
      </p:sp>
      <p:sp>
        <p:nvSpPr>
          <p:cNvPr id="8" name="Content Placeholder 7">
            <a:extLst>
              <a:ext uri="{FF2B5EF4-FFF2-40B4-BE49-F238E27FC236}">
                <a16:creationId xmlns:a16="http://schemas.microsoft.com/office/drawing/2014/main" id="{2C99E629-BE40-4E70-8589-2E40F5B3A051}"/>
              </a:ext>
            </a:extLst>
          </p:cNvPr>
          <p:cNvSpPr>
            <a:spLocks noGrp="1"/>
          </p:cNvSpPr>
          <p:nvPr>
            <p:ph sz="quarter" idx="21"/>
          </p:nvPr>
        </p:nvSpPr>
        <p:spPr>
          <a:xfrm>
            <a:off x="6236313" y="5594556"/>
            <a:ext cx="1688487" cy="336550"/>
          </a:xfrm>
        </p:spPr>
        <p:txBody>
          <a:bodyPr/>
          <a:lstStyle/>
          <a:p>
            <a:r>
              <a:rPr lang="en-US" altLang="en-US" sz="2400" dirty="0"/>
              <a:t>= </a:t>
            </a:r>
            <a:r>
              <a:rPr lang="en-US" altLang="en-US" sz="2400" b="1" dirty="0">
                <a:solidFill>
                  <a:srgbClr val="990000"/>
                </a:solidFill>
              </a:rPr>
              <a:t>$195,000</a:t>
            </a:r>
            <a:endParaRPr lang="en-US" sz="2400" dirty="0"/>
          </a:p>
        </p:txBody>
      </p:sp>
      <p:sp>
        <p:nvSpPr>
          <p:cNvPr id="12" name="Slide Number Placeholder 11">
            <a:extLst>
              <a:ext uri="{FF2B5EF4-FFF2-40B4-BE49-F238E27FC236}">
                <a16:creationId xmlns:a16="http://schemas.microsoft.com/office/drawing/2014/main" id="{31CA1253-3B4D-4F62-83FB-B04CF662A969}"/>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13" name="Footer Placeholder 12">
            <a:extLst>
              <a:ext uri="{FF2B5EF4-FFF2-40B4-BE49-F238E27FC236}">
                <a16:creationId xmlns:a16="http://schemas.microsoft.com/office/drawing/2014/main" id="{92C1E1C7-BE1E-433E-BF2C-E9C7811E7EF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808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48F9-030B-43F5-B47B-C6D025894197}"/>
              </a:ext>
            </a:extLst>
          </p:cNvPr>
          <p:cNvSpPr>
            <a:spLocks noGrp="1"/>
          </p:cNvSpPr>
          <p:nvPr>
            <p:ph type="title"/>
          </p:nvPr>
        </p:nvSpPr>
        <p:spPr>
          <a:xfrm>
            <a:off x="304800" y="762001"/>
            <a:ext cx="7620000" cy="990600"/>
          </a:xfrm>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Inventory Methods and Financial Effects </a:t>
            </a:r>
            <a:r>
              <a:rPr lang="en-US" sz="2700" dirty="0">
                <a:ea typeface="Source Sans Pro" charset="0"/>
                <a:cs typeface="Calibri" panose="020F0502020204030204" pitchFamily="34" charset="0"/>
              </a:rPr>
              <a:t>(1 of 2)</a:t>
            </a:r>
            <a:r>
              <a:rPr lang="en-US" sz="2700" b="1" dirty="0">
                <a:latin typeface="Calibri" panose="020F0502020204030204" pitchFamily="34" charset="0"/>
                <a:ea typeface="Source Sans Pro" charset="0"/>
                <a:cs typeface="Calibri" panose="020F0502020204030204" pitchFamily="34" charset="0"/>
              </a:rPr>
              <a:t> </a:t>
            </a:r>
            <a:endParaRPr lang="en-US" sz="2700" dirty="0"/>
          </a:p>
        </p:txBody>
      </p:sp>
      <p:sp>
        <p:nvSpPr>
          <p:cNvPr id="3" name="Content Placeholder 2">
            <a:extLst>
              <a:ext uri="{FF2B5EF4-FFF2-40B4-BE49-F238E27FC236}">
                <a16:creationId xmlns:a16="http://schemas.microsoft.com/office/drawing/2014/main" id="{38E42C4F-24F1-46F7-9135-ABF388FF4C5E}"/>
              </a:ext>
            </a:extLst>
          </p:cNvPr>
          <p:cNvSpPr>
            <a:spLocks noGrp="1"/>
          </p:cNvSpPr>
          <p:nvPr>
            <p:ph sz="quarter" idx="16"/>
          </p:nvPr>
        </p:nvSpPr>
        <p:spPr>
          <a:xfrm>
            <a:off x="304800" y="1828800"/>
            <a:ext cx="8534400" cy="2853628"/>
          </a:xfrm>
        </p:spPr>
        <p:txBody>
          <a:bodyPr/>
          <a:lstStyle/>
          <a:p>
            <a:pPr marL="0" lvl="2" indent="0">
              <a:spcBef>
                <a:spcPts val="1000"/>
              </a:spcBef>
              <a:buClr>
                <a:srgbClr val="990000"/>
              </a:buClr>
              <a:buSzPct val="100000"/>
              <a:buNone/>
            </a:pPr>
            <a:r>
              <a:rPr lang="en-US" altLang="en-US" sz="2800" b="1" dirty="0">
                <a:solidFill>
                  <a:srgbClr val="000000"/>
                </a:solidFill>
                <a:latin typeface="Calibri" panose="020F0502020204030204" pitchFamily="34" charset="0"/>
              </a:rPr>
              <a:t>Inventory is accounted for at cost</a:t>
            </a:r>
          </a:p>
          <a:p>
            <a:pPr marL="292608" indent="-292608">
              <a:buClr>
                <a:srgbClr val="990000"/>
              </a:buClr>
              <a:buFont typeface="Arial" panose="020B0604020202020204" pitchFamily="34" charset="0"/>
              <a:buChar char="•"/>
            </a:pPr>
            <a:r>
              <a:rPr lang="en-US" altLang="en-US" sz="2600" dirty="0">
                <a:solidFill>
                  <a:srgbClr val="000000"/>
                </a:solidFill>
                <a:latin typeface="Calibri" panose="020F0502020204030204" pitchFamily="34" charset="0"/>
              </a:rPr>
              <a:t>Includes all expenditures necessary to acquire goods and place them in a condition ready for sale</a:t>
            </a:r>
          </a:p>
          <a:p>
            <a:pPr marL="292608" indent="-292608">
              <a:buClr>
                <a:srgbClr val="990000"/>
              </a:buClr>
              <a:buFont typeface="Arial" panose="020B0604020202020204" pitchFamily="34" charset="0"/>
              <a:buChar char="•"/>
            </a:pPr>
            <a:r>
              <a:rPr lang="en-US" altLang="en-US" sz="2600" dirty="0">
                <a:solidFill>
                  <a:srgbClr val="000000"/>
                </a:solidFill>
                <a:latin typeface="Calibri" panose="020F0502020204030204" pitchFamily="34" charset="0"/>
              </a:rPr>
              <a:t>Unit costs are applied to quantities to compute total cost of inventory and cost of goods sold using the </a:t>
            </a:r>
            <a:r>
              <a:rPr lang="en-US" altLang="en-US" sz="2600">
                <a:solidFill>
                  <a:srgbClr val="000000"/>
                </a:solidFill>
                <a:latin typeface="Calibri" panose="020F0502020204030204" pitchFamily="34" charset="0"/>
              </a:rPr>
              <a:t>following cost flow assumptions:</a:t>
            </a:r>
            <a:endParaRPr lang="en-US" altLang="en-US" sz="2600" dirty="0">
              <a:solidFill>
                <a:srgbClr val="000000"/>
              </a:solidFill>
              <a:latin typeface="Calibri" panose="020F0502020204030204" pitchFamily="34" charset="0"/>
            </a:endParaRPr>
          </a:p>
          <a:p>
            <a:pPr marL="621792" indent="-320040">
              <a:spcBef>
                <a:spcPts val="500"/>
              </a:spcBef>
              <a:buClr>
                <a:srgbClr val="990000"/>
              </a:buClr>
              <a:buSzPct val="80000"/>
              <a:buFont typeface="Courier New" panose="02070309020205020404" pitchFamily="49" charset="0"/>
              <a:buChar char="o"/>
            </a:pPr>
            <a:r>
              <a:rPr lang="en-US" altLang="en-US" sz="2400" dirty="0">
                <a:solidFill>
                  <a:srgbClr val="000000"/>
                </a:solidFill>
                <a:latin typeface="Calibri" panose="020F0502020204030204" pitchFamily="34" charset="0"/>
              </a:rPr>
              <a:t>Specific identification</a:t>
            </a:r>
          </a:p>
        </p:txBody>
      </p:sp>
      <p:sp>
        <p:nvSpPr>
          <p:cNvPr id="7" name="Content Placeholder 6"/>
          <p:cNvSpPr>
            <a:spLocks noGrp="1"/>
          </p:cNvSpPr>
          <p:nvPr>
            <p:ph sz="quarter" idx="18"/>
          </p:nvPr>
        </p:nvSpPr>
        <p:spPr>
          <a:xfrm>
            <a:off x="313267" y="4728728"/>
            <a:ext cx="5249333" cy="1577696"/>
          </a:xfrm>
        </p:spPr>
        <p:txBody>
          <a:bodyPr/>
          <a:lstStyle/>
          <a:p>
            <a:pPr marL="621792" lvl="2" indent="-320040">
              <a:buClr>
                <a:srgbClr val="800000"/>
              </a:buClr>
              <a:buSzPct val="80000"/>
              <a:buFont typeface="Courier New" panose="02070309020205020404" pitchFamily="49" charset="0"/>
              <a:buChar char="o"/>
            </a:pPr>
            <a:r>
              <a:rPr lang="en-US" altLang="en-US" sz="2400" dirty="0">
                <a:solidFill>
                  <a:srgbClr val="000000"/>
                </a:solidFill>
                <a:latin typeface="Calibri" panose="020F0502020204030204" pitchFamily="34" charset="0"/>
              </a:rPr>
              <a:t>First-in, first-out (F</a:t>
            </a:r>
            <a:r>
              <a:rPr lang="en-US" altLang="en-US" sz="100" dirty="0">
                <a:solidFill>
                  <a:srgbClr val="000000"/>
                </a:solidFill>
                <a:latin typeface="Calibri" panose="020F0502020204030204" pitchFamily="34" charset="0"/>
              </a:rPr>
              <a:t> </a:t>
            </a:r>
            <a:r>
              <a:rPr lang="en-US" altLang="en-US" sz="2400" dirty="0">
                <a:solidFill>
                  <a:srgbClr val="000000"/>
                </a:solidFill>
                <a:latin typeface="Calibri" panose="020F0502020204030204" pitchFamily="34" charset="0"/>
              </a:rPr>
              <a:t>I</a:t>
            </a:r>
            <a:r>
              <a:rPr lang="en-US" altLang="en-US" sz="100" dirty="0">
                <a:solidFill>
                  <a:srgbClr val="000000"/>
                </a:solidFill>
                <a:latin typeface="Calibri" panose="020F0502020204030204" pitchFamily="34" charset="0"/>
              </a:rPr>
              <a:t> </a:t>
            </a:r>
            <a:r>
              <a:rPr lang="en-US" altLang="en-US" sz="2400" dirty="0">
                <a:solidFill>
                  <a:srgbClr val="000000"/>
                </a:solidFill>
                <a:latin typeface="Calibri" panose="020F0502020204030204" pitchFamily="34" charset="0"/>
              </a:rPr>
              <a:t>F</a:t>
            </a:r>
            <a:r>
              <a:rPr lang="en-US" altLang="en-US" sz="100" dirty="0">
                <a:solidFill>
                  <a:srgbClr val="000000"/>
                </a:solidFill>
                <a:latin typeface="Calibri" panose="020F0502020204030204" pitchFamily="34" charset="0"/>
              </a:rPr>
              <a:t> </a:t>
            </a:r>
            <a:r>
              <a:rPr lang="en-US" altLang="en-US" sz="2400" dirty="0">
                <a:solidFill>
                  <a:srgbClr val="000000"/>
                </a:solidFill>
                <a:latin typeface="Calibri" panose="020F0502020204030204" pitchFamily="34" charset="0"/>
              </a:rPr>
              <a:t>O)</a:t>
            </a:r>
          </a:p>
          <a:p>
            <a:pPr marL="621792" lvl="2" indent="-320040">
              <a:buClr>
                <a:srgbClr val="800000"/>
              </a:buClr>
              <a:buSzPct val="80000"/>
              <a:buFont typeface="Courier New" panose="02070309020205020404" pitchFamily="49" charset="0"/>
              <a:buChar char="o"/>
            </a:pPr>
            <a:r>
              <a:rPr lang="en-US" altLang="en-US" sz="2400" dirty="0">
                <a:solidFill>
                  <a:srgbClr val="000000"/>
                </a:solidFill>
                <a:latin typeface="Calibri" panose="020F0502020204030204" pitchFamily="34" charset="0"/>
              </a:rPr>
              <a:t>Last-in, first-out (L</a:t>
            </a:r>
            <a:r>
              <a:rPr lang="en-US" altLang="en-US" sz="100" dirty="0">
                <a:solidFill>
                  <a:srgbClr val="000000"/>
                </a:solidFill>
                <a:latin typeface="Calibri" panose="020F0502020204030204" pitchFamily="34" charset="0"/>
              </a:rPr>
              <a:t> </a:t>
            </a:r>
            <a:r>
              <a:rPr lang="en-US" altLang="en-US" sz="2400" dirty="0">
                <a:solidFill>
                  <a:srgbClr val="000000"/>
                </a:solidFill>
                <a:latin typeface="Calibri" panose="020F0502020204030204" pitchFamily="34" charset="0"/>
              </a:rPr>
              <a:t>I</a:t>
            </a:r>
            <a:r>
              <a:rPr lang="en-US" altLang="en-US" sz="100" dirty="0">
                <a:solidFill>
                  <a:srgbClr val="000000"/>
                </a:solidFill>
                <a:latin typeface="Calibri" panose="020F0502020204030204" pitchFamily="34" charset="0"/>
              </a:rPr>
              <a:t> </a:t>
            </a:r>
            <a:r>
              <a:rPr lang="en-US" altLang="en-US" sz="2400" dirty="0">
                <a:solidFill>
                  <a:srgbClr val="000000"/>
                </a:solidFill>
                <a:latin typeface="Calibri" panose="020F0502020204030204" pitchFamily="34" charset="0"/>
              </a:rPr>
              <a:t>F</a:t>
            </a:r>
            <a:r>
              <a:rPr lang="en-US" altLang="en-US" sz="100" dirty="0">
                <a:solidFill>
                  <a:srgbClr val="000000"/>
                </a:solidFill>
                <a:latin typeface="Calibri" panose="020F0502020204030204" pitchFamily="34" charset="0"/>
              </a:rPr>
              <a:t> </a:t>
            </a:r>
            <a:r>
              <a:rPr lang="en-US" altLang="en-US" sz="2400" dirty="0">
                <a:solidFill>
                  <a:srgbClr val="000000"/>
                </a:solidFill>
                <a:latin typeface="Calibri" panose="020F0502020204030204" pitchFamily="34" charset="0"/>
              </a:rPr>
              <a:t>O)</a:t>
            </a:r>
          </a:p>
          <a:p>
            <a:pPr marL="621792" lvl="2" indent="-320040">
              <a:buClr>
                <a:srgbClr val="800000"/>
              </a:buClr>
              <a:buSzPct val="80000"/>
              <a:buFont typeface="Courier New" panose="02070309020205020404" pitchFamily="49" charset="0"/>
              <a:buChar char="o"/>
            </a:pPr>
            <a:r>
              <a:rPr lang="en-US" altLang="en-US" sz="2400" dirty="0">
                <a:solidFill>
                  <a:srgbClr val="000000"/>
                </a:solidFill>
                <a:latin typeface="Calibri" panose="020F0502020204030204" pitchFamily="34" charset="0"/>
              </a:rPr>
              <a:t>Average-cost</a:t>
            </a:r>
          </a:p>
        </p:txBody>
      </p:sp>
      <p:sp>
        <p:nvSpPr>
          <p:cNvPr id="4" name="Slide Number Placeholder 3">
            <a:extLst>
              <a:ext uri="{FF2B5EF4-FFF2-40B4-BE49-F238E27FC236}">
                <a16:creationId xmlns:a16="http://schemas.microsoft.com/office/drawing/2014/main" id="{D2403ACF-5323-4BE3-89CF-2B51A613F4B4}"/>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A46F5D12-0EC6-47F2-8A51-F7B0876BC87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2538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63C7-13A7-454E-A7CD-A400CC62E23E}"/>
              </a:ext>
            </a:extLst>
          </p:cNvPr>
          <p:cNvSpPr>
            <a:spLocks noGrp="1"/>
          </p:cNvSpPr>
          <p:nvPr>
            <p:ph type="title"/>
          </p:nvPr>
        </p:nvSpPr>
        <p:spPr>
          <a:xfrm>
            <a:off x="304800" y="762001"/>
            <a:ext cx="7239000" cy="990600"/>
          </a:xfrm>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Inventory Methods and Financial Effects </a:t>
            </a:r>
            <a:r>
              <a:rPr lang="en-US" sz="2700" dirty="0">
                <a:ea typeface="Source Sans Pro" charset="0"/>
                <a:cs typeface="Calibri" panose="020F0502020204030204" pitchFamily="34" charset="0"/>
              </a:rPr>
              <a:t>(2 of 2)</a:t>
            </a:r>
            <a:r>
              <a:rPr lang="en-US" sz="2700" b="1" dirty="0">
                <a:latin typeface="Calibri" panose="020F0502020204030204" pitchFamily="34" charset="0"/>
                <a:ea typeface="Source Sans Pro" charset="0"/>
                <a:cs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7E2299E4-C7DA-4D03-BD9E-BF7A070551DD}"/>
              </a:ext>
            </a:extLst>
          </p:cNvPr>
          <p:cNvSpPr>
            <a:spLocks noGrp="1"/>
          </p:cNvSpPr>
          <p:nvPr>
            <p:ph sz="quarter" idx="16"/>
          </p:nvPr>
        </p:nvSpPr>
        <p:spPr>
          <a:xfrm>
            <a:off x="304800" y="1859492"/>
            <a:ext cx="8534400" cy="1569508"/>
          </a:xfrm>
        </p:spPr>
        <p:txBody>
          <a:bodyPr/>
          <a:lstStyle/>
          <a:p>
            <a:r>
              <a:rPr lang="en-US" altLang="en-US" b="1" dirty="0">
                <a:solidFill>
                  <a:srgbClr val="000000"/>
                </a:solidFill>
              </a:rPr>
              <a:t>Illustration: </a:t>
            </a:r>
            <a:r>
              <a:rPr lang="en-US" altLang="en-US" dirty="0">
                <a:solidFill>
                  <a:srgbClr val="000000"/>
                </a:solidFill>
              </a:rPr>
              <a:t>Crivitz TV Company purchases three identical 50-inch TVs on different dates at costs of $720, $750, and $800. During the year Crivitz sold two sets at $1,200 each. These facts are summarized below.</a:t>
            </a:r>
          </a:p>
        </p:txBody>
      </p:sp>
      <p:graphicFrame>
        <p:nvGraphicFramePr>
          <p:cNvPr id="8" name="Content Placeholder 7" descr="Table is accessible to screenreaders">
            <a:extLst>
              <a:ext uri="{FF2B5EF4-FFF2-40B4-BE49-F238E27FC236}">
                <a16:creationId xmlns:a16="http://schemas.microsoft.com/office/drawing/2014/main" id="{D0DE75B6-C4EF-47DE-A4C1-EF0F49422907}"/>
              </a:ext>
            </a:extLst>
          </p:cNvPr>
          <p:cNvGraphicFramePr>
            <a:graphicFrameLocks noGrp="1"/>
          </p:cNvGraphicFramePr>
          <p:nvPr>
            <p:ph sz="quarter" idx="17"/>
            <p:extLst>
              <p:ext uri="{D42A27DB-BD31-4B8C-83A1-F6EECF244321}">
                <p14:modId xmlns:p14="http://schemas.microsoft.com/office/powerpoint/2010/main" val="3017800208"/>
              </p:ext>
            </p:extLst>
          </p:nvPr>
        </p:nvGraphicFramePr>
        <p:xfrm>
          <a:off x="990600" y="3545860"/>
          <a:ext cx="7086600" cy="27270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960627549"/>
                    </a:ext>
                  </a:extLst>
                </a:gridCol>
                <a:gridCol w="1219200">
                  <a:extLst>
                    <a:ext uri="{9D8B030D-6E8A-4147-A177-3AD203B41FA5}">
                      <a16:colId xmlns:a16="http://schemas.microsoft.com/office/drawing/2014/main" val="3644678597"/>
                    </a:ext>
                  </a:extLst>
                </a:gridCol>
                <a:gridCol w="912920">
                  <a:extLst>
                    <a:ext uri="{9D8B030D-6E8A-4147-A177-3AD203B41FA5}">
                      <a16:colId xmlns:a16="http://schemas.microsoft.com/office/drawing/2014/main" val="333851976"/>
                    </a:ext>
                  </a:extLst>
                </a:gridCol>
                <a:gridCol w="2820880">
                  <a:extLst>
                    <a:ext uri="{9D8B030D-6E8A-4147-A177-3AD203B41FA5}">
                      <a16:colId xmlns:a16="http://schemas.microsoft.com/office/drawing/2014/main" val="4065409847"/>
                    </a:ext>
                  </a:extLst>
                </a:gridCol>
              </a:tblGrid>
              <a:tr h="450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Purchases</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2400">
                        <a:solidFill>
                          <a:schemeClr val="tx1"/>
                        </a:solidFill>
                      </a:endParaRP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2400" dirty="0">
                        <a:solidFill>
                          <a:schemeClr val="tx1"/>
                        </a:solidFill>
                      </a:endParaRP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2400" dirty="0">
                        <a:solidFill>
                          <a:schemeClr val="tx1"/>
                        </a:solidFill>
                      </a:endParaRP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97226410"/>
                  </a:ext>
                </a:extLst>
              </a:tr>
              <a:tr h="450889">
                <a:tc>
                  <a:txBody>
                    <a:bodyPr/>
                    <a:lstStyle/>
                    <a:p>
                      <a:pPr marL="0" indent="174625"/>
                      <a:r>
                        <a:rPr lang="en-US" sz="2400" dirty="0">
                          <a:solidFill>
                            <a:schemeClr val="tx1"/>
                          </a:solidFill>
                        </a:rPr>
                        <a:t>February 3</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1 TV </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at </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$720</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7574324"/>
                  </a:ext>
                </a:extLst>
              </a:tr>
              <a:tr h="450889">
                <a:tc>
                  <a:txBody>
                    <a:bodyPr/>
                    <a:lstStyle/>
                    <a:p>
                      <a:pPr marL="0" indent="174625"/>
                      <a:r>
                        <a:rPr lang="en-US" sz="2400" dirty="0">
                          <a:solidFill>
                            <a:schemeClr val="tx1"/>
                          </a:solidFill>
                        </a:rPr>
                        <a:t>March 5 </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1 TV </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at </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$750</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21935286"/>
                  </a:ext>
                </a:extLst>
              </a:tr>
              <a:tr h="450889">
                <a:tc>
                  <a:txBody>
                    <a:bodyPr/>
                    <a:lstStyle/>
                    <a:p>
                      <a:pPr marL="0" indent="174625"/>
                      <a:r>
                        <a:rPr lang="en-US" sz="2400" dirty="0">
                          <a:solidFill>
                            <a:schemeClr val="tx1"/>
                          </a:solidFill>
                        </a:rPr>
                        <a:t>May 22 </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1 TV </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at </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$800</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05555306"/>
                  </a:ext>
                </a:extLst>
              </a:tr>
              <a:tr h="450889">
                <a:tc>
                  <a:txBody>
                    <a:bodyPr/>
                    <a:lstStyle/>
                    <a:p>
                      <a:r>
                        <a:rPr lang="en-US" sz="2400" b="1" dirty="0">
                          <a:solidFill>
                            <a:schemeClr val="tx1"/>
                          </a:solidFill>
                        </a:rPr>
                        <a:t>Sales</a:t>
                      </a:r>
                      <a:endParaRPr lang="en-US" sz="2400" dirty="0">
                        <a:solidFill>
                          <a:schemeClr val="tx1"/>
                        </a:solidFill>
                      </a:endParaRP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2400" dirty="0">
                        <a:solidFill>
                          <a:schemeClr val="tx1"/>
                        </a:solidFill>
                      </a:endParaRP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2400" dirty="0">
                        <a:solidFill>
                          <a:schemeClr val="tx1"/>
                        </a:solidFill>
                      </a:endParaRP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US" sz="2400" dirty="0">
                        <a:solidFill>
                          <a:schemeClr val="tx1"/>
                        </a:solidFill>
                      </a:endParaRP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76489022"/>
                  </a:ext>
                </a:extLst>
              </a:tr>
              <a:tr h="450889">
                <a:tc>
                  <a:txBody>
                    <a:bodyPr/>
                    <a:lstStyle/>
                    <a:p>
                      <a:pPr marL="0" indent="174625"/>
                      <a:r>
                        <a:rPr lang="en-US" sz="2400" dirty="0">
                          <a:solidFill>
                            <a:schemeClr val="tx1"/>
                          </a:solidFill>
                        </a:rPr>
                        <a:t>June 1</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2 TVs</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For</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400" dirty="0">
                          <a:solidFill>
                            <a:schemeClr val="tx1"/>
                          </a:solidFill>
                        </a:rPr>
                        <a:t>$2,400 ($1,200 × 2)</a:t>
                      </a:r>
                    </a:p>
                  </a:txBody>
                  <a:tcPr marT="44375" marB="4437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66107160"/>
                  </a:ext>
                </a:extLst>
              </a:tr>
            </a:tbl>
          </a:graphicData>
        </a:graphic>
      </p:graphicFrame>
      <p:sp>
        <p:nvSpPr>
          <p:cNvPr id="6" name="Slide Number Placeholder 5">
            <a:extLst>
              <a:ext uri="{FF2B5EF4-FFF2-40B4-BE49-F238E27FC236}">
                <a16:creationId xmlns:a16="http://schemas.microsoft.com/office/drawing/2014/main" id="{70944C0D-3AEF-404A-ADCD-6836FF09E858}"/>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7" name="Footer Placeholder 6">
            <a:extLst>
              <a:ext uri="{FF2B5EF4-FFF2-40B4-BE49-F238E27FC236}">
                <a16:creationId xmlns:a16="http://schemas.microsoft.com/office/drawing/2014/main" id="{963C338A-A6CE-42F1-A4B1-7CF8F11FF83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54715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09CE-6E3B-4863-8660-823CF57A3B55}"/>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Specific Identification </a:t>
            </a:r>
            <a:r>
              <a:rPr lang="en-US" sz="2400" dirty="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B66E61E3-EA01-437C-B21C-358549BEFF5F}"/>
              </a:ext>
            </a:extLst>
          </p:cNvPr>
          <p:cNvSpPr>
            <a:spLocks noGrp="1"/>
          </p:cNvSpPr>
          <p:nvPr>
            <p:ph sz="quarter" idx="16"/>
          </p:nvPr>
        </p:nvSpPr>
        <p:spPr>
          <a:xfrm>
            <a:off x="304800" y="1828800"/>
            <a:ext cx="8534400" cy="1177531"/>
          </a:xfrm>
        </p:spPr>
        <p:txBody>
          <a:bodyPr/>
          <a:lstStyle/>
          <a:p>
            <a:r>
              <a:rPr lang="en-US" altLang="en-US" dirty="0">
                <a:solidFill>
                  <a:srgbClr val="000000"/>
                </a:solidFill>
              </a:rPr>
              <a:t>If Crivitz sold the TVs it purchased on February 3 and May 22, then its cost of goods sold is </a:t>
            </a:r>
            <a:r>
              <a:rPr lang="en-US" altLang="en-US">
                <a:solidFill>
                  <a:srgbClr val="000000"/>
                </a:solidFill>
              </a:rPr>
              <a:t>$1,520 </a:t>
            </a:r>
            <a:r>
              <a:rPr lang="en-US" altLang="en-US" dirty="0">
                <a:solidFill>
                  <a:srgbClr val="000000"/>
                </a:solidFill>
              </a:rPr>
              <a:t>($720 + $800), and its ending inventory is $750.</a:t>
            </a:r>
          </a:p>
        </p:txBody>
      </p:sp>
      <p:pic>
        <p:nvPicPr>
          <p:cNvPr id="7" name="Content Placeholder 6" descr="An illustration displays the account of Crivitz sells TVs. The ending inventory of the television of one TV is $750. The cost of goods sold for two TVs is $720, and $800 each with a total of $1,520.&#10;">
            <a:extLst>
              <a:ext uri="{FF2B5EF4-FFF2-40B4-BE49-F238E27FC236}">
                <a16:creationId xmlns:a16="http://schemas.microsoft.com/office/drawing/2014/main" id="{82F57A44-6DC7-475B-854E-CFA86A3AE627}"/>
              </a:ext>
            </a:extLst>
          </p:cNvPr>
          <p:cNvPicPr>
            <a:picLocks noGrp="1" noChangeAspect="1"/>
          </p:cNvPicPr>
          <p:nvPr>
            <p:ph sz="quarter" idx="17"/>
          </p:nvPr>
        </p:nvPicPr>
        <p:blipFill>
          <a:blip r:embed="rId2"/>
          <a:stretch>
            <a:fillRect/>
          </a:stretch>
        </p:blipFill>
        <p:spPr>
          <a:xfrm>
            <a:off x="1468487" y="3156296"/>
            <a:ext cx="6207027" cy="2999335"/>
          </a:xfrm>
          <a:prstGeom prst="rect">
            <a:avLst/>
          </a:prstGeom>
        </p:spPr>
      </p:pic>
      <p:sp>
        <p:nvSpPr>
          <p:cNvPr id="5" name="Slide Number Placeholder 4">
            <a:extLst>
              <a:ext uri="{FF2B5EF4-FFF2-40B4-BE49-F238E27FC236}">
                <a16:creationId xmlns:a16="http://schemas.microsoft.com/office/drawing/2014/main" id="{EDC67CAE-794E-4B6A-A631-AF4EF2E4F0CA}"/>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6" name="Footer Placeholder 5">
            <a:extLst>
              <a:ext uri="{FF2B5EF4-FFF2-40B4-BE49-F238E27FC236}">
                <a16:creationId xmlns:a16="http://schemas.microsoft.com/office/drawing/2014/main" id="{D283FA88-8BB5-4756-B60C-CC913A20FDA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03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A62D-08A4-4476-85F2-6CDC5CCC51CE}"/>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Specific Identification </a:t>
            </a:r>
            <a:r>
              <a:rPr lang="en-US" sz="2400" dirty="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9B470554-1024-44D9-AE8A-76177A7E856E}"/>
              </a:ext>
            </a:extLst>
          </p:cNvPr>
          <p:cNvSpPr>
            <a:spLocks noGrp="1"/>
          </p:cNvSpPr>
          <p:nvPr>
            <p:ph sz="quarter" idx="16"/>
          </p:nvPr>
        </p:nvSpPr>
        <p:spPr>
          <a:xfrm>
            <a:off x="304800" y="1828800"/>
            <a:ext cx="8534400" cy="2895600"/>
          </a:xfrm>
        </p:spPr>
        <p:txBody>
          <a:bodyPr/>
          <a:lstStyle/>
          <a:p>
            <a:pPr marL="292608" indent="-292608">
              <a:buClr>
                <a:srgbClr val="990000"/>
              </a:buClr>
              <a:buFont typeface="Arial" panose="020B0604020202020204" pitchFamily="34" charset="0"/>
              <a:buChar char="•"/>
            </a:pPr>
            <a:r>
              <a:rPr lang="en-IN" altLang="en-US">
                <a:latin typeface="Calibri" panose="020F0502020204030204" pitchFamily="34" charset="0"/>
              </a:rPr>
              <a:t>Possible only when a company sold a limited variety of high-unit-cost items that could be identified clearly from the time of purchase through the time of sale.</a:t>
            </a:r>
          </a:p>
          <a:p>
            <a:pPr marL="292608" indent="-292608">
              <a:buClr>
                <a:srgbClr val="990000"/>
              </a:buClr>
              <a:buFont typeface="Arial" panose="020B0604020202020204" pitchFamily="34" charset="0"/>
              <a:buChar char="•"/>
            </a:pPr>
            <a:r>
              <a:rPr lang="en-US" altLang="en-US">
                <a:latin typeface="Calibri" panose="020F0502020204030204" pitchFamily="34" charset="0"/>
              </a:rPr>
              <a:t>Practice is relatively rare.</a:t>
            </a:r>
            <a:endParaRPr lang="en-US" altLang="en-US" dirty="0">
              <a:latin typeface="Calibri" panose="020F0502020204030204" pitchFamily="34" charset="0"/>
            </a:endParaRPr>
          </a:p>
          <a:p>
            <a:pPr marL="292608" indent="-292608">
              <a:buClr>
                <a:srgbClr val="990000"/>
              </a:buClr>
              <a:buFont typeface="Arial" panose="020B0604020202020204" pitchFamily="34" charset="0"/>
              <a:buChar char="•"/>
            </a:pPr>
            <a:r>
              <a:rPr lang="en-US" altLang="en-US" dirty="0">
                <a:latin typeface="Calibri" panose="020F0502020204030204" pitchFamily="34" charset="0"/>
              </a:rPr>
              <a:t>Most companies make assumptions (cost flow assumptions) about which units </a:t>
            </a:r>
            <a:r>
              <a:rPr lang="en-US" altLang="en-US">
                <a:latin typeface="Calibri" panose="020F0502020204030204" pitchFamily="34" charset="0"/>
              </a:rPr>
              <a:t>were sold.</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41F49F20-A09D-4E9C-952E-CF588596C15C}"/>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51E02EAF-1726-4DAF-9F5B-FA1A5CA5B41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9585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EB2C-E911-4EC2-9AA1-F8C5441F40AC}"/>
              </a:ext>
            </a:extLst>
          </p:cNvPr>
          <p:cNvSpPr>
            <a:spLocks noGrp="1"/>
          </p:cNvSpPr>
          <p:nvPr>
            <p:ph type="title"/>
          </p:nvPr>
        </p:nvSpPr>
        <p:spPr>
          <a:xfrm>
            <a:off x="304800" y="762001"/>
            <a:ext cx="8534400" cy="762000"/>
          </a:xfrm>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(1 of 9)</a:t>
            </a:r>
            <a:endParaRPr lang="en-US" dirty="0"/>
          </a:p>
        </p:txBody>
      </p:sp>
      <p:sp>
        <p:nvSpPr>
          <p:cNvPr id="3" name="Content Placeholder 2">
            <a:extLst>
              <a:ext uri="{FF2B5EF4-FFF2-40B4-BE49-F238E27FC236}">
                <a16:creationId xmlns:a16="http://schemas.microsoft.com/office/drawing/2014/main" id="{EB1CC6C1-490F-4AED-8B9A-3963AA902C4F}"/>
              </a:ext>
            </a:extLst>
          </p:cNvPr>
          <p:cNvSpPr>
            <a:spLocks noGrp="1"/>
          </p:cNvSpPr>
          <p:nvPr>
            <p:ph sz="quarter" idx="16"/>
          </p:nvPr>
        </p:nvSpPr>
        <p:spPr>
          <a:xfrm>
            <a:off x="304800" y="1828800"/>
            <a:ext cx="8534400" cy="762000"/>
          </a:xfrm>
        </p:spPr>
        <p:txBody>
          <a:bodyPr/>
          <a:lstStyle/>
          <a:p>
            <a:r>
              <a:rPr lang="en-US" b="1" dirty="0"/>
              <a:t>Cost flow assumptions DO NOT </a:t>
            </a:r>
            <a:r>
              <a:rPr lang="en-US" dirty="0"/>
              <a:t>need to be consistent with the physical movement of the goods</a:t>
            </a:r>
          </a:p>
        </p:txBody>
      </p:sp>
      <p:pic>
        <p:nvPicPr>
          <p:cNvPr id="7" name="Content Placeholder 6" descr="A pie chart of cost flow assumptions shows that 45% is FIFO, 24% is LIFO, 16% is average-cost, and 15% is other.">
            <a:extLst>
              <a:ext uri="{FF2B5EF4-FFF2-40B4-BE49-F238E27FC236}">
                <a16:creationId xmlns:a16="http://schemas.microsoft.com/office/drawing/2014/main" id="{A65A70D5-DF28-4855-A49C-B5B11DDD99EF}"/>
              </a:ext>
            </a:extLst>
          </p:cNvPr>
          <p:cNvPicPr>
            <a:picLocks noGrp="1" noChangeAspect="1"/>
          </p:cNvPicPr>
          <p:nvPr>
            <p:ph sz="quarter" idx="17"/>
          </p:nvPr>
        </p:nvPicPr>
        <p:blipFill>
          <a:blip r:embed="rId2"/>
          <a:stretch>
            <a:fillRect/>
          </a:stretch>
        </p:blipFill>
        <p:spPr>
          <a:xfrm>
            <a:off x="2827478" y="2771715"/>
            <a:ext cx="3489044" cy="3406339"/>
          </a:xfrm>
          <a:prstGeom prst="rect">
            <a:avLst/>
          </a:prstGeom>
        </p:spPr>
      </p:pic>
      <p:sp>
        <p:nvSpPr>
          <p:cNvPr id="5" name="Slide Number Placeholder 4">
            <a:extLst>
              <a:ext uri="{FF2B5EF4-FFF2-40B4-BE49-F238E27FC236}">
                <a16:creationId xmlns:a16="http://schemas.microsoft.com/office/drawing/2014/main" id="{F252B85F-6D38-4B9D-9C8D-71943728834C}"/>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6" name="Footer Placeholder 5">
            <a:extLst>
              <a:ext uri="{FF2B5EF4-FFF2-40B4-BE49-F238E27FC236}">
                <a16:creationId xmlns:a16="http://schemas.microsoft.com/office/drawing/2014/main" id="{3F163253-6401-4400-804B-E2EE5992A09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81396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9879-5AEE-4142-8BEB-CE32798B68E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(2 of 9)</a:t>
            </a:r>
            <a:endParaRPr lang="en-US" dirty="0"/>
          </a:p>
        </p:txBody>
      </p:sp>
      <p:sp>
        <p:nvSpPr>
          <p:cNvPr id="3" name="Content Placeholder 2">
            <a:extLst>
              <a:ext uri="{FF2B5EF4-FFF2-40B4-BE49-F238E27FC236}">
                <a16:creationId xmlns:a16="http://schemas.microsoft.com/office/drawing/2014/main" id="{3B401B43-9034-4041-AE8E-D0588AA0ADA8}"/>
              </a:ext>
            </a:extLst>
          </p:cNvPr>
          <p:cNvSpPr>
            <a:spLocks noGrp="1"/>
          </p:cNvSpPr>
          <p:nvPr>
            <p:ph sz="quarter" idx="16"/>
          </p:nvPr>
        </p:nvSpPr>
        <p:spPr>
          <a:xfrm>
            <a:off x="304800" y="1676400"/>
            <a:ext cx="7772400" cy="517428"/>
          </a:xfrm>
        </p:spPr>
        <p:txBody>
          <a:bodyPr/>
          <a:lstStyle/>
          <a:p>
            <a:r>
              <a:rPr lang="en-US" altLang="en-US" sz="2400" b="1" dirty="0"/>
              <a:t>Illustration:</a:t>
            </a:r>
            <a:r>
              <a:rPr lang="en-US" altLang="en-US" sz="2400" dirty="0"/>
              <a:t> Data for Houston Electronics’ Astro condensers.</a:t>
            </a:r>
          </a:p>
        </p:txBody>
      </p:sp>
      <p:pic>
        <p:nvPicPr>
          <p:cNvPr id="10" name="Content Placeholder 9" descr="An illustration displays data for Houston Electronics' Astro condensers. The table has five columns titled date, explanation, units, unit cost, and total cost from left to right. Row 1: Date, January 1. Explanation, Beginning inventory. Units, 100. Unit cost, $10. Total cost, $1,000. Row 2: Date, April 15. Explanation, purchase. Units, 200. Unit cost, 11. Total cost, 2,200. Row 3: Date, August 24. Explanation, purchase. Units, 300. Unit cost, 12. Total cost, 3,600. Row 4: Date, November 27. Explanation, purchase. Units, 400. Unit cost, 13. Total cost, 5,200. Row 5: Explanation, total units available for sale. Units, 1,000. Total cost, $12,000. Row 6: Explanation, units in ending inventory. Units, negative 450. Row 7: Explanation, units sold. Units, 550. A formula is displayed as beginning inventory + purchases minus ending inventory = cost of goods sold.">
            <a:extLst>
              <a:ext uri="{FF2B5EF4-FFF2-40B4-BE49-F238E27FC236}">
                <a16:creationId xmlns:a16="http://schemas.microsoft.com/office/drawing/2014/main" id="{912003CA-866F-4ABE-A97E-EDEDD81C62D8}"/>
              </a:ext>
            </a:extLst>
          </p:cNvPr>
          <p:cNvPicPr>
            <a:picLocks noGrp="1" noChangeAspect="1"/>
          </p:cNvPicPr>
          <p:nvPr>
            <p:ph sz="quarter" idx="17"/>
          </p:nvPr>
        </p:nvPicPr>
        <p:blipFill>
          <a:blip r:embed="rId2"/>
          <a:stretch>
            <a:fillRect/>
          </a:stretch>
        </p:blipFill>
        <p:spPr>
          <a:xfrm>
            <a:off x="829728" y="2086383"/>
            <a:ext cx="7484543" cy="3171417"/>
          </a:xfrm>
          <a:prstGeom prst="rect">
            <a:avLst/>
          </a:prstGeom>
        </p:spPr>
      </p:pic>
      <p:sp>
        <p:nvSpPr>
          <p:cNvPr id="5" name="Content Placeholder 4">
            <a:extLst>
              <a:ext uri="{FF2B5EF4-FFF2-40B4-BE49-F238E27FC236}">
                <a16:creationId xmlns:a16="http://schemas.microsoft.com/office/drawing/2014/main" id="{61E9025A-7330-43DB-9C0F-981F8842EE84}"/>
              </a:ext>
            </a:extLst>
          </p:cNvPr>
          <p:cNvSpPr>
            <a:spLocks noGrp="1"/>
          </p:cNvSpPr>
          <p:nvPr>
            <p:ph sz="quarter" idx="18"/>
          </p:nvPr>
        </p:nvSpPr>
        <p:spPr>
          <a:xfrm>
            <a:off x="313267" y="5180542"/>
            <a:ext cx="8534400" cy="1091008"/>
          </a:xfrm>
        </p:spPr>
        <p:txBody>
          <a:bodyPr/>
          <a:lstStyle/>
          <a:p>
            <a:r>
              <a:rPr lang="en-US" sz="2400" dirty="0">
                <a:solidFill>
                  <a:srgbClr val="000000"/>
                </a:solidFill>
                <a:latin typeface="Calibri" panose="020F0502020204030204" pitchFamily="34" charset="0"/>
              </a:rPr>
              <a:t>Cost of goods sold formula </a:t>
            </a:r>
            <a:r>
              <a:rPr lang="en-IN" sz="2400" dirty="0"/>
              <a:t>in a periodic system is:</a:t>
            </a:r>
            <a:endParaRPr lang="en-US" sz="2400" dirty="0">
              <a:solidFill>
                <a:srgbClr val="000000"/>
              </a:solidFill>
              <a:latin typeface="Calibri" panose="020F0502020204030204" pitchFamily="34" charset="0"/>
            </a:endParaRPr>
          </a:p>
          <a:p>
            <a:r>
              <a:rPr lang="en-US" sz="2400" dirty="0">
                <a:solidFill>
                  <a:srgbClr val="000000"/>
                </a:solidFill>
                <a:latin typeface="Calibri" panose="020F0502020204030204" pitchFamily="34" charset="0"/>
              </a:rPr>
              <a:t>Beginning Inventory + Purchases − Ending Inventory = Cost of Goods Sold</a:t>
            </a:r>
          </a:p>
        </p:txBody>
      </p:sp>
      <p:sp>
        <p:nvSpPr>
          <p:cNvPr id="6" name="Slide Number Placeholder 5">
            <a:extLst>
              <a:ext uri="{FF2B5EF4-FFF2-40B4-BE49-F238E27FC236}">
                <a16:creationId xmlns:a16="http://schemas.microsoft.com/office/drawing/2014/main" id="{F88D694F-C2A3-4504-A8A8-1652589E76FF}"/>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7" name="Footer Placeholder 6">
            <a:extLst>
              <a:ext uri="{FF2B5EF4-FFF2-40B4-BE49-F238E27FC236}">
                <a16:creationId xmlns:a16="http://schemas.microsoft.com/office/drawing/2014/main" id="{C41ABB27-149B-4759-A368-1F085F7A7FF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10589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4452-B844-4B37-9430-409E1D2DD746}"/>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(3 of 9)</a:t>
            </a:r>
            <a:endParaRPr lang="en-US" dirty="0"/>
          </a:p>
        </p:txBody>
      </p:sp>
      <p:sp>
        <p:nvSpPr>
          <p:cNvPr id="3" name="Content Placeholder 2">
            <a:extLst>
              <a:ext uri="{FF2B5EF4-FFF2-40B4-BE49-F238E27FC236}">
                <a16:creationId xmlns:a16="http://schemas.microsoft.com/office/drawing/2014/main" id="{5DBABEB7-ACFB-493F-B1A3-7BD29E1D9218}"/>
              </a:ext>
            </a:extLst>
          </p:cNvPr>
          <p:cNvSpPr>
            <a:spLocks noGrp="1"/>
          </p:cNvSpPr>
          <p:nvPr>
            <p:ph sz="quarter" idx="16"/>
          </p:nvPr>
        </p:nvSpPr>
        <p:spPr/>
        <p:txBody>
          <a:bodyPr/>
          <a:lstStyle/>
          <a:p>
            <a:pPr marL="0" lvl="2" indent="0">
              <a:spcBef>
                <a:spcPts val="1000"/>
              </a:spcBef>
              <a:buClr>
                <a:srgbClr val="990000"/>
              </a:buClr>
              <a:buSzPct val="100000"/>
              <a:buNone/>
            </a:pPr>
            <a:r>
              <a:rPr lang="en-US" sz="2800" b="1" dirty="0">
                <a:latin typeface="Calibri" panose="020F0502020204030204" pitchFamily="34" charset="0"/>
              </a:rPr>
              <a:t>First-In, First-Out (F</a:t>
            </a:r>
            <a:r>
              <a:rPr lang="en-US" sz="100" b="1" dirty="0">
                <a:latin typeface="Calibri" panose="020F0502020204030204" pitchFamily="34" charset="0"/>
              </a:rPr>
              <a:t> </a:t>
            </a:r>
            <a:r>
              <a:rPr lang="en-US" sz="2800" b="1" dirty="0">
                <a:latin typeface="Calibri" panose="020F0502020204030204" pitchFamily="34" charset="0"/>
              </a:rPr>
              <a:t>I</a:t>
            </a:r>
            <a:r>
              <a:rPr lang="en-US" sz="100" b="1" dirty="0">
                <a:latin typeface="Calibri" panose="020F0502020204030204" pitchFamily="34" charset="0"/>
              </a:rPr>
              <a:t> </a:t>
            </a:r>
            <a:r>
              <a:rPr lang="en-US" sz="2800" b="1" dirty="0">
                <a:latin typeface="Calibri" panose="020F0502020204030204" pitchFamily="34" charset="0"/>
              </a:rPr>
              <a:t>F</a:t>
            </a:r>
            <a:r>
              <a:rPr lang="en-US" sz="100" b="1" dirty="0">
                <a:latin typeface="Calibri" panose="020F0502020204030204" pitchFamily="34" charset="0"/>
              </a:rPr>
              <a:t> </a:t>
            </a:r>
            <a:r>
              <a:rPr lang="en-US" sz="2800" b="1" dirty="0">
                <a:latin typeface="Calibri" panose="020F0502020204030204" pitchFamily="34" charset="0"/>
              </a:rPr>
              <a:t>O)</a:t>
            </a:r>
            <a:endParaRPr lang="en-US" altLang="en-US" sz="2800" b="1" dirty="0">
              <a:latin typeface="Calibri" panose="020F0502020204030204" pitchFamily="34" charset="0"/>
            </a:endParaRPr>
          </a:p>
          <a:p>
            <a:pPr marL="292608" indent="-292608">
              <a:buClr>
                <a:srgbClr val="990000"/>
              </a:buClr>
              <a:buFont typeface="Arial" panose="020B0604020202020204" pitchFamily="34" charset="0"/>
              <a:buChar char="•"/>
            </a:pPr>
            <a:r>
              <a:rPr lang="en-US" altLang="en-US" dirty="0">
                <a:latin typeface="Calibri" panose="020F0502020204030204" pitchFamily="34" charset="0"/>
              </a:rPr>
              <a:t>Costs of earliest goods purchased are first to be recognized in determining cost of goods sold</a:t>
            </a:r>
          </a:p>
          <a:p>
            <a:pPr marL="292608" indent="-292608">
              <a:buClr>
                <a:srgbClr val="990000"/>
              </a:buClr>
              <a:buFont typeface="Arial" panose="020B0604020202020204" pitchFamily="34" charset="0"/>
              <a:buChar char="•"/>
            </a:pPr>
            <a:r>
              <a:rPr lang="en-US" altLang="en-US" dirty="0">
                <a:latin typeface="Calibri" panose="020F0502020204030204" pitchFamily="34" charset="0"/>
              </a:rPr>
              <a:t>Often parallels actual physical flow of merchandise</a:t>
            </a:r>
          </a:p>
          <a:p>
            <a:pPr marL="292608" indent="-292608">
              <a:buClr>
                <a:srgbClr val="990000"/>
              </a:buClr>
              <a:buFont typeface="Arial" panose="020B0604020202020204" pitchFamily="34" charset="0"/>
              <a:buChar char="•"/>
            </a:pPr>
            <a:r>
              <a:rPr lang="en-US" altLang="en-US" dirty="0">
                <a:latin typeface="Calibri" panose="020F0502020204030204" pitchFamily="34" charset="0"/>
              </a:rPr>
              <a:t>Companies determine cost of ending inventory by taking unit cost of most recent purchase and working backward until all units of inventory have been costed</a:t>
            </a:r>
          </a:p>
        </p:txBody>
      </p:sp>
      <p:sp>
        <p:nvSpPr>
          <p:cNvPr id="4" name="Slide Number Placeholder 3">
            <a:extLst>
              <a:ext uri="{FF2B5EF4-FFF2-40B4-BE49-F238E27FC236}">
                <a16:creationId xmlns:a16="http://schemas.microsoft.com/office/drawing/2014/main" id="{957B2D24-01BC-4E73-85B0-BFB2B7C07B52}"/>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44BAF2DC-F385-4575-9AB0-A2D47562D86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3272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4C5-166B-4FE7-94BC-D5BEDA73498F}"/>
              </a:ext>
            </a:extLst>
          </p:cNvPr>
          <p:cNvSpPr>
            <a:spLocks noGrp="1"/>
          </p:cNvSpPr>
          <p:nvPr>
            <p:ph type="title"/>
          </p:nvPr>
        </p:nvSpPr>
        <p:spPr>
          <a:xfrm>
            <a:off x="304800" y="762001"/>
            <a:ext cx="8534400" cy="838199"/>
          </a:xfrm>
        </p:spPr>
        <p:txBody>
          <a:bodyPr/>
          <a:lstStyle/>
          <a:p>
            <a:r>
              <a:rPr lang="en-US" b="1" dirty="0">
                <a:latin typeface="Calibri" panose="020F0502020204030204" pitchFamily="34" charset="0"/>
                <a:ea typeface="Source Sans Pro" charset="0"/>
                <a:cs typeface="Calibri" panose="020F0502020204030204" pitchFamily="34" charset="0"/>
              </a:rPr>
              <a:t>First-In, First-Out (FIFO) </a:t>
            </a:r>
            <a:r>
              <a:rPr lang="en-US" sz="2400" b="0" baseline="0" dirty="0">
                <a:latin typeface="Calibri" panose="020F0502020204030204" pitchFamily="34" charset="0"/>
                <a:ea typeface="Source Sans Pro" charset="0"/>
                <a:cs typeface="Calibri" panose="020F0502020204030204" pitchFamily="34" charset="0"/>
              </a:rPr>
              <a:t>(1 of 2)</a:t>
            </a:r>
            <a:endParaRPr lang="en-US" sz="2400" b="0" baseline="0" dirty="0"/>
          </a:p>
        </p:txBody>
      </p:sp>
      <p:pic>
        <p:nvPicPr>
          <p:cNvPr id="7" name="Content Placeholder 6" descr="An illustration displays allocation of costs in the FIFO method. The cost of goods available for sale is displayed in a table with five columns titled, date, explanation, units, unit cost, and total cost from left to right. Row 1: Date, January 1. Explanation, Beginning inventory. Units, 100. Unit cost, $10. Total cost, $1,000. Row 2: Date, April 15. Explanation, purchase. Units, 200. Unit cost, 11. Total cost, 2,200. Row 3: Date, August 24. Explanation, purchase. Units, 300. Unit cost, 12. Total cost, 3,600. Row 4: Date, November 27. Explanation, purchase. Units, 400. Unit cost, 13. Total cost, 5,200. Row 5: Explanation, total. Units, 1,000. Total cost, $12,000, displayed in red font. Step 1 of ending inventory is displayed in a table with four columns titled date, units, unit cost, and total cost. Row 1: Date, November 27. Units, 400. Unit cost, $13. Total cost, $5,200. Row 2: Date, August 24. Units, 50. Unit cost, 12. Total cost, 600. Row 3: Date, total. Units, 450. Total cost, $5,800 displayed in red font. Step 2 of cost of goods sold displays, cost of goods available for sale as $12,000. After subtracting ending inventory of 5,800, the cost of goods sold is $6,200 displayed in red font.">
            <a:extLst>
              <a:ext uri="{FF2B5EF4-FFF2-40B4-BE49-F238E27FC236}">
                <a16:creationId xmlns:a16="http://schemas.microsoft.com/office/drawing/2014/main" id="{939C1BBB-34C3-4EAD-8A48-AC388C542B3D}"/>
              </a:ext>
            </a:extLst>
          </p:cNvPr>
          <p:cNvPicPr>
            <a:picLocks noGrp="1" noChangeAspect="1"/>
          </p:cNvPicPr>
          <p:nvPr>
            <p:ph sz="quarter" idx="16"/>
          </p:nvPr>
        </p:nvPicPr>
        <p:blipFill>
          <a:blip r:embed="rId2"/>
          <a:stretch>
            <a:fillRect/>
          </a:stretch>
        </p:blipFill>
        <p:spPr>
          <a:xfrm>
            <a:off x="867546" y="1903307"/>
            <a:ext cx="7408909" cy="4299909"/>
          </a:xfrm>
          <a:prstGeom prst="rect">
            <a:avLst/>
          </a:prstGeom>
        </p:spPr>
      </p:pic>
      <p:sp>
        <p:nvSpPr>
          <p:cNvPr id="5" name="Slide Number Placeholder 4">
            <a:extLst>
              <a:ext uri="{FF2B5EF4-FFF2-40B4-BE49-F238E27FC236}">
                <a16:creationId xmlns:a16="http://schemas.microsoft.com/office/drawing/2014/main" id="{78213350-D974-4F51-BF7F-2CBAF0592F8E}"/>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6" name="Footer Placeholder 5">
            <a:extLst>
              <a:ext uri="{FF2B5EF4-FFF2-40B4-BE49-F238E27FC236}">
                <a16:creationId xmlns:a16="http://schemas.microsoft.com/office/drawing/2014/main" id="{55534EFF-1B36-4813-B850-BAC462D10D5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361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0"/>
          </p:nvPr>
        </p:nvSpPr>
        <p:spPr>
          <a:xfrm>
            <a:off x="304800" y="1752600"/>
            <a:ext cx="8534400" cy="3810000"/>
          </a:xfrm>
        </p:spPr>
        <p:txBody>
          <a:bodyPr/>
          <a:lstStyle/>
          <a:p>
            <a:pPr marL="0" lvl="1" indent="0">
              <a:spcBef>
                <a:spcPts val="1000"/>
              </a:spcBef>
              <a:buNone/>
            </a:pPr>
            <a:r>
              <a:rPr lang="en-US" sz="2800" b="1" dirty="0">
                <a:solidFill>
                  <a:schemeClr val="accent2"/>
                </a:solidFill>
                <a:latin typeface="Calibri" panose="020F0502020204030204" pitchFamily="34" charset="0"/>
              </a:rPr>
              <a:t>Learning Objectives</a:t>
            </a: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1 </a:t>
            </a:r>
            <a:r>
              <a:rPr lang="en-US" dirty="0">
                <a:latin typeface="Calibri" panose="020F0502020204030204" pitchFamily="34" charset="0"/>
              </a:rPr>
              <a:t>Discuss how to classify and determine inventory.</a:t>
            </a:r>
            <a:endParaRPr lang="en-US" sz="2800" dirty="0">
              <a:latin typeface="Calibri" panose="020F0502020204030204" pitchFamily="34" charset="0"/>
            </a:endParaRP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2 </a:t>
            </a:r>
            <a:r>
              <a:rPr lang="en-US" dirty="0">
                <a:latin typeface="Calibri" panose="020F0502020204030204" pitchFamily="34" charset="0"/>
              </a:rPr>
              <a:t>Apply inventory cost flow methods and discuss their financial effects.</a:t>
            </a:r>
            <a:endParaRPr lang="en-US" sz="2800" dirty="0">
              <a:latin typeface="Calibri" panose="020F0502020204030204" pitchFamily="34" charset="0"/>
            </a:endParaRP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3 </a:t>
            </a:r>
            <a:r>
              <a:rPr lang="en-US" dirty="0">
                <a:latin typeface="Calibri" panose="020F0502020204030204" pitchFamily="34" charset="0"/>
              </a:rPr>
              <a:t>Indicate the effects of inventory errors on the financial statements.</a:t>
            </a:r>
            <a:endParaRPr lang="en-US" sz="2800" dirty="0">
              <a:latin typeface="Calibri" panose="020F0502020204030204" pitchFamily="34" charset="0"/>
            </a:endParaRP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4 </a:t>
            </a:r>
            <a:r>
              <a:rPr lang="en-US" dirty="0">
                <a:latin typeface="Calibri" panose="020F0502020204030204" pitchFamily="34" charset="0"/>
              </a:rPr>
              <a:t>Explain the statement presentation and analysis of inventory.</a:t>
            </a:r>
          </a:p>
        </p:txBody>
      </p:sp>
      <p:sp>
        <p:nvSpPr>
          <p:cNvPr id="5" name="Slide Number Placeholder"/>
          <p:cNvSpPr>
            <a:spLocks noGrp="1"/>
          </p:cNvSpPr>
          <p:nvPr>
            <p:ph type="sldNum" sz="quarter" idx="12"/>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F298-0F5A-4768-984B-F908FEBA3BC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(4 of 9)</a:t>
            </a:r>
            <a:endParaRPr lang="en-US" dirty="0"/>
          </a:p>
        </p:txBody>
      </p:sp>
      <p:sp>
        <p:nvSpPr>
          <p:cNvPr id="3" name="Content Placeholder 2">
            <a:extLst>
              <a:ext uri="{FF2B5EF4-FFF2-40B4-BE49-F238E27FC236}">
                <a16:creationId xmlns:a16="http://schemas.microsoft.com/office/drawing/2014/main" id="{BED78BAB-9DC0-432A-A2F9-141E59F9DCBE}"/>
              </a:ext>
            </a:extLst>
          </p:cNvPr>
          <p:cNvSpPr>
            <a:spLocks noGrp="1"/>
          </p:cNvSpPr>
          <p:nvPr>
            <p:ph sz="quarter" idx="16"/>
          </p:nvPr>
        </p:nvSpPr>
        <p:spPr>
          <a:xfrm>
            <a:off x="304800" y="1828800"/>
            <a:ext cx="8534400" cy="3581400"/>
          </a:xfrm>
        </p:spPr>
        <p:txBody>
          <a:bodyPr/>
          <a:lstStyle/>
          <a:p>
            <a:pPr marL="0" lvl="2" indent="0">
              <a:spcBef>
                <a:spcPts val="1000"/>
              </a:spcBef>
              <a:buClr>
                <a:srgbClr val="990000"/>
              </a:buClr>
              <a:buSzPct val="100000"/>
              <a:buNone/>
            </a:pPr>
            <a:r>
              <a:rPr lang="en-US" sz="2800" b="1" dirty="0">
                <a:latin typeface="Calibri" panose="020F0502020204030204" pitchFamily="34" charset="0"/>
              </a:rPr>
              <a:t>Last-In, First-Out (L</a:t>
            </a:r>
            <a:r>
              <a:rPr lang="en-US" sz="100" b="1" dirty="0">
                <a:latin typeface="Calibri" panose="020F0502020204030204" pitchFamily="34" charset="0"/>
              </a:rPr>
              <a:t> </a:t>
            </a:r>
            <a:r>
              <a:rPr lang="en-US" sz="2800" b="1" dirty="0">
                <a:latin typeface="Calibri" panose="020F0502020204030204" pitchFamily="34" charset="0"/>
              </a:rPr>
              <a:t>I</a:t>
            </a:r>
            <a:r>
              <a:rPr lang="en-US" sz="100" b="1" dirty="0">
                <a:latin typeface="Calibri" panose="020F0502020204030204" pitchFamily="34" charset="0"/>
              </a:rPr>
              <a:t> </a:t>
            </a:r>
            <a:r>
              <a:rPr lang="en-US" sz="2800" b="1" dirty="0">
                <a:latin typeface="Calibri" panose="020F0502020204030204" pitchFamily="34" charset="0"/>
              </a:rPr>
              <a:t>F</a:t>
            </a:r>
            <a:r>
              <a:rPr lang="en-US" sz="100" b="1" dirty="0">
                <a:latin typeface="Calibri" panose="020F0502020204030204" pitchFamily="34" charset="0"/>
              </a:rPr>
              <a:t> </a:t>
            </a:r>
            <a:r>
              <a:rPr lang="en-US" sz="2800" b="1" dirty="0">
                <a:latin typeface="Calibri" panose="020F0502020204030204" pitchFamily="34" charset="0"/>
              </a:rPr>
              <a:t>O)</a:t>
            </a:r>
            <a:endParaRPr lang="en-US" altLang="en-US" sz="2800" b="1" dirty="0">
              <a:latin typeface="Calibri" panose="020F0502020204030204" pitchFamily="34" charset="0"/>
            </a:endParaRPr>
          </a:p>
          <a:p>
            <a:pPr marL="292608" indent="-292608">
              <a:buClr>
                <a:srgbClr val="990000"/>
              </a:buClr>
              <a:buFont typeface="Arial" panose="020B0604020202020204" pitchFamily="34" charset="0"/>
              <a:buChar char="•"/>
            </a:pPr>
            <a:r>
              <a:rPr lang="en-US" altLang="en-US" b="1" dirty="0">
                <a:latin typeface="Calibri" panose="020F0502020204030204" pitchFamily="34" charset="0"/>
              </a:rPr>
              <a:t>Costs of latest goods pu</a:t>
            </a:r>
            <a:r>
              <a:rPr lang="en-US" altLang="en-US" dirty="0">
                <a:latin typeface="Calibri" panose="020F0502020204030204" pitchFamily="34" charset="0"/>
              </a:rPr>
              <a:t>rchased are first to be recognized in determining cost of goods sold</a:t>
            </a:r>
          </a:p>
          <a:p>
            <a:pPr marL="292608" indent="-292608">
              <a:buClr>
                <a:srgbClr val="990000"/>
              </a:buClr>
              <a:buFont typeface="Arial" panose="020B0604020202020204" pitchFamily="34" charset="0"/>
              <a:buChar char="•"/>
            </a:pPr>
            <a:r>
              <a:rPr lang="en-US" altLang="en-US" b="1" dirty="0">
                <a:latin typeface="Calibri" panose="020F0502020204030204" pitchFamily="34" charset="0"/>
              </a:rPr>
              <a:t>Seldom coincides </a:t>
            </a:r>
            <a:r>
              <a:rPr lang="en-US" altLang="en-US" dirty="0">
                <a:latin typeface="Calibri" panose="020F0502020204030204" pitchFamily="34" charset="0"/>
              </a:rPr>
              <a:t>with actual physical flow of merchandise</a:t>
            </a:r>
          </a:p>
          <a:p>
            <a:pPr marL="292608" indent="-292608">
              <a:buClr>
                <a:srgbClr val="990000"/>
              </a:buClr>
              <a:buFont typeface="Arial" panose="020B0604020202020204" pitchFamily="34" charset="0"/>
              <a:buChar char="•"/>
            </a:pPr>
            <a:r>
              <a:rPr lang="en-US" altLang="en-US" b="1" dirty="0">
                <a:latin typeface="Calibri" panose="020F0502020204030204" pitchFamily="34" charset="0"/>
              </a:rPr>
              <a:t>Exceptions</a:t>
            </a:r>
            <a:r>
              <a:rPr lang="en-US" altLang="en-US" dirty="0">
                <a:latin typeface="Calibri" panose="020F0502020204030204" pitchFamily="34" charset="0"/>
              </a:rPr>
              <a:t> include goods stored in piles, such as coal or hay</a:t>
            </a:r>
          </a:p>
        </p:txBody>
      </p:sp>
      <p:sp>
        <p:nvSpPr>
          <p:cNvPr id="4" name="Slide Number Placeholder 3">
            <a:extLst>
              <a:ext uri="{FF2B5EF4-FFF2-40B4-BE49-F238E27FC236}">
                <a16:creationId xmlns:a16="http://schemas.microsoft.com/office/drawing/2014/main" id="{3FE047CC-E7C9-482B-AF99-2918A8DCBF58}"/>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4">
            <a:extLst>
              <a:ext uri="{FF2B5EF4-FFF2-40B4-BE49-F238E27FC236}">
                <a16:creationId xmlns:a16="http://schemas.microsoft.com/office/drawing/2014/main" id="{12470F1A-FE0D-4234-BBF5-86AFF519DC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6314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4C5-166B-4FE7-94BC-D5BEDA73498F}"/>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Last-In, First-Out (L</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O)</a:t>
            </a:r>
            <a:endParaRPr lang="en-US" dirty="0"/>
          </a:p>
        </p:txBody>
      </p:sp>
      <p:pic>
        <p:nvPicPr>
          <p:cNvPr id="8" name="Content Placeholder 7" descr="An illustration displays allocation of costs in the FIFO method. The cost of goods available for sale is displayed in a table with five columns titled, date, explanation, units, unit cost, and total cost from left to right. Row 1: Date, January 1. Explanation, Beginning inventory. Units, 100. Unit cost, $10. Total cost, $1,000. Row 2: Date, April 15. Explanation, purchase. Units, 200. Unit cost, 11. Total cost, 2,200. Row 3: Date, August 24. Explanation, purchase. Units, 300. Unit cost, 12. Total cost, 3,600. Row 4: Date, November 27. Explanation, purchase. Units, 400. Unit cost, 13. Total cost, 5,200. Row 5: Explanation, total. Units, 1,000. Total cost, $12,000, displayed in red font. Step 1 of ending inventory is displayed in a table with four columns titled date, units, unit cost, and total cost. Row 1: Date, January 1. Units, 100. Unit cost, $10. Total cost, $1,000. Row 2: Date, April 15. Units, 200. Unit cost, 11. Total cost, 2,200. Row 3: Date, August 24. Units, 150. Unit cost, 12. Total cost, 1,800. Row 4: Date, total. Units, 450. Total cost, $5,000 displayed in red font. Step 2 of cost of goods sold displays, cost of goods available for sale as $12,000. After subtracting ending inventory of 5,000, the cost of goods sold is $7,000 displayed in red font.">
            <a:extLst>
              <a:ext uri="{FF2B5EF4-FFF2-40B4-BE49-F238E27FC236}">
                <a16:creationId xmlns:a16="http://schemas.microsoft.com/office/drawing/2014/main" id="{AFC483B5-A2D7-42B7-B698-67710DEE0034}"/>
              </a:ext>
            </a:extLst>
          </p:cNvPr>
          <p:cNvPicPr>
            <a:picLocks noGrp="1" noChangeAspect="1"/>
          </p:cNvPicPr>
          <p:nvPr>
            <p:ph sz="quarter" idx="16"/>
          </p:nvPr>
        </p:nvPicPr>
        <p:blipFill>
          <a:blip r:embed="rId2"/>
          <a:stretch>
            <a:fillRect/>
          </a:stretch>
        </p:blipFill>
        <p:spPr>
          <a:xfrm>
            <a:off x="1056069" y="1828800"/>
            <a:ext cx="7031861" cy="4361155"/>
          </a:xfrm>
          <a:prstGeom prst="rect">
            <a:avLst/>
          </a:prstGeom>
        </p:spPr>
      </p:pic>
      <p:sp>
        <p:nvSpPr>
          <p:cNvPr id="5" name="Slide Number Placeholder 4">
            <a:extLst>
              <a:ext uri="{FF2B5EF4-FFF2-40B4-BE49-F238E27FC236}">
                <a16:creationId xmlns:a16="http://schemas.microsoft.com/office/drawing/2014/main" id="{78213350-D974-4F51-BF7F-2CBAF0592F8E}"/>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6" name="Footer Placeholder 5">
            <a:extLst>
              <a:ext uri="{FF2B5EF4-FFF2-40B4-BE49-F238E27FC236}">
                <a16:creationId xmlns:a16="http://schemas.microsoft.com/office/drawing/2014/main" id="{55534EFF-1B36-4813-B850-BAC462D10D5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0096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F298-0F5A-4768-984B-F908FEBA3BC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(5 of 9)</a:t>
            </a:r>
            <a:endParaRPr lang="en-US" dirty="0"/>
          </a:p>
        </p:txBody>
      </p:sp>
      <p:sp>
        <p:nvSpPr>
          <p:cNvPr id="3" name="Content Placeholder 2">
            <a:extLst>
              <a:ext uri="{FF2B5EF4-FFF2-40B4-BE49-F238E27FC236}">
                <a16:creationId xmlns:a16="http://schemas.microsoft.com/office/drawing/2014/main" id="{BED78BAB-9DC0-432A-A2F9-141E59F9DCBE}"/>
              </a:ext>
            </a:extLst>
          </p:cNvPr>
          <p:cNvSpPr>
            <a:spLocks noGrp="1"/>
          </p:cNvSpPr>
          <p:nvPr>
            <p:ph sz="quarter" idx="16"/>
          </p:nvPr>
        </p:nvSpPr>
        <p:spPr>
          <a:xfrm>
            <a:off x="304800" y="1828800"/>
            <a:ext cx="8534400" cy="2667000"/>
          </a:xfrm>
        </p:spPr>
        <p:txBody>
          <a:bodyPr/>
          <a:lstStyle/>
          <a:p>
            <a:pPr marL="0" lvl="2" indent="0">
              <a:spcBef>
                <a:spcPts val="1000"/>
              </a:spcBef>
              <a:buClr>
                <a:srgbClr val="990000"/>
              </a:buClr>
              <a:buSzPct val="100000"/>
              <a:buNone/>
            </a:pPr>
            <a:r>
              <a:rPr lang="en-US" sz="2800" b="1" dirty="0">
                <a:latin typeface="Calibri" panose="020F0502020204030204" pitchFamily="34" charset="0"/>
              </a:rPr>
              <a:t>Average-Cost</a:t>
            </a:r>
            <a:endParaRPr lang="en-US" altLang="en-US" sz="2800" b="1" dirty="0">
              <a:latin typeface="Calibri" panose="020F0502020204030204" pitchFamily="34" charset="0"/>
            </a:endParaRPr>
          </a:p>
          <a:p>
            <a:pPr marL="292608" indent="-292608">
              <a:buClr>
                <a:srgbClr val="990000"/>
              </a:buClr>
              <a:buFont typeface="Arial" panose="020B0604020202020204" pitchFamily="34" charset="0"/>
              <a:buChar char="•"/>
            </a:pPr>
            <a:r>
              <a:rPr lang="en-US" altLang="en-US" dirty="0">
                <a:latin typeface="Calibri" panose="020F0502020204030204" pitchFamily="34" charset="0"/>
              </a:rPr>
              <a:t>Allocates cost of goods available for sale on basis of </a:t>
            </a:r>
            <a:r>
              <a:rPr lang="en-US" altLang="en-US" b="1" dirty="0">
                <a:latin typeface="Calibri" panose="020F0502020204030204" pitchFamily="34" charset="0"/>
              </a:rPr>
              <a:t>weighted-average unit </a:t>
            </a:r>
            <a:r>
              <a:rPr lang="en-US" altLang="en-US" dirty="0">
                <a:latin typeface="Calibri" panose="020F0502020204030204" pitchFamily="34" charset="0"/>
              </a:rPr>
              <a:t>cost incurred</a:t>
            </a:r>
          </a:p>
          <a:p>
            <a:pPr marL="292608" indent="-292608">
              <a:buClr>
                <a:srgbClr val="990000"/>
              </a:buClr>
              <a:buFont typeface="Arial" panose="020B0604020202020204" pitchFamily="34" charset="0"/>
              <a:buChar char="•"/>
            </a:pPr>
            <a:r>
              <a:rPr lang="en-US" altLang="en-US" dirty="0">
                <a:latin typeface="Calibri" panose="020F0502020204030204" pitchFamily="34" charset="0"/>
              </a:rPr>
              <a:t>Applies weighted-average unit cost to </a:t>
            </a:r>
            <a:r>
              <a:rPr lang="en-US" altLang="en-US" b="1" dirty="0">
                <a:latin typeface="Calibri" panose="020F0502020204030204" pitchFamily="34" charset="0"/>
              </a:rPr>
              <a:t>units on hand </a:t>
            </a:r>
            <a:r>
              <a:rPr lang="en-US" altLang="en-US" dirty="0">
                <a:latin typeface="Calibri" panose="020F0502020204030204" pitchFamily="34" charset="0"/>
              </a:rPr>
              <a:t>to determine cost of ending inventory</a:t>
            </a:r>
          </a:p>
        </p:txBody>
      </p:sp>
      <p:sp>
        <p:nvSpPr>
          <p:cNvPr id="4" name="Slide Number Placeholder 3">
            <a:extLst>
              <a:ext uri="{FF2B5EF4-FFF2-40B4-BE49-F238E27FC236}">
                <a16:creationId xmlns:a16="http://schemas.microsoft.com/office/drawing/2014/main" id="{3FE047CC-E7C9-482B-AF99-2918A8DCBF58}"/>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a:extLst>
              <a:ext uri="{FF2B5EF4-FFF2-40B4-BE49-F238E27FC236}">
                <a16:creationId xmlns:a16="http://schemas.microsoft.com/office/drawing/2014/main" id="{12470F1A-FE0D-4234-BBF5-86AFF519DC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4287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4C5-166B-4FE7-94BC-D5BEDA73498F}"/>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Average-Cost</a:t>
            </a:r>
            <a:endParaRPr lang="en-US" dirty="0"/>
          </a:p>
        </p:txBody>
      </p:sp>
      <p:pic>
        <p:nvPicPr>
          <p:cNvPr id="7" name="Content Placeholder 6" descr="An illustration displays allocation of costs in the FIFO method. The cost of goods available for sale is displayed in a table with five columns titled, date, explanation, units, unit cost, and total cost from left to right. Row 1: Date, January 1. Explanation, Beginning inventory. Units, 100. Unit cost, $10. Total cost, $1,000. Row 2: Date, April 15. Explanation, purchase. Units, 200. Unit cost, 11. Total cost, 2,200. Row 3: Date, August 24. Explanation, purchase. Units, 300. Unit cost, 12. Total cost, 3,600. Row 4: Date, November 27. Explanation, purchase. Units, 400. Unit cost, 13. Total cost, 5,200. Row 5: Explanation, total. Units, 1,000. Total cost, $12,000, displayed in red font. Step 1 of ending inventory is $12,000 divided by 1,000 = $12. A table with three columns titled units, unit cost, and total cost displays units of 450; unit cost of $12; and total cost of $5,400 displayed in red font. Step 2 of cost of goods sold displays, cost of goods available for sale as $12,000. After subtracting ending inventory of 5,400, the cost of goods sold is $6,600 displayed in red font.">
            <a:extLst>
              <a:ext uri="{FF2B5EF4-FFF2-40B4-BE49-F238E27FC236}">
                <a16:creationId xmlns:a16="http://schemas.microsoft.com/office/drawing/2014/main" id="{E9815D72-72D7-488A-93DF-245D67C4F9E5}"/>
              </a:ext>
            </a:extLst>
          </p:cNvPr>
          <p:cNvPicPr>
            <a:picLocks noGrp="1" noChangeAspect="1"/>
          </p:cNvPicPr>
          <p:nvPr>
            <p:ph sz="quarter" idx="16"/>
          </p:nvPr>
        </p:nvPicPr>
        <p:blipFill>
          <a:blip r:embed="rId2"/>
          <a:stretch>
            <a:fillRect/>
          </a:stretch>
        </p:blipFill>
        <p:spPr>
          <a:xfrm>
            <a:off x="853285" y="1812417"/>
            <a:ext cx="7437428" cy="4512183"/>
          </a:xfrm>
          <a:prstGeom prst="rect">
            <a:avLst/>
          </a:prstGeom>
        </p:spPr>
      </p:pic>
      <p:sp>
        <p:nvSpPr>
          <p:cNvPr id="5" name="Slide Number Placeholder 4">
            <a:extLst>
              <a:ext uri="{FF2B5EF4-FFF2-40B4-BE49-F238E27FC236}">
                <a16:creationId xmlns:a16="http://schemas.microsoft.com/office/drawing/2014/main" id="{78213350-D974-4F51-BF7F-2CBAF0592F8E}"/>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6" name="Footer Placeholder 5">
            <a:extLst>
              <a:ext uri="{FF2B5EF4-FFF2-40B4-BE49-F238E27FC236}">
                <a16:creationId xmlns:a16="http://schemas.microsoft.com/office/drawing/2014/main" id="{55534EFF-1B36-4813-B850-BAC462D10D5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6578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F298-0F5A-4768-984B-F908FEBA3BC7}"/>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Financial Statement and Tax Effects of Cost Flow Methods</a:t>
            </a:r>
            <a:endParaRPr lang="en-US" dirty="0"/>
          </a:p>
        </p:txBody>
      </p:sp>
      <p:sp>
        <p:nvSpPr>
          <p:cNvPr id="3" name="Content Placeholder 2">
            <a:extLst>
              <a:ext uri="{FF2B5EF4-FFF2-40B4-BE49-F238E27FC236}">
                <a16:creationId xmlns:a16="http://schemas.microsoft.com/office/drawing/2014/main" id="{BED78BAB-9DC0-432A-A2F9-141E59F9DCBE}"/>
              </a:ext>
            </a:extLst>
          </p:cNvPr>
          <p:cNvSpPr>
            <a:spLocks noGrp="1"/>
          </p:cNvSpPr>
          <p:nvPr>
            <p:ph sz="quarter" idx="16"/>
          </p:nvPr>
        </p:nvSpPr>
        <p:spPr>
          <a:xfrm>
            <a:off x="304800" y="1905000"/>
            <a:ext cx="8534400" cy="3962400"/>
          </a:xfrm>
        </p:spPr>
        <p:txBody>
          <a:bodyPr/>
          <a:lstStyle/>
          <a:p>
            <a:pPr marL="0" lvl="2" indent="0">
              <a:spcBef>
                <a:spcPts val="1000"/>
              </a:spcBef>
              <a:buClr>
                <a:srgbClr val="990000"/>
              </a:buClr>
              <a:buSzPct val="100000"/>
              <a:buNone/>
            </a:pPr>
            <a:r>
              <a:rPr lang="en-US" sz="2600" dirty="0">
                <a:latin typeface="Calibri" panose="020F0502020204030204" pitchFamily="34" charset="0"/>
              </a:rPr>
              <a:t>Each of the three cost flow methods is acceptable for use. </a:t>
            </a:r>
            <a:endParaRPr lang="en-US" altLang="en-US" sz="2600" dirty="0">
              <a:latin typeface="Calibri" panose="020F0502020204030204" pitchFamily="34" charset="0"/>
            </a:endParaRPr>
          </a:p>
          <a:p>
            <a:pPr marL="292608" indent="-292608">
              <a:buClr>
                <a:srgbClr val="990000"/>
              </a:buClr>
              <a:buFont typeface="Arial" panose="020B0604020202020204" pitchFamily="34" charset="0"/>
              <a:buChar char="•"/>
            </a:pPr>
            <a:r>
              <a:rPr lang="en-US" sz="2600" b="1" dirty="0">
                <a:solidFill>
                  <a:srgbClr val="990000"/>
                </a:solidFill>
                <a:latin typeface="Calibri" panose="020F0502020204030204" pitchFamily="34" charset="0"/>
              </a:rPr>
              <a:t>Reebok International Ltd. </a:t>
            </a:r>
            <a:r>
              <a:rPr lang="en-US" sz="2600" dirty="0">
                <a:latin typeface="Calibri" panose="020F0502020204030204" pitchFamily="34" charset="0"/>
              </a:rPr>
              <a:t>and </a:t>
            </a:r>
            <a:r>
              <a:rPr lang="en-US" sz="2600" b="1" dirty="0">
                <a:solidFill>
                  <a:srgbClr val="990000"/>
                </a:solidFill>
                <a:latin typeface="Calibri" panose="020F0502020204030204" pitchFamily="34" charset="0"/>
              </a:rPr>
              <a:t>Wendy’s</a:t>
            </a:r>
            <a:r>
              <a:rPr lang="en-US" sz="2600" dirty="0">
                <a:solidFill>
                  <a:schemeClr val="accent6">
                    <a:lumMod val="50000"/>
                  </a:schemeClr>
                </a:solidFill>
                <a:latin typeface="Calibri" panose="020F0502020204030204" pitchFamily="34" charset="0"/>
              </a:rPr>
              <a:t> </a:t>
            </a:r>
            <a:r>
              <a:rPr lang="en-US" sz="2600" b="1" dirty="0">
                <a:solidFill>
                  <a:srgbClr val="990000"/>
                </a:solidFill>
                <a:latin typeface="Calibri" panose="020F0502020204030204" pitchFamily="34" charset="0"/>
              </a:rPr>
              <a:t>International</a:t>
            </a:r>
            <a:r>
              <a:rPr lang="en-US" sz="2600" dirty="0">
                <a:solidFill>
                  <a:schemeClr val="accent6">
                    <a:lumMod val="50000"/>
                  </a:schemeClr>
                </a:solidFill>
                <a:latin typeface="Calibri" panose="020F0502020204030204" pitchFamily="34" charset="0"/>
              </a:rPr>
              <a:t> </a:t>
            </a:r>
            <a:r>
              <a:rPr lang="en-US" sz="2600" dirty="0">
                <a:latin typeface="Calibri" panose="020F0502020204030204" pitchFamily="34" charset="0"/>
              </a:rPr>
              <a:t>currently use the F</a:t>
            </a:r>
            <a:r>
              <a:rPr lang="en-US" sz="100" dirty="0">
                <a:latin typeface="Calibri" panose="020F0502020204030204" pitchFamily="34" charset="0"/>
              </a:rPr>
              <a:t> </a:t>
            </a:r>
            <a:r>
              <a:rPr lang="en-US" sz="2600" dirty="0">
                <a:latin typeface="Calibri" panose="020F0502020204030204" pitchFamily="34" charset="0"/>
              </a:rPr>
              <a:t>I</a:t>
            </a:r>
            <a:r>
              <a:rPr lang="en-US" sz="100" dirty="0">
                <a:latin typeface="Calibri" panose="020F0502020204030204" pitchFamily="34" charset="0"/>
              </a:rPr>
              <a:t> </a:t>
            </a:r>
            <a:r>
              <a:rPr lang="en-US" sz="2600" dirty="0">
                <a:latin typeface="Calibri" panose="020F0502020204030204" pitchFamily="34" charset="0"/>
              </a:rPr>
              <a:t>F</a:t>
            </a:r>
            <a:r>
              <a:rPr lang="en-US" sz="100" dirty="0">
                <a:latin typeface="Calibri" panose="020F0502020204030204" pitchFamily="34" charset="0"/>
              </a:rPr>
              <a:t> </a:t>
            </a:r>
            <a:r>
              <a:rPr lang="en-US" sz="2600" dirty="0">
                <a:latin typeface="Calibri" panose="020F0502020204030204" pitchFamily="34" charset="0"/>
              </a:rPr>
              <a:t>O method</a:t>
            </a:r>
          </a:p>
          <a:p>
            <a:pPr marL="292608" indent="-292608">
              <a:buClr>
                <a:srgbClr val="990000"/>
              </a:buClr>
              <a:buFont typeface="Arial" panose="020B0604020202020204" pitchFamily="34" charset="0"/>
              <a:buChar char="•"/>
            </a:pPr>
            <a:r>
              <a:rPr lang="en-US" sz="2600" b="1" dirty="0">
                <a:solidFill>
                  <a:srgbClr val="990000"/>
                </a:solidFill>
                <a:latin typeface="Calibri" panose="020F0502020204030204" pitchFamily="34" charset="0"/>
              </a:rPr>
              <a:t>Campbell</a:t>
            </a:r>
            <a:r>
              <a:rPr lang="en-US" sz="2600" dirty="0">
                <a:solidFill>
                  <a:schemeClr val="accent6">
                    <a:lumMod val="50000"/>
                  </a:schemeClr>
                </a:solidFill>
                <a:latin typeface="Calibri" panose="020F0502020204030204" pitchFamily="34" charset="0"/>
              </a:rPr>
              <a:t> </a:t>
            </a:r>
            <a:r>
              <a:rPr lang="en-US" sz="2600" b="1" dirty="0">
                <a:solidFill>
                  <a:srgbClr val="990000"/>
                </a:solidFill>
                <a:latin typeface="Calibri" panose="020F0502020204030204" pitchFamily="34" charset="0"/>
              </a:rPr>
              <a:t>Soup</a:t>
            </a:r>
            <a:r>
              <a:rPr lang="en-US" sz="2600" dirty="0">
                <a:solidFill>
                  <a:schemeClr val="accent6">
                    <a:lumMod val="50000"/>
                  </a:schemeClr>
                </a:solidFill>
                <a:latin typeface="Calibri" panose="020F0502020204030204" pitchFamily="34" charset="0"/>
              </a:rPr>
              <a:t> </a:t>
            </a:r>
            <a:r>
              <a:rPr lang="en-US" sz="2600" b="1" dirty="0">
                <a:solidFill>
                  <a:srgbClr val="990000"/>
                </a:solidFill>
                <a:latin typeface="Calibri" panose="020F0502020204030204" pitchFamily="34" charset="0"/>
              </a:rPr>
              <a:t>Company</a:t>
            </a:r>
            <a:r>
              <a:rPr lang="en-US" sz="2600" dirty="0">
                <a:latin typeface="Calibri" panose="020F0502020204030204" pitchFamily="34" charset="0"/>
              </a:rPr>
              <a:t>, </a:t>
            </a:r>
            <a:r>
              <a:rPr lang="en-US" sz="2600" b="1" dirty="0">
                <a:solidFill>
                  <a:srgbClr val="990000"/>
                </a:solidFill>
                <a:latin typeface="Calibri" panose="020F0502020204030204" pitchFamily="34" charset="0"/>
              </a:rPr>
              <a:t>Krogers</a:t>
            </a:r>
            <a:r>
              <a:rPr lang="en-US" sz="2600" dirty="0">
                <a:latin typeface="Calibri" panose="020F0502020204030204" pitchFamily="34" charset="0"/>
              </a:rPr>
              <a:t>, and </a:t>
            </a:r>
            <a:r>
              <a:rPr lang="en-US" sz="2600" b="1" dirty="0">
                <a:solidFill>
                  <a:srgbClr val="990000"/>
                </a:solidFill>
                <a:latin typeface="Calibri" panose="020F0502020204030204" pitchFamily="34" charset="0"/>
              </a:rPr>
              <a:t>Walgreen</a:t>
            </a:r>
            <a:r>
              <a:rPr lang="en-US" sz="2600" dirty="0">
                <a:solidFill>
                  <a:schemeClr val="accent6">
                    <a:lumMod val="50000"/>
                  </a:schemeClr>
                </a:solidFill>
                <a:latin typeface="Calibri" panose="020F0502020204030204" pitchFamily="34" charset="0"/>
              </a:rPr>
              <a:t> </a:t>
            </a:r>
            <a:r>
              <a:rPr lang="en-US" sz="2600" b="1" dirty="0">
                <a:solidFill>
                  <a:srgbClr val="990000"/>
                </a:solidFill>
                <a:latin typeface="Calibri" panose="020F0502020204030204" pitchFamily="34" charset="0"/>
              </a:rPr>
              <a:t>Drugs</a:t>
            </a:r>
            <a:r>
              <a:rPr lang="en-US" sz="2600" dirty="0">
                <a:solidFill>
                  <a:schemeClr val="accent6">
                    <a:lumMod val="50000"/>
                  </a:schemeClr>
                </a:solidFill>
                <a:latin typeface="Calibri" panose="020F0502020204030204" pitchFamily="34" charset="0"/>
              </a:rPr>
              <a:t> </a:t>
            </a:r>
            <a:r>
              <a:rPr lang="en-US" sz="2600" dirty="0">
                <a:latin typeface="Calibri" panose="020F0502020204030204" pitchFamily="34" charset="0"/>
              </a:rPr>
              <a:t>use L</a:t>
            </a:r>
            <a:r>
              <a:rPr lang="en-US" sz="100" dirty="0">
                <a:latin typeface="Calibri" panose="020F0502020204030204" pitchFamily="34" charset="0"/>
              </a:rPr>
              <a:t> </a:t>
            </a:r>
            <a:r>
              <a:rPr lang="en-US" sz="2600" dirty="0">
                <a:latin typeface="Calibri" panose="020F0502020204030204" pitchFamily="34" charset="0"/>
              </a:rPr>
              <a:t>I</a:t>
            </a:r>
            <a:r>
              <a:rPr lang="en-US" sz="100" dirty="0">
                <a:latin typeface="Calibri" panose="020F0502020204030204" pitchFamily="34" charset="0"/>
              </a:rPr>
              <a:t> </a:t>
            </a:r>
            <a:r>
              <a:rPr lang="en-US" sz="2600" dirty="0">
                <a:latin typeface="Calibri" panose="020F0502020204030204" pitchFamily="34" charset="0"/>
              </a:rPr>
              <a:t>F</a:t>
            </a:r>
            <a:r>
              <a:rPr lang="en-US" sz="100" dirty="0">
                <a:latin typeface="Calibri" panose="020F0502020204030204" pitchFamily="34" charset="0"/>
              </a:rPr>
              <a:t> </a:t>
            </a:r>
            <a:r>
              <a:rPr lang="en-US" sz="2600" dirty="0">
                <a:latin typeface="Calibri" panose="020F0502020204030204" pitchFamily="34" charset="0"/>
              </a:rPr>
              <a:t>O for part or all of their inventory</a:t>
            </a:r>
          </a:p>
          <a:p>
            <a:pPr marL="292608" indent="-292608">
              <a:buClr>
                <a:srgbClr val="990000"/>
              </a:buClr>
              <a:buFont typeface="Arial" panose="020B0604020202020204" pitchFamily="34" charset="0"/>
              <a:buChar char="•"/>
            </a:pPr>
            <a:r>
              <a:rPr lang="en-US" sz="2600" b="1" dirty="0">
                <a:solidFill>
                  <a:srgbClr val="990000"/>
                </a:solidFill>
                <a:latin typeface="Calibri" panose="020F0502020204030204" pitchFamily="34" charset="0"/>
              </a:rPr>
              <a:t>Bristol-Myers</a:t>
            </a:r>
            <a:r>
              <a:rPr lang="en-US" sz="2600" dirty="0">
                <a:solidFill>
                  <a:schemeClr val="accent6">
                    <a:lumMod val="50000"/>
                  </a:schemeClr>
                </a:solidFill>
                <a:latin typeface="Calibri" panose="020F0502020204030204" pitchFamily="34" charset="0"/>
              </a:rPr>
              <a:t> </a:t>
            </a:r>
            <a:r>
              <a:rPr lang="en-US" sz="2600" b="1" dirty="0">
                <a:solidFill>
                  <a:srgbClr val="990000"/>
                </a:solidFill>
                <a:latin typeface="Calibri" panose="020F0502020204030204" pitchFamily="34" charset="0"/>
              </a:rPr>
              <a:t>Squibb</a:t>
            </a:r>
            <a:r>
              <a:rPr lang="en-US" sz="2600" dirty="0">
                <a:latin typeface="Calibri" panose="020F0502020204030204" pitchFamily="34" charset="0"/>
              </a:rPr>
              <a:t>, </a:t>
            </a:r>
            <a:r>
              <a:rPr lang="en-US" sz="2600" b="1" dirty="0">
                <a:solidFill>
                  <a:srgbClr val="990000"/>
                </a:solidFill>
                <a:latin typeface="Calibri" panose="020F0502020204030204" pitchFamily="34" charset="0"/>
              </a:rPr>
              <a:t>Starbucks</a:t>
            </a:r>
            <a:r>
              <a:rPr lang="en-US" sz="2600" dirty="0">
                <a:latin typeface="Calibri" panose="020F0502020204030204" pitchFamily="34" charset="0"/>
              </a:rPr>
              <a:t>, and </a:t>
            </a:r>
            <a:r>
              <a:rPr lang="en-US" sz="2600" b="1" dirty="0">
                <a:solidFill>
                  <a:srgbClr val="990000"/>
                </a:solidFill>
                <a:latin typeface="Calibri" panose="020F0502020204030204" pitchFamily="34" charset="0"/>
              </a:rPr>
              <a:t>Motorola</a:t>
            </a:r>
            <a:r>
              <a:rPr lang="en-US" sz="2600" dirty="0">
                <a:solidFill>
                  <a:schemeClr val="accent6">
                    <a:lumMod val="50000"/>
                  </a:schemeClr>
                </a:solidFill>
                <a:latin typeface="Calibri" panose="020F0502020204030204" pitchFamily="34" charset="0"/>
              </a:rPr>
              <a:t> </a:t>
            </a:r>
            <a:r>
              <a:rPr lang="en-US" sz="2600" dirty="0">
                <a:latin typeface="Calibri" panose="020F0502020204030204" pitchFamily="34" charset="0"/>
              </a:rPr>
              <a:t>use the average-cost method</a:t>
            </a:r>
          </a:p>
          <a:p>
            <a:pPr marL="292608" indent="-292608">
              <a:buClr>
                <a:srgbClr val="990000"/>
              </a:buClr>
              <a:buFont typeface="Arial" panose="020B0604020202020204" pitchFamily="34" charset="0"/>
              <a:buChar char="•"/>
            </a:pPr>
            <a:r>
              <a:rPr lang="en-US" sz="2600" b="1" dirty="0">
                <a:solidFill>
                  <a:srgbClr val="990000"/>
                </a:solidFill>
                <a:latin typeface="Calibri" panose="020F0502020204030204" pitchFamily="34" charset="0"/>
              </a:rPr>
              <a:t>Stanley</a:t>
            </a:r>
            <a:r>
              <a:rPr lang="en-US" sz="2600" dirty="0">
                <a:solidFill>
                  <a:schemeClr val="accent6">
                    <a:lumMod val="50000"/>
                  </a:schemeClr>
                </a:solidFill>
                <a:latin typeface="Calibri" panose="020F0502020204030204" pitchFamily="34" charset="0"/>
              </a:rPr>
              <a:t> </a:t>
            </a:r>
            <a:r>
              <a:rPr lang="en-US" sz="2600" b="1" dirty="0">
                <a:solidFill>
                  <a:srgbClr val="990000"/>
                </a:solidFill>
                <a:latin typeface="Calibri" panose="020F0502020204030204" pitchFamily="34" charset="0"/>
              </a:rPr>
              <a:t>Black</a:t>
            </a:r>
            <a:r>
              <a:rPr lang="en-US" sz="2600" dirty="0">
                <a:solidFill>
                  <a:schemeClr val="accent6">
                    <a:lumMod val="50000"/>
                  </a:schemeClr>
                </a:solidFill>
                <a:latin typeface="Calibri" panose="020F0502020204030204" pitchFamily="34" charset="0"/>
              </a:rPr>
              <a:t> </a:t>
            </a:r>
            <a:r>
              <a:rPr lang="en-US" sz="2600" b="1" dirty="0">
                <a:solidFill>
                  <a:srgbClr val="990000"/>
                </a:solidFill>
                <a:latin typeface="Calibri" panose="020F0502020204030204" pitchFamily="34" charset="0"/>
              </a:rPr>
              <a:t>&amp; Decker Manufacturing</a:t>
            </a:r>
            <a:r>
              <a:rPr lang="en-US" sz="2600" dirty="0">
                <a:solidFill>
                  <a:schemeClr val="accent6">
                    <a:lumMod val="50000"/>
                  </a:schemeClr>
                </a:solidFill>
                <a:latin typeface="Calibri" panose="020F0502020204030204" pitchFamily="34" charset="0"/>
              </a:rPr>
              <a:t> </a:t>
            </a:r>
            <a:r>
              <a:rPr lang="en-US" sz="2600" b="1" dirty="0">
                <a:solidFill>
                  <a:srgbClr val="990000"/>
                </a:solidFill>
                <a:latin typeface="Calibri" panose="020F0502020204030204" pitchFamily="34" charset="0"/>
              </a:rPr>
              <a:t>Company</a:t>
            </a:r>
            <a:r>
              <a:rPr lang="en-US" sz="2600" dirty="0">
                <a:solidFill>
                  <a:schemeClr val="accent6">
                    <a:lumMod val="50000"/>
                  </a:schemeClr>
                </a:solidFill>
                <a:latin typeface="Calibri" panose="020F0502020204030204" pitchFamily="34" charset="0"/>
              </a:rPr>
              <a:t> </a:t>
            </a:r>
            <a:r>
              <a:rPr lang="en-US" sz="2600" dirty="0">
                <a:latin typeface="Calibri" panose="020F0502020204030204" pitchFamily="34" charset="0"/>
              </a:rPr>
              <a:t>uses L</a:t>
            </a:r>
            <a:r>
              <a:rPr lang="en-US" sz="100" dirty="0">
                <a:latin typeface="Calibri" panose="020F0502020204030204" pitchFamily="34" charset="0"/>
              </a:rPr>
              <a:t> </a:t>
            </a:r>
            <a:r>
              <a:rPr lang="en-US" sz="2600" dirty="0">
                <a:latin typeface="Calibri" panose="020F0502020204030204" pitchFamily="34" charset="0"/>
              </a:rPr>
              <a:t>I</a:t>
            </a:r>
            <a:r>
              <a:rPr lang="en-US" sz="100" dirty="0">
                <a:latin typeface="Calibri" panose="020F0502020204030204" pitchFamily="34" charset="0"/>
              </a:rPr>
              <a:t> </a:t>
            </a:r>
            <a:r>
              <a:rPr lang="en-US" sz="2600" dirty="0">
                <a:latin typeface="Calibri" panose="020F0502020204030204" pitchFamily="34" charset="0"/>
              </a:rPr>
              <a:t>F</a:t>
            </a:r>
            <a:r>
              <a:rPr lang="en-US" sz="100" dirty="0">
                <a:latin typeface="Calibri" panose="020F0502020204030204" pitchFamily="34" charset="0"/>
              </a:rPr>
              <a:t> </a:t>
            </a:r>
            <a:r>
              <a:rPr lang="en-US" sz="2600" dirty="0">
                <a:latin typeface="Calibri" panose="020F0502020204030204" pitchFamily="34" charset="0"/>
              </a:rPr>
              <a:t>O for domestic inventories and F</a:t>
            </a:r>
            <a:r>
              <a:rPr lang="en-US" sz="100" dirty="0">
                <a:latin typeface="Calibri" panose="020F0502020204030204" pitchFamily="34" charset="0"/>
              </a:rPr>
              <a:t> </a:t>
            </a:r>
            <a:r>
              <a:rPr lang="en-US" sz="2600" dirty="0">
                <a:latin typeface="Calibri" panose="020F0502020204030204" pitchFamily="34" charset="0"/>
              </a:rPr>
              <a:t>I</a:t>
            </a:r>
            <a:r>
              <a:rPr lang="en-US" sz="100" dirty="0">
                <a:latin typeface="Calibri" panose="020F0502020204030204" pitchFamily="34" charset="0"/>
              </a:rPr>
              <a:t> </a:t>
            </a:r>
            <a:r>
              <a:rPr lang="en-US" sz="2600" dirty="0">
                <a:latin typeface="Calibri" panose="020F0502020204030204" pitchFamily="34" charset="0"/>
              </a:rPr>
              <a:t>F</a:t>
            </a:r>
            <a:r>
              <a:rPr lang="en-US" sz="100" dirty="0">
                <a:latin typeface="Calibri" panose="020F0502020204030204" pitchFamily="34" charset="0"/>
              </a:rPr>
              <a:t> </a:t>
            </a:r>
            <a:r>
              <a:rPr lang="en-US" sz="2600" dirty="0">
                <a:latin typeface="Calibri" panose="020F0502020204030204" pitchFamily="34" charset="0"/>
              </a:rPr>
              <a:t>O for foreign inventories</a:t>
            </a:r>
          </a:p>
        </p:txBody>
      </p:sp>
      <p:sp>
        <p:nvSpPr>
          <p:cNvPr id="4" name="Slide Number Placeholder 3">
            <a:extLst>
              <a:ext uri="{FF2B5EF4-FFF2-40B4-BE49-F238E27FC236}">
                <a16:creationId xmlns:a16="http://schemas.microsoft.com/office/drawing/2014/main" id="{3FE047CC-E7C9-482B-AF99-2918A8DCBF58}"/>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5" name="Footer Placeholder 4">
            <a:extLst>
              <a:ext uri="{FF2B5EF4-FFF2-40B4-BE49-F238E27FC236}">
                <a16:creationId xmlns:a16="http://schemas.microsoft.com/office/drawing/2014/main" id="{12470F1A-FE0D-4234-BBF5-86AFF519DC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46768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4C5-166B-4FE7-94BC-D5BEDA73498F}"/>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Income Statement Effects </a:t>
            </a:r>
            <a:r>
              <a:rPr lang="en-US" sz="2400" dirty="0">
                <a:ea typeface="Source Sans Pro" charset="0"/>
                <a:cs typeface="Calibri" panose="020F0502020204030204" pitchFamily="34" charset="0"/>
              </a:rPr>
              <a:t>(1 of 5)</a:t>
            </a:r>
            <a:endParaRPr lang="en-US" dirty="0"/>
          </a:p>
        </p:txBody>
      </p:sp>
      <p:pic>
        <p:nvPicPr>
          <p:cNvPr id="8" name="Content Placeholder 7" descr="A statement displays a two-line heading stating the name of the company, Houston Electronics, and the type of statement, Condensed income statements. The statement has three column headings from left to right: FIFO, LIFO, and average-cost. The row entries are as follows. Row 1. Sales revenue: $18,500, $18,500, $18,500. Row 2. Beginning inventory: 1,000, 1,000, 1,000. Row 3. Purchases: 11,000, 11,000, 11,000. Row 4. Cost of goods available for sale, the sum of beginning inventory and purchases: 12,000, 12,000, 12,000. Row 5. Ending inventory: 5,800, 5,000, 5,400. Row 6. Cost of goods sold, obtained by subtracting ending inventory from cost of goods available for sale: 6,200, 7,000, 6,600. Row 7. Gross profit, obtained by subtracting cost of goods sold from sales revenue: 12,300, 11,500, 11,900. Row 8. Operating expenses: 9,000, 9,000, 9,000. Row 9. Income before taxes, obtained by subtracting operating expenses from gross profit: 3,300, 2,500, 2,900. Row 10. Income tax expense at 30%: 990, 750, 870. Row 11. Net income, obtained by subtracting income tax expense from income before income taxes: $2,310, $1,750, $2,030, all double underlined. The numeric entries in ending inventory and net income are highlighted in red font. ">
            <a:extLst>
              <a:ext uri="{FF2B5EF4-FFF2-40B4-BE49-F238E27FC236}">
                <a16:creationId xmlns:a16="http://schemas.microsoft.com/office/drawing/2014/main" id="{9F21EC9E-ABCE-4215-AF6C-88FC08D76003}"/>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743276" y="1646146"/>
            <a:ext cx="7657448" cy="4560493"/>
          </a:xfrm>
        </p:spPr>
      </p:pic>
      <p:sp>
        <p:nvSpPr>
          <p:cNvPr id="5" name="Slide Number Placeholder 4">
            <a:extLst>
              <a:ext uri="{FF2B5EF4-FFF2-40B4-BE49-F238E27FC236}">
                <a16:creationId xmlns:a16="http://schemas.microsoft.com/office/drawing/2014/main" id="{78213350-D974-4F51-BF7F-2CBAF0592F8E}"/>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6" name="Footer Placeholder 5">
            <a:extLst>
              <a:ext uri="{FF2B5EF4-FFF2-40B4-BE49-F238E27FC236}">
                <a16:creationId xmlns:a16="http://schemas.microsoft.com/office/drawing/2014/main" id="{55534EFF-1B36-4813-B850-BAC462D10D5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1369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F298-0F5A-4768-984B-F908FEBA3BC7}"/>
              </a:ext>
            </a:extLst>
          </p:cNvPr>
          <p:cNvSpPr>
            <a:spLocks noGrp="1"/>
          </p:cNvSpPr>
          <p:nvPr>
            <p:ph type="title"/>
          </p:nvPr>
        </p:nvSpPr>
        <p:spPr>
          <a:xfrm>
            <a:off x="304800" y="762001"/>
            <a:ext cx="8534400" cy="761999"/>
          </a:xfrm>
        </p:spPr>
        <p:txBody>
          <a:bodyPr>
            <a:normAutofit/>
          </a:bodyPr>
          <a:lstStyle/>
          <a:p>
            <a:r>
              <a:rPr lang="en-US" b="1" dirty="0">
                <a:latin typeface="Calibri" panose="020F0502020204030204" pitchFamily="34" charset="0"/>
                <a:ea typeface="Source Sans Pro" charset="0"/>
                <a:cs typeface="Calibri" panose="020F0502020204030204" pitchFamily="34" charset="0"/>
              </a:rPr>
              <a:t>Balance Sheet Effects </a:t>
            </a:r>
            <a:r>
              <a:rPr lang="en-US" sz="2400" b="0" baseline="0" dirty="0">
                <a:latin typeface="Calibri" panose="020F0502020204030204" pitchFamily="34" charset="0"/>
                <a:ea typeface="Source Sans Pro" charset="0"/>
                <a:cs typeface="Calibri" panose="020F0502020204030204" pitchFamily="34" charset="0"/>
              </a:rPr>
              <a:t>(1 of 2)</a:t>
            </a:r>
            <a:endParaRPr lang="en-US" sz="2400" b="0" baseline="0" dirty="0"/>
          </a:p>
        </p:txBody>
      </p:sp>
      <p:sp>
        <p:nvSpPr>
          <p:cNvPr id="3" name="Content Placeholder 2">
            <a:extLst>
              <a:ext uri="{FF2B5EF4-FFF2-40B4-BE49-F238E27FC236}">
                <a16:creationId xmlns:a16="http://schemas.microsoft.com/office/drawing/2014/main" id="{BED78BAB-9DC0-432A-A2F9-141E59F9DCBE}"/>
              </a:ext>
            </a:extLst>
          </p:cNvPr>
          <p:cNvSpPr>
            <a:spLocks noGrp="1"/>
          </p:cNvSpPr>
          <p:nvPr>
            <p:ph sz="quarter" idx="16"/>
          </p:nvPr>
        </p:nvSpPr>
        <p:spPr>
          <a:xfrm>
            <a:off x="304800" y="1828800"/>
            <a:ext cx="8534400" cy="3048000"/>
          </a:xfrm>
        </p:spPr>
        <p:txBody>
          <a:bodyPr/>
          <a:lstStyle/>
          <a:p>
            <a:pPr marL="292608" indent="-292608">
              <a:buClr>
                <a:srgbClr val="990000"/>
              </a:buClr>
              <a:buFont typeface="Arial" panose="020B0604020202020204" pitchFamily="34" charset="0"/>
              <a:buChar char="•"/>
            </a:pPr>
            <a:r>
              <a:rPr lang="en-US" altLang="en-US" dirty="0"/>
              <a:t>A </a:t>
            </a:r>
            <a:r>
              <a:rPr lang="en-US" altLang="en-US" b="1" dirty="0"/>
              <a:t>major advantage </a:t>
            </a:r>
            <a:r>
              <a:rPr lang="en-US" altLang="en-US" dirty="0"/>
              <a:t>of the </a:t>
            </a:r>
            <a:r>
              <a:rPr lang="en-US" altLang="en-US" b="1" dirty="0"/>
              <a:t>F</a:t>
            </a:r>
            <a:r>
              <a:rPr lang="en-US" altLang="en-US" sz="100" b="1" dirty="0"/>
              <a:t> </a:t>
            </a:r>
            <a:r>
              <a:rPr lang="en-US" altLang="en-US" b="1" dirty="0"/>
              <a:t>I</a:t>
            </a:r>
            <a:r>
              <a:rPr lang="en-US" altLang="en-US" sz="100" b="1" dirty="0"/>
              <a:t> </a:t>
            </a:r>
            <a:r>
              <a:rPr lang="en-US" altLang="en-US" b="1" dirty="0"/>
              <a:t>F</a:t>
            </a:r>
            <a:r>
              <a:rPr lang="en-US" altLang="en-US" sz="100" b="1" dirty="0"/>
              <a:t> </a:t>
            </a:r>
            <a:r>
              <a:rPr lang="en-US" altLang="en-US" b="1" dirty="0"/>
              <a:t>O</a:t>
            </a:r>
            <a:r>
              <a:rPr lang="en-US" altLang="en-US" dirty="0"/>
              <a:t> method is that in a period of inflation, costs allocated to ending inventory will approximate their current cost</a:t>
            </a:r>
          </a:p>
          <a:p>
            <a:pPr marL="292608" indent="-292608">
              <a:buClr>
                <a:srgbClr val="990000"/>
              </a:buClr>
              <a:buFont typeface="Arial" panose="020B0604020202020204" pitchFamily="34" charset="0"/>
              <a:buChar char="•"/>
            </a:pPr>
            <a:r>
              <a:rPr lang="en-US" altLang="en-US" dirty="0"/>
              <a:t>A </a:t>
            </a:r>
            <a:r>
              <a:rPr lang="en-US" altLang="en-US" b="1" dirty="0"/>
              <a:t>major shortcoming </a:t>
            </a:r>
            <a:r>
              <a:rPr lang="en-US" altLang="en-US" dirty="0"/>
              <a:t>of the </a:t>
            </a:r>
            <a:r>
              <a:rPr lang="en-US" altLang="en-US" b="1" dirty="0"/>
              <a:t>L</a:t>
            </a:r>
            <a:r>
              <a:rPr lang="en-US" altLang="en-US" sz="100" b="1" dirty="0"/>
              <a:t> </a:t>
            </a:r>
            <a:r>
              <a:rPr lang="en-US" altLang="en-US" b="1" dirty="0"/>
              <a:t>I</a:t>
            </a:r>
            <a:r>
              <a:rPr lang="en-US" altLang="en-US" sz="100" b="1" dirty="0"/>
              <a:t> </a:t>
            </a:r>
            <a:r>
              <a:rPr lang="en-US" altLang="en-US" b="1" dirty="0"/>
              <a:t>F</a:t>
            </a:r>
            <a:r>
              <a:rPr lang="en-US" altLang="en-US" sz="100" b="1" dirty="0"/>
              <a:t> </a:t>
            </a:r>
            <a:r>
              <a:rPr lang="en-US" altLang="en-US" b="1" dirty="0"/>
              <a:t>O</a:t>
            </a:r>
            <a:r>
              <a:rPr lang="en-US" altLang="en-US" dirty="0"/>
              <a:t> method is that in a period of inflation, costs allocated to ending inventory may be significantly understated in terms of current cost</a:t>
            </a:r>
          </a:p>
        </p:txBody>
      </p:sp>
      <p:sp>
        <p:nvSpPr>
          <p:cNvPr id="4" name="Slide Number Placeholder 3">
            <a:extLst>
              <a:ext uri="{FF2B5EF4-FFF2-40B4-BE49-F238E27FC236}">
                <a16:creationId xmlns:a16="http://schemas.microsoft.com/office/drawing/2014/main" id="{3FE047CC-E7C9-482B-AF99-2918A8DCBF58}"/>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5" name="Footer Placeholder 4">
            <a:extLst>
              <a:ext uri="{FF2B5EF4-FFF2-40B4-BE49-F238E27FC236}">
                <a16:creationId xmlns:a16="http://schemas.microsoft.com/office/drawing/2014/main" id="{12470F1A-FE0D-4234-BBF5-86AFF519DC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16229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F298-0F5A-4768-984B-F908FEBA3BC7}"/>
              </a:ext>
            </a:extLst>
          </p:cNvPr>
          <p:cNvSpPr>
            <a:spLocks noGrp="1"/>
          </p:cNvSpPr>
          <p:nvPr>
            <p:ph type="title"/>
          </p:nvPr>
        </p:nvSpPr>
        <p:spPr/>
        <p:txBody>
          <a:bodyPr>
            <a:normAutofit/>
          </a:bodyPr>
          <a:lstStyle/>
          <a:p>
            <a:r>
              <a:rPr lang="en-US" b="1" dirty="0">
                <a:latin typeface="Calibri" panose="020F0502020204030204" pitchFamily="34" charset="0"/>
                <a:ea typeface="Source Sans Pro" charset="0"/>
                <a:cs typeface="Calibri" panose="020F0502020204030204" pitchFamily="34" charset="0"/>
              </a:rPr>
              <a:t>Tax Effects</a:t>
            </a:r>
            <a:endParaRPr lang="en-US" dirty="0"/>
          </a:p>
        </p:txBody>
      </p:sp>
      <p:sp>
        <p:nvSpPr>
          <p:cNvPr id="3" name="Content Placeholder 2">
            <a:extLst>
              <a:ext uri="{FF2B5EF4-FFF2-40B4-BE49-F238E27FC236}">
                <a16:creationId xmlns:a16="http://schemas.microsoft.com/office/drawing/2014/main" id="{BED78BAB-9DC0-432A-A2F9-141E59F9DCBE}"/>
              </a:ext>
            </a:extLst>
          </p:cNvPr>
          <p:cNvSpPr>
            <a:spLocks noGrp="1"/>
          </p:cNvSpPr>
          <p:nvPr>
            <p:ph sz="quarter" idx="16"/>
          </p:nvPr>
        </p:nvSpPr>
        <p:spPr>
          <a:xfrm>
            <a:off x="304800" y="1828800"/>
            <a:ext cx="8534400" cy="3276600"/>
          </a:xfrm>
        </p:spPr>
        <p:txBody>
          <a:bodyPr/>
          <a:lstStyle/>
          <a:p>
            <a:pPr marL="292608" indent="-292608">
              <a:buClr>
                <a:srgbClr val="990000"/>
              </a:buClr>
              <a:buFont typeface="Arial" panose="020B0604020202020204" pitchFamily="34" charset="0"/>
              <a:buChar char="•"/>
            </a:pPr>
            <a:r>
              <a:rPr lang="en-US" altLang="en-US" dirty="0"/>
              <a:t>Both inventory and net income are higher when companies use </a:t>
            </a:r>
            <a:r>
              <a:rPr lang="en-US" altLang="en-US" b="1" dirty="0"/>
              <a:t>F</a:t>
            </a:r>
            <a:r>
              <a:rPr lang="en-US" altLang="en-US" sz="100" b="1" dirty="0"/>
              <a:t> </a:t>
            </a:r>
            <a:r>
              <a:rPr lang="en-US" altLang="en-US" b="1" dirty="0"/>
              <a:t>I</a:t>
            </a:r>
            <a:r>
              <a:rPr lang="en-US" altLang="en-US" sz="100" b="1" dirty="0"/>
              <a:t> </a:t>
            </a:r>
            <a:r>
              <a:rPr lang="en-US" altLang="en-US" b="1" dirty="0"/>
              <a:t>F</a:t>
            </a:r>
            <a:r>
              <a:rPr lang="en-US" altLang="en-US" sz="100" b="1" dirty="0"/>
              <a:t> </a:t>
            </a:r>
            <a:r>
              <a:rPr lang="en-US" altLang="en-US" b="1" dirty="0"/>
              <a:t>O</a:t>
            </a:r>
            <a:r>
              <a:rPr lang="en-US" altLang="en-US" dirty="0"/>
              <a:t> in a period of inflation</a:t>
            </a:r>
          </a:p>
          <a:p>
            <a:pPr marL="292608" indent="-292608">
              <a:buClr>
                <a:srgbClr val="990000"/>
              </a:buClr>
              <a:buFont typeface="Arial" panose="020B0604020202020204" pitchFamily="34" charset="0"/>
              <a:buChar char="•"/>
            </a:pPr>
            <a:r>
              <a:rPr lang="en-US" altLang="en-US" b="1" dirty="0"/>
              <a:t>L</a:t>
            </a:r>
            <a:r>
              <a:rPr lang="en-US" altLang="en-US" sz="100" b="1" dirty="0"/>
              <a:t> </a:t>
            </a:r>
            <a:r>
              <a:rPr lang="en-US" altLang="en-US" b="1" dirty="0"/>
              <a:t>I</a:t>
            </a:r>
            <a:r>
              <a:rPr lang="en-US" altLang="en-US" sz="100" b="1" dirty="0"/>
              <a:t> </a:t>
            </a:r>
            <a:r>
              <a:rPr lang="en-US" altLang="en-US" b="1" dirty="0"/>
              <a:t>F</a:t>
            </a:r>
            <a:r>
              <a:rPr lang="en-US" altLang="en-US" sz="100" b="1" dirty="0"/>
              <a:t> </a:t>
            </a:r>
            <a:r>
              <a:rPr lang="en-US" altLang="en-US" b="1" dirty="0"/>
              <a:t>O</a:t>
            </a:r>
            <a:r>
              <a:rPr lang="en-US" altLang="en-US" dirty="0"/>
              <a:t> results in the lowest income taxes (because of lower net income) during times of rising prices</a:t>
            </a:r>
          </a:p>
          <a:p>
            <a:pPr marL="292608" indent="-292608">
              <a:buClr>
                <a:srgbClr val="990000"/>
              </a:buClr>
              <a:buFont typeface="Arial" panose="020B0604020202020204" pitchFamily="34" charset="0"/>
              <a:buChar char="•"/>
            </a:pPr>
            <a:r>
              <a:rPr lang="en-US" altLang="en-US" dirty="0"/>
              <a:t>A tax rule requires that if companies use L</a:t>
            </a:r>
            <a:r>
              <a:rPr lang="en-US" altLang="en-US" sz="100" dirty="0"/>
              <a:t> </a:t>
            </a:r>
            <a:r>
              <a:rPr lang="en-US" altLang="en-US" dirty="0"/>
              <a:t>I</a:t>
            </a:r>
            <a:r>
              <a:rPr lang="en-US" altLang="en-US" sz="100" dirty="0"/>
              <a:t> </a:t>
            </a:r>
            <a:r>
              <a:rPr lang="en-US" altLang="en-US" dirty="0"/>
              <a:t>F</a:t>
            </a:r>
            <a:r>
              <a:rPr lang="en-US" altLang="en-US" sz="100" dirty="0"/>
              <a:t> </a:t>
            </a:r>
            <a:r>
              <a:rPr lang="en-US" altLang="en-US" dirty="0"/>
              <a:t>O for tax purposes they must also use it for financial reporting purposes (L</a:t>
            </a:r>
            <a:r>
              <a:rPr lang="en-US" altLang="en-US" sz="100" dirty="0"/>
              <a:t> </a:t>
            </a:r>
            <a:r>
              <a:rPr lang="en-US" altLang="en-US" dirty="0"/>
              <a:t>I</a:t>
            </a:r>
            <a:r>
              <a:rPr lang="en-US" altLang="en-US" sz="100" dirty="0"/>
              <a:t> </a:t>
            </a:r>
            <a:r>
              <a:rPr lang="en-US" altLang="en-US" dirty="0"/>
              <a:t>F</a:t>
            </a:r>
            <a:r>
              <a:rPr lang="en-US" altLang="en-US" sz="100" dirty="0"/>
              <a:t> </a:t>
            </a:r>
            <a:r>
              <a:rPr lang="en-US" altLang="en-US" dirty="0"/>
              <a:t>O conformity rule) </a:t>
            </a:r>
          </a:p>
        </p:txBody>
      </p:sp>
      <p:sp>
        <p:nvSpPr>
          <p:cNvPr id="4" name="Slide Number Placeholder 3">
            <a:extLst>
              <a:ext uri="{FF2B5EF4-FFF2-40B4-BE49-F238E27FC236}">
                <a16:creationId xmlns:a16="http://schemas.microsoft.com/office/drawing/2014/main" id="{3FE047CC-E7C9-482B-AF99-2918A8DCBF58}"/>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5" name="Footer Placeholder 4">
            <a:extLst>
              <a:ext uri="{FF2B5EF4-FFF2-40B4-BE49-F238E27FC236}">
                <a16:creationId xmlns:a16="http://schemas.microsoft.com/office/drawing/2014/main" id="{12470F1A-FE0D-4234-BBF5-86AFF519DC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96808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9748-982D-4F97-A8F1-191D914ADBF4}"/>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Using Inventory Cost Flow Methods Consistently</a:t>
            </a:r>
            <a:endParaRPr lang="en-US" dirty="0"/>
          </a:p>
        </p:txBody>
      </p:sp>
      <p:sp>
        <p:nvSpPr>
          <p:cNvPr id="3" name="Content Placeholder 2">
            <a:extLst>
              <a:ext uri="{FF2B5EF4-FFF2-40B4-BE49-F238E27FC236}">
                <a16:creationId xmlns:a16="http://schemas.microsoft.com/office/drawing/2014/main" id="{A8E4D95B-9521-4812-BC9D-85C6D751F903}"/>
              </a:ext>
            </a:extLst>
          </p:cNvPr>
          <p:cNvSpPr>
            <a:spLocks noGrp="1"/>
          </p:cNvSpPr>
          <p:nvPr>
            <p:ph sz="quarter" idx="16"/>
          </p:nvPr>
        </p:nvSpPr>
        <p:spPr>
          <a:xfrm>
            <a:off x="304800" y="1880170"/>
            <a:ext cx="8534400" cy="1682559"/>
          </a:xfrm>
        </p:spPr>
        <p:txBody>
          <a:bodyPr/>
          <a:lstStyle/>
          <a:p>
            <a:pPr marL="292608" indent="-292608">
              <a:buClr>
                <a:srgbClr val="990000"/>
              </a:buClr>
              <a:buFont typeface="Arial" panose="020B0604020202020204" pitchFamily="34" charset="0"/>
              <a:buChar char="•"/>
            </a:pPr>
            <a:r>
              <a:rPr lang="en-US" altLang="en-US" dirty="0"/>
              <a:t>Method should be </a:t>
            </a:r>
            <a:r>
              <a:rPr lang="en-US" altLang="en-US"/>
              <a:t>used consistently to enhance </a:t>
            </a:r>
            <a:r>
              <a:rPr lang="en-US" altLang="en-US" dirty="0"/>
              <a:t>comparability</a:t>
            </a:r>
          </a:p>
          <a:p>
            <a:pPr marL="292608" indent="-292608">
              <a:buClr>
                <a:srgbClr val="990000"/>
              </a:buClr>
              <a:buFont typeface="Arial" panose="020B0604020202020204" pitchFamily="34" charset="0"/>
              <a:buChar char="•"/>
            </a:pPr>
            <a:r>
              <a:rPr lang="en-US" altLang="en-US" dirty="0"/>
              <a:t>Although consistency is preferred, a company may change its inventory costing method</a:t>
            </a:r>
          </a:p>
        </p:txBody>
      </p:sp>
      <p:sp>
        <p:nvSpPr>
          <p:cNvPr id="4" name="Content Placeholder 3"/>
          <p:cNvSpPr>
            <a:spLocks noGrp="1"/>
          </p:cNvSpPr>
          <p:nvPr>
            <p:ph sz="quarter" idx="17"/>
          </p:nvPr>
        </p:nvSpPr>
        <p:spPr>
          <a:xfrm>
            <a:off x="304800" y="3733800"/>
            <a:ext cx="8534400" cy="2438400"/>
          </a:xfrm>
        </p:spPr>
        <p:txBody>
          <a:bodyPr/>
          <a:lstStyle/>
          <a:p>
            <a:r>
              <a:rPr lang="en-IN" sz="2400" b="1" dirty="0"/>
              <a:t>Quaker Oats Notes to the Financial Statements </a:t>
            </a:r>
          </a:p>
          <a:p>
            <a:r>
              <a:rPr lang="en-IN" sz="2400" b="1" dirty="0"/>
              <a:t>Note 1: </a:t>
            </a:r>
            <a:r>
              <a:rPr lang="en-IN" sz="2400" dirty="0"/>
              <a:t>Effective July 1, the Company adopted the L</a:t>
            </a:r>
            <a:r>
              <a:rPr lang="en-IN" sz="100" dirty="0"/>
              <a:t> </a:t>
            </a:r>
            <a:r>
              <a:rPr lang="en-IN" sz="2400" dirty="0"/>
              <a:t>I</a:t>
            </a:r>
            <a:r>
              <a:rPr lang="en-IN" sz="100" dirty="0"/>
              <a:t> </a:t>
            </a:r>
            <a:r>
              <a:rPr lang="en-IN" sz="2400" dirty="0"/>
              <a:t>F</a:t>
            </a:r>
            <a:r>
              <a:rPr lang="en-IN" sz="100" dirty="0"/>
              <a:t> </a:t>
            </a:r>
            <a:r>
              <a:rPr lang="en-IN" sz="2400" dirty="0"/>
              <a:t>O cost flow assumption for valuing the majority of U.S. Grocery Products inventories. The Company believes that the use of the L</a:t>
            </a:r>
            <a:r>
              <a:rPr lang="en-IN" sz="100" dirty="0"/>
              <a:t> </a:t>
            </a:r>
            <a:r>
              <a:rPr lang="en-IN" sz="2400" dirty="0"/>
              <a:t>I</a:t>
            </a:r>
            <a:r>
              <a:rPr lang="en-IN" sz="100" dirty="0"/>
              <a:t> </a:t>
            </a:r>
            <a:r>
              <a:rPr lang="en-IN" sz="2400" dirty="0"/>
              <a:t>F</a:t>
            </a:r>
            <a:r>
              <a:rPr lang="en-IN" sz="100" dirty="0"/>
              <a:t> </a:t>
            </a:r>
            <a:r>
              <a:rPr lang="en-IN" sz="2400" dirty="0"/>
              <a:t>O method better matches current costs with current revenues. The effect of this change on the current year was to decrease net income by $16.0 million. </a:t>
            </a:r>
          </a:p>
        </p:txBody>
      </p:sp>
      <p:sp>
        <p:nvSpPr>
          <p:cNvPr id="5" name="Slide Number Placeholder 4">
            <a:extLst>
              <a:ext uri="{FF2B5EF4-FFF2-40B4-BE49-F238E27FC236}">
                <a16:creationId xmlns:a16="http://schemas.microsoft.com/office/drawing/2014/main" id="{BD4295C9-FCE4-40FC-8B20-E5124344C6B6}"/>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6" name="Footer Placeholder 5">
            <a:extLst>
              <a:ext uri="{FF2B5EF4-FFF2-40B4-BE49-F238E27FC236}">
                <a16:creationId xmlns:a16="http://schemas.microsoft.com/office/drawing/2014/main" id="{76D057B5-63EA-414D-84DB-241084E7463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02084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261-034C-47BF-BCC2-FC8A3D5C464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(6 of 9)</a:t>
            </a:r>
            <a:endParaRPr lang="en-US" dirty="0"/>
          </a:p>
        </p:txBody>
      </p:sp>
      <p:sp>
        <p:nvSpPr>
          <p:cNvPr id="3" name="Content Placeholder 2">
            <a:extLst>
              <a:ext uri="{FF2B5EF4-FFF2-40B4-BE49-F238E27FC236}">
                <a16:creationId xmlns:a16="http://schemas.microsoft.com/office/drawing/2014/main" id="{AF2FEEC5-FDBE-41A0-B9F4-9CDC25769E04}"/>
              </a:ext>
            </a:extLst>
          </p:cNvPr>
          <p:cNvSpPr>
            <a:spLocks noGrp="1"/>
          </p:cNvSpPr>
          <p:nvPr>
            <p:ph sz="quarter" idx="16"/>
          </p:nvPr>
        </p:nvSpPr>
        <p:spPr>
          <a:xfrm>
            <a:off x="304800" y="1752600"/>
            <a:ext cx="8534400" cy="3200400"/>
          </a:xfrm>
        </p:spPr>
        <p:txBody>
          <a:bodyPr/>
          <a:lstStyle/>
          <a:p>
            <a:pPr marL="0" lvl="1" indent="0">
              <a:buClr>
                <a:schemeClr val="tx1"/>
              </a:buClr>
              <a:buNone/>
            </a:pPr>
            <a:r>
              <a:rPr lang="en-US" altLang="en-US" dirty="0">
                <a:cs typeface="Times New Roman" pitchFamily="18" charset="0"/>
              </a:rPr>
              <a:t>The cost flow method that often parallels the actual physical flow of merchandise is the: </a:t>
            </a:r>
          </a:p>
          <a:p>
            <a:pPr marL="0" lvl="1" indent="0">
              <a:buClr>
                <a:schemeClr val="tx1"/>
              </a:buClr>
              <a:buNone/>
            </a:pPr>
            <a:r>
              <a:rPr lang="en-US" altLang="en-US" dirty="0">
                <a:solidFill>
                  <a:schemeClr val="accent2"/>
                </a:solidFill>
                <a:cs typeface="Times New Roman" pitchFamily="18" charset="0"/>
              </a:rPr>
              <a:t>a.</a:t>
            </a:r>
            <a:r>
              <a:rPr lang="en-US" altLang="en-US" dirty="0">
                <a:cs typeface="Times New Roman" pitchFamily="18" charset="0"/>
              </a:rPr>
              <a:t> F</a:t>
            </a:r>
            <a:r>
              <a:rPr lang="en-US" altLang="en-US" sz="100" dirty="0">
                <a:cs typeface="Times New Roman" pitchFamily="18" charset="0"/>
              </a:rPr>
              <a:t> </a:t>
            </a:r>
            <a:r>
              <a:rPr lang="en-US" altLang="en-US" dirty="0">
                <a:cs typeface="Times New Roman" pitchFamily="18" charset="0"/>
              </a:rPr>
              <a:t>I</a:t>
            </a:r>
            <a:r>
              <a:rPr lang="en-US" altLang="en-US" sz="100" dirty="0">
                <a:cs typeface="Times New Roman" pitchFamily="18" charset="0"/>
              </a:rPr>
              <a:t> </a:t>
            </a:r>
            <a:r>
              <a:rPr lang="en-US" altLang="en-US" dirty="0">
                <a:cs typeface="Times New Roman" pitchFamily="18" charset="0"/>
              </a:rPr>
              <a:t>F</a:t>
            </a:r>
            <a:r>
              <a:rPr lang="en-US" altLang="en-US" sz="100" dirty="0">
                <a:cs typeface="Times New Roman" pitchFamily="18" charset="0"/>
              </a:rPr>
              <a:t> </a:t>
            </a:r>
            <a:r>
              <a:rPr lang="en-US" altLang="en-US" dirty="0">
                <a:cs typeface="Times New Roman" pitchFamily="18" charset="0"/>
              </a:rPr>
              <a:t>O method</a:t>
            </a:r>
          </a:p>
          <a:p>
            <a:pPr marL="0" lvl="1" indent="0">
              <a:buClr>
                <a:schemeClr val="tx1"/>
              </a:buClr>
              <a:buNone/>
            </a:pPr>
            <a:r>
              <a:rPr lang="en-US" altLang="en-US" dirty="0">
                <a:solidFill>
                  <a:schemeClr val="accent2"/>
                </a:solidFill>
                <a:cs typeface="Times New Roman" pitchFamily="18" charset="0"/>
              </a:rPr>
              <a:t>b. </a:t>
            </a:r>
            <a:r>
              <a:rPr lang="en-US" altLang="en-US" dirty="0">
                <a:cs typeface="Times New Roman" pitchFamily="18" charset="0"/>
              </a:rPr>
              <a:t>L</a:t>
            </a:r>
            <a:r>
              <a:rPr lang="en-US" altLang="en-US" sz="100" dirty="0">
                <a:cs typeface="Times New Roman" pitchFamily="18" charset="0"/>
              </a:rPr>
              <a:t> </a:t>
            </a:r>
            <a:r>
              <a:rPr lang="en-US" altLang="en-US" dirty="0">
                <a:cs typeface="Times New Roman" pitchFamily="18" charset="0"/>
              </a:rPr>
              <a:t>I</a:t>
            </a:r>
            <a:r>
              <a:rPr lang="en-US" altLang="en-US" sz="100" dirty="0">
                <a:cs typeface="Times New Roman" pitchFamily="18" charset="0"/>
              </a:rPr>
              <a:t> </a:t>
            </a:r>
            <a:r>
              <a:rPr lang="en-US" altLang="en-US" dirty="0">
                <a:cs typeface="Times New Roman" pitchFamily="18" charset="0"/>
              </a:rPr>
              <a:t>F</a:t>
            </a:r>
            <a:r>
              <a:rPr lang="en-US" altLang="en-US" sz="100" dirty="0">
                <a:cs typeface="Times New Roman" pitchFamily="18" charset="0"/>
              </a:rPr>
              <a:t> </a:t>
            </a:r>
            <a:r>
              <a:rPr lang="en-US" altLang="en-US" dirty="0">
                <a:cs typeface="Times New Roman" pitchFamily="18" charset="0"/>
              </a:rPr>
              <a:t>O method</a:t>
            </a:r>
          </a:p>
          <a:p>
            <a:pPr marL="0" lvl="1" indent="0">
              <a:buClr>
                <a:schemeClr val="tx1"/>
              </a:buClr>
              <a:buNone/>
            </a:pPr>
            <a:r>
              <a:rPr lang="en-US" altLang="en-US" dirty="0">
                <a:solidFill>
                  <a:schemeClr val="accent2"/>
                </a:solidFill>
                <a:cs typeface="Times New Roman" pitchFamily="18" charset="0"/>
              </a:rPr>
              <a:t>c. </a:t>
            </a:r>
            <a:r>
              <a:rPr lang="en-US" altLang="en-US" dirty="0">
                <a:cs typeface="Times New Roman" pitchFamily="18" charset="0"/>
              </a:rPr>
              <a:t>average cost method</a:t>
            </a:r>
          </a:p>
          <a:p>
            <a:pPr marL="0" lvl="1" indent="0">
              <a:buClr>
                <a:schemeClr val="tx1"/>
              </a:buClr>
              <a:buNone/>
            </a:pPr>
            <a:r>
              <a:rPr lang="en-US" altLang="en-US" dirty="0">
                <a:solidFill>
                  <a:schemeClr val="accent2"/>
                </a:solidFill>
                <a:cs typeface="Times New Roman" pitchFamily="18" charset="0"/>
              </a:rPr>
              <a:t>d. </a:t>
            </a:r>
            <a:r>
              <a:rPr lang="en-US" altLang="en-US" dirty="0">
                <a:cs typeface="Times New Roman" pitchFamily="18" charset="0"/>
              </a:rPr>
              <a:t>gross profit method</a:t>
            </a:r>
          </a:p>
        </p:txBody>
      </p:sp>
      <p:sp>
        <p:nvSpPr>
          <p:cNvPr id="4" name="Slide Number Placeholder 3">
            <a:extLst>
              <a:ext uri="{FF2B5EF4-FFF2-40B4-BE49-F238E27FC236}">
                <a16:creationId xmlns:a16="http://schemas.microsoft.com/office/drawing/2014/main" id="{049E96B1-9AAC-49E6-865D-7366D5AB4A83}"/>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6D6B3B86-D371-4F36-B960-2C9BF627889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1513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EF55-CB7A-4AA8-8BE6-1E07A2FAD355}"/>
              </a:ext>
            </a:extLst>
          </p:cNvPr>
          <p:cNvSpPr>
            <a:spLocks noGrp="1"/>
          </p:cNvSpPr>
          <p:nvPr>
            <p:ph type="title"/>
          </p:nvPr>
        </p:nvSpPr>
        <p:spPr>
          <a:xfrm>
            <a:off x="304800" y="762001"/>
            <a:ext cx="8534400" cy="705007"/>
          </a:xfrm>
        </p:spPr>
        <p:txBody>
          <a:bodyPr>
            <a:normAutofit fontScale="90000"/>
          </a:bodyPr>
          <a:lstStyle/>
          <a:p>
            <a:r>
              <a:rPr lang="en-US" sz="4400" b="1" dirty="0">
                <a:ea typeface="Source Sans Pro" charset="0"/>
                <a:cs typeface="Calibri" panose="020F0502020204030204" pitchFamily="34" charset="0"/>
              </a:rPr>
              <a:t>Classifying and Determining Inventory</a:t>
            </a:r>
            <a:endParaRPr lang="en-US" sz="3100" b="1" dirty="0">
              <a:solidFill>
                <a:srgbClr val="C00000"/>
              </a:solidFill>
            </a:endParaRPr>
          </a:p>
        </p:txBody>
      </p:sp>
      <p:sp>
        <p:nvSpPr>
          <p:cNvPr id="3" name="Content Placeholder 2">
            <a:extLst>
              <a:ext uri="{FF2B5EF4-FFF2-40B4-BE49-F238E27FC236}">
                <a16:creationId xmlns:a16="http://schemas.microsoft.com/office/drawing/2014/main" id="{D3BBE426-EA61-40A7-838B-4F6B7D2FB0E3}"/>
              </a:ext>
            </a:extLst>
          </p:cNvPr>
          <p:cNvSpPr>
            <a:spLocks noGrp="1"/>
          </p:cNvSpPr>
          <p:nvPr>
            <p:ph sz="quarter" idx="16"/>
          </p:nvPr>
        </p:nvSpPr>
        <p:spPr>
          <a:xfrm>
            <a:off x="304800" y="1777842"/>
            <a:ext cx="3276600" cy="508158"/>
          </a:xfrm>
        </p:spPr>
        <p:txBody>
          <a:bodyPr/>
          <a:lstStyle/>
          <a:p>
            <a:r>
              <a:rPr lang="en-US" altLang="en-US" b="1" dirty="0">
                <a:solidFill>
                  <a:srgbClr val="990000"/>
                </a:solidFill>
              </a:rPr>
              <a:t>Classifying Inventory</a:t>
            </a:r>
            <a:endParaRPr lang="en-US" altLang="en-US" dirty="0">
              <a:solidFill>
                <a:srgbClr val="990000"/>
              </a:solidFill>
            </a:endParaRPr>
          </a:p>
        </p:txBody>
      </p:sp>
      <p:sp>
        <p:nvSpPr>
          <p:cNvPr id="4" name="Content Placeholder 3">
            <a:extLst>
              <a:ext uri="{FF2B5EF4-FFF2-40B4-BE49-F238E27FC236}">
                <a16:creationId xmlns:a16="http://schemas.microsoft.com/office/drawing/2014/main" id="{842210B9-9A60-4AB6-BB47-8BBDB0FE3CA2}"/>
              </a:ext>
            </a:extLst>
          </p:cNvPr>
          <p:cNvSpPr>
            <a:spLocks noGrp="1"/>
          </p:cNvSpPr>
          <p:nvPr>
            <p:ph sz="quarter" idx="17"/>
          </p:nvPr>
        </p:nvSpPr>
        <p:spPr>
          <a:xfrm>
            <a:off x="685800" y="2678118"/>
            <a:ext cx="2590800" cy="914400"/>
          </a:xfrm>
        </p:spPr>
        <p:txBody>
          <a:bodyPr/>
          <a:lstStyle/>
          <a:p>
            <a:pPr algn="ctr" fontAlgn="b"/>
            <a:r>
              <a:rPr lang="en-US" sz="2600" b="1" dirty="0"/>
              <a:t>Merchandising company</a:t>
            </a:r>
            <a:endParaRPr lang="en-US" sz="2600" b="1" dirty="0">
              <a:solidFill>
                <a:srgbClr val="000000"/>
              </a:solidFill>
              <a:latin typeface="Calibri" panose="020F0502020204030204" pitchFamily="34" charset="0"/>
            </a:endParaRPr>
          </a:p>
        </p:txBody>
      </p:sp>
      <p:sp>
        <p:nvSpPr>
          <p:cNvPr id="5" name="Content Placeholder 4">
            <a:extLst>
              <a:ext uri="{FF2B5EF4-FFF2-40B4-BE49-F238E27FC236}">
                <a16:creationId xmlns:a16="http://schemas.microsoft.com/office/drawing/2014/main" id="{D2084391-24F2-4419-8A5C-25C6A3CA38DC}"/>
              </a:ext>
            </a:extLst>
          </p:cNvPr>
          <p:cNvSpPr>
            <a:spLocks noGrp="1"/>
          </p:cNvSpPr>
          <p:nvPr>
            <p:ph sz="quarter" idx="18"/>
          </p:nvPr>
        </p:nvSpPr>
        <p:spPr>
          <a:xfrm>
            <a:off x="685800" y="3711234"/>
            <a:ext cx="3162300" cy="1470366"/>
          </a:xfrm>
        </p:spPr>
        <p:txBody>
          <a:bodyPr/>
          <a:lstStyle/>
          <a:p>
            <a:pPr fontAlgn="t">
              <a:spcBef>
                <a:spcPts val="1200"/>
              </a:spcBef>
            </a:pPr>
            <a:r>
              <a:rPr lang="en-US" sz="2600" dirty="0">
                <a:latin typeface="Calibri" panose="020F0502020204030204" pitchFamily="34" charset="0"/>
              </a:rPr>
              <a:t>One classification:</a:t>
            </a:r>
          </a:p>
          <a:p>
            <a:pPr marL="292608" indent="-292608" fontAlgn="t">
              <a:buClr>
                <a:srgbClr val="990000"/>
              </a:buClr>
              <a:buFont typeface="Arial" panose="020B0604020202020204" pitchFamily="34" charset="0"/>
              <a:buChar char="•"/>
            </a:pPr>
            <a:r>
              <a:rPr lang="en-US" sz="2600" dirty="0">
                <a:solidFill>
                  <a:srgbClr val="000000"/>
                </a:solidFill>
                <a:latin typeface="Calibri" panose="020F0502020204030204" pitchFamily="34" charset="0"/>
              </a:rPr>
              <a:t>Merchandise inventory</a:t>
            </a:r>
          </a:p>
        </p:txBody>
      </p:sp>
      <p:sp>
        <p:nvSpPr>
          <p:cNvPr id="6" name="Content Placeholder 5">
            <a:extLst>
              <a:ext uri="{FF2B5EF4-FFF2-40B4-BE49-F238E27FC236}">
                <a16:creationId xmlns:a16="http://schemas.microsoft.com/office/drawing/2014/main" id="{878A1FFA-C00D-4073-B3BA-7668D8ABA52B}"/>
              </a:ext>
            </a:extLst>
          </p:cNvPr>
          <p:cNvSpPr>
            <a:spLocks noGrp="1"/>
          </p:cNvSpPr>
          <p:nvPr>
            <p:ph sz="quarter" idx="19"/>
          </p:nvPr>
        </p:nvSpPr>
        <p:spPr>
          <a:xfrm>
            <a:off x="5410203" y="2667000"/>
            <a:ext cx="2971798" cy="925518"/>
          </a:xfrm>
        </p:spPr>
        <p:txBody>
          <a:bodyPr/>
          <a:lstStyle/>
          <a:p>
            <a:pPr algn="ctr" fontAlgn="b"/>
            <a:r>
              <a:rPr lang="en-US" sz="2600" b="1" dirty="0"/>
              <a:t>Manufacturing company</a:t>
            </a:r>
            <a:endParaRPr lang="en-US" sz="2600" b="1" dirty="0">
              <a:solidFill>
                <a:srgbClr val="000000"/>
              </a:solidFill>
              <a:latin typeface="Calibri" panose="020F0502020204030204" pitchFamily="34" charset="0"/>
            </a:endParaRPr>
          </a:p>
        </p:txBody>
      </p:sp>
      <p:sp>
        <p:nvSpPr>
          <p:cNvPr id="7" name="Content Placeholder 6">
            <a:extLst>
              <a:ext uri="{FF2B5EF4-FFF2-40B4-BE49-F238E27FC236}">
                <a16:creationId xmlns:a16="http://schemas.microsoft.com/office/drawing/2014/main" id="{6F5A4AEE-AECB-470C-BA60-B4DFC5F86438}"/>
              </a:ext>
            </a:extLst>
          </p:cNvPr>
          <p:cNvSpPr>
            <a:spLocks noGrp="1"/>
          </p:cNvSpPr>
          <p:nvPr>
            <p:ph sz="quarter" idx="20"/>
          </p:nvPr>
        </p:nvSpPr>
        <p:spPr>
          <a:xfrm>
            <a:off x="5385053" y="3744918"/>
            <a:ext cx="3225547" cy="1944840"/>
          </a:xfrm>
        </p:spPr>
        <p:txBody>
          <a:bodyPr/>
          <a:lstStyle/>
          <a:p>
            <a:pPr fontAlgn="t">
              <a:spcBef>
                <a:spcPts val="1200"/>
              </a:spcBef>
            </a:pPr>
            <a:r>
              <a:rPr lang="en-US" sz="2600">
                <a:latin typeface="Calibri" panose="020F0502020204030204" pitchFamily="34" charset="0"/>
              </a:rPr>
              <a:t>Three classifications</a:t>
            </a:r>
            <a:r>
              <a:rPr lang="en-US" sz="2600" dirty="0">
                <a:latin typeface="Calibri" panose="020F0502020204030204" pitchFamily="34" charset="0"/>
              </a:rPr>
              <a:t>:</a:t>
            </a:r>
          </a:p>
          <a:p>
            <a:pPr marL="292608" indent="-292608" fontAlgn="t">
              <a:buClr>
                <a:srgbClr val="990000"/>
              </a:buClr>
              <a:buFont typeface="Arial" panose="020B0604020202020204" pitchFamily="34" charset="0"/>
              <a:buChar char="•"/>
            </a:pPr>
            <a:r>
              <a:rPr lang="en-US" altLang="en-US" sz="2600">
                <a:solidFill>
                  <a:srgbClr val="000000"/>
                </a:solidFill>
                <a:latin typeface="Calibri" panose="020F0502020204030204" pitchFamily="34" charset="0"/>
              </a:rPr>
              <a:t>Raw materials</a:t>
            </a:r>
            <a:endParaRPr lang="en-US" altLang="en-US" sz="2600" dirty="0">
              <a:solidFill>
                <a:srgbClr val="000000"/>
              </a:solidFill>
              <a:latin typeface="Calibri" panose="020F0502020204030204" pitchFamily="34" charset="0"/>
            </a:endParaRPr>
          </a:p>
          <a:p>
            <a:pPr marL="292608" indent="-292608" fontAlgn="t">
              <a:buClr>
                <a:srgbClr val="990000"/>
              </a:buClr>
              <a:buFont typeface="Arial" panose="020B0604020202020204" pitchFamily="34" charset="0"/>
              <a:buChar char="•"/>
            </a:pPr>
            <a:r>
              <a:rPr lang="en-US" altLang="en-US" sz="2600" dirty="0">
                <a:solidFill>
                  <a:srgbClr val="000000"/>
                </a:solidFill>
                <a:latin typeface="Calibri" panose="020F0502020204030204" pitchFamily="34" charset="0"/>
              </a:rPr>
              <a:t>Work </a:t>
            </a:r>
            <a:r>
              <a:rPr lang="en-US" altLang="en-US" sz="2600">
                <a:solidFill>
                  <a:srgbClr val="000000"/>
                </a:solidFill>
                <a:latin typeface="Calibri" panose="020F0502020204030204" pitchFamily="34" charset="0"/>
              </a:rPr>
              <a:t>in process</a:t>
            </a:r>
            <a:endParaRPr lang="en-US" altLang="en-US" sz="2600" dirty="0">
              <a:solidFill>
                <a:srgbClr val="000000"/>
              </a:solidFill>
              <a:latin typeface="Calibri" panose="020F0502020204030204" pitchFamily="34" charset="0"/>
            </a:endParaRPr>
          </a:p>
          <a:p>
            <a:pPr marL="292608" indent="-292608" fontAlgn="t">
              <a:buClr>
                <a:srgbClr val="990000"/>
              </a:buClr>
              <a:buFont typeface="Arial" panose="020B0604020202020204" pitchFamily="34" charset="0"/>
              <a:buChar char="•"/>
            </a:pPr>
            <a:r>
              <a:rPr lang="en-US" altLang="en-US" sz="2600">
                <a:solidFill>
                  <a:srgbClr val="000000"/>
                </a:solidFill>
                <a:latin typeface="Calibri" panose="020F0502020204030204" pitchFamily="34" charset="0"/>
              </a:rPr>
              <a:t>Finished goods</a:t>
            </a:r>
            <a:endParaRPr lang="en-US" altLang="en-US" sz="2600" dirty="0">
              <a:solidFill>
                <a:srgbClr val="000000"/>
              </a:solidFill>
              <a:latin typeface="Calibri" panose="020F0502020204030204" pitchFamily="34" charset="0"/>
            </a:endParaRPr>
          </a:p>
        </p:txBody>
      </p:sp>
      <p:sp>
        <p:nvSpPr>
          <p:cNvPr id="8" name="Slide Number Placeholder 7">
            <a:extLst>
              <a:ext uri="{FF2B5EF4-FFF2-40B4-BE49-F238E27FC236}">
                <a16:creationId xmlns:a16="http://schemas.microsoft.com/office/drawing/2014/main" id="{80B3CDC4-AB53-4527-9830-B7B8E9A5E683}"/>
              </a:ext>
            </a:extLst>
          </p:cNvPr>
          <p:cNvSpPr>
            <a:spLocks noGrp="1"/>
          </p:cNvSpPr>
          <p:nvPr>
            <p:ph type="sldNum" sz="quarter" idx="10"/>
          </p:nvPr>
        </p:nvSpPr>
        <p:spPr/>
        <p:txBody>
          <a:bodyPr/>
          <a:lstStyle/>
          <a:p>
            <a:fld id="{67B19427-F580-D146-B60E-4CADEE75497F}" type="slidenum">
              <a:rPr lang="en-US" smtClean="0"/>
              <a:pPr/>
              <a:t>3</a:t>
            </a:fld>
            <a:endParaRPr lang="en-US" dirty="0"/>
          </a:p>
        </p:txBody>
      </p:sp>
      <p:sp>
        <p:nvSpPr>
          <p:cNvPr id="9" name="Footer Placeholder 8">
            <a:extLst>
              <a:ext uri="{FF2B5EF4-FFF2-40B4-BE49-F238E27FC236}">
                <a16:creationId xmlns:a16="http://schemas.microsoft.com/office/drawing/2014/main" id="{A80B9D53-00EA-4D88-9CEB-E6743FBF90D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36900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261-034C-47BF-BCC2-FC8A3D5C464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(7 of 9)</a:t>
            </a:r>
            <a:endParaRPr lang="en-US" dirty="0"/>
          </a:p>
        </p:txBody>
      </p:sp>
      <p:sp>
        <p:nvSpPr>
          <p:cNvPr id="3" name="Content Placeholder 2">
            <a:extLst>
              <a:ext uri="{FF2B5EF4-FFF2-40B4-BE49-F238E27FC236}">
                <a16:creationId xmlns:a16="http://schemas.microsoft.com/office/drawing/2014/main" id="{AF2FEEC5-FDBE-41A0-B9F4-9CDC25769E04}"/>
              </a:ext>
            </a:extLst>
          </p:cNvPr>
          <p:cNvSpPr>
            <a:spLocks noGrp="1"/>
          </p:cNvSpPr>
          <p:nvPr>
            <p:ph sz="quarter" idx="16"/>
          </p:nvPr>
        </p:nvSpPr>
        <p:spPr>
          <a:xfrm>
            <a:off x="304800" y="1752600"/>
            <a:ext cx="8534400" cy="3200400"/>
          </a:xfrm>
        </p:spPr>
        <p:txBody>
          <a:bodyPr/>
          <a:lstStyle/>
          <a:p>
            <a:pPr marL="0" lvl="1" indent="0">
              <a:buClr>
                <a:schemeClr val="tx1"/>
              </a:buClr>
              <a:buNone/>
            </a:pPr>
            <a:r>
              <a:rPr lang="en-US" altLang="en-US" dirty="0">
                <a:cs typeface="Times New Roman" pitchFamily="18" charset="0"/>
              </a:rPr>
              <a:t>The cost flow method that often parallels the actual physical flow of merchandise is the: </a:t>
            </a:r>
          </a:p>
          <a:p>
            <a:pPr marL="0" lvl="1" indent="0">
              <a:buClr>
                <a:schemeClr val="tx1"/>
              </a:buClr>
              <a:buNone/>
            </a:pPr>
            <a:r>
              <a:rPr lang="en-US" altLang="en-US" dirty="0">
                <a:solidFill>
                  <a:schemeClr val="accent2"/>
                </a:solidFill>
                <a:cs typeface="Times New Roman" pitchFamily="18" charset="0"/>
              </a:rPr>
              <a:t>a.</a:t>
            </a:r>
            <a:r>
              <a:rPr lang="en-US" altLang="en-US" dirty="0">
                <a:cs typeface="Times New Roman" pitchFamily="18" charset="0"/>
              </a:rPr>
              <a:t> Answer: F</a:t>
            </a:r>
            <a:r>
              <a:rPr lang="en-US" altLang="en-US" sz="100" dirty="0">
                <a:cs typeface="Times New Roman" pitchFamily="18" charset="0"/>
              </a:rPr>
              <a:t> </a:t>
            </a:r>
            <a:r>
              <a:rPr lang="en-US" altLang="en-US" dirty="0">
                <a:cs typeface="Times New Roman" pitchFamily="18" charset="0"/>
              </a:rPr>
              <a:t>I</a:t>
            </a:r>
            <a:r>
              <a:rPr lang="en-US" altLang="en-US" sz="100" dirty="0">
                <a:cs typeface="Times New Roman" pitchFamily="18" charset="0"/>
              </a:rPr>
              <a:t> </a:t>
            </a:r>
            <a:r>
              <a:rPr lang="en-US" altLang="en-US" dirty="0">
                <a:cs typeface="Times New Roman" pitchFamily="18" charset="0"/>
              </a:rPr>
              <a:t>F</a:t>
            </a:r>
            <a:r>
              <a:rPr lang="en-US" altLang="en-US" sz="100" dirty="0">
                <a:cs typeface="Times New Roman" pitchFamily="18" charset="0"/>
              </a:rPr>
              <a:t> </a:t>
            </a:r>
            <a:r>
              <a:rPr lang="en-US" altLang="en-US" dirty="0">
                <a:cs typeface="Times New Roman" pitchFamily="18" charset="0"/>
              </a:rPr>
              <a:t>O method</a:t>
            </a:r>
          </a:p>
          <a:p>
            <a:pPr marL="0" lvl="1" indent="0">
              <a:buClr>
                <a:schemeClr val="tx1"/>
              </a:buClr>
              <a:buNone/>
            </a:pPr>
            <a:r>
              <a:rPr lang="en-US" altLang="en-US" dirty="0">
                <a:solidFill>
                  <a:schemeClr val="accent2"/>
                </a:solidFill>
                <a:cs typeface="Times New Roman" pitchFamily="18" charset="0"/>
              </a:rPr>
              <a:t>b. </a:t>
            </a:r>
            <a:r>
              <a:rPr lang="en-US" altLang="en-US" dirty="0">
                <a:cs typeface="Times New Roman" pitchFamily="18" charset="0"/>
              </a:rPr>
              <a:t>L</a:t>
            </a:r>
            <a:r>
              <a:rPr lang="en-US" altLang="en-US" sz="100" dirty="0">
                <a:cs typeface="Times New Roman" pitchFamily="18" charset="0"/>
              </a:rPr>
              <a:t> </a:t>
            </a:r>
            <a:r>
              <a:rPr lang="en-US" altLang="en-US" dirty="0">
                <a:cs typeface="Times New Roman" pitchFamily="18" charset="0"/>
              </a:rPr>
              <a:t>I</a:t>
            </a:r>
            <a:r>
              <a:rPr lang="en-US" altLang="en-US" sz="100" dirty="0">
                <a:cs typeface="Times New Roman" pitchFamily="18" charset="0"/>
              </a:rPr>
              <a:t> </a:t>
            </a:r>
            <a:r>
              <a:rPr lang="en-US" altLang="en-US" dirty="0">
                <a:cs typeface="Times New Roman" pitchFamily="18" charset="0"/>
              </a:rPr>
              <a:t>F</a:t>
            </a:r>
            <a:r>
              <a:rPr lang="en-US" altLang="en-US" sz="100" dirty="0">
                <a:cs typeface="Times New Roman" pitchFamily="18" charset="0"/>
              </a:rPr>
              <a:t> </a:t>
            </a:r>
            <a:r>
              <a:rPr lang="en-US" altLang="en-US" dirty="0">
                <a:cs typeface="Times New Roman" pitchFamily="18" charset="0"/>
              </a:rPr>
              <a:t>O method</a:t>
            </a:r>
          </a:p>
          <a:p>
            <a:pPr marL="0" lvl="1" indent="0">
              <a:buClr>
                <a:schemeClr val="tx1"/>
              </a:buClr>
              <a:buNone/>
            </a:pPr>
            <a:r>
              <a:rPr lang="en-US" altLang="en-US" dirty="0">
                <a:solidFill>
                  <a:schemeClr val="accent2"/>
                </a:solidFill>
                <a:cs typeface="Times New Roman" pitchFamily="18" charset="0"/>
              </a:rPr>
              <a:t>c. </a:t>
            </a:r>
            <a:r>
              <a:rPr lang="en-US" altLang="en-US" dirty="0">
                <a:cs typeface="Times New Roman" pitchFamily="18" charset="0"/>
              </a:rPr>
              <a:t>average cost method</a:t>
            </a:r>
          </a:p>
          <a:p>
            <a:pPr marL="0" lvl="1" indent="0">
              <a:buClr>
                <a:schemeClr val="tx1"/>
              </a:buClr>
              <a:buNone/>
            </a:pPr>
            <a:r>
              <a:rPr lang="en-US" altLang="en-US" dirty="0">
                <a:solidFill>
                  <a:schemeClr val="accent2"/>
                </a:solidFill>
                <a:cs typeface="Times New Roman" pitchFamily="18" charset="0"/>
              </a:rPr>
              <a:t>d. </a:t>
            </a:r>
            <a:r>
              <a:rPr lang="en-US" altLang="en-US" dirty="0">
                <a:cs typeface="Times New Roman" pitchFamily="18" charset="0"/>
              </a:rPr>
              <a:t>gross profit method</a:t>
            </a:r>
          </a:p>
        </p:txBody>
      </p:sp>
      <p:sp>
        <p:nvSpPr>
          <p:cNvPr id="4" name="Slide Number Placeholder 3">
            <a:extLst>
              <a:ext uri="{FF2B5EF4-FFF2-40B4-BE49-F238E27FC236}">
                <a16:creationId xmlns:a16="http://schemas.microsoft.com/office/drawing/2014/main" id="{049E96B1-9AAC-49E6-865D-7366D5AB4A83}"/>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4">
            <a:extLst>
              <a:ext uri="{FF2B5EF4-FFF2-40B4-BE49-F238E27FC236}">
                <a16:creationId xmlns:a16="http://schemas.microsoft.com/office/drawing/2014/main" id="{6D6B3B86-D371-4F36-B960-2C9BF627889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82920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261-034C-47BF-BCC2-FC8A3D5C4647}"/>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(8 of 9)</a:t>
            </a:r>
            <a:endParaRPr lang="en-US" dirty="0"/>
          </a:p>
        </p:txBody>
      </p:sp>
      <p:sp>
        <p:nvSpPr>
          <p:cNvPr id="3" name="Content Placeholder 2">
            <a:extLst>
              <a:ext uri="{FF2B5EF4-FFF2-40B4-BE49-F238E27FC236}">
                <a16:creationId xmlns:a16="http://schemas.microsoft.com/office/drawing/2014/main" id="{AF2FEEC5-FDBE-41A0-B9F4-9CDC25769E04}"/>
              </a:ext>
            </a:extLst>
          </p:cNvPr>
          <p:cNvSpPr>
            <a:spLocks noGrp="1"/>
          </p:cNvSpPr>
          <p:nvPr>
            <p:ph sz="quarter" idx="16"/>
          </p:nvPr>
        </p:nvSpPr>
        <p:spPr>
          <a:xfrm>
            <a:off x="304800" y="1752600"/>
            <a:ext cx="8534400" cy="3200400"/>
          </a:xfrm>
        </p:spPr>
        <p:txBody>
          <a:bodyPr/>
          <a:lstStyle/>
          <a:p>
            <a:pPr marL="0" lvl="1" indent="0">
              <a:buClr>
                <a:schemeClr val="tx1"/>
              </a:buClr>
              <a:buNone/>
            </a:pPr>
            <a:r>
              <a:rPr lang="en-US" altLang="en-US" dirty="0">
                <a:cs typeface="Times New Roman" pitchFamily="18" charset="0"/>
              </a:rPr>
              <a:t>In a period of inflation, the cost flow method that results in the lowest income taxes is the:</a:t>
            </a:r>
          </a:p>
          <a:p>
            <a:pPr marL="0" lvl="1" indent="0">
              <a:buClr>
                <a:schemeClr val="tx1"/>
              </a:buClr>
              <a:buNone/>
            </a:pPr>
            <a:r>
              <a:rPr lang="en-US" altLang="en-US" dirty="0">
                <a:solidFill>
                  <a:schemeClr val="accent2"/>
                </a:solidFill>
                <a:cs typeface="Times New Roman" pitchFamily="18" charset="0"/>
              </a:rPr>
              <a:t>a.</a:t>
            </a:r>
            <a:r>
              <a:rPr lang="en-US" altLang="en-US" dirty="0">
                <a:cs typeface="Times New Roman" pitchFamily="18" charset="0"/>
              </a:rPr>
              <a:t> F</a:t>
            </a:r>
            <a:r>
              <a:rPr lang="en-US" altLang="en-US" sz="100" dirty="0">
                <a:cs typeface="Times New Roman" pitchFamily="18" charset="0"/>
              </a:rPr>
              <a:t> </a:t>
            </a:r>
            <a:r>
              <a:rPr lang="en-US" altLang="en-US" dirty="0">
                <a:cs typeface="Times New Roman" pitchFamily="18" charset="0"/>
              </a:rPr>
              <a:t>I</a:t>
            </a:r>
            <a:r>
              <a:rPr lang="en-US" altLang="en-US" sz="100" dirty="0">
                <a:cs typeface="Times New Roman" pitchFamily="18" charset="0"/>
              </a:rPr>
              <a:t> </a:t>
            </a:r>
            <a:r>
              <a:rPr lang="en-US" altLang="en-US" dirty="0">
                <a:cs typeface="Times New Roman" pitchFamily="18" charset="0"/>
              </a:rPr>
              <a:t>F</a:t>
            </a:r>
            <a:r>
              <a:rPr lang="en-US" altLang="en-US" sz="100" dirty="0">
                <a:cs typeface="Times New Roman" pitchFamily="18" charset="0"/>
              </a:rPr>
              <a:t> </a:t>
            </a:r>
            <a:r>
              <a:rPr lang="en-US" altLang="en-US" dirty="0">
                <a:cs typeface="Times New Roman" pitchFamily="18" charset="0"/>
              </a:rPr>
              <a:t>O method</a:t>
            </a:r>
          </a:p>
          <a:p>
            <a:pPr marL="0" lvl="1" indent="0">
              <a:buClr>
                <a:schemeClr val="tx1"/>
              </a:buClr>
              <a:buNone/>
            </a:pPr>
            <a:r>
              <a:rPr lang="en-US" altLang="en-US" dirty="0">
                <a:solidFill>
                  <a:schemeClr val="accent2"/>
                </a:solidFill>
                <a:cs typeface="Times New Roman" pitchFamily="18" charset="0"/>
              </a:rPr>
              <a:t>b. </a:t>
            </a:r>
            <a:r>
              <a:rPr lang="en-US" altLang="en-US" dirty="0">
                <a:cs typeface="Times New Roman" pitchFamily="18" charset="0"/>
              </a:rPr>
              <a:t>L</a:t>
            </a:r>
            <a:r>
              <a:rPr lang="en-US" altLang="en-US" sz="100" dirty="0">
                <a:cs typeface="Times New Roman" pitchFamily="18" charset="0"/>
              </a:rPr>
              <a:t> </a:t>
            </a:r>
            <a:r>
              <a:rPr lang="en-US" altLang="en-US" dirty="0">
                <a:cs typeface="Times New Roman" pitchFamily="18" charset="0"/>
              </a:rPr>
              <a:t>I</a:t>
            </a:r>
            <a:r>
              <a:rPr lang="en-US" altLang="en-US" sz="100" dirty="0">
                <a:cs typeface="Times New Roman" pitchFamily="18" charset="0"/>
              </a:rPr>
              <a:t> </a:t>
            </a:r>
            <a:r>
              <a:rPr lang="en-US" altLang="en-US" dirty="0">
                <a:cs typeface="Times New Roman" pitchFamily="18" charset="0"/>
              </a:rPr>
              <a:t>F</a:t>
            </a:r>
            <a:r>
              <a:rPr lang="en-US" altLang="en-US" sz="100" dirty="0">
                <a:cs typeface="Times New Roman" pitchFamily="18" charset="0"/>
              </a:rPr>
              <a:t> </a:t>
            </a:r>
            <a:r>
              <a:rPr lang="en-US" altLang="en-US" dirty="0">
                <a:cs typeface="Times New Roman" pitchFamily="18" charset="0"/>
              </a:rPr>
              <a:t>O method</a:t>
            </a:r>
          </a:p>
          <a:p>
            <a:pPr marL="0" lvl="1" indent="0">
              <a:buClr>
                <a:schemeClr val="tx1"/>
              </a:buClr>
              <a:buNone/>
            </a:pPr>
            <a:r>
              <a:rPr lang="en-US" altLang="en-US" dirty="0">
                <a:solidFill>
                  <a:schemeClr val="accent2"/>
                </a:solidFill>
                <a:cs typeface="Times New Roman" pitchFamily="18" charset="0"/>
              </a:rPr>
              <a:t>c. </a:t>
            </a:r>
            <a:r>
              <a:rPr lang="en-US" altLang="en-US" dirty="0">
                <a:cs typeface="Times New Roman" pitchFamily="18" charset="0"/>
              </a:rPr>
              <a:t>average cost method</a:t>
            </a:r>
          </a:p>
          <a:p>
            <a:pPr marL="0" lvl="1" indent="0">
              <a:buClr>
                <a:schemeClr val="tx1"/>
              </a:buClr>
              <a:buNone/>
            </a:pPr>
            <a:r>
              <a:rPr lang="en-US" altLang="en-US" dirty="0">
                <a:solidFill>
                  <a:schemeClr val="accent2"/>
                </a:solidFill>
                <a:cs typeface="Times New Roman" pitchFamily="18" charset="0"/>
              </a:rPr>
              <a:t>d. </a:t>
            </a:r>
            <a:r>
              <a:rPr lang="en-US" altLang="en-US" dirty="0">
                <a:cs typeface="Times New Roman" pitchFamily="18" charset="0"/>
              </a:rPr>
              <a:t>gross profit method</a:t>
            </a:r>
          </a:p>
        </p:txBody>
      </p:sp>
      <p:sp>
        <p:nvSpPr>
          <p:cNvPr id="4" name="Slide Number Placeholder 3">
            <a:extLst>
              <a:ext uri="{FF2B5EF4-FFF2-40B4-BE49-F238E27FC236}">
                <a16:creationId xmlns:a16="http://schemas.microsoft.com/office/drawing/2014/main" id="{049E96B1-9AAC-49E6-865D-7366D5AB4A83}"/>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4">
            <a:extLst>
              <a:ext uri="{FF2B5EF4-FFF2-40B4-BE49-F238E27FC236}">
                <a16:creationId xmlns:a16="http://schemas.microsoft.com/office/drawing/2014/main" id="{6D6B3B86-D371-4F36-B960-2C9BF627889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38421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261-034C-47BF-BCC2-FC8A3D5C464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Cost Flow Assumptions </a:t>
            </a:r>
            <a:r>
              <a:rPr lang="en-US" sz="2400" dirty="0">
                <a:ea typeface="Source Sans Pro" charset="0"/>
                <a:cs typeface="Calibri" panose="020F0502020204030204" pitchFamily="34" charset="0"/>
              </a:rPr>
              <a:t>(9 of 9)</a:t>
            </a:r>
            <a:endParaRPr lang="en-US" dirty="0"/>
          </a:p>
        </p:txBody>
      </p:sp>
      <p:sp>
        <p:nvSpPr>
          <p:cNvPr id="3" name="Content Placeholder 2">
            <a:extLst>
              <a:ext uri="{FF2B5EF4-FFF2-40B4-BE49-F238E27FC236}">
                <a16:creationId xmlns:a16="http://schemas.microsoft.com/office/drawing/2014/main" id="{AF2FEEC5-FDBE-41A0-B9F4-9CDC25769E04}"/>
              </a:ext>
            </a:extLst>
          </p:cNvPr>
          <p:cNvSpPr>
            <a:spLocks noGrp="1"/>
          </p:cNvSpPr>
          <p:nvPr>
            <p:ph sz="quarter" idx="16"/>
          </p:nvPr>
        </p:nvSpPr>
        <p:spPr/>
        <p:txBody>
          <a:bodyPr/>
          <a:lstStyle/>
          <a:p>
            <a:pPr marL="0" lvl="1" indent="0">
              <a:buClr>
                <a:schemeClr val="tx1"/>
              </a:buClr>
              <a:buNone/>
            </a:pPr>
            <a:r>
              <a:rPr lang="en-US" altLang="en-US" dirty="0">
                <a:cs typeface="Times New Roman" pitchFamily="18" charset="0"/>
              </a:rPr>
              <a:t>In a period of inflation, the cost flow method that results in the lowest income taxes is the:</a:t>
            </a:r>
          </a:p>
          <a:p>
            <a:pPr marL="0" lvl="1" indent="0">
              <a:buClr>
                <a:schemeClr val="tx1"/>
              </a:buClr>
              <a:buNone/>
            </a:pPr>
            <a:r>
              <a:rPr lang="en-US" altLang="en-US" dirty="0">
                <a:solidFill>
                  <a:schemeClr val="accent2"/>
                </a:solidFill>
                <a:cs typeface="Times New Roman" pitchFamily="18" charset="0"/>
              </a:rPr>
              <a:t>a.</a:t>
            </a:r>
            <a:r>
              <a:rPr lang="en-US" altLang="en-US" dirty="0">
                <a:cs typeface="Times New Roman" pitchFamily="18" charset="0"/>
              </a:rPr>
              <a:t> F</a:t>
            </a:r>
            <a:r>
              <a:rPr lang="en-US" altLang="en-US" sz="100" dirty="0">
                <a:cs typeface="Times New Roman" pitchFamily="18" charset="0"/>
              </a:rPr>
              <a:t> </a:t>
            </a:r>
            <a:r>
              <a:rPr lang="en-US" altLang="en-US" dirty="0">
                <a:cs typeface="Times New Roman" pitchFamily="18" charset="0"/>
              </a:rPr>
              <a:t>I</a:t>
            </a:r>
            <a:r>
              <a:rPr lang="en-US" altLang="en-US" sz="100" dirty="0">
                <a:cs typeface="Times New Roman" pitchFamily="18" charset="0"/>
              </a:rPr>
              <a:t> </a:t>
            </a:r>
            <a:r>
              <a:rPr lang="en-US" altLang="en-US" dirty="0">
                <a:cs typeface="Times New Roman" pitchFamily="18" charset="0"/>
              </a:rPr>
              <a:t>F</a:t>
            </a:r>
            <a:r>
              <a:rPr lang="en-US" altLang="en-US" sz="100" dirty="0">
                <a:cs typeface="Times New Roman" pitchFamily="18" charset="0"/>
              </a:rPr>
              <a:t> </a:t>
            </a:r>
            <a:r>
              <a:rPr lang="en-US" altLang="en-US" dirty="0">
                <a:cs typeface="Times New Roman" pitchFamily="18" charset="0"/>
              </a:rPr>
              <a:t>O method</a:t>
            </a:r>
          </a:p>
          <a:p>
            <a:pPr marL="0" lvl="1" indent="0">
              <a:buClr>
                <a:schemeClr val="tx1"/>
              </a:buClr>
              <a:buNone/>
            </a:pPr>
            <a:r>
              <a:rPr lang="en-US" altLang="en-US" dirty="0">
                <a:solidFill>
                  <a:schemeClr val="accent2"/>
                </a:solidFill>
                <a:cs typeface="Times New Roman" pitchFamily="18" charset="0"/>
              </a:rPr>
              <a:t>b. </a:t>
            </a:r>
            <a:r>
              <a:rPr lang="en-US" altLang="en-US" dirty="0">
                <a:cs typeface="Times New Roman" pitchFamily="18" charset="0"/>
              </a:rPr>
              <a:t>Answer: L</a:t>
            </a:r>
            <a:r>
              <a:rPr lang="en-US" altLang="en-US" sz="100" dirty="0">
                <a:cs typeface="Times New Roman" pitchFamily="18" charset="0"/>
              </a:rPr>
              <a:t> </a:t>
            </a:r>
            <a:r>
              <a:rPr lang="en-US" altLang="en-US" dirty="0">
                <a:cs typeface="Times New Roman" pitchFamily="18" charset="0"/>
              </a:rPr>
              <a:t>I</a:t>
            </a:r>
            <a:r>
              <a:rPr lang="en-US" altLang="en-US" sz="100" dirty="0">
                <a:cs typeface="Times New Roman" pitchFamily="18" charset="0"/>
              </a:rPr>
              <a:t> </a:t>
            </a:r>
            <a:r>
              <a:rPr lang="en-US" altLang="en-US" dirty="0">
                <a:cs typeface="Times New Roman" pitchFamily="18" charset="0"/>
              </a:rPr>
              <a:t>F</a:t>
            </a:r>
            <a:r>
              <a:rPr lang="en-US" altLang="en-US" sz="100" dirty="0">
                <a:cs typeface="Times New Roman" pitchFamily="18" charset="0"/>
              </a:rPr>
              <a:t> </a:t>
            </a:r>
            <a:r>
              <a:rPr lang="en-US" altLang="en-US" dirty="0">
                <a:cs typeface="Times New Roman" pitchFamily="18" charset="0"/>
              </a:rPr>
              <a:t>O method</a:t>
            </a:r>
          </a:p>
          <a:p>
            <a:pPr marL="0" lvl="1" indent="0">
              <a:buClr>
                <a:schemeClr val="tx1"/>
              </a:buClr>
              <a:buNone/>
            </a:pPr>
            <a:r>
              <a:rPr lang="en-US" altLang="en-US" dirty="0">
                <a:solidFill>
                  <a:schemeClr val="accent2"/>
                </a:solidFill>
                <a:cs typeface="Times New Roman" pitchFamily="18" charset="0"/>
              </a:rPr>
              <a:t>c. </a:t>
            </a:r>
            <a:r>
              <a:rPr lang="en-US" altLang="en-US" dirty="0">
                <a:cs typeface="Times New Roman" pitchFamily="18" charset="0"/>
              </a:rPr>
              <a:t>average cost method</a:t>
            </a:r>
          </a:p>
          <a:p>
            <a:pPr marL="0" lvl="1" indent="0">
              <a:buClr>
                <a:schemeClr val="tx1"/>
              </a:buClr>
              <a:buNone/>
            </a:pPr>
            <a:r>
              <a:rPr lang="en-US" altLang="en-US" dirty="0">
                <a:solidFill>
                  <a:schemeClr val="accent2"/>
                </a:solidFill>
                <a:cs typeface="Times New Roman" pitchFamily="18" charset="0"/>
              </a:rPr>
              <a:t>d. </a:t>
            </a:r>
            <a:r>
              <a:rPr lang="en-US" altLang="en-US" dirty="0">
                <a:cs typeface="Times New Roman" pitchFamily="18" charset="0"/>
              </a:rPr>
              <a:t>gross profit method</a:t>
            </a:r>
          </a:p>
        </p:txBody>
      </p:sp>
      <p:sp>
        <p:nvSpPr>
          <p:cNvPr id="4" name="Slide Number Placeholder 3">
            <a:extLst>
              <a:ext uri="{FF2B5EF4-FFF2-40B4-BE49-F238E27FC236}">
                <a16:creationId xmlns:a16="http://schemas.microsoft.com/office/drawing/2014/main" id="{049E96B1-9AAC-49E6-865D-7366D5AB4A83}"/>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5" name="Footer Placeholder 4">
            <a:extLst>
              <a:ext uri="{FF2B5EF4-FFF2-40B4-BE49-F238E27FC236}">
                <a16:creationId xmlns:a16="http://schemas.microsoft.com/office/drawing/2014/main" id="{6D6B3B86-D371-4F36-B960-2C9BF627889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23633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ED4C-F264-4A22-857F-C8DAA5E91496}"/>
              </a:ext>
            </a:extLst>
          </p:cNvPr>
          <p:cNvSpPr>
            <a:spLocks noGrp="1"/>
          </p:cNvSpPr>
          <p:nvPr>
            <p:ph type="title"/>
          </p:nvPr>
        </p:nvSpPr>
        <p:spPr/>
        <p:txBody>
          <a:bodyPr/>
          <a:lstStyle/>
          <a:p>
            <a:r>
              <a:rPr lang="en-US" b="1" dirty="0">
                <a:ea typeface="Source Sans Pro" charset="0"/>
              </a:rPr>
              <a:t>Do It! 2: </a:t>
            </a:r>
            <a:r>
              <a:rPr lang="en-US" b="1" dirty="0">
                <a:solidFill>
                  <a:srgbClr val="196E78"/>
                </a:solidFill>
                <a:ea typeface="Source Sans Pro" charset="0"/>
              </a:rPr>
              <a:t>Cost Flow Methods</a:t>
            </a:r>
            <a:endParaRPr lang="en-US" dirty="0"/>
          </a:p>
        </p:txBody>
      </p:sp>
      <p:sp>
        <p:nvSpPr>
          <p:cNvPr id="3" name="Content Placeholder 2">
            <a:extLst>
              <a:ext uri="{FF2B5EF4-FFF2-40B4-BE49-F238E27FC236}">
                <a16:creationId xmlns:a16="http://schemas.microsoft.com/office/drawing/2014/main" id="{1128E1DE-C680-47A0-8162-A94E67DA8EBB}"/>
              </a:ext>
            </a:extLst>
          </p:cNvPr>
          <p:cNvSpPr>
            <a:spLocks noGrp="1"/>
          </p:cNvSpPr>
          <p:nvPr>
            <p:ph sz="quarter" idx="16"/>
          </p:nvPr>
        </p:nvSpPr>
        <p:spPr>
          <a:xfrm>
            <a:off x="304800" y="1828800"/>
            <a:ext cx="8534400" cy="762000"/>
          </a:xfrm>
        </p:spPr>
        <p:txBody>
          <a:bodyPr/>
          <a:lstStyle/>
          <a:p>
            <a:r>
              <a:rPr lang="en-US" dirty="0"/>
              <a:t>The accounting records of Shumway Ag Implements show the following data.</a:t>
            </a:r>
          </a:p>
        </p:txBody>
      </p:sp>
      <p:graphicFrame>
        <p:nvGraphicFramePr>
          <p:cNvPr id="8" name="Content Placeholder 7" descr="Table is accessible to screenreaders">
            <a:extLst>
              <a:ext uri="{FF2B5EF4-FFF2-40B4-BE49-F238E27FC236}">
                <a16:creationId xmlns:a16="http://schemas.microsoft.com/office/drawing/2014/main" id="{0E3B8B3C-2540-4010-81A7-89D240221AC3}"/>
              </a:ext>
            </a:extLst>
          </p:cNvPr>
          <p:cNvGraphicFramePr>
            <a:graphicFrameLocks noGrp="1"/>
          </p:cNvGraphicFramePr>
          <p:nvPr>
            <p:ph sz="quarter" idx="17"/>
            <p:extLst>
              <p:ext uri="{D42A27DB-BD31-4B8C-83A1-F6EECF244321}">
                <p14:modId xmlns:p14="http://schemas.microsoft.com/office/powerpoint/2010/main" val="3608583529"/>
              </p:ext>
            </p:extLst>
          </p:nvPr>
        </p:nvGraphicFramePr>
        <p:xfrm>
          <a:off x="1431543" y="2971800"/>
          <a:ext cx="5899915" cy="1371600"/>
        </p:xfrm>
        <a:graphic>
          <a:graphicData uri="http://schemas.openxmlformats.org/drawingml/2006/table">
            <a:tbl>
              <a:tblPr firstRow="1" bandRow="1">
                <a:tableStyleId>{5C22544A-7EE6-4342-B048-85BDC9FD1C3A}</a:tableStyleId>
              </a:tblPr>
              <a:tblGrid>
                <a:gridCol w="3059798">
                  <a:extLst>
                    <a:ext uri="{9D8B030D-6E8A-4147-A177-3AD203B41FA5}">
                      <a16:colId xmlns:a16="http://schemas.microsoft.com/office/drawing/2014/main" val="3043587732"/>
                    </a:ext>
                  </a:extLst>
                </a:gridCol>
                <a:gridCol w="2840117">
                  <a:extLst>
                    <a:ext uri="{9D8B030D-6E8A-4147-A177-3AD203B41FA5}">
                      <a16:colId xmlns:a16="http://schemas.microsoft.com/office/drawing/2014/main" val="2777403820"/>
                    </a:ext>
                  </a:extLst>
                </a:gridCol>
              </a:tblGrid>
              <a:tr h="370840">
                <a:tc>
                  <a:txBody>
                    <a:bodyPr/>
                    <a:lstStyle/>
                    <a:p>
                      <a:r>
                        <a:rPr lang="en-US" sz="2400" b="0" dirty="0">
                          <a:solidFill>
                            <a:schemeClr val="tx1"/>
                          </a:solidFill>
                        </a:rPr>
                        <a:t>Beginning inventory </a:t>
                      </a:r>
                    </a:p>
                  </a:txBody>
                  <a:tcPr marL="79550" marR="79550">
                    <a:solidFill>
                      <a:schemeClr val="bg2"/>
                    </a:solidFill>
                  </a:tcPr>
                </a:tc>
                <a:tc>
                  <a:txBody>
                    <a:bodyPr/>
                    <a:lstStyle/>
                    <a:p>
                      <a:r>
                        <a:rPr lang="en-US" sz="2400" b="0" dirty="0">
                          <a:solidFill>
                            <a:schemeClr val="tx1"/>
                          </a:solidFill>
                        </a:rPr>
                        <a:t>4,000 units at $ 3</a:t>
                      </a:r>
                    </a:p>
                  </a:txBody>
                  <a:tcPr marL="79550" marR="79550">
                    <a:solidFill>
                      <a:schemeClr val="bg2"/>
                    </a:solidFill>
                  </a:tcPr>
                </a:tc>
                <a:extLst>
                  <a:ext uri="{0D108BD9-81ED-4DB2-BD59-A6C34878D82A}">
                    <a16:rowId xmlns:a16="http://schemas.microsoft.com/office/drawing/2014/main" val="140191201"/>
                  </a:ext>
                </a:extLst>
              </a:tr>
              <a:tr h="370840">
                <a:tc>
                  <a:txBody>
                    <a:bodyPr/>
                    <a:lstStyle/>
                    <a:p>
                      <a:r>
                        <a:rPr lang="en-US" sz="2400" b="0" dirty="0">
                          <a:solidFill>
                            <a:schemeClr val="tx1"/>
                          </a:solidFill>
                        </a:rPr>
                        <a:t>Purchases </a:t>
                      </a:r>
                    </a:p>
                  </a:txBody>
                  <a:tcPr marL="79550" marR="79550">
                    <a:solidFill>
                      <a:schemeClr val="bg2"/>
                    </a:solidFill>
                  </a:tcPr>
                </a:tc>
                <a:tc>
                  <a:txBody>
                    <a:bodyPr/>
                    <a:lstStyle/>
                    <a:p>
                      <a:r>
                        <a:rPr lang="en-US" sz="2400" b="0" dirty="0">
                          <a:solidFill>
                            <a:schemeClr val="tx1"/>
                          </a:solidFill>
                        </a:rPr>
                        <a:t>6,000 units at $ 4</a:t>
                      </a:r>
                    </a:p>
                  </a:txBody>
                  <a:tcPr marL="79550" marR="79550">
                    <a:solidFill>
                      <a:schemeClr val="bg2"/>
                    </a:solidFill>
                  </a:tcPr>
                </a:tc>
                <a:extLst>
                  <a:ext uri="{0D108BD9-81ED-4DB2-BD59-A6C34878D82A}">
                    <a16:rowId xmlns:a16="http://schemas.microsoft.com/office/drawing/2014/main" val="2214933803"/>
                  </a:ext>
                </a:extLst>
              </a:tr>
              <a:tr h="370840">
                <a:tc>
                  <a:txBody>
                    <a:bodyPr/>
                    <a:lstStyle/>
                    <a:p>
                      <a:r>
                        <a:rPr lang="en-US" sz="2400" b="0" dirty="0">
                          <a:solidFill>
                            <a:schemeClr val="tx1"/>
                          </a:solidFill>
                        </a:rPr>
                        <a:t>Sales </a:t>
                      </a:r>
                    </a:p>
                  </a:txBody>
                  <a:tcPr marL="79550" marR="79550">
                    <a:solidFill>
                      <a:schemeClr val="bg2"/>
                    </a:solidFill>
                  </a:tcPr>
                </a:tc>
                <a:tc>
                  <a:txBody>
                    <a:bodyPr/>
                    <a:lstStyle/>
                    <a:p>
                      <a:r>
                        <a:rPr lang="en-US" sz="2400" b="0" dirty="0">
                          <a:solidFill>
                            <a:schemeClr val="tx1"/>
                          </a:solidFill>
                        </a:rPr>
                        <a:t>7,000 units at $12</a:t>
                      </a:r>
                    </a:p>
                  </a:txBody>
                  <a:tcPr marL="79550" marR="79550">
                    <a:solidFill>
                      <a:schemeClr val="bg2"/>
                    </a:solidFill>
                  </a:tcPr>
                </a:tc>
                <a:extLst>
                  <a:ext uri="{0D108BD9-81ED-4DB2-BD59-A6C34878D82A}">
                    <a16:rowId xmlns:a16="http://schemas.microsoft.com/office/drawing/2014/main" val="14931598"/>
                  </a:ext>
                </a:extLst>
              </a:tr>
            </a:tbl>
          </a:graphicData>
        </a:graphic>
      </p:graphicFrame>
      <p:sp>
        <p:nvSpPr>
          <p:cNvPr id="5" name="Content Placeholder 4">
            <a:extLst>
              <a:ext uri="{FF2B5EF4-FFF2-40B4-BE49-F238E27FC236}">
                <a16:creationId xmlns:a16="http://schemas.microsoft.com/office/drawing/2014/main" id="{098E8EFF-CEDF-43B2-AE4E-1DA0D2E110F9}"/>
              </a:ext>
            </a:extLst>
          </p:cNvPr>
          <p:cNvSpPr>
            <a:spLocks noGrp="1"/>
          </p:cNvSpPr>
          <p:nvPr>
            <p:ph sz="quarter" idx="18"/>
          </p:nvPr>
        </p:nvSpPr>
        <p:spPr>
          <a:xfrm>
            <a:off x="313267" y="4668774"/>
            <a:ext cx="8534400" cy="1198626"/>
          </a:xfrm>
        </p:spPr>
        <p:txBody>
          <a:bodyPr/>
          <a:lstStyle/>
          <a:p>
            <a:r>
              <a:rPr lang="en-US" dirty="0"/>
              <a:t>Determine the cost of goods sold during the period under a periodic inventory system using (a) the F</a:t>
            </a:r>
            <a:r>
              <a:rPr lang="en-US" sz="100" dirty="0"/>
              <a:t> </a:t>
            </a:r>
            <a:r>
              <a:rPr lang="en-US" dirty="0"/>
              <a:t>I</a:t>
            </a:r>
            <a:r>
              <a:rPr lang="en-US" sz="100" dirty="0"/>
              <a:t> </a:t>
            </a:r>
            <a:r>
              <a:rPr lang="en-US" dirty="0"/>
              <a:t>F</a:t>
            </a:r>
            <a:r>
              <a:rPr lang="en-US" sz="100" dirty="0"/>
              <a:t> </a:t>
            </a:r>
            <a:r>
              <a:rPr lang="en-US" dirty="0"/>
              <a:t>O method, (b) the L</a:t>
            </a:r>
            <a:r>
              <a:rPr lang="en-US" sz="100" dirty="0"/>
              <a:t> </a:t>
            </a:r>
            <a:r>
              <a:rPr lang="en-US" dirty="0"/>
              <a:t>I</a:t>
            </a:r>
            <a:r>
              <a:rPr lang="en-US" sz="100" dirty="0"/>
              <a:t> </a:t>
            </a:r>
            <a:r>
              <a:rPr lang="en-US" dirty="0"/>
              <a:t>F</a:t>
            </a:r>
            <a:r>
              <a:rPr lang="en-US" sz="100" dirty="0"/>
              <a:t> </a:t>
            </a:r>
            <a:r>
              <a:rPr lang="en-US" dirty="0"/>
              <a:t>O method, and (c) the average-cost method.</a:t>
            </a:r>
          </a:p>
        </p:txBody>
      </p:sp>
      <p:sp>
        <p:nvSpPr>
          <p:cNvPr id="6" name="Slide Number Placeholder 5">
            <a:extLst>
              <a:ext uri="{FF2B5EF4-FFF2-40B4-BE49-F238E27FC236}">
                <a16:creationId xmlns:a16="http://schemas.microsoft.com/office/drawing/2014/main" id="{F953E84E-0745-45DE-A6B5-AB492BE9DEB7}"/>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7" name="Footer Placeholder 6">
            <a:extLst>
              <a:ext uri="{FF2B5EF4-FFF2-40B4-BE49-F238E27FC236}">
                <a16:creationId xmlns:a16="http://schemas.microsoft.com/office/drawing/2014/main" id="{854B3522-0823-4FE4-AA02-41A8A2A12FD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62231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3B2B-3BD0-433E-A815-DC65EF5465CA}"/>
              </a:ext>
            </a:extLst>
          </p:cNvPr>
          <p:cNvSpPr>
            <a:spLocks noGrp="1"/>
          </p:cNvSpPr>
          <p:nvPr>
            <p:ph type="title"/>
          </p:nvPr>
        </p:nvSpPr>
        <p:spPr/>
        <p:txBody>
          <a:bodyPr/>
          <a:lstStyle/>
          <a:p>
            <a:r>
              <a:rPr lang="en-US" b="1" dirty="0">
                <a:ea typeface="Source Sans Pro" charset="0"/>
              </a:rPr>
              <a:t>Do It! 2: </a:t>
            </a:r>
            <a:r>
              <a:rPr lang="en-US" b="1" dirty="0">
                <a:solidFill>
                  <a:srgbClr val="196E78"/>
                </a:solidFill>
                <a:ea typeface="Source Sans Pro" charset="0"/>
              </a:rPr>
              <a:t>FIFO Method</a:t>
            </a:r>
            <a:endParaRPr lang="en-US" dirty="0"/>
          </a:p>
        </p:txBody>
      </p:sp>
      <p:sp>
        <p:nvSpPr>
          <p:cNvPr id="12" name="Content Placeholder 11">
            <a:extLst>
              <a:ext uri="{FF2B5EF4-FFF2-40B4-BE49-F238E27FC236}">
                <a16:creationId xmlns:a16="http://schemas.microsoft.com/office/drawing/2014/main" id="{EDBDB87F-D4D9-46A0-82B0-DFEB82712B16}"/>
              </a:ext>
            </a:extLst>
          </p:cNvPr>
          <p:cNvSpPr>
            <a:spLocks noGrp="1"/>
          </p:cNvSpPr>
          <p:nvPr>
            <p:ph sz="quarter" idx="16"/>
          </p:nvPr>
        </p:nvSpPr>
        <p:spPr>
          <a:xfrm>
            <a:off x="304800" y="1828800"/>
            <a:ext cx="8610600" cy="365125"/>
          </a:xfrm>
        </p:spPr>
        <p:txBody>
          <a:bodyPr/>
          <a:lstStyle/>
          <a:p>
            <a:r>
              <a:rPr lang="en-US" dirty="0"/>
              <a:t>Determine cost of goods sold under a periodic inventory.</a:t>
            </a:r>
          </a:p>
        </p:txBody>
      </p:sp>
      <p:pic>
        <p:nvPicPr>
          <p:cNvPr id="7" name="Content Placeholder 6" descr="An illustration displays the FIFO method. The cost of goods available for sale is displayed in a table with five columns titled, date, explanation, units, unit cost, and total cost from left to right. Row 1: Explanation, beginning inventory. Units, 4,000. Unit cost, $3. Total cost, $12,000. Row 2: Explanation, purchase. Units, 6,000. Unit cost, 4. Total cost, 24,000. Row 3: Explanation, total. Units, 10,000. Total cost, $36,000. Step 1 of ending inventory is displayed in a table with three columns titled, units, unit cost, and total cost: units, 3,000; unit cost, $4; and total cost, $12,000. Step 2 of cost of goods sold displays cost of goods available for sale as $36,000. After subtracting ending inventory of 12,000 the cost of goods sold is $24,000 highlighted in red font. ">
            <a:extLst>
              <a:ext uri="{FF2B5EF4-FFF2-40B4-BE49-F238E27FC236}">
                <a16:creationId xmlns:a16="http://schemas.microsoft.com/office/drawing/2014/main" id="{F136825E-96AC-43BE-B277-402C017331EC}"/>
              </a:ext>
            </a:extLst>
          </p:cNvPr>
          <p:cNvPicPr>
            <a:picLocks noGrp="1" noChangeAspect="1"/>
          </p:cNvPicPr>
          <p:nvPr>
            <p:ph sz="quarter" idx="17"/>
          </p:nvPr>
        </p:nvPicPr>
        <p:blipFill>
          <a:blip r:embed="rId2"/>
          <a:stretch>
            <a:fillRect/>
          </a:stretch>
        </p:blipFill>
        <p:spPr>
          <a:xfrm>
            <a:off x="566928" y="2551176"/>
            <a:ext cx="8019288" cy="3644611"/>
          </a:xfrm>
          <a:prstGeom prst="rect">
            <a:avLst/>
          </a:prstGeom>
        </p:spPr>
      </p:pic>
      <p:sp>
        <p:nvSpPr>
          <p:cNvPr id="5" name="Slide Number Placeholder 4">
            <a:extLst>
              <a:ext uri="{FF2B5EF4-FFF2-40B4-BE49-F238E27FC236}">
                <a16:creationId xmlns:a16="http://schemas.microsoft.com/office/drawing/2014/main" id="{E12AC910-5523-49D2-90E1-F5753EFC5A0A}"/>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6" name="Footer Placeholder 5">
            <a:extLst>
              <a:ext uri="{FF2B5EF4-FFF2-40B4-BE49-F238E27FC236}">
                <a16:creationId xmlns:a16="http://schemas.microsoft.com/office/drawing/2014/main" id="{F30EDA37-9701-4084-9395-2D79F3E709D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72964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3B2B-3BD0-433E-A815-DC65EF5465CA}"/>
              </a:ext>
            </a:extLst>
          </p:cNvPr>
          <p:cNvSpPr>
            <a:spLocks noGrp="1"/>
          </p:cNvSpPr>
          <p:nvPr>
            <p:ph type="title"/>
          </p:nvPr>
        </p:nvSpPr>
        <p:spPr/>
        <p:txBody>
          <a:bodyPr/>
          <a:lstStyle/>
          <a:p>
            <a:r>
              <a:rPr lang="en-US" b="1" dirty="0">
                <a:ea typeface="Source Sans Pro" charset="0"/>
              </a:rPr>
              <a:t>Do It! 2: </a:t>
            </a:r>
            <a:r>
              <a:rPr lang="en-US" b="1" dirty="0">
                <a:solidFill>
                  <a:srgbClr val="196E78"/>
                </a:solidFill>
                <a:ea typeface="Source Sans Pro" charset="0"/>
              </a:rPr>
              <a:t>LIFO Method</a:t>
            </a:r>
            <a:endParaRPr lang="en-US" dirty="0"/>
          </a:p>
        </p:txBody>
      </p:sp>
      <p:sp>
        <p:nvSpPr>
          <p:cNvPr id="12" name="Content Placeholder 11">
            <a:extLst>
              <a:ext uri="{FF2B5EF4-FFF2-40B4-BE49-F238E27FC236}">
                <a16:creationId xmlns:a16="http://schemas.microsoft.com/office/drawing/2014/main" id="{EDBDB87F-D4D9-46A0-82B0-DFEB82712B16}"/>
              </a:ext>
            </a:extLst>
          </p:cNvPr>
          <p:cNvSpPr>
            <a:spLocks noGrp="1"/>
          </p:cNvSpPr>
          <p:nvPr>
            <p:ph sz="quarter" idx="16"/>
          </p:nvPr>
        </p:nvSpPr>
        <p:spPr>
          <a:xfrm>
            <a:off x="304800" y="1828800"/>
            <a:ext cx="8610600" cy="365125"/>
          </a:xfrm>
        </p:spPr>
        <p:txBody>
          <a:bodyPr/>
          <a:lstStyle/>
          <a:p>
            <a:r>
              <a:rPr lang="en-US" dirty="0"/>
              <a:t>Determine cost of goods sold under a periodic inventory.</a:t>
            </a:r>
          </a:p>
        </p:txBody>
      </p:sp>
      <p:pic>
        <p:nvPicPr>
          <p:cNvPr id="10" name="Content Placeholder 9" descr="An illustration displays the FIFO method. The cost of goods available for sale is displayed in a table with five columns titled, date, explanation, units, unit cost, and total cost from left to right. Row 1: Explanation, beginning inventory. Units, 4,000. Unit cost, $3. Total cost, $12,000. Row 2: Explanation, purchase. Units, 6,000. Unit cost, 4. Total cost, 24,000. Row 3: Explanation, total. Units, 10,000. Total cost, $36,000. Step 1 of ending inventory displayed in a table with three columns titled, units, unit cost, and total cost: units, 3,000; unit cost, $3; and total cost, $9,000. Step 2 of cost of goods sold displays cost of goods available for sale as $36,000. After subtracting ending inventory of 9,000 the cost of goods sold is $27,000 highlighted in red font. ">
            <a:extLst>
              <a:ext uri="{FF2B5EF4-FFF2-40B4-BE49-F238E27FC236}">
                <a16:creationId xmlns:a16="http://schemas.microsoft.com/office/drawing/2014/main" id="{8994DACD-2DDC-448C-A136-9574A700F145}"/>
              </a:ext>
            </a:extLst>
          </p:cNvPr>
          <p:cNvPicPr>
            <a:picLocks noGrp="1" noChangeAspect="1"/>
          </p:cNvPicPr>
          <p:nvPr>
            <p:ph sz="quarter" idx="17"/>
          </p:nvPr>
        </p:nvPicPr>
        <p:blipFill>
          <a:blip r:embed="rId2"/>
          <a:stretch>
            <a:fillRect/>
          </a:stretch>
        </p:blipFill>
        <p:spPr>
          <a:xfrm>
            <a:off x="562709" y="2552089"/>
            <a:ext cx="8018582" cy="3393355"/>
          </a:xfrm>
          <a:prstGeom prst="rect">
            <a:avLst/>
          </a:prstGeom>
        </p:spPr>
      </p:pic>
      <p:sp>
        <p:nvSpPr>
          <p:cNvPr id="5" name="Slide Number Placeholder 4">
            <a:extLst>
              <a:ext uri="{FF2B5EF4-FFF2-40B4-BE49-F238E27FC236}">
                <a16:creationId xmlns:a16="http://schemas.microsoft.com/office/drawing/2014/main" id="{E12AC910-5523-49D2-90E1-F5753EFC5A0A}"/>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6" name="Footer Placeholder 5">
            <a:extLst>
              <a:ext uri="{FF2B5EF4-FFF2-40B4-BE49-F238E27FC236}">
                <a16:creationId xmlns:a16="http://schemas.microsoft.com/office/drawing/2014/main" id="{F30EDA37-9701-4084-9395-2D79F3E709D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95613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3B2B-3BD0-433E-A815-DC65EF5465CA}"/>
              </a:ext>
            </a:extLst>
          </p:cNvPr>
          <p:cNvSpPr>
            <a:spLocks noGrp="1"/>
          </p:cNvSpPr>
          <p:nvPr>
            <p:ph type="title"/>
          </p:nvPr>
        </p:nvSpPr>
        <p:spPr/>
        <p:txBody>
          <a:bodyPr/>
          <a:lstStyle/>
          <a:p>
            <a:r>
              <a:rPr lang="en-US" b="1" dirty="0">
                <a:ea typeface="Source Sans Pro" charset="0"/>
              </a:rPr>
              <a:t>Do It! 2: </a:t>
            </a:r>
            <a:r>
              <a:rPr lang="en-US" b="1" dirty="0">
                <a:solidFill>
                  <a:srgbClr val="196E78"/>
                </a:solidFill>
                <a:ea typeface="Source Sans Pro" charset="0"/>
              </a:rPr>
              <a:t>Average-Cost Method</a:t>
            </a:r>
            <a:endParaRPr lang="en-US" dirty="0"/>
          </a:p>
        </p:txBody>
      </p:sp>
      <p:sp>
        <p:nvSpPr>
          <p:cNvPr id="12" name="Content Placeholder 11">
            <a:extLst>
              <a:ext uri="{FF2B5EF4-FFF2-40B4-BE49-F238E27FC236}">
                <a16:creationId xmlns:a16="http://schemas.microsoft.com/office/drawing/2014/main" id="{EDBDB87F-D4D9-46A0-82B0-DFEB82712B16}"/>
              </a:ext>
            </a:extLst>
          </p:cNvPr>
          <p:cNvSpPr>
            <a:spLocks noGrp="1"/>
          </p:cNvSpPr>
          <p:nvPr>
            <p:ph sz="quarter" idx="16"/>
          </p:nvPr>
        </p:nvSpPr>
        <p:spPr>
          <a:xfrm>
            <a:off x="304800" y="1828800"/>
            <a:ext cx="8610600" cy="365125"/>
          </a:xfrm>
        </p:spPr>
        <p:txBody>
          <a:bodyPr/>
          <a:lstStyle/>
          <a:p>
            <a:r>
              <a:rPr lang="en-US" dirty="0"/>
              <a:t>Determine cost of goods sold under a periodic inventory.</a:t>
            </a:r>
          </a:p>
        </p:txBody>
      </p:sp>
      <p:pic>
        <p:nvPicPr>
          <p:cNvPr id="7" name="Content Placeholder 6" descr="An illustration displays the FIFO method. The cost of goods available for sale is displayed in a table with five columns titled, date, explanation, units, unit cost, and total cost from left to right. Row 1: Explanation, beginning inventory. Units, 4,000. Unit cost, $3. Total cost, $12,000. Row 2: Explanation, purchase. Units, 6,000. Unit cost, 4. Total cost, 24,000. Row 3: Explanation, total. Units, 10,000. Unit cost, $3.60, highlighted in red font and displayed as average cost per unit. Total cost, $36,000. Step 1 of ending inventory displayed in a table with three columns titled, units, unit cost, and total cost: units, 3,000; unit cost, $3.60, highlighted in red font; and total cost, $10,800. Step 2 of cost of goods sold displays cost of goods available for sale as $36,000. After subtracting ending inventory of 10,800 the cost of goods sold is $25,200 highlighted in red font. ">
            <a:extLst>
              <a:ext uri="{FF2B5EF4-FFF2-40B4-BE49-F238E27FC236}">
                <a16:creationId xmlns:a16="http://schemas.microsoft.com/office/drawing/2014/main" id="{7D6A1539-7410-4D21-A7FF-4035B2866918}"/>
              </a:ext>
            </a:extLst>
          </p:cNvPr>
          <p:cNvPicPr>
            <a:picLocks noGrp="1" noChangeAspect="1"/>
          </p:cNvPicPr>
          <p:nvPr>
            <p:ph sz="quarter" idx="17"/>
          </p:nvPr>
        </p:nvPicPr>
        <p:blipFill>
          <a:blip r:embed="rId2"/>
          <a:stretch>
            <a:fillRect/>
          </a:stretch>
        </p:blipFill>
        <p:spPr>
          <a:xfrm>
            <a:off x="562709" y="2514600"/>
            <a:ext cx="8018582" cy="3775463"/>
          </a:xfrm>
          <a:prstGeom prst="rect">
            <a:avLst/>
          </a:prstGeom>
        </p:spPr>
      </p:pic>
      <p:sp>
        <p:nvSpPr>
          <p:cNvPr id="5" name="Slide Number Placeholder 4">
            <a:extLst>
              <a:ext uri="{FF2B5EF4-FFF2-40B4-BE49-F238E27FC236}">
                <a16:creationId xmlns:a16="http://schemas.microsoft.com/office/drawing/2014/main" id="{E12AC910-5523-49D2-90E1-F5753EFC5A0A}"/>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6" name="Footer Placeholder 5">
            <a:extLst>
              <a:ext uri="{FF2B5EF4-FFF2-40B4-BE49-F238E27FC236}">
                <a16:creationId xmlns:a16="http://schemas.microsoft.com/office/drawing/2014/main" id="{F30EDA37-9701-4084-9395-2D79F3E709D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0564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C49C-27F2-4055-B608-312EAE47601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Effects of Inventory Errors </a:t>
            </a:r>
            <a:r>
              <a:rPr lang="en-US" sz="2400" b="0" baseline="0" dirty="0">
                <a:latin typeface="Calibri" panose="020F0502020204030204" pitchFamily="34" charset="0"/>
                <a:ea typeface="Source Sans Pro" charset="0"/>
                <a:cs typeface="Calibri" panose="020F0502020204030204" pitchFamily="34" charset="0"/>
              </a:rPr>
              <a:t>(1 of 2)</a:t>
            </a:r>
            <a:endParaRPr lang="en-US" sz="2400" b="0" baseline="0" dirty="0"/>
          </a:p>
        </p:txBody>
      </p:sp>
      <p:sp>
        <p:nvSpPr>
          <p:cNvPr id="3" name="Content Placeholder 2">
            <a:extLst>
              <a:ext uri="{FF2B5EF4-FFF2-40B4-BE49-F238E27FC236}">
                <a16:creationId xmlns:a16="http://schemas.microsoft.com/office/drawing/2014/main" id="{702EE1EF-65B7-4AEF-8A69-65129A4E008F}"/>
              </a:ext>
            </a:extLst>
          </p:cNvPr>
          <p:cNvSpPr>
            <a:spLocks noGrp="1"/>
          </p:cNvSpPr>
          <p:nvPr>
            <p:ph sz="quarter" idx="16"/>
          </p:nvPr>
        </p:nvSpPr>
        <p:spPr>
          <a:xfrm>
            <a:off x="304800" y="1828800"/>
            <a:ext cx="8534400" cy="3048000"/>
          </a:xfrm>
        </p:spPr>
        <p:txBody>
          <a:bodyPr/>
          <a:lstStyle/>
          <a:p>
            <a:pPr>
              <a:buClr>
                <a:srgbClr val="990000"/>
              </a:buClr>
            </a:pPr>
            <a:r>
              <a:rPr lang="en-US" altLang="en-US" b="1" dirty="0"/>
              <a:t>Common Cause</a:t>
            </a:r>
            <a:r>
              <a:rPr lang="en-US" altLang="en-US" dirty="0"/>
              <a:t>:</a:t>
            </a:r>
          </a:p>
          <a:p>
            <a:pPr marL="292608" indent="-292608">
              <a:buClr>
                <a:srgbClr val="990000"/>
              </a:buClr>
              <a:buFont typeface="Arial" panose="020B0604020202020204" pitchFamily="34" charset="0"/>
              <a:buChar char="•"/>
            </a:pPr>
            <a:r>
              <a:rPr lang="en-US" altLang="en-US" dirty="0"/>
              <a:t>Failure to count or price inventory correctly</a:t>
            </a:r>
          </a:p>
          <a:p>
            <a:pPr marL="292608" indent="-292608">
              <a:buClr>
                <a:srgbClr val="990000"/>
              </a:buClr>
              <a:buFont typeface="Arial" panose="020B0604020202020204" pitchFamily="34" charset="0"/>
              <a:buChar char="•"/>
            </a:pPr>
            <a:r>
              <a:rPr lang="en-US" altLang="en-US" dirty="0"/>
              <a:t>Not properly recognizing the transfer of legal title to goods in transit</a:t>
            </a:r>
          </a:p>
          <a:p>
            <a:pPr marL="292608" indent="-292608">
              <a:buClr>
                <a:srgbClr val="990000"/>
              </a:buClr>
              <a:buFont typeface="Arial" panose="020B0604020202020204" pitchFamily="34" charset="0"/>
              <a:buChar char="•"/>
            </a:pPr>
            <a:r>
              <a:rPr lang="en-US" altLang="en-US" dirty="0"/>
              <a:t>Errors affect both the income statement and balance sheet</a:t>
            </a:r>
          </a:p>
        </p:txBody>
      </p:sp>
      <p:sp>
        <p:nvSpPr>
          <p:cNvPr id="4" name="Slide Number Placeholder 3">
            <a:extLst>
              <a:ext uri="{FF2B5EF4-FFF2-40B4-BE49-F238E27FC236}">
                <a16:creationId xmlns:a16="http://schemas.microsoft.com/office/drawing/2014/main" id="{CA73FB98-FDB3-4CE2-A2A6-27B97B018120}"/>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4">
            <a:extLst>
              <a:ext uri="{FF2B5EF4-FFF2-40B4-BE49-F238E27FC236}">
                <a16:creationId xmlns:a16="http://schemas.microsoft.com/office/drawing/2014/main" id="{04CCE9D6-505B-4FDA-A9F1-0AB348A56B3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25467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4695-FCAE-47DA-9150-649F6EBFA989}"/>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Effects of Inventory Errors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58E03D46-51AF-41B5-A0D7-685B7188933E}"/>
              </a:ext>
            </a:extLst>
          </p:cNvPr>
          <p:cNvSpPr>
            <a:spLocks noGrp="1"/>
          </p:cNvSpPr>
          <p:nvPr>
            <p:ph sz="quarter" idx="16"/>
          </p:nvPr>
        </p:nvSpPr>
        <p:spPr>
          <a:xfrm>
            <a:off x="304800" y="1752600"/>
            <a:ext cx="8534400" cy="914400"/>
          </a:xfrm>
        </p:spPr>
        <p:txBody>
          <a:bodyPr/>
          <a:lstStyle/>
          <a:p>
            <a:r>
              <a:rPr lang="en-US" altLang="en-US" dirty="0"/>
              <a:t>Inventory errors affect the computation of cost of goods sold and net income in two periods.</a:t>
            </a:r>
          </a:p>
        </p:txBody>
      </p:sp>
      <p:graphicFrame>
        <p:nvGraphicFramePr>
          <p:cNvPr id="8" name="Content Placeholder 7" descr="Table is accessible to screenreaders">
            <a:extLst>
              <a:ext uri="{FF2B5EF4-FFF2-40B4-BE49-F238E27FC236}">
                <a16:creationId xmlns:a16="http://schemas.microsoft.com/office/drawing/2014/main" id="{85F9E4CF-DBF2-4AAD-87F0-792CCC65DDB3}"/>
              </a:ext>
            </a:extLst>
          </p:cNvPr>
          <p:cNvGraphicFramePr>
            <a:graphicFrameLocks noGrp="1"/>
          </p:cNvGraphicFramePr>
          <p:nvPr>
            <p:ph sz="quarter" idx="17"/>
            <p:extLst>
              <p:ext uri="{D42A27DB-BD31-4B8C-83A1-F6EECF244321}">
                <p14:modId xmlns:p14="http://schemas.microsoft.com/office/powerpoint/2010/main" val="1307587903"/>
              </p:ext>
            </p:extLst>
          </p:nvPr>
        </p:nvGraphicFramePr>
        <p:xfrm>
          <a:off x="304800" y="2744788"/>
          <a:ext cx="8534400" cy="10972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907023339"/>
                    </a:ext>
                  </a:extLst>
                </a:gridCol>
                <a:gridCol w="1219200">
                  <a:extLst>
                    <a:ext uri="{9D8B030D-6E8A-4147-A177-3AD203B41FA5}">
                      <a16:colId xmlns:a16="http://schemas.microsoft.com/office/drawing/2014/main" val="41567737"/>
                    </a:ext>
                  </a:extLst>
                </a:gridCol>
                <a:gridCol w="1219200">
                  <a:extLst>
                    <a:ext uri="{9D8B030D-6E8A-4147-A177-3AD203B41FA5}">
                      <a16:colId xmlns:a16="http://schemas.microsoft.com/office/drawing/2014/main" val="3402507983"/>
                    </a:ext>
                  </a:extLst>
                </a:gridCol>
                <a:gridCol w="1219200">
                  <a:extLst>
                    <a:ext uri="{9D8B030D-6E8A-4147-A177-3AD203B41FA5}">
                      <a16:colId xmlns:a16="http://schemas.microsoft.com/office/drawing/2014/main" val="1883191596"/>
                    </a:ext>
                  </a:extLst>
                </a:gridCol>
                <a:gridCol w="1219200">
                  <a:extLst>
                    <a:ext uri="{9D8B030D-6E8A-4147-A177-3AD203B41FA5}">
                      <a16:colId xmlns:a16="http://schemas.microsoft.com/office/drawing/2014/main" val="3523162341"/>
                    </a:ext>
                  </a:extLst>
                </a:gridCol>
                <a:gridCol w="1219200">
                  <a:extLst>
                    <a:ext uri="{9D8B030D-6E8A-4147-A177-3AD203B41FA5}">
                      <a16:colId xmlns:a16="http://schemas.microsoft.com/office/drawing/2014/main" val="1579954125"/>
                    </a:ext>
                  </a:extLst>
                </a:gridCol>
                <a:gridCol w="1219200">
                  <a:extLst>
                    <a:ext uri="{9D8B030D-6E8A-4147-A177-3AD203B41FA5}">
                      <a16:colId xmlns:a16="http://schemas.microsoft.com/office/drawing/2014/main" val="474378623"/>
                    </a:ext>
                  </a:extLst>
                </a:gridCol>
              </a:tblGrid>
              <a:tr h="370840">
                <a:tc>
                  <a:txBody>
                    <a:bodyPr/>
                    <a:lstStyle/>
                    <a:p>
                      <a:pPr algn="ctr" fontAlgn="ctr"/>
                      <a:r>
                        <a:rPr lang="en-US" sz="2000" b="1" u="none" strike="noStrike" dirty="0">
                          <a:solidFill>
                            <a:schemeClr val="tx1"/>
                          </a:solidFill>
                          <a:effectLst/>
                        </a:rPr>
                        <a:t>Beginning </a:t>
                      </a:r>
                    </a:p>
                    <a:p>
                      <a:pPr algn="ctr" fontAlgn="ctr"/>
                      <a:r>
                        <a:rPr lang="en-US" sz="2000" b="1" u="none" strike="noStrike" dirty="0">
                          <a:solidFill>
                            <a:schemeClr val="tx1"/>
                          </a:solidFill>
                          <a:effectLst/>
                        </a:rPr>
                        <a:t>Inventory</a:t>
                      </a:r>
                      <a:endParaRPr lang="en-US" sz="2000" b="1" i="0" u="none" strike="noStrike" dirty="0">
                        <a:solidFill>
                          <a:schemeClr val="tx1"/>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2000" b="1" u="none" strike="noStrike" dirty="0">
                          <a:solidFill>
                            <a:schemeClr val="tx1"/>
                          </a:solidFill>
                          <a:effectLst/>
                        </a:rPr>
                        <a:t>Cost of </a:t>
                      </a:r>
                    </a:p>
                    <a:p>
                      <a:pPr algn="ctr" fontAlgn="ctr"/>
                      <a:r>
                        <a:rPr lang="en-US" sz="2000" b="1" u="none" strike="noStrike" dirty="0">
                          <a:solidFill>
                            <a:schemeClr val="tx1"/>
                          </a:solidFill>
                          <a:effectLst/>
                        </a:rPr>
                        <a:t>Goods </a:t>
                      </a:r>
                    </a:p>
                    <a:p>
                      <a:pPr algn="ctr" fontAlgn="ctr"/>
                      <a:r>
                        <a:rPr lang="en-US" sz="2000" b="1" u="none" strike="noStrike" dirty="0">
                          <a:solidFill>
                            <a:schemeClr val="tx1"/>
                          </a:solidFill>
                          <a:effectLst/>
                        </a:rPr>
                        <a:t>Purchased</a:t>
                      </a:r>
                      <a:endParaRPr lang="en-US" sz="2000" b="1" i="0" u="none" strike="noStrike" dirty="0">
                        <a:solidFill>
                          <a:schemeClr val="tx1"/>
                        </a:solidFill>
                        <a:effectLst/>
                        <a:latin typeface="Calibri" panose="020F0502020204030204" pitchFamily="34" charset="0"/>
                      </a:endParaRPr>
                    </a:p>
                  </a:txBody>
                  <a:tcPr marL="4233" marR="4233"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2000" b="1" u="none" strike="noStrike" dirty="0">
                          <a:solidFill>
                            <a:schemeClr val="tx1"/>
                          </a:solidFill>
                          <a:effectLst/>
                        </a:rPr>
                        <a:t>Ending </a:t>
                      </a:r>
                    </a:p>
                    <a:p>
                      <a:pPr algn="ctr" fontAlgn="ctr"/>
                      <a:r>
                        <a:rPr lang="en-US" sz="2000" b="1" u="none" strike="noStrike" dirty="0">
                          <a:solidFill>
                            <a:schemeClr val="tx1"/>
                          </a:solidFill>
                          <a:effectLst/>
                        </a:rPr>
                        <a:t>Inventory</a:t>
                      </a:r>
                      <a:endParaRPr lang="en-US" sz="2000" b="1" i="0" u="none" strike="noStrike" dirty="0">
                        <a:solidFill>
                          <a:schemeClr val="tx1"/>
                        </a:solidFill>
                        <a:effectLst/>
                        <a:latin typeface="Calibri" panose="020F0502020204030204" pitchFamily="34" charset="0"/>
                      </a:endParaRPr>
                    </a:p>
                  </a:txBody>
                  <a:tcPr marL="4233" marR="4233"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2000" b="1" u="none" strike="noStrike" dirty="0">
                          <a:solidFill>
                            <a:schemeClr val="accent2"/>
                          </a:solidFill>
                          <a:effectLst/>
                        </a:rPr>
                        <a:t>Cost of Goods Sold</a:t>
                      </a:r>
                      <a:endParaRPr lang="en-US" sz="2000" b="1" i="0" u="none" strike="noStrike" dirty="0">
                        <a:solidFill>
                          <a:schemeClr val="accent2"/>
                        </a:solidFill>
                        <a:effectLst/>
                        <a:latin typeface="Calibri" panose="020F0502020204030204" pitchFamily="34" charset="0"/>
                      </a:endParaRPr>
                    </a:p>
                  </a:txBody>
                  <a:tcPr marT="91440" marB="914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38177860"/>
                  </a:ext>
                </a:extLst>
              </a:tr>
            </a:tbl>
          </a:graphicData>
        </a:graphic>
      </p:graphicFrame>
      <p:graphicFrame>
        <p:nvGraphicFramePr>
          <p:cNvPr id="9" name="Content Placeholder 8" descr="Table is accessible to screenreaders">
            <a:extLst>
              <a:ext uri="{FF2B5EF4-FFF2-40B4-BE49-F238E27FC236}">
                <a16:creationId xmlns:a16="http://schemas.microsoft.com/office/drawing/2014/main" id="{B0FFB4D1-9026-4F97-8338-3075137F3ADA}"/>
              </a:ext>
            </a:extLst>
          </p:cNvPr>
          <p:cNvGraphicFramePr>
            <a:graphicFrameLocks noGrp="1"/>
          </p:cNvGraphicFramePr>
          <p:nvPr>
            <p:ph sz="quarter" idx="18"/>
            <p:extLst>
              <p:ext uri="{D42A27DB-BD31-4B8C-83A1-F6EECF244321}">
                <p14:modId xmlns:p14="http://schemas.microsoft.com/office/powerpoint/2010/main" val="2874418105"/>
              </p:ext>
            </p:extLst>
          </p:nvPr>
        </p:nvGraphicFramePr>
        <p:xfrm>
          <a:off x="312738" y="3886200"/>
          <a:ext cx="8534400" cy="2286000"/>
        </p:xfrm>
        <a:graphic>
          <a:graphicData uri="http://schemas.openxmlformats.org/drawingml/2006/table">
            <a:tbl>
              <a:tblPr firstRow="1" bandRow="1">
                <a:tableStyleId>{5C22544A-7EE6-4342-B048-85BDC9FD1C3A}</a:tableStyleId>
              </a:tblPr>
              <a:tblGrid>
                <a:gridCol w="3573462">
                  <a:extLst>
                    <a:ext uri="{9D8B030D-6E8A-4147-A177-3AD203B41FA5}">
                      <a16:colId xmlns:a16="http://schemas.microsoft.com/office/drawing/2014/main" val="2879050716"/>
                    </a:ext>
                  </a:extLst>
                </a:gridCol>
                <a:gridCol w="2895600">
                  <a:extLst>
                    <a:ext uri="{9D8B030D-6E8A-4147-A177-3AD203B41FA5}">
                      <a16:colId xmlns:a16="http://schemas.microsoft.com/office/drawing/2014/main" val="4036489133"/>
                    </a:ext>
                  </a:extLst>
                </a:gridCol>
                <a:gridCol w="2065338">
                  <a:extLst>
                    <a:ext uri="{9D8B030D-6E8A-4147-A177-3AD203B41FA5}">
                      <a16:colId xmlns:a16="http://schemas.microsoft.com/office/drawing/2014/main" val="1147835472"/>
                    </a:ext>
                  </a:extLst>
                </a:gridCol>
              </a:tblGrid>
              <a:tr h="370840">
                <a:tc>
                  <a:txBody>
                    <a:bodyPr/>
                    <a:lstStyle/>
                    <a:p>
                      <a:pPr algn="l" fontAlgn="b"/>
                      <a:r>
                        <a:rPr lang="en-US" sz="2000" b="1" u="sng" strike="noStrike" dirty="0">
                          <a:solidFill>
                            <a:schemeClr val="tx1"/>
                          </a:solidFill>
                          <a:effectLst/>
                        </a:rPr>
                        <a:t>When Inventory Error:</a:t>
                      </a:r>
                      <a:endParaRPr lang="en-US" sz="2000" b="1" i="0" u="sng"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none" strike="noStrike" dirty="0">
                          <a:solidFill>
                            <a:schemeClr val="tx1"/>
                          </a:solidFill>
                          <a:effectLst/>
                        </a:rPr>
                        <a:t>Cost of </a:t>
                      </a:r>
                    </a:p>
                    <a:p>
                      <a:pPr algn="ctr" fontAlgn="b"/>
                      <a:r>
                        <a:rPr lang="en-US" sz="2000" b="1" u="sng" strike="noStrike" dirty="0">
                          <a:solidFill>
                            <a:schemeClr val="tx1"/>
                          </a:solidFill>
                          <a:effectLst/>
                        </a:rPr>
                        <a:t>Goods Sold Is:</a:t>
                      </a:r>
                      <a:endParaRPr lang="en-US" sz="2000" b="1" i="0" u="sng"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b="1" u="sng" strike="noStrike" dirty="0">
                          <a:solidFill>
                            <a:schemeClr val="tx1"/>
                          </a:solidFill>
                          <a:effectLst/>
                        </a:rPr>
                        <a:t>Net Income Is:</a:t>
                      </a:r>
                      <a:endParaRPr lang="en-US" sz="2000" b="1" i="0" u="sng"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459779005"/>
                  </a:ext>
                </a:extLst>
              </a:tr>
              <a:tr h="370840">
                <a:tc>
                  <a:txBody>
                    <a:bodyPr/>
                    <a:lstStyle/>
                    <a:p>
                      <a:pPr algn="l" fontAlgn="b"/>
                      <a:r>
                        <a:rPr lang="en-US" sz="2000" u="none" strike="noStrike" dirty="0">
                          <a:solidFill>
                            <a:schemeClr val="tx1"/>
                          </a:solidFill>
                          <a:effectLst/>
                        </a:rPr>
                        <a:t>Understates beginning inventory</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u="none" strike="noStrike" dirty="0">
                          <a:solidFill>
                            <a:schemeClr val="tx1"/>
                          </a:solidFill>
                          <a:effectLst/>
                        </a:rPr>
                        <a:t>Understated</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u="none" strike="noStrike" dirty="0">
                          <a:solidFill>
                            <a:schemeClr val="tx1"/>
                          </a:solidFill>
                          <a:effectLst/>
                        </a:rPr>
                        <a:t>Overstated</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50386620"/>
                  </a:ext>
                </a:extLst>
              </a:tr>
              <a:tr h="370840">
                <a:tc>
                  <a:txBody>
                    <a:bodyPr/>
                    <a:lstStyle/>
                    <a:p>
                      <a:pPr algn="l" fontAlgn="b"/>
                      <a:r>
                        <a:rPr lang="en-US" sz="2000" u="none" strike="noStrike" dirty="0">
                          <a:solidFill>
                            <a:schemeClr val="tx1"/>
                          </a:solidFill>
                          <a:effectLst/>
                        </a:rPr>
                        <a:t>Overstates beginning inventory</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u="none" strike="noStrike" dirty="0">
                          <a:solidFill>
                            <a:schemeClr val="tx1"/>
                          </a:solidFill>
                          <a:effectLst/>
                        </a:rPr>
                        <a:t>Overstated</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u="none" strike="noStrike" dirty="0">
                          <a:solidFill>
                            <a:schemeClr val="tx1"/>
                          </a:solidFill>
                          <a:effectLst/>
                        </a:rPr>
                        <a:t>Understated</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32361895"/>
                  </a:ext>
                </a:extLst>
              </a:tr>
              <a:tr h="370840">
                <a:tc>
                  <a:txBody>
                    <a:bodyPr/>
                    <a:lstStyle/>
                    <a:p>
                      <a:pPr algn="l" fontAlgn="b"/>
                      <a:r>
                        <a:rPr lang="en-US" sz="2000" u="none" strike="noStrike" dirty="0">
                          <a:solidFill>
                            <a:schemeClr val="tx1"/>
                          </a:solidFill>
                          <a:effectLst/>
                        </a:rPr>
                        <a:t>Understates ending inventory</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u="none" strike="noStrike" dirty="0">
                          <a:solidFill>
                            <a:schemeClr val="tx1"/>
                          </a:solidFill>
                          <a:effectLst/>
                        </a:rPr>
                        <a:t>Overstated</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u="none" strike="noStrike" dirty="0">
                          <a:solidFill>
                            <a:schemeClr val="tx1"/>
                          </a:solidFill>
                          <a:effectLst/>
                        </a:rPr>
                        <a:t>Understated</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2945791"/>
                  </a:ext>
                </a:extLst>
              </a:tr>
              <a:tr h="370840">
                <a:tc>
                  <a:txBody>
                    <a:bodyPr/>
                    <a:lstStyle/>
                    <a:p>
                      <a:pPr algn="l" fontAlgn="b"/>
                      <a:r>
                        <a:rPr lang="en-US" sz="2000" u="none" strike="noStrike" dirty="0">
                          <a:solidFill>
                            <a:schemeClr val="tx1"/>
                          </a:solidFill>
                          <a:effectLst/>
                        </a:rPr>
                        <a:t>Overstated ending inventory</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u="none" strike="noStrike" dirty="0">
                          <a:solidFill>
                            <a:schemeClr val="tx1"/>
                          </a:solidFill>
                          <a:effectLst/>
                        </a:rPr>
                        <a:t>Understated</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2000" u="none" strike="noStrike" dirty="0">
                          <a:solidFill>
                            <a:schemeClr val="tx1"/>
                          </a:solidFill>
                          <a:effectLst/>
                        </a:rPr>
                        <a:t>Overstated</a:t>
                      </a:r>
                      <a:endParaRPr lang="en-US" sz="2000" b="0" i="0" u="none" strike="noStrike" dirty="0">
                        <a:solidFill>
                          <a:schemeClr val="tx1"/>
                        </a:solidFill>
                        <a:effectLst/>
                        <a:latin typeface="Calibri" panose="020F050202020403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10152142"/>
                  </a:ext>
                </a:extLst>
              </a:tr>
            </a:tbl>
          </a:graphicData>
        </a:graphic>
      </p:graphicFrame>
      <p:sp>
        <p:nvSpPr>
          <p:cNvPr id="6" name="Slide Number Placeholder 5">
            <a:extLst>
              <a:ext uri="{FF2B5EF4-FFF2-40B4-BE49-F238E27FC236}">
                <a16:creationId xmlns:a16="http://schemas.microsoft.com/office/drawing/2014/main" id="{E0CBE42F-64CA-4908-A404-25066AB639F9}"/>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7" name="Footer Placeholder 6">
            <a:extLst>
              <a:ext uri="{FF2B5EF4-FFF2-40B4-BE49-F238E27FC236}">
                <a16:creationId xmlns:a16="http://schemas.microsoft.com/office/drawing/2014/main" id="{8794C4FC-8735-4096-8E26-BEF069507FD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52283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EC16-72A3-40F9-BAE9-C6F61FBC5271}"/>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Income Statement Effects </a:t>
            </a:r>
            <a:r>
              <a:rPr lang="en-US" sz="2400" dirty="0">
                <a:ea typeface="Source Sans Pro" charset="0"/>
                <a:cs typeface="Calibri" panose="020F0502020204030204" pitchFamily="34" charset="0"/>
              </a:rPr>
              <a:t>(2 of 5)</a:t>
            </a:r>
            <a:endParaRPr lang="en-US" dirty="0"/>
          </a:p>
        </p:txBody>
      </p:sp>
      <p:sp>
        <p:nvSpPr>
          <p:cNvPr id="3" name="Content Placeholder 2">
            <a:extLst>
              <a:ext uri="{FF2B5EF4-FFF2-40B4-BE49-F238E27FC236}">
                <a16:creationId xmlns:a16="http://schemas.microsoft.com/office/drawing/2014/main" id="{BB6EC68B-0383-45F8-8DB3-8515609E671B}"/>
              </a:ext>
            </a:extLst>
          </p:cNvPr>
          <p:cNvSpPr>
            <a:spLocks noGrp="1"/>
          </p:cNvSpPr>
          <p:nvPr>
            <p:ph sz="quarter" idx="16"/>
          </p:nvPr>
        </p:nvSpPr>
        <p:spPr>
          <a:xfrm>
            <a:off x="304800" y="1752600"/>
            <a:ext cx="8534400" cy="4419600"/>
          </a:xfrm>
        </p:spPr>
        <p:txBody>
          <a:bodyPr/>
          <a:lstStyle/>
          <a:p>
            <a:pPr>
              <a:buClr>
                <a:srgbClr val="990000"/>
              </a:buClr>
            </a:pPr>
            <a:r>
              <a:rPr lang="en-US" altLang="en-US" b="1" dirty="0"/>
              <a:t>Inventory errors </a:t>
            </a:r>
            <a:r>
              <a:rPr lang="en-US" altLang="en-US" dirty="0"/>
              <a:t>affect the computation of cost of goods sold and net income </a:t>
            </a:r>
            <a:r>
              <a:rPr lang="en-US" altLang="en-US" b="1" dirty="0"/>
              <a:t>in</a:t>
            </a:r>
            <a:r>
              <a:rPr lang="en-US" altLang="en-US" dirty="0"/>
              <a:t> </a:t>
            </a:r>
            <a:r>
              <a:rPr lang="en-US" altLang="en-US" b="1" dirty="0"/>
              <a:t>two</a:t>
            </a:r>
            <a:r>
              <a:rPr lang="en-US" altLang="en-US" dirty="0"/>
              <a:t> </a:t>
            </a:r>
            <a:r>
              <a:rPr lang="en-US" altLang="en-US" b="1" dirty="0"/>
              <a:t>periods</a:t>
            </a:r>
            <a:r>
              <a:rPr lang="en-US" altLang="en-US" dirty="0"/>
              <a:t>.</a:t>
            </a:r>
          </a:p>
          <a:p>
            <a:pPr marL="292608" indent="-292608">
              <a:buClr>
                <a:srgbClr val="990000"/>
              </a:buClr>
              <a:buFont typeface="Arial" panose="020B0604020202020204" pitchFamily="34" charset="0"/>
              <a:buChar char="•"/>
            </a:pPr>
            <a:r>
              <a:rPr lang="en-US" altLang="en-US" dirty="0"/>
              <a:t>An error in ending inventory of current period will have a </a:t>
            </a:r>
            <a:r>
              <a:rPr lang="en-US" altLang="en-US" b="1" dirty="0"/>
              <a:t>reverse effect on net income of next accounting period</a:t>
            </a:r>
          </a:p>
          <a:p>
            <a:pPr marL="292608" indent="-292608">
              <a:buClr>
                <a:srgbClr val="990000"/>
              </a:buClr>
              <a:buFont typeface="Arial" panose="020B0604020202020204" pitchFamily="34" charset="0"/>
              <a:buChar char="•"/>
            </a:pPr>
            <a:r>
              <a:rPr lang="en-US" altLang="en-US" dirty="0"/>
              <a:t>Over two years, total net income is correct because errors </a:t>
            </a:r>
            <a:r>
              <a:rPr lang="en-US" altLang="en-US" b="1" dirty="0"/>
              <a:t>offset each other</a:t>
            </a:r>
          </a:p>
          <a:p>
            <a:pPr marL="292608" indent="-292608">
              <a:buClr>
                <a:srgbClr val="990000"/>
              </a:buClr>
              <a:buFont typeface="Arial" panose="020B0604020202020204" pitchFamily="34" charset="0"/>
              <a:buChar char="•"/>
            </a:pPr>
            <a:r>
              <a:rPr lang="en-US" altLang="en-US" dirty="0"/>
              <a:t>Ending inventory depends entirely on accuracy of taking and costing inventor</a:t>
            </a:r>
            <a:endParaRPr lang="en-US" dirty="0"/>
          </a:p>
        </p:txBody>
      </p:sp>
      <p:sp>
        <p:nvSpPr>
          <p:cNvPr id="4" name="Slide Number Placeholder 3">
            <a:extLst>
              <a:ext uri="{FF2B5EF4-FFF2-40B4-BE49-F238E27FC236}">
                <a16:creationId xmlns:a16="http://schemas.microsoft.com/office/drawing/2014/main" id="{F072BC12-4541-4DA4-ABDC-1C7249613540}"/>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539E4DA5-F223-4374-95BD-0D9796592F8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7477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99AE-C143-44DA-8507-784C0F90F899}"/>
              </a:ext>
            </a:extLst>
          </p:cNvPr>
          <p:cNvSpPr>
            <a:spLocks noGrp="1"/>
          </p:cNvSpPr>
          <p:nvPr>
            <p:ph type="title"/>
          </p:nvPr>
        </p:nvSpPr>
        <p:spPr/>
        <p:txBody>
          <a:bodyPr>
            <a:normAutofit/>
          </a:bodyPr>
          <a:lstStyle/>
          <a:p>
            <a:r>
              <a:rPr lang="en-US" b="1" dirty="0">
                <a:latin typeface="Calibri" panose="020F0502020204030204" pitchFamily="34" charset="0"/>
                <a:ea typeface="Source Sans Pro" charset="0"/>
                <a:cs typeface="Calibri" panose="020F0502020204030204" pitchFamily="34" charset="0"/>
              </a:rPr>
              <a:t>Determining Inventory Quantities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32FC963A-B681-471D-8186-C26918A4249F}"/>
              </a:ext>
            </a:extLst>
          </p:cNvPr>
          <p:cNvSpPr>
            <a:spLocks noGrp="1"/>
          </p:cNvSpPr>
          <p:nvPr>
            <p:ph sz="quarter" idx="16"/>
          </p:nvPr>
        </p:nvSpPr>
        <p:spPr>
          <a:xfrm>
            <a:off x="304800" y="1828800"/>
            <a:ext cx="8534400" cy="2362200"/>
          </a:xfrm>
        </p:spPr>
        <p:txBody>
          <a:bodyPr/>
          <a:lstStyle/>
          <a:p>
            <a:pPr marL="0" lvl="2" indent="0">
              <a:spcBef>
                <a:spcPts val="1000"/>
              </a:spcBef>
              <a:buClr>
                <a:srgbClr val="990000"/>
              </a:buClr>
              <a:buSzPct val="100000"/>
              <a:buNone/>
            </a:pPr>
            <a:r>
              <a:rPr lang="en-US" altLang="en-US" sz="2800" b="1" dirty="0"/>
              <a:t>Physical Inventory taken for two reasons:</a:t>
            </a:r>
          </a:p>
          <a:p>
            <a:pPr marL="0" lvl="2" indent="0">
              <a:spcBef>
                <a:spcPts val="1000"/>
              </a:spcBef>
              <a:buClr>
                <a:srgbClr val="990000"/>
              </a:buClr>
              <a:buSzPct val="100000"/>
              <a:buNone/>
            </a:pPr>
            <a:r>
              <a:rPr lang="en-US" altLang="en-US" sz="2800" b="1" dirty="0"/>
              <a:t>Perpetual System</a:t>
            </a:r>
          </a:p>
          <a:p>
            <a:pPr marL="402336" lvl="2" indent="-402336">
              <a:spcBef>
                <a:spcPts val="1000"/>
              </a:spcBef>
              <a:buClr>
                <a:schemeClr val="accent2"/>
              </a:buClr>
              <a:buSzPct val="100000"/>
              <a:buFont typeface="+mj-lt"/>
              <a:buAutoNum type="arabicPeriod"/>
            </a:pPr>
            <a:r>
              <a:rPr lang="en-US" altLang="en-US" sz="2800" dirty="0"/>
              <a:t>Check accuracy of </a:t>
            </a:r>
            <a:r>
              <a:rPr lang="en-US" altLang="en-US" sz="2800"/>
              <a:t>inventory records</a:t>
            </a:r>
            <a:endParaRPr lang="en-US" altLang="en-US" sz="2800" dirty="0"/>
          </a:p>
          <a:p>
            <a:pPr marL="402336" lvl="2" indent="-402336">
              <a:spcBef>
                <a:spcPts val="1000"/>
              </a:spcBef>
              <a:buClr>
                <a:schemeClr val="accent2"/>
              </a:buClr>
              <a:buSzPct val="100000"/>
              <a:buFont typeface="+mj-lt"/>
              <a:buAutoNum type="arabicPeriod"/>
            </a:pPr>
            <a:r>
              <a:rPr lang="en-US" altLang="en-US" sz="2800" dirty="0"/>
              <a:t>Determine amount of inventory lost due to wasted raw materials, shoplifting, or </a:t>
            </a:r>
            <a:r>
              <a:rPr lang="en-US" altLang="en-US" sz="2800"/>
              <a:t>employee theft</a:t>
            </a:r>
            <a:endParaRPr lang="en-US" altLang="en-US" sz="2800" dirty="0"/>
          </a:p>
        </p:txBody>
      </p:sp>
      <p:sp>
        <p:nvSpPr>
          <p:cNvPr id="7" name="Content Placeholder 6"/>
          <p:cNvSpPr>
            <a:spLocks noGrp="1"/>
          </p:cNvSpPr>
          <p:nvPr>
            <p:ph sz="quarter" idx="18"/>
          </p:nvPr>
        </p:nvSpPr>
        <p:spPr>
          <a:xfrm>
            <a:off x="313267" y="4341284"/>
            <a:ext cx="8373533" cy="1907116"/>
          </a:xfrm>
        </p:spPr>
        <p:txBody>
          <a:bodyPr/>
          <a:lstStyle/>
          <a:p>
            <a:pPr marL="0" lvl="2" indent="0">
              <a:spcBef>
                <a:spcPts val="1000"/>
              </a:spcBef>
              <a:buSzPct val="100000"/>
              <a:buNone/>
            </a:pPr>
            <a:r>
              <a:rPr lang="en-US" altLang="en-US" sz="2800" b="1" dirty="0"/>
              <a:t>Periodic System</a:t>
            </a:r>
          </a:p>
          <a:p>
            <a:pPr marL="402336" lvl="2" indent="-402336">
              <a:spcBef>
                <a:spcPts val="1000"/>
              </a:spcBef>
              <a:buClr>
                <a:schemeClr val="accent2"/>
              </a:buClr>
              <a:buSzPct val="100000"/>
              <a:buFont typeface="+mj-lt"/>
              <a:buAutoNum type="arabicPeriod"/>
            </a:pPr>
            <a:r>
              <a:rPr lang="en-US" altLang="en-US" sz="2800" dirty="0"/>
              <a:t>Determine the inventory </a:t>
            </a:r>
            <a:r>
              <a:rPr lang="en-US" altLang="en-US" sz="2800"/>
              <a:t>on hand </a:t>
            </a:r>
            <a:r>
              <a:rPr lang="en-IN" sz="2800"/>
              <a:t>at the balance sheet date</a:t>
            </a:r>
            <a:r>
              <a:rPr lang="en-US" altLang="en-US" sz="2800"/>
              <a:t> </a:t>
            </a:r>
            <a:endParaRPr lang="en-US" altLang="en-US" sz="2800" dirty="0"/>
          </a:p>
          <a:p>
            <a:pPr marL="402336" lvl="2" indent="-402336">
              <a:spcBef>
                <a:spcPts val="1000"/>
              </a:spcBef>
              <a:buClr>
                <a:schemeClr val="accent2"/>
              </a:buClr>
              <a:buSzPct val="100000"/>
              <a:buFont typeface="+mj-lt"/>
              <a:buAutoNum type="arabicPeriod"/>
            </a:pPr>
            <a:r>
              <a:rPr lang="en-US" altLang="en-US" sz="2800" dirty="0"/>
              <a:t>Determine the cost of goods sold for </a:t>
            </a:r>
            <a:r>
              <a:rPr lang="en-US" altLang="en-US" sz="2800"/>
              <a:t>the period</a:t>
            </a:r>
            <a:endParaRPr lang="en-IN" sz="2800" dirty="0"/>
          </a:p>
        </p:txBody>
      </p:sp>
      <p:sp>
        <p:nvSpPr>
          <p:cNvPr id="4" name="Slide Number Placeholder 3">
            <a:extLst>
              <a:ext uri="{FF2B5EF4-FFF2-40B4-BE49-F238E27FC236}">
                <a16:creationId xmlns:a16="http://schemas.microsoft.com/office/drawing/2014/main" id="{AF91681D-D839-4163-B28F-EF4A4BA052F0}"/>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FAC8162B-1706-4DA7-8685-567C3BE4B88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59123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7B82-DD2B-49AC-82A5-B9C1C024413E}"/>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Income Statement Effects </a:t>
            </a:r>
            <a:r>
              <a:rPr lang="en-US" sz="2400" dirty="0">
                <a:ea typeface="Source Sans Pro" charset="0"/>
                <a:cs typeface="Calibri" panose="020F0502020204030204" pitchFamily="34" charset="0"/>
              </a:rPr>
              <a:t>(3 of 5)</a:t>
            </a:r>
            <a:endParaRPr lang="en-US" dirty="0"/>
          </a:p>
        </p:txBody>
      </p:sp>
      <p:pic>
        <p:nvPicPr>
          <p:cNvPr id="7" name="Content Placeholder 6" descr="An illustration displays effects of inventory errors on two years' income statements. It contains three columns, the first column has the parameters, the second has 2019, and the third has 2020. The columns 2019 and 2020 are further divided into incorrect, and correct. The account titles listed in the first column with their respective balances are as follows: Sales has incorrect balance of $80,000, and correct balance of $80,000 in 2019; and incorrect balance of $90,000, and correct balance of $90,000 in 2020. The beginning inventory has incorrect balance of 20,000, and correct balance of 40,000 in 2019; and incorrect balance of 12,000, and correct balance of 15,000 in 2020. The accounts of beginning inventory in 2020 are highlighted in red font. The cost of goods purchased in 2019 has 40,000 as incorrect balance, and 40,000 as correct balance. It displays 68,000 as incorrect balance, and 68,000 as correct balance in 2020. The cost of goods available for 2019 displays 60,000 as incorrect, and 60,000 as correct. The cost of goods available for 2020 shows incorrect balance of 80,000; and correct of 83,000. The ending inventory has incorrect balance of 12,000; and correct balance of 15,000 in 2019 highlighted in red font. It displays incorrect balance of 23,000; and correct balance of 23,000 in 2020. The cost of goods sold for 2019 displays 48,000 as incorrect balance; and 45,000 as correct balance. The cost of goods sold for 2020 displays 57,000 as incorrect balance and 60,000 as correct balance. The gross profit displays 32,000 as incorrect, and 35,000 as correct balance in 2019. The gross profit displays 33,000 as incorrect, and 30,000 as correct balance in 2020. The operating expenses for 2019 display 10,000 as incorrect, and 10,000 as correct. The operating expenses for 2020 display 20,000 as incorrect, and 20,000 as correct. The net income displays $22,000 as incorrect and $25,000 as correct in 2019. The net income $13,000 is displayed as incorrect; and $10,000 as correct in 2020. The difference between incorrect and correct net incomes of 2019 is $3,000, displayed as understated. The difference between the incorrect and correct net incomes of 2020 is $3,000, displayed as overstated. The combined income for the 2- year period is correct. ">
            <a:extLst>
              <a:ext uri="{FF2B5EF4-FFF2-40B4-BE49-F238E27FC236}">
                <a16:creationId xmlns:a16="http://schemas.microsoft.com/office/drawing/2014/main" id="{C74239E7-1067-4B7A-A60B-83C9FACE2B1B}"/>
              </a:ext>
            </a:extLst>
          </p:cNvPr>
          <p:cNvPicPr>
            <a:picLocks noGrp="1" noChangeAspect="1"/>
          </p:cNvPicPr>
          <p:nvPr>
            <p:ph sz="quarter" idx="16"/>
          </p:nvPr>
        </p:nvPicPr>
        <p:blipFill>
          <a:blip r:embed="rId2"/>
          <a:stretch>
            <a:fillRect/>
          </a:stretch>
        </p:blipFill>
        <p:spPr>
          <a:xfrm>
            <a:off x="747095" y="1843633"/>
            <a:ext cx="7649810" cy="4404767"/>
          </a:xfrm>
          <a:prstGeom prst="rect">
            <a:avLst/>
          </a:prstGeom>
        </p:spPr>
      </p:pic>
      <p:sp>
        <p:nvSpPr>
          <p:cNvPr id="5" name="Slide Number Placeholder 4">
            <a:extLst>
              <a:ext uri="{FF2B5EF4-FFF2-40B4-BE49-F238E27FC236}">
                <a16:creationId xmlns:a16="http://schemas.microsoft.com/office/drawing/2014/main" id="{CADBF8F7-11FB-4BC0-9CD1-1634CDB076E5}"/>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6" name="Footer Placeholder 5">
            <a:extLst>
              <a:ext uri="{FF2B5EF4-FFF2-40B4-BE49-F238E27FC236}">
                <a16:creationId xmlns:a16="http://schemas.microsoft.com/office/drawing/2014/main" id="{E1D8ADA5-2906-4B42-B06D-89263E6DC46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91670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261-034C-47BF-BCC2-FC8A3D5C464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Income Statement Effects </a:t>
            </a:r>
            <a:r>
              <a:rPr lang="en-US" sz="2400" dirty="0">
                <a:ea typeface="Source Sans Pro" charset="0"/>
                <a:cs typeface="Calibri" panose="020F0502020204030204" pitchFamily="34" charset="0"/>
              </a:rPr>
              <a:t>(4 of 5)</a:t>
            </a:r>
            <a:endParaRPr lang="en-US" dirty="0"/>
          </a:p>
        </p:txBody>
      </p:sp>
      <p:sp>
        <p:nvSpPr>
          <p:cNvPr id="3" name="Content Placeholder 2">
            <a:extLst>
              <a:ext uri="{FF2B5EF4-FFF2-40B4-BE49-F238E27FC236}">
                <a16:creationId xmlns:a16="http://schemas.microsoft.com/office/drawing/2014/main" id="{AF2FEEC5-FDBE-41A0-B9F4-9CDC25769E04}"/>
              </a:ext>
            </a:extLst>
          </p:cNvPr>
          <p:cNvSpPr>
            <a:spLocks noGrp="1"/>
          </p:cNvSpPr>
          <p:nvPr>
            <p:ph sz="quarter" idx="16"/>
          </p:nvPr>
        </p:nvSpPr>
        <p:spPr/>
        <p:txBody>
          <a:bodyPr/>
          <a:lstStyle/>
          <a:p>
            <a:pPr marL="0" lvl="1" indent="0">
              <a:buClr>
                <a:schemeClr val="tx1"/>
              </a:buClr>
              <a:buNone/>
            </a:pPr>
            <a:r>
              <a:rPr lang="en-US" altLang="en-US" dirty="0">
                <a:cs typeface="Times New Roman" pitchFamily="18" charset="0"/>
              </a:rPr>
              <a:t>Understating ending inventory will overstate:</a:t>
            </a:r>
          </a:p>
          <a:p>
            <a:pPr marL="0" lvl="1" indent="0">
              <a:buClr>
                <a:schemeClr val="tx1"/>
              </a:buClr>
              <a:buNone/>
            </a:pPr>
            <a:r>
              <a:rPr lang="en-US" altLang="en-US" dirty="0">
                <a:solidFill>
                  <a:schemeClr val="accent2"/>
                </a:solidFill>
                <a:cs typeface="Times New Roman" pitchFamily="18" charset="0"/>
              </a:rPr>
              <a:t>a.</a:t>
            </a:r>
            <a:r>
              <a:rPr lang="en-US" altLang="en-US" dirty="0">
                <a:cs typeface="Times New Roman" pitchFamily="18" charset="0"/>
              </a:rPr>
              <a:t> assets</a:t>
            </a:r>
          </a:p>
          <a:p>
            <a:pPr marL="0" lvl="1" indent="0">
              <a:buClr>
                <a:schemeClr val="tx1"/>
              </a:buClr>
              <a:buNone/>
            </a:pPr>
            <a:r>
              <a:rPr lang="en-US" altLang="en-US" dirty="0">
                <a:solidFill>
                  <a:schemeClr val="accent2"/>
                </a:solidFill>
                <a:cs typeface="Times New Roman" pitchFamily="18" charset="0"/>
              </a:rPr>
              <a:t>b. </a:t>
            </a:r>
            <a:r>
              <a:rPr lang="en-US" altLang="en-US" dirty="0">
                <a:cs typeface="Times New Roman" pitchFamily="18" charset="0"/>
              </a:rPr>
              <a:t>cost of goods sold</a:t>
            </a:r>
          </a:p>
          <a:p>
            <a:pPr marL="0" lvl="1" indent="0">
              <a:buClr>
                <a:schemeClr val="tx1"/>
              </a:buClr>
              <a:buNone/>
            </a:pPr>
            <a:r>
              <a:rPr lang="en-US" altLang="en-US" dirty="0">
                <a:solidFill>
                  <a:schemeClr val="accent2"/>
                </a:solidFill>
                <a:cs typeface="Times New Roman" pitchFamily="18" charset="0"/>
              </a:rPr>
              <a:t>c. </a:t>
            </a:r>
            <a:r>
              <a:rPr lang="en-US" altLang="en-US" dirty="0">
                <a:cs typeface="Times New Roman" pitchFamily="18" charset="0"/>
              </a:rPr>
              <a:t>net income</a:t>
            </a:r>
          </a:p>
          <a:p>
            <a:pPr marL="0" lvl="1" indent="0">
              <a:buClr>
                <a:schemeClr val="tx1"/>
              </a:buClr>
              <a:buNone/>
            </a:pPr>
            <a:r>
              <a:rPr lang="en-US" altLang="en-US" dirty="0">
                <a:solidFill>
                  <a:schemeClr val="accent2"/>
                </a:solidFill>
                <a:cs typeface="Times New Roman" pitchFamily="18" charset="0"/>
              </a:rPr>
              <a:t>d. </a:t>
            </a:r>
            <a:r>
              <a:rPr lang="en-US" altLang="en-US" dirty="0">
                <a:cs typeface="Times New Roman" pitchFamily="18" charset="0"/>
              </a:rPr>
              <a:t>stockholders’ equity</a:t>
            </a:r>
          </a:p>
        </p:txBody>
      </p:sp>
      <p:sp>
        <p:nvSpPr>
          <p:cNvPr id="4" name="Slide Number Placeholder 3">
            <a:extLst>
              <a:ext uri="{FF2B5EF4-FFF2-40B4-BE49-F238E27FC236}">
                <a16:creationId xmlns:a16="http://schemas.microsoft.com/office/drawing/2014/main" id="{049E96B1-9AAC-49E6-865D-7366D5AB4A83}"/>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4">
            <a:extLst>
              <a:ext uri="{FF2B5EF4-FFF2-40B4-BE49-F238E27FC236}">
                <a16:creationId xmlns:a16="http://schemas.microsoft.com/office/drawing/2014/main" id="{6D6B3B86-D371-4F36-B960-2C9BF627889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0803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261-034C-47BF-BCC2-FC8A3D5C4647}"/>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Income Statement Effects </a:t>
            </a:r>
            <a:r>
              <a:rPr lang="en-US" sz="2400" dirty="0">
                <a:ea typeface="Source Sans Pro" charset="0"/>
                <a:cs typeface="Calibri" panose="020F0502020204030204" pitchFamily="34" charset="0"/>
              </a:rPr>
              <a:t>(5 of 5)</a:t>
            </a:r>
            <a:endParaRPr lang="en-US" dirty="0"/>
          </a:p>
        </p:txBody>
      </p:sp>
      <p:sp>
        <p:nvSpPr>
          <p:cNvPr id="3" name="Content Placeholder 2">
            <a:extLst>
              <a:ext uri="{FF2B5EF4-FFF2-40B4-BE49-F238E27FC236}">
                <a16:creationId xmlns:a16="http://schemas.microsoft.com/office/drawing/2014/main" id="{AF2FEEC5-FDBE-41A0-B9F4-9CDC25769E04}"/>
              </a:ext>
            </a:extLst>
          </p:cNvPr>
          <p:cNvSpPr>
            <a:spLocks noGrp="1"/>
          </p:cNvSpPr>
          <p:nvPr>
            <p:ph sz="quarter" idx="16"/>
          </p:nvPr>
        </p:nvSpPr>
        <p:spPr/>
        <p:txBody>
          <a:bodyPr/>
          <a:lstStyle/>
          <a:p>
            <a:pPr marL="0" lvl="1" indent="0">
              <a:buClr>
                <a:schemeClr val="tx1"/>
              </a:buClr>
              <a:buNone/>
            </a:pPr>
            <a:r>
              <a:rPr lang="en-US" altLang="en-US" dirty="0">
                <a:cs typeface="Times New Roman" pitchFamily="18" charset="0"/>
              </a:rPr>
              <a:t>Understating ending inventory will overstate:</a:t>
            </a:r>
          </a:p>
          <a:p>
            <a:pPr marL="0" lvl="1" indent="0">
              <a:buClr>
                <a:schemeClr val="tx1"/>
              </a:buClr>
              <a:buNone/>
            </a:pPr>
            <a:r>
              <a:rPr lang="en-US" altLang="en-US" dirty="0">
                <a:solidFill>
                  <a:schemeClr val="accent2"/>
                </a:solidFill>
                <a:cs typeface="Times New Roman" pitchFamily="18" charset="0"/>
              </a:rPr>
              <a:t>a.</a:t>
            </a:r>
            <a:r>
              <a:rPr lang="en-US" altLang="en-US" dirty="0">
                <a:cs typeface="Times New Roman" pitchFamily="18" charset="0"/>
              </a:rPr>
              <a:t> assets</a:t>
            </a:r>
          </a:p>
          <a:p>
            <a:pPr marL="0" lvl="1" indent="0">
              <a:buClr>
                <a:schemeClr val="tx1"/>
              </a:buClr>
              <a:buNone/>
            </a:pPr>
            <a:r>
              <a:rPr lang="en-US" altLang="en-US" dirty="0">
                <a:solidFill>
                  <a:schemeClr val="accent2"/>
                </a:solidFill>
                <a:cs typeface="Times New Roman" pitchFamily="18" charset="0"/>
              </a:rPr>
              <a:t>b. </a:t>
            </a:r>
            <a:r>
              <a:rPr lang="en-US" altLang="en-US" dirty="0">
                <a:cs typeface="Times New Roman" pitchFamily="18" charset="0"/>
              </a:rPr>
              <a:t>Answer:</a:t>
            </a:r>
            <a:r>
              <a:rPr lang="en-US" altLang="en-US" dirty="0">
                <a:solidFill>
                  <a:schemeClr val="accent2"/>
                </a:solidFill>
                <a:cs typeface="Times New Roman" pitchFamily="18" charset="0"/>
              </a:rPr>
              <a:t> </a:t>
            </a:r>
            <a:r>
              <a:rPr lang="en-US" altLang="en-US" dirty="0">
                <a:cs typeface="Times New Roman" pitchFamily="18" charset="0"/>
              </a:rPr>
              <a:t>cost of goods sold</a:t>
            </a:r>
          </a:p>
          <a:p>
            <a:pPr marL="0" lvl="1" indent="0">
              <a:buClr>
                <a:schemeClr val="tx1"/>
              </a:buClr>
              <a:buNone/>
            </a:pPr>
            <a:r>
              <a:rPr lang="en-US" altLang="en-US" dirty="0">
                <a:solidFill>
                  <a:schemeClr val="accent2"/>
                </a:solidFill>
                <a:cs typeface="Times New Roman" pitchFamily="18" charset="0"/>
              </a:rPr>
              <a:t>c. </a:t>
            </a:r>
            <a:r>
              <a:rPr lang="en-US" altLang="en-US" dirty="0">
                <a:cs typeface="Times New Roman" pitchFamily="18" charset="0"/>
              </a:rPr>
              <a:t>net income</a:t>
            </a:r>
          </a:p>
          <a:p>
            <a:pPr marL="0" lvl="1" indent="0">
              <a:buClr>
                <a:schemeClr val="tx1"/>
              </a:buClr>
              <a:buNone/>
            </a:pPr>
            <a:r>
              <a:rPr lang="en-US" altLang="en-US" dirty="0">
                <a:solidFill>
                  <a:schemeClr val="accent2"/>
                </a:solidFill>
                <a:cs typeface="Times New Roman" pitchFamily="18" charset="0"/>
              </a:rPr>
              <a:t>d. </a:t>
            </a:r>
            <a:r>
              <a:rPr lang="en-US" altLang="en-US" dirty="0">
                <a:cs typeface="Times New Roman" pitchFamily="18" charset="0"/>
              </a:rPr>
              <a:t>stockholders’ equity</a:t>
            </a:r>
          </a:p>
        </p:txBody>
      </p:sp>
      <p:sp>
        <p:nvSpPr>
          <p:cNvPr id="4" name="Slide Number Placeholder 3">
            <a:extLst>
              <a:ext uri="{FF2B5EF4-FFF2-40B4-BE49-F238E27FC236}">
                <a16:creationId xmlns:a16="http://schemas.microsoft.com/office/drawing/2014/main" id="{049E96B1-9AAC-49E6-865D-7366D5AB4A83}"/>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4">
            <a:extLst>
              <a:ext uri="{FF2B5EF4-FFF2-40B4-BE49-F238E27FC236}">
                <a16:creationId xmlns:a16="http://schemas.microsoft.com/office/drawing/2014/main" id="{6D6B3B86-D371-4F36-B960-2C9BF627889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7772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F92E-E9DC-48E5-801C-2CF6DA3E1D9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Balance Sheet Effects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6853712C-F852-4D7D-B4D7-29704E17063D}"/>
              </a:ext>
            </a:extLst>
          </p:cNvPr>
          <p:cNvSpPr>
            <a:spLocks noGrp="1"/>
          </p:cNvSpPr>
          <p:nvPr>
            <p:ph sz="quarter" idx="16"/>
          </p:nvPr>
        </p:nvSpPr>
        <p:spPr>
          <a:xfrm>
            <a:off x="304800" y="1828800"/>
            <a:ext cx="8534400" cy="1600200"/>
          </a:xfrm>
        </p:spPr>
        <p:txBody>
          <a:bodyPr/>
          <a:lstStyle/>
          <a:p>
            <a:pPr>
              <a:buSzPct val="80000"/>
            </a:pPr>
            <a:r>
              <a:rPr lang="en-US" altLang="en-US" dirty="0"/>
              <a:t>Effect of inventory errors on the balance sheet is determined by using the basic accounting equation: Assets = Liabilities + Stockholders’ Equity.</a:t>
            </a:r>
          </a:p>
          <a:p>
            <a:pPr>
              <a:buSzPct val="80000"/>
            </a:pPr>
            <a:r>
              <a:rPr lang="en-US" altLang="en-US" dirty="0"/>
              <a:t>Errors in the ending inventory have the following effects.</a:t>
            </a:r>
          </a:p>
        </p:txBody>
      </p:sp>
      <p:graphicFrame>
        <p:nvGraphicFramePr>
          <p:cNvPr id="8" name="Content Placeholder 7" descr="Table is accessible to screenreaders">
            <a:extLst>
              <a:ext uri="{FF2B5EF4-FFF2-40B4-BE49-F238E27FC236}">
                <a16:creationId xmlns:a16="http://schemas.microsoft.com/office/drawing/2014/main" id="{3DEB6A31-063F-4539-8CD7-D27A8413D861}"/>
              </a:ext>
            </a:extLst>
          </p:cNvPr>
          <p:cNvGraphicFramePr>
            <a:graphicFrameLocks noGrp="1"/>
          </p:cNvGraphicFramePr>
          <p:nvPr>
            <p:ph sz="quarter" idx="17"/>
            <p:extLst>
              <p:ext uri="{D42A27DB-BD31-4B8C-83A1-F6EECF244321}">
                <p14:modId xmlns:p14="http://schemas.microsoft.com/office/powerpoint/2010/main" val="2709245188"/>
              </p:ext>
            </p:extLst>
          </p:nvPr>
        </p:nvGraphicFramePr>
        <p:xfrm>
          <a:off x="304800" y="3810000"/>
          <a:ext cx="8534400" cy="18288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70441112"/>
                    </a:ext>
                  </a:extLst>
                </a:gridCol>
                <a:gridCol w="2133600">
                  <a:extLst>
                    <a:ext uri="{9D8B030D-6E8A-4147-A177-3AD203B41FA5}">
                      <a16:colId xmlns:a16="http://schemas.microsoft.com/office/drawing/2014/main" val="3713926033"/>
                    </a:ext>
                  </a:extLst>
                </a:gridCol>
                <a:gridCol w="2133600">
                  <a:extLst>
                    <a:ext uri="{9D8B030D-6E8A-4147-A177-3AD203B41FA5}">
                      <a16:colId xmlns:a16="http://schemas.microsoft.com/office/drawing/2014/main" val="1987928394"/>
                    </a:ext>
                  </a:extLst>
                </a:gridCol>
                <a:gridCol w="2133600">
                  <a:extLst>
                    <a:ext uri="{9D8B030D-6E8A-4147-A177-3AD203B41FA5}">
                      <a16:colId xmlns:a16="http://schemas.microsoft.com/office/drawing/2014/main" val="4294576909"/>
                    </a:ext>
                  </a:extLst>
                </a:gridCol>
              </a:tblGrid>
              <a:tr h="370840">
                <a:tc>
                  <a:txBody>
                    <a:bodyPr/>
                    <a:lstStyle/>
                    <a:p>
                      <a:pPr algn="ctr" fontAlgn="ctr"/>
                      <a:r>
                        <a:rPr lang="en-US" sz="2400" b="1" i="0" u="none" strike="noStrike" dirty="0">
                          <a:solidFill>
                            <a:srgbClr val="000000"/>
                          </a:solidFill>
                          <a:effectLst/>
                          <a:latin typeface="Calibri" panose="020F0502020204030204" pitchFamily="34" charset="0"/>
                        </a:rPr>
                        <a:t>Ending </a:t>
                      </a:r>
                    </a:p>
                    <a:p>
                      <a:pPr algn="ctr" fontAlgn="ctr"/>
                      <a:r>
                        <a:rPr lang="en-US" sz="2400" b="1" i="0" u="none" strike="noStrike" dirty="0">
                          <a:solidFill>
                            <a:srgbClr val="000000"/>
                          </a:solidFill>
                          <a:effectLst/>
                          <a:latin typeface="Calibri" panose="020F0502020204030204" pitchFamily="34" charset="0"/>
                        </a:rPr>
                        <a:t>Inventory Error</a:t>
                      </a:r>
                    </a:p>
                  </a:txBody>
                  <a:tcPr marL="4233" marR="4233" marT="91440" marB="9144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400" b="1" i="0" u="none" strike="noStrike" dirty="0">
                          <a:solidFill>
                            <a:srgbClr val="000000"/>
                          </a:solidFill>
                          <a:effectLst/>
                          <a:latin typeface="Calibri" panose="020F0502020204030204" pitchFamily="34" charset="0"/>
                        </a:rPr>
                        <a:t>Assets</a:t>
                      </a:r>
                    </a:p>
                  </a:txBody>
                  <a:tcPr marL="4233" marR="4233" marT="91440" marB="9144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400" b="1" i="0" u="none" strike="noStrike" dirty="0">
                          <a:solidFill>
                            <a:srgbClr val="000000"/>
                          </a:solidFill>
                          <a:effectLst/>
                          <a:latin typeface="Calibri" panose="020F0502020204030204" pitchFamily="34" charset="0"/>
                        </a:rPr>
                        <a:t>Liabilities</a:t>
                      </a:r>
                    </a:p>
                  </a:txBody>
                  <a:tcPr marL="4233" marR="4233" marT="91440" marB="9144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400" b="1" i="0" u="none" strike="noStrike" dirty="0">
                          <a:solidFill>
                            <a:schemeClr val="tx1"/>
                          </a:solidFill>
                          <a:effectLst/>
                          <a:latin typeface="Calibri" panose="020F0502020204030204" pitchFamily="34" charset="0"/>
                        </a:rPr>
                        <a:t>Stockholders’ </a:t>
                      </a:r>
                    </a:p>
                    <a:p>
                      <a:pPr algn="ctr" fontAlgn="ctr"/>
                      <a:r>
                        <a:rPr lang="en-US" sz="2400" b="1" i="0" u="none" strike="noStrike" dirty="0">
                          <a:solidFill>
                            <a:schemeClr val="tx1"/>
                          </a:solidFill>
                          <a:effectLst/>
                          <a:latin typeface="Calibri" panose="020F0502020204030204" pitchFamily="34" charset="0"/>
                        </a:rPr>
                        <a:t>Equity</a:t>
                      </a:r>
                    </a:p>
                  </a:txBody>
                  <a:tcPr marT="91440" marB="9144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10913142"/>
                  </a:ext>
                </a:extLst>
              </a:tr>
              <a:tr h="370840">
                <a:tc>
                  <a:txBody>
                    <a:bodyPr/>
                    <a:lstStyle/>
                    <a:p>
                      <a:pPr algn="ctr" fontAlgn="ctr"/>
                      <a:r>
                        <a:rPr lang="en-US" sz="2400" b="1" u="none" strike="noStrike" dirty="0">
                          <a:effectLst/>
                        </a:rPr>
                        <a:t>Overstated</a:t>
                      </a:r>
                    </a:p>
                    <a:p>
                      <a:pPr algn="ctr" fontAlgn="ctr"/>
                      <a:r>
                        <a:rPr lang="en-US" sz="2400" b="1" i="0" u="none" strike="noStrike" dirty="0">
                          <a:solidFill>
                            <a:srgbClr val="000000"/>
                          </a:solidFill>
                          <a:effectLst/>
                          <a:latin typeface="Calibri" panose="020F0502020204030204" pitchFamily="34" charset="0"/>
                        </a:rPr>
                        <a:t>Understated</a:t>
                      </a: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ctr"/>
                      <a:r>
                        <a:rPr lang="en-US" sz="2400" b="1" u="none" strike="noStrike" dirty="0">
                          <a:effectLst/>
                        </a:rPr>
                        <a:t>Overstated</a:t>
                      </a:r>
                    </a:p>
                    <a:p>
                      <a:pPr algn="ctr" fontAlgn="ctr"/>
                      <a:r>
                        <a:rPr lang="en-US" sz="2400" b="1" i="0" u="none" strike="noStrike" dirty="0">
                          <a:solidFill>
                            <a:srgbClr val="000000"/>
                          </a:solidFill>
                          <a:effectLst/>
                          <a:latin typeface="Calibri" panose="020F0502020204030204" pitchFamily="34" charset="0"/>
                        </a:rPr>
                        <a:t>Understated</a:t>
                      </a: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ctr"/>
                      <a:r>
                        <a:rPr lang="en-US" sz="2400" b="1" u="none" strike="noStrike" dirty="0">
                          <a:effectLst/>
                        </a:rPr>
                        <a:t>No effect</a:t>
                      </a:r>
                    </a:p>
                    <a:p>
                      <a:pPr algn="ctr" fontAlgn="ctr"/>
                      <a:r>
                        <a:rPr lang="en-US" sz="2400" b="1" i="0" u="none" strike="noStrike" dirty="0">
                          <a:solidFill>
                            <a:srgbClr val="000000"/>
                          </a:solidFill>
                          <a:effectLst/>
                          <a:latin typeface="Calibri" panose="020F0502020204030204" pitchFamily="34" charset="0"/>
                        </a:rPr>
                        <a:t>No effect</a:t>
                      </a: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ctr"/>
                      <a:r>
                        <a:rPr lang="en-US" sz="2400" b="1" u="none" strike="noStrike" dirty="0">
                          <a:effectLst/>
                        </a:rPr>
                        <a:t>Overstated</a:t>
                      </a:r>
                    </a:p>
                    <a:p>
                      <a:pPr algn="ctr" fontAlgn="ctr"/>
                      <a:r>
                        <a:rPr lang="en-US" sz="2400" b="1" i="0" u="none" strike="noStrike" dirty="0">
                          <a:solidFill>
                            <a:srgbClr val="000000"/>
                          </a:solidFill>
                          <a:effectLst/>
                          <a:latin typeface="Calibri" panose="020F0502020204030204" pitchFamily="34" charset="0"/>
                        </a:rPr>
                        <a:t>Understated</a:t>
                      </a:r>
                    </a:p>
                  </a:txBody>
                  <a:tcPr marT="91440" marB="91440" anchor="ct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2962204203"/>
                  </a:ext>
                </a:extLst>
              </a:tr>
            </a:tbl>
          </a:graphicData>
        </a:graphic>
      </p:graphicFrame>
      <p:sp>
        <p:nvSpPr>
          <p:cNvPr id="6" name="Slide Number Placeholder 5">
            <a:extLst>
              <a:ext uri="{FF2B5EF4-FFF2-40B4-BE49-F238E27FC236}">
                <a16:creationId xmlns:a16="http://schemas.microsoft.com/office/drawing/2014/main" id="{5F6E5DE4-0AA5-450C-AFA6-3B3452224B00}"/>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7" name="Footer Placeholder 6">
            <a:extLst>
              <a:ext uri="{FF2B5EF4-FFF2-40B4-BE49-F238E27FC236}">
                <a16:creationId xmlns:a16="http://schemas.microsoft.com/office/drawing/2014/main" id="{33863C80-BB78-434C-A009-2ADBF83AFD3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62438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03C12CA8-C9CE-4EEC-9E2D-641FF702A621}"/>
              </a:ext>
            </a:extLst>
          </p:cNvPr>
          <p:cNvSpPr>
            <a:spLocks noGrp="1"/>
          </p:cNvSpPr>
          <p:nvPr>
            <p:ph type="title"/>
          </p:nvPr>
        </p:nvSpPr>
        <p:spPr/>
        <p:txBody>
          <a:bodyPr/>
          <a:lstStyle/>
          <a:p>
            <a:r>
              <a:rPr lang="en-US" b="1" dirty="0">
                <a:ea typeface="Source Sans Pro" charset="0"/>
              </a:rPr>
              <a:t>Do It! 3: </a:t>
            </a:r>
            <a:r>
              <a:rPr lang="en-US" b="1" dirty="0">
                <a:solidFill>
                  <a:srgbClr val="196E78"/>
                </a:solidFill>
                <a:ea typeface="Source Sans Pro" charset="0"/>
              </a:rPr>
              <a:t>Inventory Errors</a:t>
            </a:r>
            <a:endParaRPr lang="en-US" dirty="0"/>
          </a:p>
        </p:txBody>
      </p:sp>
      <p:sp>
        <p:nvSpPr>
          <p:cNvPr id="29" name="Content Placeholder 28">
            <a:extLst>
              <a:ext uri="{FF2B5EF4-FFF2-40B4-BE49-F238E27FC236}">
                <a16:creationId xmlns:a16="http://schemas.microsoft.com/office/drawing/2014/main" id="{74332BD0-4AC8-4BFF-A596-1D18D6FADE61}"/>
              </a:ext>
            </a:extLst>
          </p:cNvPr>
          <p:cNvSpPr>
            <a:spLocks noGrp="1"/>
          </p:cNvSpPr>
          <p:nvPr>
            <p:ph sz="quarter" idx="16"/>
          </p:nvPr>
        </p:nvSpPr>
        <p:spPr>
          <a:xfrm>
            <a:off x="304800" y="1828800"/>
            <a:ext cx="8534400" cy="1600200"/>
          </a:xfrm>
        </p:spPr>
        <p:txBody>
          <a:bodyPr/>
          <a:lstStyle/>
          <a:p>
            <a:r>
              <a:rPr lang="en-US" dirty="0"/>
              <a:t>Visual Company overstated its 2019 ending inventory by $22,000. Determine the impact this error has on ending inventory, cost of goods sold, and owner’s equity in 2019 and 2020.</a:t>
            </a:r>
          </a:p>
        </p:txBody>
      </p:sp>
      <p:sp>
        <p:nvSpPr>
          <p:cNvPr id="30" name="Content Placeholder 29">
            <a:extLst>
              <a:ext uri="{FF2B5EF4-FFF2-40B4-BE49-F238E27FC236}">
                <a16:creationId xmlns:a16="http://schemas.microsoft.com/office/drawing/2014/main" id="{D53907FF-3B99-430D-A401-BF247C4AEBA3}"/>
              </a:ext>
            </a:extLst>
          </p:cNvPr>
          <p:cNvSpPr>
            <a:spLocks noGrp="1"/>
          </p:cNvSpPr>
          <p:nvPr>
            <p:ph sz="quarter" idx="17"/>
          </p:nvPr>
        </p:nvSpPr>
        <p:spPr>
          <a:xfrm>
            <a:off x="290286" y="3397703"/>
            <a:ext cx="1549043" cy="365125"/>
          </a:xfrm>
        </p:spPr>
        <p:txBody>
          <a:bodyPr/>
          <a:lstStyle/>
          <a:p>
            <a:r>
              <a:rPr lang="en-US" altLang="en-US" b="1" dirty="0"/>
              <a:t>Solution</a:t>
            </a:r>
            <a:endParaRPr lang="en-US" dirty="0"/>
          </a:p>
        </p:txBody>
      </p:sp>
      <p:graphicFrame>
        <p:nvGraphicFramePr>
          <p:cNvPr id="49" name="Content Placeholder 48" descr="Table is accessible to screenreaders">
            <a:extLst>
              <a:ext uri="{FF2B5EF4-FFF2-40B4-BE49-F238E27FC236}">
                <a16:creationId xmlns:a16="http://schemas.microsoft.com/office/drawing/2014/main" id="{C304F644-C9E5-4599-8818-1CE9A37DF013}"/>
              </a:ext>
            </a:extLst>
          </p:cNvPr>
          <p:cNvGraphicFramePr>
            <a:graphicFrameLocks noGrp="1"/>
          </p:cNvGraphicFramePr>
          <p:nvPr>
            <p:ph sz="quarter" idx="18"/>
            <p:extLst>
              <p:ext uri="{D42A27DB-BD31-4B8C-83A1-F6EECF244321}">
                <p14:modId xmlns:p14="http://schemas.microsoft.com/office/powerpoint/2010/main" val="3368665854"/>
              </p:ext>
            </p:extLst>
          </p:nvPr>
        </p:nvGraphicFramePr>
        <p:xfrm>
          <a:off x="501444" y="4008120"/>
          <a:ext cx="8153400" cy="170688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849643839"/>
                    </a:ext>
                  </a:extLst>
                </a:gridCol>
                <a:gridCol w="2717800">
                  <a:extLst>
                    <a:ext uri="{9D8B030D-6E8A-4147-A177-3AD203B41FA5}">
                      <a16:colId xmlns:a16="http://schemas.microsoft.com/office/drawing/2014/main" val="2746409740"/>
                    </a:ext>
                  </a:extLst>
                </a:gridCol>
                <a:gridCol w="2717800">
                  <a:extLst>
                    <a:ext uri="{9D8B030D-6E8A-4147-A177-3AD203B41FA5}">
                      <a16:colId xmlns:a16="http://schemas.microsoft.com/office/drawing/2014/main" val="2615077105"/>
                    </a:ext>
                  </a:extLst>
                </a:gridCol>
              </a:tblGrid>
              <a:tr h="370840">
                <a:tc>
                  <a:txBody>
                    <a:bodyPr/>
                    <a:lstStyle/>
                    <a:p>
                      <a:endParaRPr lang="en-US" sz="2200" b="0" dirty="0">
                        <a:solidFill>
                          <a:schemeClr val="tx1"/>
                        </a:solidFill>
                      </a:endParaRPr>
                    </a:p>
                  </a:txBody>
                  <a:tcPr>
                    <a:solidFill>
                      <a:schemeClr val="bg2"/>
                    </a:solidFill>
                  </a:tcPr>
                </a:tc>
                <a:tc>
                  <a:txBody>
                    <a:bodyPr/>
                    <a:lstStyle/>
                    <a:p>
                      <a:pPr algn="ctr"/>
                      <a:r>
                        <a:rPr lang="en-US" sz="2200" b="0" u="none" strike="noStrike" dirty="0">
                          <a:solidFill>
                            <a:schemeClr val="tx1"/>
                          </a:solidFill>
                          <a:effectLst/>
                        </a:rPr>
                        <a:t>2019</a:t>
                      </a:r>
                      <a:endParaRPr lang="en-US" sz="2200" b="0" dirty="0">
                        <a:solidFill>
                          <a:schemeClr val="tx1"/>
                        </a:solidFill>
                      </a:endParaRPr>
                    </a:p>
                  </a:txBody>
                  <a:tcPr>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u="none" strike="noStrike" dirty="0">
                          <a:solidFill>
                            <a:schemeClr val="tx1"/>
                          </a:solidFill>
                          <a:effectLst/>
                        </a:rPr>
                        <a:t>2020</a:t>
                      </a:r>
                      <a:endParaRPr lang="en-US" sz="2200" b="0" i="0" u="none" strike="noStrike" dirty="0">
                        <a:solidFill>
                          <a:schemeClr val="tx1"/>
                        </a:solidFill>
                        <a:effectLst/>
                        <a:latin typeface="Calibri" panose="020F0502020204030204" pitchFamily="34" charset="0"/>
                      </a:endParaRPr>
                    </a:p>
                  </a:txBody>
                  <a:tcP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53158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u="none" strike="noStrike" dirty="0">
                          <a:solidFill>
                            <a:schemeClr val="tx1"/>
                          </a:solidFill>
                          <a:effectLst/>
                        </a:rPr>
                        <a:t>Ending inventory</a:t>
                      </a:r>
                      <a:endParaRPr lang="en-US" sz="2200" b="0" i="0" u="none" strike="noStrike" dirty="0">
                        <a:solidFill>
                          <a:schemeClr val="tx1"/>
                        </a:solidFill>
                        <a:effectLst/>
                        <a:latin typeface="Calibri" panose="020F0502020204030204" pitchFamily="34" charset="0"/>
                      </a:endParaRP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u="none" strike="noStrike" dirty="0">
                          <a:solidFill>
                            <a:schemeClr val="tx1"/>
                          </a:solidFill>
                          <a:effectLst/>
                        </a:rPr>
                        <a:t>$22,000 overstated</a:t>
                      </a:r>
                      <a:endParaRPr lang="en-US" sz="2200" b="0" i="0" u="none" strike="noStrike" dirty="0">
                        <a:solidFill>
                          <a:schemeClr val="tx1"/>
                        </a:solidFill>
                        <a:effectLst/>
                        <a:latin typeface="Calibri" panose="020F0502020204030204" pitchFamily="34" charset="0"/>
                      </a:endParaRPr>
                    </a:p>
                  </a:txBody>
                  <a:tcPr>
                    <a:lnT w="12700" cap="flat" cmpd="sng" algn="ctr">
                      <a:solidFill>
                        <a:schemeClr val="tx1"/>
                      </a:solidFill>
                      <a:prstDash val="solid"/>
                      <a:round/>
                      <a:headEnd type="none" w="med" len="med"/>
                      <a:tailEnd type="none" w="med" len="med"/>
                    </a:lnT>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u="none" strike="noStrike" dirty="0">
                          <a:solidFill>
                            <a:schemeClr val="tx1"/>
                          </a:solidFill>
                          <a:effectLst/>
                        </a:rPr>
                        <a:t>No effect</a:t>
                      </a:r>
                      <a:endParaRPr lang="en-US" sz="2200" b="0" i="0" u="none" strike="noStrike" dirty="0">
                        <a:solidFill>
                          <a:schemeClr val="tx1"/>
                        </a:solidFill>
                        <a:effectLst/>
                        <a:latin typeface="Calibri" panose="020F0502020204030204" pitchFamily="34" charset="0"/>
                      </a:endParaRPr>
                    </a:p>
                  </a:txBody>
                  <a:tcP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159040775"/>
                  </a:ext>
                </a:extLst>
              </a:tr>
              <a:tr h="370840">
                <a:tc>
                  <a:txBody>
                    <a:bodyPr/>
                    <a:lstStyle/>
                    <a:p>
                      <a:r>
                        <a:rPr lang="en-US" sz="2200" b="0" u="none" strike="noStrike" dirty="0">
                          <a:solidFill>
                            <a:schemeClr val="tx1"/>
                          </a:solidFill>
                          <a:effectLst/>
                        </a:rPr>
                        <a:t>Cost of goods sold</a:t>
                      </a:r>
                      <a:endParaRPr lang="en-US" sz="2200" b="0" dirty="0">
                        <a:solidFill>
                          <a:schemeClr val="tx1"/>
                        </a:solidFill>
                      </a:endParaRPr>
                    </a:p>
                  </a:txBody>
                  <a:tcPr>
                    <a:solidFill>
                      <a:schemeClr val="bg2"/>
                    </a:solidFill>
                  </a:tcPr>
                </a:tc>
                <a:tc>
                  <a:txBody>
                    <a:bodyPr/>
                    <a:lstStyle/>
                    <a:p>
                      <a:r>
                        <a:rPr lang="en-US" sz="2200" b="0" u="none" strike="noStrike" dirty="0">
                          <a:solidFill>
                            <a:schemeClr val="tx1"/>
                          </a:solidFill>
                          <a:effectLst/>
                        </a:rPr>
                        <a:t>$22,000 understated</a:t>
                      </a:r>
                      <a:endParaRPr lang="en-US" sz="2200" b="0" dirty="0">
                        <a:solidFill>
                          <a:schemeClr val="tx1"/>
                        </a:solidFill>
                      </a:endParaRP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u="none" strike="noStrike" dirty="0">
                          <a:solidFill>
                            <a:schemeClr val="tx1"/>
                          </a:solidFill>
                          <a:effectLst/>
                        </a:rPr>
                        <a:t>$22,000 overstated</a:t>
                      </a:r>
                      <a:endParaRPr lang="en-US" sz="2200" b="0" i="0" u="none" strike="noStrike" dirty="0">
                        <a:solidFill>
                          <a:schemeClr val="tx1"/>
                        </a:solidFill>
                        <a:effectLst/>
                        <a:latin typeface="Calibri" panose="020F0502020204030204" pitchFamily="34" charset="0"/>
                      </a:endParaRPr>
                    </a:p>
                  </a:txBody>
                  <a:tcPr>
                    <a:solidFill>
                      <a:schemeClr val="bg2"/>
                    </a:solidFill>
                  </a:tcPr>
                </a:tc>
                <a:extLst>
                  <a:ext uri="{0D108BD9-81ED-4DB2-BD59-A6C34878D82A}">
                    <a16:rowId xmlns:a16="http://schemas.microsoft.com/office/drawing/2014/main" val="3140281202"/>
                  </a:ext>
                </a:extLst>
              </a:tr>
              <a:tr h="370840">
                <a:tc>
                  <a:txBody>
                    <a:bodyPr/>
                    <a:lstStyle/>
                    <a:p>
                      <a:r>
                        <a:rPr lang="en-US" sz="2200" b="0" u="none" strike="noStrike" dirty="0">
                          <a:solidFill>
                            <a:schemeClr val="tx1"/>
                          </a:solidFill>
                          <a:effectLst/>
                        </a:rPr>
                        <a:t>Owner’s equity</a:t>
                      </a:r>
                      <a:endParaRPr lang="en-US" sz="2200" b="0" dirty="0">
                        <a:solidFill>
                          <a:schemeClr val="tx1"/>
                        </a:solidFill>
                      </a:endParaRPr>
                    </a:p>
                  </a:txBody>
                  <a:tcPr>
                    <a:solidFill>
                      <a:schemeClr val="bg2"/>
                    </a:solidFill>
                  </a:tcPr>
                </a:tc>
                <a:tc>
                  <a:txBody>
                    <a:bodyPr/>
                    <a:lstStyle/>
                    <a:p>
                      <a:r>
                        <a:rPr lang="en-US" sz="2200" b="0" u="none" strike="noStrike" dirty="0">
                          <a:solidFill>
                            <a:schemeClr val="tx1"/>
                          </a:solidFill>
                          <a:effectLst/>
                        </a:rPr>
                        <a:t>$22,000 overstated</a:t>
                      </a:r>
                      <a:endParaRPr lang="en-US" sz="2200" b="0" dirty="0">
                        <a:solidFill>
                          <a:schemeClr val="tx1"/>
                        </a:solidFill>
                      </a:endParaRPr>
                    </a:p>
                  </a:txBody>
                  <a:tcPr>
                    <a:solidFill>
                      <a:schemeClr val="bg2"/>
                    </a:solidFill>
                  </a:tcPr>
                </a:tc>
                <a:tc>
                  <a:txBody>
                    <a:bodyPr/>
                    <a:lstStyle/>
                    <a:p>
                      <a:r>
                        <a:rPr lang="en-US" sz="2200" b="0" u="none" strike="noStrike" dirty="0">
                          <a:solidFill>
                            <a:schemeClr val="tx1"/>
                          </a:solidFill>
                          <a:effectLst/>
                        </a:rPr>
                        <a:t>No effect</a:t>
                      </a:r>
                      <a:endParaRPr lang="en-US" sz="2200" b="0" dirty="0">
                        <a:solidFill>
                          <a:schemeClr val="tx1"/>
                        </a:solidFill>
                      </a:endParaRPr>
                    </a:p>
                  </a:txBody>
                  <a:tcPr>
                    <a:solidFill>
                      <a:schemeClr val="bg2"/>
                    </a:solidFill>
                  </a:tcPr>
                </a:tc>
                <a:extLst>
                  <a:ext uri="{0D108BD9-81ED-4DB2-BD59-A6C34878D82A}">
                    <a16:rowId xmlns:a16="http://schemas.microsoft.com/office/drawing/2014/main" val="3678457937"/>
                  </a:ext>
                </a:extLst>
              </a:tr>
            </a:tbl>
          </a:graphicData>
        </a:graphic>
      </p:graphicFrame>
      <p:sp>
        <p:nvSpPr>
          <p:cNvPr id="12" name="Slide Number Placeholder 11">
            <a:extLst>
              <a:ext uri="{FF2B5EF4-FFF2-40B4-BE49-F238E27FC236}">
                <a16:creationId xmlns:a16="http://schemas.microsoft.com/office/drawing/2014/main" id="{62A2C2D8-29AF-47E1-8EFA-8A0D93182425}"/>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13" name="Footer Placeholder 12">
            <a:extLst>
              <a:ext uri="{FF2B5EF4-FFF2-40B4-BE49-F238E27FC236}">
                <a16:creationId xmlns:a16="http://schemas.microsoft.com/office/drawing/2014/main" id="{02BDAEAD-F491-44D5-ACC0-70B0AA34ACB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07600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8875-3868-4CEB-AF1D-DC0CC24FF0FF}"/>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Statement Presentation and Analysis </a:t>
            </a:r>
            <a:r>
              <a:rPr lang="en-US" sz="2700" dirty="0">
                <a:latin typeface="Calibri" panose="020F0502020204030204" pitchFamily="34" charset="0"/>
                <a:ea typeface="Source Sans Pro" charset="0"/>
                <a:cs typeface="Calibri" panose="020F0502020204030204" pitchFamily="34" charset="0"/>
              </a:rPr>
              <a:t>(1 of 2)</a:t>
            </a:r>
            <a:endParaRPr lang="en-US" sz="2700" dirty="0"/>
          </a:p>
        </p:txBody>
      </p:sp>
      <p:sp>
        <p:nvSpPr>
          <p:cNvPr id="3" name="Content Placeholder 2">
            <a:extLst>
              <a:ext uri="{FF2B5EF4-FFF2-40B4-BE49-F238E27FC236}">
                <a16:creationId xmlns:a16="http://schemas.microsoft.com/office/drawing/2014/main" id="{74781B10-212B-4966-B248-DB585CCD8336}"/>
              </a:ext>
            </a:extLst>
          </p:cNvPr>
          <p:cNvSpPr>
            <a:spLocks noGrp="1"/>
          </p:cNvSpPr>
          <p:nvPr>
            <p:ph sz="quarter" idx="16"/>
          </p:nvPr>
        </p:nvSpPr>
        <p:spPr>
          <a:xfrm>
            <a:off x="304800" y="1828800"/>
            <a:ext cx="8534400" cy="3962400"/>
          </a:xfrm>
        </p:spPr>
        <p:txBody>
          <a:bodyPr/>
          <a:lstStyle/>
          <a:p>
            <a:pPr>
              <a:buSzPct val="80000"/>
            </a:pPr>
            <a:r>
              <a:rPr lang="en-US" altLang="en-US" b="1" dirty="0">
                <a:solidFill>
                  <a:srgbClr val="990000"/>
                </a:solidFill>
                <a:latin typeface="Calibri" panose="020F0502020204030204" pitchFamily="34" charset="0"/>
              </a:rPr>
              <a:t>Presentation</a:t>
            </a:r>
          </a:p>
          <a:p>
            <a:pPr>
              <a:buSzPct val="80000"/>
            </a:pPr>
            <a:r>
              <a:rPr lang="en-US" altLang="en-US" b="1" dirty="0">
                <a:latin typeface="Calibri" panose="020F0502020204030204" pitchFamily="34" charset="0"/>
              </a:rPr>
              <a:t>Balance Sheet </a:t>
            </a:r>
            <a:r>
              <a:rPr lang="en-US" altLang="en-US" dirty="0">
                <a:latin typeface="Calibri" panose="020F0502020204030204" pitchFamily="34" charset="0"/>
              </a:rPr>
              <a:t>- Inventory classified as current asset. </a:t>
            </a:r>
          </a:p>
          <a:p>
            <a:pPr>
              <a:buSzPct val="80000"/>
            </a:pPr>
            <a:r>
              <a:rPr lang="en-US" altLang="en-US" b="1" dirty="0">
                <a:latin typeface="Calibri" panose="020F0502020204030204" pitchFamily="34" charset="0"/>
              </a:rPr>
              <a:t>Income Statement </a:t>
            </a:r>
            <a:r>
              <a:rPr lang="en-US" altLang="en-US" dirty="0">
                <a:latin typeface="Calibri" panose="020F0502020204030204" pitchFamily="34" charset="0"/>
              </a:rPr>
              <a:t>- Cost of goods sold </a:t>
            </a:r>
            <a:r>
              <a:rPr lang="en-US" altLang="en-US">
                <a:latin typeface="Calibri" panose="020F0502020204030204" pitchFamily="34" charset="0"/>
              </a:rPr>
              <a:t>subtracted from net </a:t>
            </a:r>
            <a:r>
              <a:rPr lang="en-US" altLang="en-US" dirty="0">
                <a:latin typeface="Calibri" panose="020F0502020204030204" pitchFamily="34" charset="0"/>
              </a:rPr>
              <a:t>sales.</a:t>
            </a:r>
          </a:p>
          <a:p>
            <a:pPr>
              <a:buSzPct val="80000"/>
            </a:pPr>
            <a:r>
              <a:rPr lang="en-US" altLang="en-US" dirty="0">
                <a:latin typeface="Calibri" panose="020F0502020204030204" pitchFamily="34" charset="0"/>
              </a:rPr>
              <a:t>There also should be disclosure of</a:t>
            </a:r>
          </a:p>
          <a:p>
            <a:pPr marL="402336" lvl="1" indent="-402336">
              <a:spcBef>
                <a:spcPts val="1000"/>
              </a:spcBef>
              <a:buClr>
                <a:schemeClr val="accent2"/>
              </a:buClr>
              <a:buSzPct val="100000"/>
              <a:buFont typeface="+mj-lt"/>
              <a:buAutoNum type="arabicPeriod"/>
            </a:pPr>
            <a:r>
              <a:rPr lang="en-US" altLang="en-US" sz="2800" dirty="0">
                <a:latin typeface="Calibri" panose="020F0502020204030204" pitchFamily="34" charset="0"/>
              </a:rPr>
              <a:t>major inventory classifications</a:t>
            </a:r>
          </a:p>
          <a:p>
            <a:pPr marL="402336" lvl="1" indent="-402336">
              <a:spcBef>
                <a:spcPts val="1000"/>
              </a:spcBef>
              <a:buClr>
                <a:schemeClr val="accent2"/>
              </a:buClr>
              <a:buSzPct val="100000"/>
              <a:buFont typeface="+mj-lt"/>
              <a:buAutoNum type="arabicPeriod"/>
            </a:pPr>
            <a:r>
              <a:rPr lang="en-US" altLang="en-US" sz="2800" dirty="0">
                <a:latin typeface="Calibri" panose="020F0502020204030204" pitchFamily="34" charset="0"/>
              </a:rPr>
              <a:t>basis of accounting (cost or L</a:t>
            </a:r>
            <a:r>
              <a:rPr lang="en-US" altLang="en-US" sz="100" dirty="0">
                <a:latin typeface="Calibri" panose="020F0502020204030204" pitchFamily="34" charset="0"/>
              </a:rPr>
              <a:t> </a:t>
            </a:r>
            <a:r>
              <a:rPr lang="en-US" altLang="en-US" sz="2800" dirty="0">
                <a:latin typeface="Calibri" panose="020F0502020204030204" pitchFamily="34" charset="0"/>
              </a:rPr>
              <a:t>C</a:t>
            </a:r>
            <a:r>
              <a:rPr lang="en-US" altLang="en-US" sz="100" dirty="0">
                <a:latin typeface="Calibri" panose="020F0502020204030204" pitchFamily="34" charset="0"/>
              </a:rPr>
              <a:t> </a:t>
            </a:r>
            <a:r>
              <a:rPr lang="en-US" altLang="en-US" sz="2800" dirty="0">
                <a:latin typeface="Calibri" panose="020F0502020204030204" pitchFamily="34" charset="0"/>
              </a:rPr>
              <a:t>M) </a:t>
            </a:r>
          </a:p>
          <a:p>
            <a:pPr marL="402336" lvl="1" indent="-402336">
              <a:spcBef>
                <a:spcPts val="1000"/>
              </a:spcBef>
              <a:buClr>
                <a:schemeClr val="accent2"/>
              </a:buClr>
              <a:buSzPct val="100000"/>
              <a:buFont typeface="+mj-lt"/>
              <a:buAutoNum type="arabicPeriod"/>
            </a:pPr>
            <a:r>
              <a:rPr lang="en-US" altLang="en-US" sz="2800">
                <a:latin typeface="Calibri" panose="020F0502020204030204" pitchFamily="34" charset="0"/>
              </a:rPr>
              <a:t>cost </a:t>
            </a:r>
            <a:r>
              <a:rPr lang="en-US" altLang="en-US" sz="2800" dirty="0">
                <a:latin typeface="Calibri" panose="020F0502020204030204" pitchFamily="34" charset="0"/>
              </a:rPr>
              <a:t>method (F</a:t>
            </a:r>
            <a:r>
              <a:rPr lang="en-US" altLang="en-US" sz="100" dirty="0">
                <a:latin typeface="Calibri" panose="020F0502020204030204" pitchFamily="34" charset="0"/>
              </a:rPr>
              <a:t> </a:t>
            </a:r>
            <a:r>
              <a:rPr lang="en-US" altLang="en-US" sz="2800" dirty="0">
                <a:latin typeface="Calibri" panose="020F0502020204030204" pitchFamily="34" charset="0"/>
              </a:rPr>
              <a:t>I</a:t>
            </a:r>
            <a:r>
              <a:rPr lang="en-US" altLang="en-US" sz="100" dirty="0">
                <a:latin typeface="Calibri" panose="020F0502020204030204" pitchFamily="34" charset="0"/>
              </a:rPr>
              <a:t> </a:t>
            </a:r>
            <a:r>
              <a:rPr lang="en-US" altLang="en-US" sz="2800" dirty="0">
                <a:latin typeface="Calibri" panose="020F0502020204030204" pitchFamily="34" charset="0"/>
              </a:rPr>
              <a:t>F</a:t>
            </a:r>
            <a:r>
              <a:rPr lang="en-US" altLang="en-US" sz="100" dirty="0">
                <a:latin typeface="Calibri" panose="020F0502020204030204" pitchFamily="34" charset="0"/>
              </a:rPr>
              <a:t> </a:t>
            </a:r>
            <a:r>
              <a:rPr lang="en-US" altLang="en-US" sz="2800" dirty="0">
                <a:latin typeface="Calibri" panose="020F0502020204030204" pitchFamily="34" charset="0"/>
              </a:rPr>
              <a:t>O, L</a:t>
            </a:r>
            <a:r>
              <a:rPr lang="en-US" altLang="en-US" sz="100" dirty="0">
                <a:latin typeface="Calibri" panose="020F0502020204030204" pitchFamily="34" charset="0"/>
              </a:rPr>
              <a:t> </a:t>
            </a:r>
            <a:r>
              <a:rPr lang="en-US" altLang="en-US" sz="2800" dirty="0">
                <a:latin typeface="Calibri" panose="020F0502020204030204" pitchFamily="34" charset="0"/>
              </a:rPr>
              <a:t>I</a:t>
            </a:r>
            <a:r>
              <a:rPr lang="en-US" altLang="en-US" sz="100" dirty="0">
                <a:latin typeface="Calibri" panose="020F0502020204030204" pitchFamily="34" charset="0"/>
              </a:rPr>
              <a:t> </a:t>
            </a:r>
            <a:r>
              <a:rPr lang="en-US" altLang="en-US" sz="2800" dirty="0">
                <a:latin typeface="Calibri" panose="020F0502020204030204" pitchFamily="34" charset="0"/>
              </a:rPr>
              <a:t>F</a:t>
            </a:r>
            <a:r>
              <a:rPr lang="en-US" altLang="en-US" sz="100" dirty="0">
                <a:latin typeface="Calibri" panose="020F0502020204030204" pitchFamily="34" charset="0"/>
              </a:rPr>
              <a:t> </a:t>
            </a:r>
            <a:r>
              <a:rPr lang="en-US" altLang="en-US" sz="2800" dirty="0">
                <a:latin typeface="Calibri" panose="020F0502020204030204" pitchFamily="34" charset="0"/>
              </a:rPr>
              <a:t>O, or average-cost)</a:t>
            </a:r>
          </a:p>
        </p:txBody>
      </p:sp>
      <p:sp>
        <p:nvSpPr>
          <p:cNvPr id="4" name="Slide Number Placeholder 3">
            <a:extLst>
              <a:ext uri="{FF2B5EF4-FFF2-40B4-BE49-F238E27FC236}">
                <a16:creationId xmlns:a16="http://schemas.microsoft.com/office/drawing/2014/main" id="{1DED4139-5E8A-4599-B2F2-4DD5270BFFDE}"/>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4">
            <a:extLst>
              <a:ext uri="{FF2B5EF4-FFF2-40B4-BE49-F238E27FC236}">
                <a16:creationId xmlns:a16="http://schemas.microsoft.com/office/drawing/2014/main" id="{3AC98AC5-A581-485D-8AB0-F10E9335B99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23676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8875-3868-4CEB-AF1D-DC0CC24FF0FF}"/>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Lower-of-Cost-or-Net Realizable Value </a:t>
            </a:r>
            <a:r>
              <a:rPr lang="en-US" sz="2700" dirty="0">
                <a:latin typeface="Calibri" panose="020F0502020204030204" pitchFamily="34" charset="0"/>
                <a:ea typeface="Source Sans Pro" charset="0"/>
                <a:cs typeface="Calibri" panose="020F0502020204030204" pitchFamily="34" charset="0"/>
              </a:rPr>
              <a:t>(1 of 2)</a:t>
            </a:r>
            <a:endParaRPr lang="en-US" sz="2700" dirty="0"/>
          </a:p>
        </p:txBody>
      </p:sp>
      <p:sp>
        <p:nvSpPr>
          <p:cNvPr id="3" name="Content Placeholder 2">
            <a:extLst>
              <a:ext uri="{FF2B5EF4-FFF2-40B4-BE49-F238E27FC236}">
                <a16:creationId xmlns:a16="http://schemas.microsoft.com/office/drawing/2014/main" id="{74781B10-212B-4966-B248-DB585CCD8336}"/>
              </a:ext>
            </a:extLst>
          </p:cNvPr>
          <p:cNvSpPr>
            <a:spLocks noGrp="1"/>
          </p:cNvSpPr>
          <p:nvPr>
            <p:ph sz="quarter" idx="16"/>
          </p:nvPr>
        </p:nvSpPr>
        <p:spPr>
          <a:xfrm>
            <a:off x="304800" y="1828800"/>
            <a:ext cx="8534400" cy="2895600"/>
          </a:xfrm>
        </p:spPr>
        <p:txBody>
          <a:bodyPr/>
          <a:lstStyle/>
          <a:p>
            <a:pPr>
              <a:buSzPct val="80000"/>
            </a:pPr>
            <a:r>
              <a:rPr lang="en-US" altLang="en-US" dirty="0"/>
              <a:t>When the value of inventory is lower than its cost</a:t>
            </a:r>
          </a:p>
          <a:p>
            <a:pPr marL="292608" indent="-292608">
              <a:buClr>
                <a:srgbClr val="990000"/>
              </a:buClr>
              <a:buSzPct val="100000"/>
              <a:buFont typeface="Arial" panose="020B0604020202020204" pitchFamily="34" charset="0"/>
              <a:buChar char="•"/>
            </a:pPr>
            <a:r>
              <a:rPr lang="en-US" altLang="en-US" dirty="0"/>
              <a:t>Companies </a:t>
            </a:r>
            <a:r>
              <a:rPr lang="en-US" dirty="0"/>
              <a:t>must “write down” inventory to its net realizable value</a:t>
            </a:r>
          </a:p>
          <a:p>
            <a:pPr marL="292608" indent="-292608">
              <a:buClr>
                <a:srgbClr val="990000"/>
              </a:buClr>
              <a:buSzPct val="100000"/>
              <a:buFont typeface="Arial" panose="020B0604020202020204" pitchFamily="34" charset="0"/>
              <a:buChar char="•"/>
            </a:pPr>
            <a:r>
              <a:rPr lang="en-US" dirty="0"/>
              <a:t>Net realizable value: Amount that company expects to realize (receive from the sale of inventory)</a:t>
            </a:r>
          </a:p>
          <a:p>
            <a:pPr marL="292608" indent="-292608">
              <a:buClr>
                <a:srgbClr val="990000"/>
              </a:buClr>
              <a:buSzPct val="100000"/>
              <a:buFont typeface="Arial" panose="020B0604020202020204" pitchFamily="34" charset="0"/>
              <a:buChar char="•"/>
            </a:pPr>
            <a:r>
              <a:rPr lang="en-US" altLang="en-US" dirty="0"/>
              <a:t>Example of conservatism</a:t>
            </a:r>
          </a:p>
        </p:txBody>
      </p:sp>
      <p:sp>
        <p:nvSpPr>
          <p:cNvPr id="4" name="Slide Number Placeholder 3">
            <a:extLst>
              <a:ext uri="{FF2B5EF4-FFF2-40B4-BE49-F238E27FC236}">
                <a16:creationId xmlns:a16="http://schemas.microsoft.com/office/drawing/2014/main" id="{1DED4139-5E8A-4599-B2F2-4DD5270BFFDE}"/>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5" name="Footer Placeholder 4">
            <a:extLst>
              <a:ext uri="{FF2B5EF4-FFF2-40B4-BE49-F238E27FC236}">
                <a16:creationId xmlns:a16="http://schemas.microsoft.com/office/drawing/2014/main" id="{3AC98AC5-A581-485D-8AB0-F10E9335B99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71083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8449-4D58-43C0-8782-30B4EB5A4AAB}"/>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Lower-of-Cost-or-Net Realizable Value </a:t>
            </a:r>
            <a:r>
              <a:rPr lang="en-US" sz="27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968CB455-C1F1-4569-B6E7-E4BA9660AE36}"/>
              </a:ext>
            </a:extLst>
          </p:cNvPr>
          <p:cNvSpPr>
            <a:spLocks noGrp="1"/>
          </p:cNvSpPr>
          <p:nvPr>
            <p:ph sz="quarter" idx="16"/>
          </p:nvPr>
        </p:nvSpPr>
        <p:spPr>
          <a:xfrm>
            <a:off x="304800" y="1828800"/>
            <a:ext cx="8534400" cy="1218142"/>
          </a:xfrm>
        </p:spPr>
        <p:txBody>
          <a:bodyPr/>
          <a:lstStyle/>
          <a:p>
            <a:r>
              <a:rPr lang="en-US" altLang="en-US" b="1" dirty="0"/>
              <a:t>Illustration: </a:t>
            </a:r>
            <a:r>
              <a:rPr lang="en-US" altLang="en-US" dirty="0"/>
              <a:t>Assume that Ken Tuckie TV has the following lines of merchandise with costs and market values as indicated.</a:t>
            </a:r>
          </a:p>
        </p:txBody>
      </p:sp>
      <p:graphicFrame>
        <p:nvGraphicFramePr>
          <p:cNvPr id="8" name="Content Placeholder 7" descr="Table is accessible to screenreaders">
            <a:extLst>
              <a:ext uri="{FF2B5EF4-FFF2-40B4-BE49-F238E27FC236}">
                <a16:creationId xmlns:a16="http://schemas.microsoft.com/office/drawing/2014/main" id="{3E12F15B-5FCF-469E-B462-26E97EB601AD}"/>
              </a:ext>
            </a:extLst>
          </p:cNvPr>
          <p:cNvGraphicFramePr>
            <a:graphicFrameLocks noGrp="1"/>
          </p:cNvGraphicFramePr>
          <p:nvPr>
            <p:ph sz="quarter" idx="17"/>
            <p:extLst>
              <p:ext uri="{D42A27DB-BD31-4B8C-83A1-F6EECF244321}">
                <p14:modId xmlns:p14="http://schemas.microsoft.com/office/powerpoint/2010/main" val="3904864535"/>
              </p:ext>
            </p:extLst>
          </p:nvPr>
        </p:nvGraphicFramePr>
        <p:xfrm>
          <a:off x="304800" y="3069922"/>
          <a:ext cx="8534400" cy="3178478"/>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777495451"/>
                    </a:ext>
                  </a:extLst>
                </a:gridCol>
                <a:gridCol w="990600">
                  <a:extLst>
                    <a:ext uri="{9D8B030D-6E8A-4147-A177-3AD203B41FA5}">
                      <a16:colId xmlns:a16="http://schemas.microsoft.com/office/drawing/2014/main" val="679352139"/>
                    </a:ext>
                  </a:extLst>
                </a:gridCol>
                <a:gridCol w="1295400">
                  <a:extLst>
                    <a:ext uri="{9D8B030D-6E8A-4147-A177-3AD203B41FA5}">
                      <a16:colId xmlns:a16="http://schemas.microsoft.com/office/drawing/2014/main" val="3492143713"/>
                    </a:ext>
                  </a:extLst>
                </a:gridCol>
                <a:gridCol w="1828800">
                  <a:extLst>
                    <a:ext uri="{9D8B030D-6E8A-4147-A177-3AD203B41FA5}">
                      <a16:colId xmlns:a16="http://schemas.microsoft.com/office/drawing/2014/main" val="331626604"/>
                    </a:ext>
                  </a:extLst>
                </a:gridCol>
                <a:gridCol w="2438400">
                  <a:extLst>
                    <a:ext uri="{9D8B030D-6E8A-4147-A177-3AD203B41FA5}">
                      <a16:colId xmlns:a16="http://schemas.microsoft.com/office/drawing/2014/main" val="2751792257"/>
                    </a:ext>
                  </a:extLst>
                </a:gridCol>
              </a:tblGrid>
              <a:tr h="830437">
                <a:tc>
                  <a:txBody>
                    <a:bodyPr/>
                    <a:lstStyle/>
                    <a:p>
                      <a:endParaRPr lang="en-US" sz="2000" dirty="0">
                        <a:solidFill>
                          <a:schemeClr val="tx1"/>
                        </a:solidFill>
                        <a:latin typeface="Calibri" panose="020F0502020204030204" pitchFamily="34" charset="0"/>
                      </a:endParaRPr>
                    </a:p>
                  </a:txBody>
                  <a:tcPr marT="43501" marB="43501">
                    <a:solidFill>
                      <a:schemeClr val="bg2"/>
                    </a:solidFill>
                  </a:tcPr>
                </a:tc>
                <a:tc>
                  <a:txBody>
                    <a:bodyPr/>
                    <a:lstStyle/>
                    <a:p>
                      <a:pPr algn="ctr" fontAlgn="b"/>
                      <a:r>
                        <a:rPr lang="en-US" sz="2000" b="1" u="none" strike="noStrike" dirty="0">
                          <a:solidFill>
                            <a:schemeClr val="tx1"/>
                          </a:solidFill>
                          <a:effectLst/>
                          <a:latin typeface="Calibri" panose="020F0502020204030204" pitchFamily="34" charset="0"/>
                        </a:rPr>
                        <a:t>Units</a:t>
                      </a:r>
                      <a:endParaRPr lang="en-US" sz="2000" b="1" i="0" u="none" strike="noStrike" dirty="0">
                        <a:solidFill>
                          <a:schemeClr val="tx1"/>
                        </a:solidFill>
                        <a:effectLst/>
                        <a:latin typeface="Calibri" panose="020F0502020204030204" pitchFamily="34" charset="0"/>
                      </a:endParaRPr>
                    </a:p>
                  </a:txBody>
                  <a:tcPr marT="43501" marB="43501"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solidFill>
                            <a:schemeClr val="tx1"/>
                          </a:solidFill>
                          <a:effectLst/>
                          <a:latin typeface="Calibri" panose="020F0502020204030204" pitchFamily="34" charset="0"/>
                        </a:rPr>
                        <a:t>Cost </a:t>
                      </a:r>
                    </a:p>
                    <a:p>
                      <a:pPr algn="ctr" fontAlgn="b"/>
                      <a:r>
                        <a:rPr lang="en-US" sz="2000" b="1" u="none" strike="noStrike" dirty="0">
                          <a:solidFill>
                            <a:schemeClr val="tx1"/>
                          </a:solidFill>
                          <a:effectLst/>
                          <a:latin typeface="Calibri" panose="020F0502020204030204" pitchFamily="34" charset="0"/>
                        </a:rPr>
                        <a:t>per Unit</a:t>
                      </a:r>
                      <a:endParaRPr lang="en-US" sz="2000" b="1" i="0" u="none" strike="noStrike" dirty="0">
                        <a:solidFill>
                          <a:schemeClr val="tx1"/>
                        </a:solidFill>
                        <a:effectLst/>
                        <a:latin typeface="Calibri" panose="020F0502020204030204" pitchFamily="34" charset="0"/>
                      </a:endParaRPr>
                    </a:p>
                  </a:txBody>
                  <a:tcPr marT="43501" marB="43501"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solidFill>
                            <a:schemeClr val="tx1"/>
                          </a:solidFill>
                          <a:effectLst/>
                          <a:latin typeface="Calibri" panose="020F0502020204030204" pitchFamily="34" charset="0"/>
                        </a:rPr>
                        <a:t>Net </a:t>
                      </a:r>
                    </a:p>
                    <a:p>
                      <a:pPr algn="ctr" fontAlgn="b"/>
                      <a:r>
                        <a:rPr lang="en-US" sz="2000" b="1" u="none" strike="noStrike" dirty="0">
                          <a:solidFill>
                            <a:schemeClr val="tx1"/>
                          </a:solidFill>
                          <a:effectLst/>
                          <a:latin typeface="Calibri" panose="020F0502020204030204" pitchFamily="34" charset="0"/>
                        </a:rPr>
                        <a:t>Realizable </a:t>
                      </a:r>
                    </a:p>
                    <a:p>
                      <a:pPr algn="ctr" fontAlgn="b"/>
                      <a:r>
                        <a:rPr lang="en-US" sz="2000" b="1" u="none" strike="noStrike" dirty="0">
                          <a:solidFill>
                            <a:schemeClr val="tx1"/>
                          </a:solidFill>
                          <a:effectLst/>
                          <a:latin typeface="Calibri" panose="020F0502020204030204" pitchFamily="34" charset="0"/>
                        </a:rPr>
                        <a:t>Value per Unit</a:t>
                      </a:r>
                      <a:endParaRPr lang="en-US" sz="2000" b="1" i="0" u="none" strike="noStrike" dirty="0">
                        <a:solidFill>
                          <a:schemeClr val="tx1"/>
                        </a:solidFill>
                        <a:effectLst/>
                        <a:latin typeface="Calibri" panose="020F0502020204030204" pitchFamily="34" charset="0"/>
                      </a:endParaRPr>
                    </a:p>
                  </a:txBody>
                  <a:tcPr marT="43501" marB="43501"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solidFill>
                            <a:schemeClr val="tx1"/>
                          </a:solidFill>
                          <a:effectLst/>
                          <a:latin typeface="Calibri" panose="020F0502020204030204" pitchFamily="34" charset="0"/>
                        </a:rPr>
                        <a:t>Lower-of-Cost-or-Net </a:t>
                      </a:r>
                    </a:p>
                    <a:p>
                      <a:pPr algn="ctr" fontAlgn="b"/>
                      <a:r>
                        <a:rPr lang="en-US" sz="2000" b="1" u="none" strike="noStrike" dirty="0">
                          <a:solidFill>
                            <a:schemeClr val="tx1"/>
                          </a:solidFill>
                          <a:effectLst/>
                          <a:latin typeface="Calibri" panose="020F0502020204030204" pitchFamily="34" charset="0"/>
                        </a:rPr>
                        <a:t>Realizable Value</a:t>
                      </a:r>
                      <a:endParaRPr lang="en-US" sz="2000" b="1" i="0" u="none" strike="noStrike" dirty="0">
                        <a:solidFill>
                          <a:schemeClr val="tx1"/>
                        </a:solidFill>
                        <a:effectLst/>
                        <a:latin typeface="Calibri" panose="020F0502020204030204" pitchFamily="34" charset="0"/>
                      </a:endParaRPr>
                    </a:p>
                  </a:txBody>
                  <a:tcPr marT="43501" marB="43501"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88390238"/>
                  </a:ext>
                </a:extLst>
              </a:tr>
              <a:tr h="500835">
                <a:tc>
                  <a:txBody>
                    <a:bodyPr/>
                    <a:lstStyle/>
                    <a:p>
                      <a:pPr algn="l" fontAlgn="b"/>
                      <a:r>
                        <a:rPr lang="en-US" sz="2000" u="none" strike="noStrike" dirty="0">
                          <a:solidFill>
                            <a:schemeClr val="tx1"/>
                          </a:solidFill>
                          <a:effectLst/>
                          <a:latin typeface="Calibri" panose="020F0502020204030204" pitchFamily="34" charset="0"/>
                        </a:rPr>
                        <a:t>Flat-screen TVs</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100</a:t>
                      </a:r>
                      <a:endParaRPr lang="en-US" sz="2000" b="0" i="0" u="none" strike="noStrike" dirty="0">
                        <a:solidFill>
                          <a:schemeClr val="tx1"/>
                        </a:solidFill>
                        <a:effectLst/>
                        <a:latin typeface="Calibri" panose="020F0502020204030204" pitchFamily="34" charset="0"/>
                      </a:endParaRPr>
                    </a:p>
                  </a:txBody>
                  <a:tcPr marT="43501" marB="43501" anchor="b">
                    <a:lnT w="12700" cap="flat" cmpd="sng" algn="ctr">
                      <a:solidFill>
                        <a:schemeClr val="tx1"/>
                      </a:solidFill>
                      <a:prstDash val="solid"/>
                      <a:round/>
                      <a:headEnd type="none" w="med" len="med"/>
                      <a:tailEnd type="none" w="med" len="med"/>
                    </a:lnT>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$600</a:t>
                      </a:r>
                      <a:endParaRPr lang="en-US" sz="2000" b="0" i="0" u="none" strike="noStrike" dirty="0">
                        <a:solidFill>
                          <a:schemeClr val="tx1"/>
                        </a:solidFill>
                        <a:effectLst/>
                        <a:latin typeface="Calibri" panose="020F0502020204030204" pitchFamily="34" charset="0"/>
                      </a:endParaRPr>
                    </a:p>
                  </a:txBody>
                  <a:tcPr marT="43501" marB="43501"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000" u="none" strike="noStrike" dirty="0">
                          <a:solidFill>
                            <a:schemeClr val="tx1"/>
                          </a:solidFill>
                          <a:effectLst/>
                          <a:latin typeface="Calibri" panose="020F0502020204030204" pitchFamily="34" charset="0"/>
                        </a:rPr>
                        <a:t>$550</a:t>
                      </a:r>
                      <a:endParaRPr lang="en-US" sz="2000" b="0" i="0" u="none" strike="noStrike" dirty="0">
                        <a:solidFill>
                          <a:schemeClr val="tx1"/>
                        </a:solidFill>
                        <a:effectLst/>
                        <a:latin typeface="Calibri" panose="020F0502020204030204" pitchFamily="34" charset="0"/>
                      </a:endParaRPr>
                    </a:p>
                  </a:txBody>
                  <a:tcPr marT="43501" marB="43501" anchor="b">
                    <a:lnT w="12700" cap="flat" cmpd="sng" algn="ctr">
                      <a:solidFill>
                        <a:schemeClr val="tx1"/>
                      </a:solidFill>
                      <a:prstDash val="solid"/>
                      <a:round/>
                      <a:headEnd type="none" w="med" len="med"/>
                      <a:tailEnd type="none" w="med" len="med"/>
                    </a:lnT>
                    <a:solidFill>
                      <a:schemeClr val="bg2"/>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2000" u="none" strike="noStrike" dirty="0">
                          <a:solidFill>
                            <a:schemeClr val="tx1"/>
                          </a:solidFill>
                          <a:effectLst/>
                          <a:latin typeface="Calibri" panose="020F0502020204030204" pitchFamily="34" charset="0"/>
                        </a:rPr>
                        <a:t>$ 55,000 ($550 × 100)</a:t>
                      </a:r>
                      <a:endParaRPr lang="en-US" sz="2000" b="0" i="0" u="none" strike="noStrike" dirty="0">
                        <a:solidFill>
                          <a:schemeClr val="tx1"/>
                        </a:solidFill>
                        <a:effectLst/>
                        <a:latin typeface="Calibri" panose="020F0502020204030204" pitchFamily="34" charset="0"/>
                      </a:endParaRPr>
                    </a:p>
                  </a:txBody>
                  <a:tcPr marT="43501" marB="43501"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2969547770"/>
                  </a:ext>
                </a:extLst>
              </a:tr>
              <a:tr h="324911">
                <a:tc>
                  <a:txBody>
                    <a:bodyPr/>
                    <a:lstStyle/>
                    <a:p>
                      <a:pPr algn="l" fontAlgn="b"/>
                      <a:r>
                        <a:rPr lang="en-US" sz="2000" u="none" strike="noStrike" dirty="0">
                          <a:solidFill>
                            <a:schemeClr val="tx1"/>
                          </a:solidFill>
                          <a:effectLst/>
                          <a:latin typeface="Calibri" panose="020F0502020204030204" pitchFamily="34" charset="0"/>
                        </a:rPr>
                        <a:t>Satellite radios</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500</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90</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ctr" fontAlgn="b"/>
                      <a:r>
                        <a:rPr lang="en-US" sz="2000" u="none" strike="noStrike">
                          <a:solidFill>
                            <a:schemeClr val="tx1"/>
                          </a:solidFill>
                          <a:effectLst/>
                          <a:latin typeface="Calibri" panose="020F0502020204030204" pitchFamily="34" charset="0"/>
                        </a:rPr>
                        <a:t>  104</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45,000 ($90 × 500)</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extLst>
                  <a:ext uri="{0D108BD9-81ED-4DB2-BD59-A6C34878D82A}">
                    <a16:rowId xmlns:a16="http://schemas.microsoft.com/office/drawing/2014/main" val="4159015102"/>
                  </a:ext>
                </a:extLst>
              </a:tr>
              <a:tr h="324911">
                <a:tc>
                  <a:txBody>
                    <a:bodyPr/>
                    <a:lstStyle/>
                    <a:p>
                      <a:pPr algn="l" fontAlgn="b"/>
                      <a:r>
                        <a:rPr lang="en-US" sz="2000" u="none" strike="noStrike" dirty="0">
                          <a:solidFill>
                            <a:schemeClr val="tx1"/>
                          </a:solidFill>
                          <a:effectLst/>
                          <a:latin typeface="Calibri" panose="020F0502020204030204" pitchFamily="34" charset="0"/>
                        </a:rPr>
                        <a:t>D</a:t>
                      </a:r>
                      <a:r>
                        <a:rPr lang="en-US" sz="100" u="none" strike="noStrike" dirty="0">
                          <a:solidFill>
                            <a:schemeClr val="tx1"/>
                          </a:solidFill>
                          <a:effectLst/>
                          <a:latin typeface="Calibri" panose="020F0502020204030204" pitchFamily="34" charset="0"/>
                        </a:rPr>
                        <a:t> </a:t>
                      </a:r>
                      <a:r>
                        <a:rPr lang="en-US" sz="2000" u="none" strike="noStrike" dirty="0">
                          <a:solidFill>
                            <a:schemeClr val="tx1"/>
                          </a:solidFill>
                          <a:effectLst/>
                          <a:latin typeface="Calibri" panose="020F0502020204030204" pitchFamily="34" charset="0"/>
                        </a:rPr>
                        <a:t>V</a:t>
                      </a:r>
                      <a:r>
                        <a:rPr lang="en-US" sz="100" u="none" strike="noStrike" dirty="0">
                          <a:solidFill>
                            <a:schemeClr val="tx1"/>
                          </a:solidFill>
                          <a:effectLst/>
                          <a:latin typeface="Calibri" panose="020F0502020204030204" pitchFamily="34" charset="0"/>
                        </a:rPr>
                        <a:t> </a:t>
                      </a:r>
                      <a:r>
                        <a:rPr lang="en-US" sz="2000" u="none" strike="noStrike" dirty="0">
                          <a:solidFill>
                            <a:schemeClr val="tx1"/>
                          </a:solidFill>
                          <a:effectLst/>
                          <a:latin typeface="Calibri" panose="020F0502020204030204" pitchFamily="34" charset="0"/>
                        </a:rPr>
                        <a:t>D recorders</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850</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50</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ctr" fontAlgn="b"/>
                      <a:r>
                        <a:rPr lang="en-US" sz="2000" u="none" strike="noStrike">
                          <a:solidFill>
                            <a:schemeClr val="tx1"/>
                          </a:solidFill>
                          <a:effectLst/>
                          <a:latin typeface="Calibri" panose="020F0502020204030204" pitchFamily="34" charset="0"/>
                        </a:rPr>
                        <a:t>    48</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40,800 ($48 × 850)</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extLst>
                  <a:ext uri="{0D108BD9-81ED-4DB2-BD59-A6C34878D82A}">
                    <a16:rowId xmlns:a16="http://schemas.microsoft.com/office/drawing/2014/main" val="3589711635"/>
                  </a:ext>
                </a:extLst>
              </a:tr>
              <a:tr h="324911">
                <a:tc>
                  <a:txBody>
                    <a:bodyPr/>
                    <a:lstStyle/>
                    <a:p>
                      <a:pPr algn="l" fontAlgn="b"/>
                      <a:r>
                        <a:rPr lang="en-US" sz="2000" u="none" strike="noStrike" dirty="0">
                          <a:solidFill>
                            <a:schemeClr val="tx1"/>
                          </a:solidFill>
                          <a:effectLst/>
                          <a:latin typeface="Calibri" panose="020F0502020204030204" pitchFamily="34" charset="0"/>
                        </a:rPr>
                        <a:t>D</a:t>
                      </a:r>
                      <a:r>
                        <a:rPr lang="en-US" sz="100" u="none" strike="noStrike" dirty="0">
                          <a:solidFill>
                            <a:schemeClr val="tx1"/>
                          </a:solidFill>
                          <a:effectLst/>
                          <a:latin typeface="Calibri" panose="020F0502020204030204" pitchFamily="34" charset="0"/>
                        </a:rPr>
                        <a:t> </a:t>
                      </a:r>
                      <a:r>
                        <a:rPr lang="en-US" sz="2000" u="none" strike="noStrike" dirty="0">
                          <a:solidFill>
                            <a:schemeClr val="tx1"/>
                          </a:solidFill>
                          <a:effectLst/>
                          <a:latin typeface="Calibri" panose="020F0502020204030204" pitchFamily="34" charset="0"/>
                        </a:rPr>
                        <a:t>V</a:t>
                      </a:r>
                      <a:r>
                        <a:rPr lang="en-US" sz="100" u="none" strike="noStrike" dirty="0">
                          <a:solidFill>
                            <a:schemeClr val="tx1"/>
                          </a:solidFill>
                          <a:effectLst/>
                          <a:latin typeface="Calibri" panose="020F0502020204030204" pitchFamily="34" charset="0"/>
                        </a:rPr>
                        <a:t> </a:t>
                      </a:r>
                      <a:r>
                        <a:rPr lang="en-US" sz="2000" u="none" strike="noStrike" dirty="0">
                          <a:solidFill>
                            <a:schemeClr val="tx1"/>
                          </a:solidFill>
                          <a:effectLst/>
                          <a:latin typeface="Calibri" panose="020F0502020204030204" pitchFamily="34" charset="0"/>
                        </a:rPr>
                        <a:t>Ds</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3,000</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5</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ctr" fontAlgn="b"/>
                      <a:r>
                        <a:rPr lang="en-US" sz="2000" u="none" strike="noStrike">
                          <a:solidFill>
                            <a:schemeClr val="tx1"/>
                          </a:solidFill>
                          <a:effectLst/>
                          <a:latin typeface="Calibri" panose="020F0502020204030204" pitchFamily="34" charset="0"/>
                        </a:rPr>
                        <a:t>      6</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r" fontAlgn="b"/>
                      <a:r>
                        <a:rPr lang="en-US" sz="2000" u="none" strike="noStrike" dirty="0">
                          <a:solidFill>
                            <a:schemeClr val="tx1"/>
                          </a:solidFill>
                          <a:effectLst/>
                          <a:latin typeface="Calibri" panose="020F0502020204030204" pitchFamily="34" charset="0"/>
                        </a:rPr>
                        <a:t>15,000 ($5 × 3,000)</a:t>
                      </a:r>
                      <a:endParaRPr lang="en-US" sz="2000" b="0" i="0" u="none" strike="noStrike" dirty="0">
                        <a:solidFill>
                          <a:schemeClr val="tx1"/>
                        </a:solidFill>
                        <a:effectLst/>
                        <a:latin typeface="Calibri" panose="020F0502020204030204" pitchFamily="34" charset="0"/>
                      </a:endParaRPr>
                    </a:p>
                  </a:txBody>
                  <a:tcPr marT="43501" marB="43501"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6132671"/>
                  </a:ext>
                </a:extLst>
              </a:tr>
              <a:tr h="500835">
                <a:tc>
                  <a:txBody>
                    <a:bodyPr/>
                    <a:lstStyle/>
                    <a:p>
                      <a:pPr algn="l" fontAlgn="b"/>
                      <a:r>
                        <a:rPr lang="en-US" sz="2000" u="none" strike="noStrike" dirty="0">
                          <a:solidFill>
                            <a:schemeClr val="tx1"/>
                          </a:solidFill>
                          <a:effectLst/>
                          <a:latin typeface="Calibri" panose="020F0502020204030204" pitchFamily="34" charset="0"/>
                        </a:rPr>
                        <a:t>Total inventory</a:t>
                      </a:r>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pPr algn="l" fontAlgn="b"/>
                      <a:endParaRPr lang="en-US" sz="2000" b="0" i="0" u="none" strike="noStrike" dirty="0">
                        <a:solidFill>
                          <a:schemeClr val="tx1"/>
                        </a:solidFill>
                        <a:effectLst/>
                        <a:latin typeface="Calibri" panose="020F0502020204030204" pitchFamily="34" charset="0"/>
                      </a:endParaRPr>
                    </a:p>
                  </a:txBody>
                  <a:tcPr marT="43501" marB="43501" anchor="b">
                    <a:solidFill>
                      <a:schemeClr val="bg2"/>
                    </a:solidFill>
                  </a:tcPr>
                </a:tc>
                <a:tc>
                  <a:txBody>
                    <a:bodyPr/>
                    <a:lstStyle/>
                    <a:p>
                      <a:endParaRPr lang="en-US" sz="2000">
                        <a:solidFill>
                          <a:schemeClr val="tx1"/>
                        </a:solidFill>
                        <a:latin typeface="Calibri" panose="020F0502020204030204" pitchFamily="34" charset="0"/>
                      </a:endParaRPr>
                    </a:p>
                  </a:txBody>
                  <a:tcPr marT="43501" marB="43501">
                    <a:solidFill>
                      <a:schemeClr val="bg2"/>
                    </a:solidFill>
                  </a:tcPr>
                </a:tc>
                <a:tc>
                  <a:txBody>
                    <a:bodyPr/>
                    <a:lstStyle/>
                    <a:p>
                      <a:endParaRPr lang="en-US" sz="2000">
                        <a:solidFill>
                          <a:schemeClr val="tx1"/>
                        </a:solidFill>
                        <a:latin typeface="Calibri" panose="020F0502020204030204" pitchFamily="34" charset="0"/>
                      </a:endParaRPr>
                    </a:p>
                  </a:txBody>
                  <a:tcPr marT="43501" marB="43501">
                    <a:solidFill>
                      <a:schemeClr val="bg2"/>
                    </a:solidFill>
                  </a:tcPr>
                </a:tc>
                <a:tc>
                  <a:txBody>
                    <a:bodyPr/>
                    <a:lstStyle/>
                    <a:p>
                      <a:pPr marL="0" indent="0" algn="l" fontAlgn="b">
                        <a:tabLst/>
                      </a:pPr>
                      <a:r>
                        <a:rPr lang="en-US" sz="2000" u="none" strike="noStrike" dirty="0">
                          <a:solidFill>
                            <a:schemeClr val="tx1"/>
                          </a:solidFill>
                          <a:effectLst/>
                          <a:latin typeface="Calibri" panose="020F0502020204030204" pitchFamily="34" charset="0"/>
                        </a:rPr>
                        <a:t>$155,800</a:t>
                      </a:r>
                      <a:endParaRPr lang="en-US" sz="2000" b="0" i="0" u="none" strike="noStrike" dirty="0">
                        <a:solidFill>
                          <a:schemeClr val="tx1"/>
                        </a:solidFill>
                        <a:effectLst/>
                        <a:latin typeface="Calibri" panose="020F0502020204030204" pitchFamily="34" charset="0"/>
                      </a:endParaRPr>
                    </a:p>
                  </a:txBody>
                  <a:tcPr marT="43501" marB="43501"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585546010"/>
                  </a:ext>
                </a:extLst>
              </a:tr>
            </a:tbl>
          </a:graphicData>
        </a:graphic>
      </p:graphicFrame>
      <p:sp>
        <p:nvSpPr>
          <p:cNvPr id="6" name="Slide Number Placeholder 5">
            <a:extLst>
              <a:ext uri="{FF2B5EF4-FFF2-40B4-BE49-F238E27FC236}">
                <a16:creationId xmlns:a16="http://schemas.microsoft.com/office/drawing/2014/main" id="{66D14B3C-6E5E-4D8A-9A23-1DC2E9F818CA}"/>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7" name="Footer Placeholder 6">
            <a:extLst>
              <a:ext uri="{FF2B5EF4-FFF2-40B4-BE49-F238E27FC236}">
                <a16:creationId xmlns:a16="http://schemas.microsoft.com/office/drawing/2014/main" id="{CE7F4385-F147-474B-9E97-4FDA8FE7BDB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46998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8875-3868-4CEB-AF1D-DC0CC24FF0FF}"/>
              </a:ext>
            </a:extLst>
          </p:cNvPr>
          <p:cNvSpPr>
            <a:spLocks noGrp="1"/>
          </p:cNvSpPr>
          <p:nvPr>
            <p:ph type="title"/>
          </p:nvPr>
        </p:nvSpPr>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Statement Presentation and Analysis </a:t>
            </a:r>
            <a:r>
              <a:rPr lang="en-US" sz="27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74781B10-212B-4966-B248-DB585CCD8336}"/>
              </a:ext>
            </a:extLst>
          </p:cNvPr>
          <p:cNvSpPr>
            <a:spLocks noGrp="1"/>
          </p:cNvSpPr>
          <p:nvPr>
            <p:ph sz="quarter" idx="16"/>
          </p:nvPr>
        </p:nvSpPr>
        <p:spPr>
          <a:xfrm>
            <a:off x="304800" y="1828800"/>
            <a:ext cx="8534400" cy="3200400"/>
          </a:xfrm>
        </p:spPr>
        <p:txBody>
          <a:bodyPr/>
          <a:lstStyle/>
          <a:p>
            <a:pPr>
              <a:buSzPct val="80000"/>
            </a:pPr>
            <a:r>
              <a:rPr lang="en-US" altLang="en-US" b="1" dirty="0">
                <a:solidFill>
                  <a:srgbClr val="990000"/>
                </a:solidFill>
                <a:latin typeface="Calibri" panose="020F0502020204030204" pitchFamily="34" charset="0"/>
              </a:rPr>
              <a:t>Analysis</a:t>
            </a:r>
          </a:p>
          <a:p>
            <a:pPr>
              <a:buSzPct val="80000"/>
            </a:pPr>
            <a:r>
              <a:rPr lang="en-US" altLang="en-US" b="1" dirty="0">
                <a:latin typeface="Calibri" panose="020F0502020204030204" pitchFamily="34" charset="0"/>
              </a:rPr>
              <a:t>Inventory management </a:t>
            </a:r>
            <a:r>
              <a:rPr lang="en-US" altLang="en-US" dirty="0">
                <a:latin typeface="Calibri" panose="020F0502020204030204" pitchFamily="34" charset="0"/>
              </a:rPr>
              <a:t>is a double-edged sword</a:t>
            </a:r>
          </a:p>
          <a:p>
            <a:pPr marL="402336" lvl="1" indent="-402336">
              <a:spcBef>
                <a:spcPts val="1000"/>
              </a:spcBef>
              <a:buClr>
                <a:schemeClr val="accent2"/>
              </a:buClr>
              <a:buSzPct val="100000"/>
              <a:buFont typeface="+mj-lt"/>
              <a:buAutoNum type="arabicPeriod"/>
            </a:pPr>
            <a:r>
              <a:rPr lang="en-US" altLang="en-US" sz="2800" b="1" dirty="0">
                <a:latin typeface="Calibri" panose="020F0502020204030204" pitchFamily="34" charset="0"/>
              </a:rPr>
              <a:t>High Inventory Levels </a:t>
            </a:r>
            <a:r>
              <a:rPr lang="en-US" altLang="en-US" sz="2800" dirty="0">
                <a:latin typeface="Calibri" panose="020F0502020204030204" pitchFamily="34" charset="0"/>
              </a:rPr>
              <a:t>- may incur high carrying costs (e.g., investment, storage, insurance, obsolescence, and damage).</a:t>
            </a:r>
          </a:p>
          <a:p>
            <a:pPr marL="402336" lvl="1" indent="-402336">
              <a:spcBef>
                <a:spcPts val="1000"/>
              </a:spcBef>
              <a:buClr>
                <a:schemeClr val="accent2"/>
              </a:buClr>
              <a:buSzPct val="100000"/>
              <a:buFont typeface="+mj-lt"/>
              <a:buAutoNum type="arabicPeriod"/>
            </a:pPr>
            <a:r>
              <a:rPr lang="en-US" altLang="en-US" sz="2800" b="1" dirty="0">
                <a:latin typeface="Calibri" panose="020F0502020204030204" pitchFamily="34" charset="0"/>
              </a:rPr>
              <a:t>Low Inventory Levels </a:t>
            </a:r>
            <a:r>
              <a:rPr lang="en-US" altLang="en-US" sz="2800" dirty="0">
                <a:latin typeface="Calibri" panose="020F0502020204030204" pitchFamily="34" charset="0"/>
              </a:rPr>
              <a:t>– may lead to stock-outs and lost sales.</a:t>
            </a:r>
          </a:p>
        </p:txBody>
      </p:sp>
      <p:sp>
        <p:nvSpPr>
          <p:cNvPr id="4" name="Slide Number Placeholder 3">
            <a:extLst>
              <a:ext uri="{FF2B5EF4-FFF2-40B4-BE49-F238E27FC236}">
                <a16:creationId xmlns:a16="http://schemas.microsoft.com/office/drawing/2014/main" id="{1DED4139-5E8A-4599-B2F2-4DD5270BFFDE}"/>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4">
            <a:extLst>
              <a:ext uri="{FF2B5EF4-FFF2-40B4-BE49-F238E27FC236}">
                <a16:creationId xmlns:a16="http://schemas.microsoft.com/office/drawing/2014/main" id="{3AC98AC5-A581-485D-8AB0-F10E9335B99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31955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95A4-9CE3-4A7A-B642-AC9F5FDC9FF8}"/>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Analysis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5339E4AD-B44E-4F22-BCFA-31274FD674BC}"/>
              </a:ext>
            </a:extLst>
          </p:cNvPr>
          <p:cNvSpPr>
            <a:spLocks noGrp="1"/>
          </p:cNvSpPr>
          <p:nvPr>
            <p:ph sz="quarter" idx="16"/>
          </p:nvPr>
        </p:nvSpPr>
        <p:spPr>
          <a:xfrm>
            <a:off x="304800" y="1828800"/>
            <a:ext cx="8534400" cy="736325"/>
          </a:xfrm>
        </p:spPr>
        <p:txBody>
          <a:bodyPr/>
          <a:lstStyle/>
          <a:p>
            <a:r>
              <a:rPr lang="en-US" b="1" dirty="0">
                <a:solidFill>
                  <a:srgbClr val="000000"/>
                </a:solidFill>
              </a:rPr>
              <a:t>Inventory turnover </a:t>
            </a:r>
            <a:r>
              <a:rPr lang="en-US" dirty="0">
                <a:solidFill>
                  <a:srgbClr val="000000"/>
                </a:solidFill>
              </a:rPr>
              <a:t>measures the number of times on average the inventory is sold during the period.</a:t>
            </a:r>
          </a:p>
        </p:txBody>
      </p:sp>
      <p:graphicFrame>
        <p:nvGraphicFramePr>
          <p:cNvPr id="23" name="Content Placeholder 22" descr="A formula reads, inventory turnover = cost of goods sold over average inventory.">
            <a:extLst>
              <a:ext uri="{FF2B5EF4-FFF2-40B4-BE49-F238E27FC236}">
                <a16:creationId xmlns:a16="http://schemas.microsoft.com/office/drawing/2014/main" id="{D648339E-3AD8-4CC6-898B-B5AA4C741900}"/>
              </a:ext>
            </a:extLst>
          </p:cNvPr>
          <p:cNvGraphicFramePr>
            <a:graphicFrameLocks noGrp="1" noChangeAspect="1"/>
          </p:cNvGraphicFramePr>
          <p:nvPr>
            <p:ph sz="quarter" idx="19"/>
            <p:extLst>
              <p:ext uri="{D42A27DB-BD31-4B8C-83A1-F6EECF244321}">
                <p14:modId xmlns:p14="http://schemas.microsoft.com/office/powerpoint/2010/main" val="3247552759"/>
              </p:ext>
            </p:extLst>
          </p:nvPr>
        </p:nvGraphicFramePr>
        <p:xfrm>
          <a:off x="2176463" y="3052763"/>
          <a:ext cx="4791075" cy="727075"/>
        </p:xfrm>
        <a:graphic>
          <a:graphicData uri="http://schemas.openxmlformats.org/presentationml/2006/ole">
            <mc:AlternateContent xmlns:mc="http://schemas.openxmlformats.org/markup-compatibility/2006">
              <mc:Choice xmlns:v="urn:schemas-microsoft-com:vml" Requires="v">
                <p:oleObj spid="_x0000_s1287" name="Equation" r:id="rId3" imgW="5524200" imgH="838080" progId="Equation.DSMT4">
                  <p:embed/>
                </p:oleObj>
              </mc:Choice>
              <mc:Fallback>
                <p:oleObj name="Equation" r:id="rId3" imgW="5524200" imgH="838080" progId="Equation.DSMT4">
                  <p:embed/>
                  <p:pic>
                    <p:nvPicPr>
                      <p:cNvPr id="14" name="Object 13">
                        <a:extLst>
                          <a:ext uri="{FF2B5EF4-FFF2-40B4-BE49-F238E27FC236}">
                            <a16:creationId xmlns:a16="http://schemas.microsoft.com/office/drawing/2014/main" id="{A1D80006-5C82-421A-8749-5A14974C747C}"/>
                          </a:ext>
                        </a:extLst>
                      </p:cNvPr>
                      <p:cNvPicPr/>
                      <p:nvPr/>
                    </p:nvPicPr>
                    <p:blipFill>
                      <a:blip r:embed="rId4"/>
                      <a:stretch>
                        <a:fillRect/>
                      </a:stretch>
                    </p:blipFill>
                    <p:spPr>
                      <a:xfrm>
                        <a:off x="2176463" y="3052763"/>
                        <a:ext cx="4791075" cy="72707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0441C202-BC2F-4870-9488-95B7D4C6E23C}"/>
              </a:ext>
            </a:extLst>
          </p:cNvPr>
          <p:cNvSpPr>
            <a:spLocks noGrp="1"/>
          </p:cNvSpPr>
          <p:nvPr>
            <p:ph sz="quarter" idx="17"/>
          </p:nvPr>
        </p:nvSpPr>
        <p:spPr>
          <a:xfrm>
            <a:off x="304800" y="4114800"/>
            <a:ext cx="8534400" cy="809958"/>
          </a:xfrm>
        </p:spPr>
        <p:txBody>
          <a:bodyPr/>
          <a:lstStyle/>
          <a:p>
            <a:r>
              <a:rPr lang="en-US" b="1" dirty="0"/>
              <a:t>Days in inventory</a:t>
            </a:r>
            <a:r>
              <a:rPr lang="en-US" dirty="0"/>
              <a:t> measures the average number of days inventory is held.</a:t>
            </a:r>
          </a:p>
        </p:txBody>
      </p:sp>
      <p:graphicFrame>
        <p:nvGraphicFramePr>
          <p:cNvPr id="16" name="Content Placeholder 15" descr="A formula reads, days in inventory = days in year (365) over inventory turnover.&#10;">
            <a:extLst>
              <a:ext uri="{FF2B5EF4-FFF2-40B4-BE49-F238E27FC236}">
                <a16:creationId xmlns:a16="http://schemas.microsoft.com/office/drawing/2014/main" id="{62BC587D-5C22-4F4D-9DCF-EB052E4CF55A}"/>
              </a:ext>
            </a:extLst>
          </p:cNvPr>
          <p:cNvGraphicFramePr>
            <a:graphicFrameLocks noGrp="1" noChangeAspect="1"/>
          </p:cNvGraphicFramePr>
          <p:nvPr>
            <p:ph sz="quarter" idx="18"/>
            <p:extLst>
              <p:ext uri="{D42A27DB-BD31-4B8C-83A1-F6EECF244321}">
                <p14:modId xmlns:p14="http://schemas.microsoft.com/office/powerpoint/2010/main" val="1783098228"/>
              </p:ext>
            </p:extLst>
          </p:nvPr>
        </p:nvGraphicFramePr>
        <p:xfrm>
          <a:off x="2398713" y="5268913"/>
          <a:ext cx="4346575" cy="717550"/>
        </p:xfrm>
        <a:graphic>
          <a:graphicData uri="http://schemas.openxmlformats.org/presentationml/2006/ole">
            <mc:AlternateContent xmlns:mc="http://schemas.openxmlformats.org/markup-compatibility/2006">
              <mc:Choice xmlns:v="urn:schemas-microsoft-com:vml" Requires="v">
                <p:oleObj spid="_x0000_s1288" name="Equation" r:id="rId5" imgW="5308560" imgH="876240" progId="Equation.DSMT4">
                  <p:embed/>
                </p:oleObj>
              </mc:Choice>
              <mc:Fallback>
                <p:oleObj name="Equation" r:id="rId5" imgW="5308560" imgH="876240" progId="Equation.DSMT4">
                  <p:embed/>
                  <p:pic>
                    <p:nvPicPr>
                      <p:cNvPr id="15" name="Object 14">
                        <a:extLst>
                          <a:ext uri="{FF2B5EF4-FFF2-40B4-BE49-F238E27FC236}">
                            <a16:creationId xmlns:a16="http://schemas.microsoft.com/office/drawing/2014/main" id="{44B1E42F-CF7E-4E22-9BC1-2DE2ADBD58A8}"/>
                          </a:ext>
                        </a:extLst>
                      </p:cNvPr>
                      <p:cNvPicPr/>
                      <p:nvPr/>
                    </p:nvPicPr>
                    <p:blipFill>
                      <a:blip r:embed="rId6"/>
                      <a:stretch>
                        <a:fillRect/>
                      </a:stretch>
                    </p:blipFill>
                    <p:spPr>
                      <a:xfrm>
                        <a:off x="2398713" y="5268913"/>
                        <a:ext cx="4346575" cy="717550"/>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id="{1EBDEE13-3849-450F-8856-38CAF2ACB766}"/>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13" name="Footer Placeholder 12">
            <a:extLst>
              <a:ext uri="{FF2B5EF4-FFF2-40B4-BE49-F238E27FC236}">
                <a16:creationId xmlns:a16="http://schemas.microsoft.com/office/drawing/2014/main" id="{13DE836C-EA65-4D3C-B998-88974E447F4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66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99AE-C143-44DA-8507-784C0F90F899}"/>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Determining Inventory Quantities </a:t>
            </a:r>
            <a:r>
              <a:rPr lang="en-US" sz="2400" dirty="0">
                <a:latin typeface="Calibri" panose="020F0502020204030204" pitchFamily="34" charset="0"/>
                <a:ea typeface="Source Sans Pro" charset="0"/>
                <a:cs typeface="Calibri" panose="020F0502020204030204" pitchFamily="34" charset="0"/>
              </a:rPr>
              <a:t>(2 of 2)</a:t>
            </a:r>
            <a:endParaRPr lang="en-US" sz="2400" dirty="0"/>
          </a:p>
        </p:txBody>
      </p:sp>
      <p:sp>
        <p:nvSpPr>
          <p:cNvPr id="3" name="Content Placeholder 2">
            <a:extLst>
              <a:ext uri="{FF2B5EF4-FFF2-40B4-BE49-F238E27FC236}">
                <a16:creationId xmlns:a16="http://schemas.microsoft.com/office/drawing/2014/main" id="{32FC963A-B681-471D-8186-C26918A4249F}"/>
              </a:ext>
            </a:extLst>
          </p:cNvPr>
          <p:cNvSpPr>
            <a:spLocks noGrp="1"/>
          </p:cNvSpPr>
          <p:nvPr>
            <p:ph sz="quarter" idx="16"/>
          </p:nvPr>
        </p:nvSpPr>
        <p:spPr>
          <a:xfrm>
            <a:off x="304800" y="1828800"/>
            <a:ext cx="8534400" cy="3657600"/>
          </a:xfrm>
        </p:spPr>
        <p:txBody>
          <a:bodyPr/>
          <a:lstStyle/>
          <a:p>
            <a:pPr marL="0" lvl="2" indent="0">
              <a:spcBef>
                <a:spcPts val="1000"/>
              </a:spcBef>
              <a:buClr>
                <a:srgbClr val="990000"/>
              </a:buClr>
              <a:buSzPct val="100000"/>
              <a:buNone/>
            </a:pPr>
            <a:r>
              <a:rPr lang="en-US" altLang="en-US" sz="2800" b="1" dirty="0">
                <a:latin typeface="Calibri" panose="020F0502020204030204" pitchFamily="34" charset="0"/>
              </a:rPr>
              <a:t>Taking a Physical Inventory </a:t>
            </a:r>
          </a:p>
          <a:p>
            <a:r>
              <a:rPr lang="en-US" altLang="en-US" dirty="0">
                <a:solidFill>
                  <a:srgbClr val="000000"/>
                </a:solidFill>
                <a:latin typeface="Calibri" panose="020F0502020204030204" pitchFamily="34" charset="0"/>
              </a:rPr>
              <a:t>Involves counting, weighing, or measuring each kind of inventory </a:t>
            </a:r>
            <a:r>
              <a:rPr lang="en-US" altLang="en-US">
                <a:solidFill>
                  <a:srgbClr val="000000"/>
                </a:solidFill>
                <a:latin typeface="Calibri" panose="020F0502020204030204" pitchFamily="34" charset="0"/>
              </a:rPr>
              <a:t>on hand</a:t>
            </a:r>
            <a:endParaRPr lang="en-US" altLang="en-US" dirty="0">
              <a:solidFill>
                <a:srgbClr val="000000"/>
              </a:solidFill>
              <a:latin typeface="Calibri" panose="020F0502020204030204" pitchFamily="34" charset="0"/>
            </a:endParaRPr>
          </a:p>
          <a:p>
            <a:r>
              <a:rPr lang="en-US" altLang="en-US" dirty="0">
                <a:solidFill>
                  <a:srgbClr val="000000"/>
                </a:solidFill>
                <a:latin typeface="Calibri" panose="020F0502020204030204" pitchFamily="34" charset="0"/>
              </a:rPr>
              <a:t>Companies often “take inventory”</a:t>
            </a:r>
          </a:p>
          <a:p>
            <a:pPr marL="292608" indent="-292608">
              <a:buClr>
                <a:srgbClr val="990000"/>
              </a:buClr>
              <a:buFont typeface="Arial" panose="020B0604020202020204" pitchFamily="34" charset="0"/>
              <a:buChar char="•"/>
            </a:pPr>
            <a:r>
              <a:rPr lang="en-US" altLang="en-US" dirty="0">
                <a:solidFill>
                  <a:srgbClr val="000000"/>
                </a:solidFill>
                <a:latin typeface="Calibri" panose="020F0502020204030204" pitchFamily="34" charset="0"/>
              </a:rPr>
              <a:t>when business is closed or business is slow</a:t>
            </a:r>
          </a:p>
          <a:p>
            <a:pPr marL="292608" indent="-292608">
              <a:buClr>
                <a:srgbClr val="990000"/>
              </a:buClr>
              <a:buFont typeface="Arial" panose="020B0604020202020204" pitchFamily="34" charset="0"/>
              <a:buChar char="•"/>
            </a:pPr>
            <a:r>
              <a:rPr lang="en-US" altLang="en-US" dirty="0">
                <a:solidFill>
                  <a:srgbClr val="000000"/>
                </a:solidFill>
                <a:latin typeface="Calibri" panose="020F0502020204030204" pitchFamily="34" charset="0"/>
              </a:rPr>
              <a:t>at the end of accounting period</a:t>
            </a:r>
          </a:p>
        </p:txBody>
      </p:sp>
      <p:sp>
        <p:nvSpPr>
          <p:cNvPr id="4" name="Slide Number Placeholder 3">
            <a:extLst>
              <a:ext uri="{FF2B5EF4-FFF2-40B4-BE49-F238E27FC236}">
                <a16:creationId xmlns:a16="http://schemas.microsoft.com/office/drawing/2014/main" id="{AF91681D-D839-4163-B28F-EF4A4BA052F0}"/>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FAC8162B-1706-4DA7-8685-567C3BE4B88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494925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9826-4581-4644-875E-FB55202E1420}"/>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Analysis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AB508B55-9FD3-45EE-AD3A-5CB55086B2F7}"/>
              </a:ext>
            </a:extLst>
          </p:cNvPr>
          <p:cNvSpPr>
            <a:spLocks noGrp="1"/>
          </p:cNvSpPr>
          <p:nvPr>
            <p:ph sz="quarter" idx="16"/>
          </p:nvPr>
        </p:nvSpPr>
        <p:spPr>
          <a:xfrm>
            <a:off x="304800" y="1676400"/>
            <a:ext cx="8534400" cy="1828800"/>
          </a:xfrm>
        </p:spPr>
        <p:txBody>
          <a:bodyPr/>
          <a:lstStyle/>
          <a:p>
            <a:r>
              <a:rPr lang="en-US" altLang="en-US" sz="2400" b="1" dirty="0"/>
              <a:t>Illustration: </a:t>
            </a:r>
            <a:r>
              <a:rPr lang="en-US" altLang="en-US" sz="2400" dirty="0">
                <a:solidFill>
                  <a:schemeClr val="accent6">
                    <a:lumMod val="75000"/>
                  </a:schemeClr>
                </a:solidFill>
              </a:rPr>
              <a:t>Wal-Mart</a:t>
            </a:r>
            <a:r>
              <a:rPr lang="en-US" altLang="en-US" sz="2400" dirty="0"/>
              <a:t> reported in its 2016 annual report a </a:t>
            </a:r>
            <a:r>
              <a:rPr lang="en-US" sz="2400" dirty="0"/>
              <a:t>beginning inventory of $45,141 million, an ending inventory of $44,469 million, and cost of goods sold for the year ended January 31, 2016, of $360,984 million. </a:t>
            </a:r>
            <a:r>
              <a:rPr lang="en-US" altLang="en-US" sz="2400" dirty="0"/>
              <a:t>The </a:t>
            </a:r>
            <a:r>
              <a:rPr lang="en-US" altLang="en-US" sz="2400" b="1" dirty="0">
                <a:solidFill>
                  <a:schemeClr val="accent4"/>
                </a:solidFill>
              </a:rPr>
              <a:t>inventory turnover</a:t>
            </a:r>
            <a:r>
              <a:rPr lang="en-US" altLang="en-US" sz="2400" b="1" dirty="0">
                <a:solidFill>
                  <a:srgbClr val="0000CC"/>
                </a:solidFill>
              </a:rPr>
              <a:t> </a:t>
            </a:r>
            <a:r>
              <a:rPr lang="en-US" altLang="en-US" sz="2400" dirty="0"/>
              <a:t>formula and computation for Wal-Mart are shown below.</a:t>
            </a:r>
          </a:p>
        </p:txBody>
      </p:sp>
      <p:graphicFrame>
        <p:nvGraphicFramePr>
          <p:cNvPr id="8" name="Content Placeholder 7" descr="Table is accessible to screenreaders">
            <a:extLst>
              <a:ext uri="{FF2B5EF4-FFF2-40B4-BE49-F238E27FC236}">
                <a16:creationId xmlns:a16="http://schemas.microsoft.com/office/drawing/2014/main" id="{8CB011A8-4EE3-44DE-8BD0-432CCA1C8438}"/>
              </a:ext>
            </a:extLst>
          </p:cNvPr>
          <p:cNvGraphicFramePr>
            <a:graphicFrameLocks noGrp="1"/>
          </p:cNvGraphicFramePr>
          <p:nvPr>
            <p:ph sz="quarter" idx="17"/>
            <p:extLst>
              <p:ext uri="{D42A27DB-BD31-4B8C-83A1-F6EECF244321}">
                <p14:modId xmlns:p14="http://schemas.microsoft.com/office/powerpoint/2010/main" val="55857452"/>
              </p:ext>
            </p:extLst>
          </p:nvPr>
        </p:nvGraphicFramePr>
        <p:xfrm>
          <a:off x="304800" y="3886200"/>
          <a:ext cx="8534400" cy="152400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1312725741"/>
                    </a:ext>
                  </a:extLst>
                </a:gridCol>
                <a:gridCol w="1706880">
                  <a:extLst>
                    <a:ext uri="{9D8B030D-6E8A-4147-A177-3AD203B41FA5}">
                      <a16:colId xmlns:a16="http://schemas.microsoft.com/office/drawing/2014/main" val="609002709"/>
                    </a:ext>
                  </a:extLst>
                </a:gridCol>
                <a:gridCol w="1706880">
                  <a:extLst>
                    <a:ext uri="{9D8B030D-6E8A-4147-A177-3AD203B41FA5}">
                      <a16:colId xmlns:a16="http://schemas.microsoft.com/office/drawing/2014/main" val="459830981"/>
                    </a:ext>
                  </a:extLst>
                </a:gridCol>
                <a:gridCol w="1706880">
                  <a:extLst>
                    <a:ext uri="{9D8B030D-6E8A-4147-A177-3AD203B41FA5}">
                      <a16:colId xmlns:a16="http://schemas.microsoft.com/office/drawing/2014/main" val="2632703178"/>
                    </a:ext>
                  </a:extLst>
                </a:gridCol>
                <a:gridCol w="1706880">
                  <a:extLst>
                    <a:ext uri="{9D8B030D-6E8A-4147-A177-3AD203B41FA5}">
                      <a16:colId xmlns:a16="http://schemas.microsoft.com/office/drawing/2014/main" val="4056633657"/>
                    </a:ext>
                  </a:extLst>
                </a:gridCol>
              </a:tblGrid>
              <a:tr h="948267">
                <a:tc>
                  <a:txBody>
                    <a:bodyPr/>
                    <a:lstStyle/>
                    <a:p>
                      <a:pPr algn="ctr" fontAlgn="b"/>
                      <a:r>
                        <a:rPr lang="en-US" sz="2200" b="0" u="none" strike="noStrike" dirty="0">
                          <a:solidFill>
                            <a:schemeClr val="tx1"/>
                          </a:solidFill>
                          <a:effectLst/>
                        </a:rPr>
                        <a:t>Cost of </a:t>
                      </a:r>
                    </a:p>
                    <a:p>
                      <a:pPr algn="ctr" fontAlgn="b"/>
                      <a:r>
                        <a:rPr lang="en-US" sz="2200" b="0" u="none" strike="noStrike" dirty="0">
                          <a:solidFill>
                            <a:schemeClr val="tx1"/>
                          </a:solidFill>
                          <a:effectLst/>
                        </a:rPr>
                        <a:t>Goods Sold</a:t>
                      </a:r>
                      <a:endParaRPr lang="en-US" sz="2200" b="0" i="0" u="none" strike="noStrike" dirty="0">
                        <a:solidFill>
                          <a:schemeClr val="tx1"/>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b="0" u="none" strike="noStrike" dirty="0">
                          <a:solidFill>
                            <a:schemeClr val="tx1"/>
                          </a:solidFill>
                          <a:effectLst/>
                        </a:rPr>
                        <a:t>÷</a:t>
                      </a:r>
                      <a:endParaRPr lang="en-US" sz="2200" b="0"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b="0" u="none" strike="noStrike" dirty="0">
                          <a:solidFill>
                            <a:schemeClr val="tx1"/>
                          </a:solidFill>
                          <a:effectLst/>
                        </a:rPr>
                        <a:t>Average Inventory</a:t>
                      </a:r>
                      <a:endParaRPr lang="en-US" sz="2200" b="0"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b="0" u="none" strike="noStrike" dirty="0">
                          <a:solidFill>
                            <a:schemeClr val="tx1"/>
                          </a:solidFill>
                          <a:effectLst/>
                        </a:rPr>
                        <a:t>=</a:t>
                      </a:r>
                      <a:endParaRPr lang="en-US" sz="2200" b="0" i="0" u="none" strike="noStrike" dirty="0">
                        <a:solidFill>
                          <a:schemeClr val="tx1"/>
                        </a:solidFill>
                        <a:effectLst/>
                        <a:latin typeface="Calibri" panose="020F0502020204030204" pitchFamily="34" charset="0"/>
                      </a:endParaRPr>
                    </a:p>
                  </a:txBody>
                  <a:tcPr marL="4233" marR="4233" marT="91440" marB="91440" anchor="ctr">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b="1" u="none" strike="noStrike" dirty="0">
                          <a:solidFill>
                            <a:schemeClr val="accent2"/>
                          </a:solidFill>
                          <a:effectLst/>
                        </a:rPr>
                        <a:t>Inventory Turnover</a:t>
                      </a:r>
                      <a:endParaRPr lang="en-US" sz="2200" b="1" i="0" u="none" strike="noStrike" dirty="0">
                        <a:solidFill>
                          <a:schemeClr val="accent2"/>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3970376813"/>
                  </a:ext>
                </a:extLst>
              </a:tr>
              <a:tr h="575733">
                <a:tc>
                  <a:txBody>
                    <a:bodyPr/>
                    <a:lstStyle/>
                    <a:p>
                      <a:pPr algn="ctr" fontAlgn="ctr"/>
                      <a:r>
                        <a:rPr lang="en-US" sz="2200" b="0" u="none" strike="noStrike" dirty="0">
                          <a:solidFill>
                            <a:schemeClr val="tx1"/>
                          </a:solidFill>
                          <a:effectLst/>
                        </a:rPr>
                        <a:t>$360,984 </a:t>
                      </a:r>
                      <a:endParaRPr lang="en-US" sz="2200" b="0" i="0" u="none" strike="noStrike" dirty="0">
                        <a:solidFill>
                          <a:schemeClr val="tx1"/>
                        </a:solidFill>
                        <a:effectLst/>
                        <a:latin typeface="Calibri" panose="020F0502020204030204" pitchFamily="34" charset="0"/>
                      </a:endParaRPr>
                    </a:p>
                  </a:txBody>
                  <a:tcPr marL="4233" marR="4233" marT="91440" marB="9144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200" b="0" u="none" strike="noStrike" dirty="0">
                          <a:solidFill>
                            <a:schemeClr val="tx1"/>
                          </a:solidFill>
                          <a:effectLst/>
                        </a:rPr>
                        <a:t>÷</a:t>
                      </a:r>
                      <a:endParaRPr lang="en-US" sz="2200" b="0" i="0" u="none" strike="noStrike" dirty="0">
                        <a:solidFill>
                          <a:schemeClr val="tx1"/>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en-US" sz="800" b="0" i="0" u="none" strike="noStrike" dirty="0">
                        <a:solidFill>
                          <a:schemeClr val="bg1"/>
                        </a:solidFill>
                        <a:effectLst/>
                        <a:latin typeface="Calibri" panose="020F0502020204030204" pitchFamily="34" charset="0"/>
                      </a:endParaRPr>
                    </a:p>
                  </a:txBody>
                  <a:tcPr marL="4233" marR="4233" marT="9144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200" b="0" u="none" strike="noStrike" dirty="0">
                          <a:solidFill>
                            <a:schemeClr val="tx1"/>
                          </a:solidFill>
                          <a:effectLst/>
                        </a:rPr>
                        <a:t>=</a:t>
                      </a:r>
                      <a:endParaRPr lang="en-US" sz="2200" b="0" i="0" u="none" strike="noStrike" dirty="0">
                        <a:solidFill>
                          <a:schemeClr val="tx1"/>
                        </a:solidFill>
                        <a:effectLst/>
                        <a:latin typeface="Calibri" panose="020F0502020204030204" pitchFamily="34" charset="0"/>
                      </a:endParaRPr>
                    </a:p>
                  </a:txBody>
                  <a:tcPr marT="91440" marB="91440" anchor="ctr">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sz="2200" b="1" u="none" strike="noStrike" dirty="0">
                          <a:solidFill>
                            <a:schemeClr val="accent2"/>
                          </a:solidFill>
                          <a:effectLst/>
                        </a:rPr>
                        <a:t>8.1 Times</a:t>
                      </a:r>
                      <a:endParaRPr lang="en-US" sz="2200" b="1" i="0" u="none" strike="noStrike" dirty="0">
                        <a:solidFill>
                          <a:schemeClr val="accent2"/>
                        </a:solidFill>
                        <a:effectLst/>
                        <a:latin typeface="Calibri" panose="020F0502020204030204" pitchFamily="34" charset="0"/>
                      </a:endParaRPr>
                    </a:p>
                  </a:txBody>
                  <a:tcPr marL="4233" marR="4233" marT="91440" marB="9144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254548104"/>
                  </a:ext>
                </a:extLst>
              </a:tr>
            </a:tbl>
          </a:graphicData>
        </a:graphic>
      </p:graphicFrame>
      <p:graphicFrame>
        <p:nvGraphicFramePr>
          <p:cNvPr id="12" name="Content Placeholder 11" descr="$44,469 + $45,141 divided by 2">
            <a:extLst>
              <a:ext uri="{FF2B5EF4-FFF2-40B4-BE49-F238E27FC236}">
                <a16:creationId xmlns:a16="http://schemas.microsoft.com/office/drawing/2014/main" id="{90E7E2BD-8E35-499B-A5EB-D2912600FD77}"/>
              </a:ext>
            </a:extLst>
          </p:cNvPr>
          <p:cNvGraphicFramePr>
            <a:graphicFrameLocks noGrp="1" noChangeAspect="1"/>
          </p:cNvGraphicFramePr>
          <p:nvPr>
            <p:ph sz="quarter" idx="19"/>
            <p:extLst>
              <p:ext uri="{D42A27DB-BD31-4B8C-83A1-F6EECF244321}">
                <p14:modId xmlns:p14="http://schemas.microsoft.com/office/powerpoint/2010/main" val="2041060746"/>
              </p:ext>
            </p:extLst>
          </p:nvPr>
        </p:nvGraphicFramePr>
        <p:xfrm>
          <a:off x="3575588" y="4835525"/>
          <a:ext cx="1992824" cy="574675"/>
        </p:xfrm>
        <a:graphic>
          <a:graphicData uri="http://schemas.openxmlformats.org/presentationml/2006/ole">
            <mc:AlternateContent xmlns:mc="http://schemas.openxmlformats.org/markup-compatibility/2006">
              <mc:Choice xmlns:v="urn:schemas-microsoft-com:vml" Requires="v">
                <p:oleObj spid="_x0000_s2180" name="Equation" r:id="rId3" imgW="2730240" imgH="787320" progId="Equation.DSMT4">
                  <p:embed/>
                </p:oleObj>
              </mc:Choice>
              <mc:Fallback>
                <p:oleObj name="Equation" r:id="rId3" imgW="2730240" imgH="787320" progId="Equation.DSMT4">
                  <p:embed/>
                  <p:pic>
                    <p:nvPicPr>
                      <p:cNvPr id="11" name="Object 10">
                        <a:extLst>
                          <a:ext uri="{FF2B5EF4-FFF2-40B4-BE49-F238E27FC236}">
                            <a16:creationId xmlns:a16="http://schemas.microsoft.com/office/drawing/2014/main" id="{19D21439-6A3C-4EBF-B53A-6217B180CE92}"/>
                          </a:ext>
                        </a:extLst>
                      </p:cNvPr>
                      <p:cNvPicPr/>
                      <p:nvPr/>
                    </p:nvPicPr>
                    <p:blipFill>
                      <a:blip r:embed="rId4"/>
                      <a:stretch>
                        <a:fillRect/>
                      </a:stretch>
                    </p:blipFill>
                    <p:spPr>
                      <a:xfrm>
                        <a:off x="3575588" y="4835525"/>
                        <a:ext cx="1992824" cy="57467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2189186-457B-4768-8843-7F66AEF0F778}"/>
              </a:ext>
            </a:extLst>
          </p:cNvPr>
          <p:cNvSpPr>
            <a:spLocks noGrp="1"/>
          </p:cNvSpPr>
          <p:nvPr>
            <p:ph sz="quarter" idx="18"/>
          </p:nvPr>
        </p:nvSpPr>
        <p:spPr>
          <a:xfrm>
            <a:off x="685800" y="5638799"/>
            <a:ext cx="7951477" cy="457199"/>
          </a:xfrm>
        </p:spPr>
        <p:txBody>
          <a:bodyPr/>
          <a:lstStyle/>
          <a:p>
            <a:pPr algn="r"/>
            <a:r>
              <a:rPr lang="en-US" sz="2400"/>
              <a:t>Days in inventory = 365 </a:t>
            </a:r>
            <a:r>
              <a:rPr lang="en-US" sz="2400" dirty="0"/>
              <a:t>÷ 8.1 = </a:t>
            </a:r>
            <a:r>
              <a:rPr lang="en-US" sz="2400" b="1" dirty="0">
                <a:solidFill>
                  <a:schemeClr val="accent2"/>
                </a:solidFill>
              </a:rPr>
              <a:t>45.1 Days</a:t>
            </a:r>
          </a:p>
        </p:txBody>
      </p:sp>
      <p:sp>
        <p:nvSpPr>
          <p:cNvPr id="6" name="Slide Number Placeholder 5">
            <a:extLst>
              <a:ext uri="{FF2B5EF4-FFF2-40B4-BE49-F238E27FC236}">
                <a16:creationId xmlns:a16="http://schemas.microsoft.com/office/drawing/2014/main" id="{FCDE0445-50C6-48C0-A0F8-54F11C3684A5}"/>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7" name="Footer Placeholder 6">
            <a:extLst>
              <a:ext uri="{FF2B5EF4-FFF2-40B4-BE49-F238E27FC236}">
                <a16:creationId xmlns:a16="http://schemas.microsoft.com/office/drawing/2014/main" id="{563FAB3A-0DF1-41C6-A9C2-F01751713B5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88190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F283-5D34-4AEB-A722-F3DB27AC7440}"/>
              </a:ext>
            </a:extLst>
          </p:cNvPr>
          <p:cNvSpPr>
            <a:spLocks noGrp="1"/>
          </p:cNvSpPr>
          <p:nvPr>
            <p:ph type="title"/>
          </p:nvPr>
        </p:nvSpPr>
        <p:spPr/>
        <p:txBody>
          <a:bodyPr/>
          <a:lstStyle/>
          <a:p>
            <a:r>
              <a:rPr lang="en-US" b="1" dirty="0">
                <a:ea typeface="Source Sans Pro" charset="0"/>
              </a:rPr>
              <a:t>Do It! 4: </a:t>
            </a:r>
            <a:r>
              <a:rPr lang="en-US" b="1" dirty="0"/>
              <a:t>L</a:t>
            </a:r>
            <a:r>
              <a:rPr lang="en-US" sz="100" b="1" baseline="0" dirty="0"/>
              <a:t> </a:t>
            </a:r>
            <a:r>
              <a:rPr lang="en-US" b="1" dirty="0"/>
              <a:t>C</a:t>
            </a:r>
            <a:r>
              <a:rPr lang="en-US" sz="100" b="1" baseline="0" dirty="0"/>
              <a:t> </a:t>
            </a:r>
            <a:r>
              <a:rPr lang="en-US" b="1" dirty="0"/>
              <a:t>N</a:t>
            </a:r>
            <a:r>
              <a:rPr lang="en-US" sz="100" b="1" baseline="0" dirty="0"/>
              <a:t> </a:t>
            </a:r>
            <a:r>
              <a:rPr lang="en-US" b="1"/>
              <a:t>R</a:t>
            </a:r>
            <a:r>
              <a:rPr lang="en-US" sz="100" b="1" baseline="0"/>
              <a:t> </a:t>
            </a:r>
            <a:r>
              <a:rPr lang="en-US" b="1"/>
              <a:t>V and Inventory Turnover</a:t>
            </a:r>
            <a:endParaRPr lang="en-US" dirty="0"/>
          </a:p>
        </p:txBody>
      </p:sp>
      <p:sp>
        <p:nvSpPr>
          <p:cNvPr id="3" name="Content Placeholder 2">
            <a:extLst>
              <a:ext uri="{FF2B5EF4-FFF2-40B4-BE49-F238E27FC236}">
                <a16:creationId xmlns:a16="http://schemas.microsoft.com/office/drawing/2014/main" id="{514261B6-7755-4E67-81B7-0525EFFC0202}"/>
              </a:ext>
            </a:extLst>
          </p:cNvPr>
          <p:cNvSpPr>
            <a:spLocks noGrp="1"/>
          </p:cNvSpPr>
          <p:nvPr>
            <p:ph sz="quarter" idx="16"/>
          </p:nvPr>
        </p:nvSpPr>
        <p:spPr>
          <a:xfrm>
            <a:off x="304800" y="1828800"/>
            <a:ext cx="8534400" cy="1009544"/>
          </a:xfrm>
        </p:spPr>
        <p:txBody>
          <a:bodyPr/>
          <a:lstStyle/>
          <a:p>
            <a:r>
              <a:rPr lang="en-US" sz="2400" dirty="0"/>
              <a:t>Tracy company sells three different types of home heating stoves (gas, wood, and pellet). The cost and net realizable value of its inventory of stoves are as follows</a:t>
            </a:r>
          </a:p>
        </p:txBody>
      </p:sp>
      <p:graphicFrame>
        <p:nvGraphicFramePr>
          <p:cNvPr id="11" name="Content Placeholder 10" descr="Table is accessible to screenreaders">
            <a:extLst>
              <a:ext uri="{FF2B5EF4-FFF2-40B4-BE49-F238E27FC236}">
                <a16:creationId xmlns:a16="http://schemas.microsoft.com/office/drawing/2014/main" id="{39D55F57-1F10-44D5-88FE-37B7CE3BDDD4}"/>
              </a:ext>
            </a:extLst>
          </p:cNvPr>
          <p:cNvGraphicFramePr>
            <a:graphicFrameLocks noGrp="1"/>
          </p:cNvGraphicFramePr>
          <p:nvPr>
            <p:ph sz="quarter" idx="17"/>
            <p:extLst>
              <p:ext uri="{D42A27DB-BD31-4B8C-83A1-F6EECF244321}">
                <p14:modId xmlns:p14="http://schemas.microsoft.com/office/powerpoint/2010/main" val="2362490215"/>
              </p:ext>
            </p:extLst>
          </p:nvPr>
        </p:nvGraphicFramePr>
        <p:xfrm>
          <a:off x="304800" y="2887054"/>
          <a:ext cx="8534400" cy="1584960"/>
        </p:xfrm>
        <a:graphic>
          <a:graphicData uri="http://schemas.openxmlformats.org/drawingml/2006/table">
            <a:tbl>
              <a:tblPr firstRow="1" bandRow="1">
                <a:tableStyleId>{5C22544A-7EE6-4342-B048-85BDC9FD1C3A}</a:tableStyleId>
              </a:tblPr>
              <a:tblGrid>
                <a:gridCol w="2052577">
                  <a:extLst>
                    <a:ext uri="{9D8B030D-6E8A-4147-A177-3AD203B41FA5}">
                      <a16:colId xmlns:a16="http://schemas.microsoft.com/office/drawing/2014/main" val="786903576"/>
                    </a:ext>
                  </a:extLst>
                </a:gridCol>
                <a:gridCol w="2484699">
                  <a:extLst>
                    <a:ext uri="{9D8B030D-6E8A-4147-A177-3AD203B41FA5}">
                      <a16:colId xmlns:a16="http://schemas.microsoft.com/office/drawing/2014/main" val="1999851381"/>
                    </a:ext>
                  </a:extLst>
                </a:gridCol>
                <a:gridCol w="3997124">
                  <a:extLst>
                    <a:ext uri="{9D8B030D-6E8A-4147-A177-3AD203B41FA5}">
                      <a16:colId xmlns:a16="http://schemas.microsoft.com/office/drawing/2014/main" val="3962978444"/>
                    </a:ext>
                  </a:extLst>
                </a:gridCol>
              </a:tblGrid>
              <a:tr h="370840">
                <a:tc>
                  <a:txBody>
                    <a:bodyPr/>
                    <a:lstStyle/>
                    <a:p>
                      <a:endParaRPr lang="en-US" sz="2000" b="0" dirty="0">
                        <a:solidFill>
                          <a:schemeClr val="tx1"/>
                        </a:solidFill>
                      </a:endParaRPr>
                    </a:p>
                  </a:txBody>
                  <a:tcPr marL="129636" marR="129636">
                    <a:solidFill>
                      <a:schemeClr val="bg2"/>
                    </a:solidFill>
                  </a:tcPr>
                </a:tc>
                <a:tc>
                  <a:txBody>
                    <a:bodyPr/>
                    <a:lstStyle/>
                    <a:p>
                      <a:pPr algn="ctr"/>
                      <a:r>
                        <a:rPr lang="en-US" sz="2000" b="0" dirty="0">
                          <a:solidFill>
                            <a:schemeClr val="tx1"/>
                          </a:solidFill>
                        </a:rPr>
                        <a:t>Cost </a:t>
                      </a:r>
                    </a:p>
                  </a:txBody>
                  <a:tcPr marL="129636" marR="129636">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000" b="0" dirty="0">
                          <a:solidFill>
                            <a:schemeClr val="tx1"/>
                          </a:solidFill>
                        </a:rPr>
                        <a:t>Net Realizable Value</a:t>
                      </a:r>
                    </a:p>
                  </a:txBody>
                  <a:tcPr marL="129636" marR="129636">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49757291"/>
                  </a:ext>
                </a:extLst>
              </a:tr>
              <a:tr h="370840">
                <a:tc>
                  <a:txBody>
                    <a:bodyPr/>
                    <a:lstStyle/>
                    <a:p>
                      <a:r>
                        <a:rPr lang="en-US" sz="2000" b="0" dirty="0">
                          <a:solidFill>
                            <a:schemeClr val="tx1"/>
                          </a:solidFill>
                        </a:rPr>
                        <a:t>Gas </a:t>
                      </a:r>
                    </a:p>
                  </a:txBody>
                  <a:tcPr marL="129636" marR="129636">
                    <a:solidFill>
                      <a:schemeClr val="bg2"/>
                    </a:solidFill>
                  </a:tcPr>
                </a:tc>
                <a:tc>
                  <a:txBody>
                    <a:bodyPr/>
                    <a:lstStyle/>
                    <a:p>
                      <a:pPr algn="ctr"/>
                      <a:r>
                        <a:rPr lang="en-US" sz="2000" b="0" dirty="0">
                          <a:solidFill>
                            <a:schemeClr val="tx1"/>
                          </a:solidFill>
                        </a:rPr>
                        <a:t>$ 84,000</a:t>
                      </a:r>
                    </a:p>
                  </a:txBody>
                  <a:tcPr marL="129636" marR="129636">
                    <a:lnT w="12700" cap="flat" cmpd="sng" algn="ctr">
                      <a:solidFill>
                        <a:schemeClr val="tx1"/>
                      </a:solidFill>
                      <a:prstDash val="solid"/>
                      <a:round/>
                      <a:headEnd type="none" w="med" len="med"/>
                      <a:tailEnd type="none" w="med" len="med"/>
                    </a:lnT>
                    <a:solidFill>
                      <a:schemeClr val="bg2"/>
                    </a:solidFill>
                  </a:tcPr>
                </a:tc>
                <a:tc>
                  <a:txBody>
                    <a:bodyPr/>
                    <a:lstStyle/>
                    <a:p>
                      <a:pPr algn="ctr"/>
                      <a:r>
                        <a:rPr lang="en-US" sz="2000" b="0" dirty="0">
                          <a:solidFill>
                            <a:schemeClr val="tx1"/>
                          </a:solidFill>
                        </a:rPr>
                        <a:t>$ 79,000</a:t>
                      </a:r>
                    </a:p>
                  </a:txBody>
                  <a:tcPr marL="129636" marR="129636">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2398870991"/>
                  </a:ext>
                </a:extLst>
              </a:tr>
              <a:tr h="370840">
                <a:tc>
                  <a:txBody>
                    <a:bodyPr/>
                    <a:lstStyle/>
                    <a:p>
                      <a:r>
                        <a:rPr lang="en-US" sz="2000" b="0" dirty="0">
                          <a:solidFill>
                            <a:schemeClr val="tx1"/>
                          </a:solidFill>
                        </a:rPr>
                        <a:t>Wood</a:t>
                      </a:r>
                    </a:p>
                  </a:txBody>
                  <a:tcPr marL="129636" marR="129636">
                    <a:solidFill>
                      <a:schemeClr val="bg2"/>
                    </a:solidFill>
                  </a:tcPr>
                </a:tc>
                <a:tc>
                  <a:txBody>
                    <a:bodyPr/>
                    <a:lstStyle/>
                    <a:p>
                      <a:pPr algn="ctr"/>
                      <a:r>
                        <a:rPr lang="en-US" sz="2000" b="0" dirty="0">
                          <a:solidFill>
                            <a:schemeClr val="tx1"/>
                          </a:solidFill>
                        </a:rPr>
                        <a:t>250,000</a:t>
                      </a:r>
                    </a:p>
                  </a:txBody>
                  <a:tcPr marL="129636" marR="129636">
                    <a:solidFill>
                      <a:schemeClr val="bg2"/>
                    </a:solidFill>
                  </a:tcPr>
                </a:tc>
                <a:tc>
                  <a:txBody>
                    <a:bodyPr/>
                    <a:lstStyle/>
                    <a:p>
                      <a:pPr algn="ctr"/>
                      <a:r>
                        <a:rPr lang="en-US" sz="2000" b="0" dirty="0">
                          <a:solidFill>
                            <a:schemeClr val="tx1"/>
                          </a:solidFill>
                        </a:rPr>
                        <a:t>280,000</a:t>
                      </a:r>
                    </a:p>
                  </a:txBody>
                  <a:tcPr marL="129636" marR="129636">
                    <a:solidFill>
                      <a:schemeClr val="bg2"/>
                    </a:solidFill>
                  </a:tcPr>
                </a:tc>
                <a:extLst>
                  <a:ext uri="{0D108BD9-81ED-4DB2-BD59-A6C34878D82A}">
                    <a16:rowId xmlns:a16="http://schemas.microsoft.com/office/drawing/2014/main" val="3125838638"/>
                  </a:ext>
                </a:extLst>
              </a:tr>
              <a:tr h="370840">
                <a:tc>
                  <a:txBody>
                    <a:bodyPr/>
                    <a:lstStyle/>
                    <a:p>
                      <a:r>
                        <a:rPr lang="en-US" sz="2000" b="0" dirty="0">
                          <a:solidFill>
                            <a:schemeClr val="tx1"/>
                          </a:solidFill>
                        </a:rPr>
                        <a:t>Pellet </a:t>
                      </a:r>
                    </a:p>
                  </a:txBody>
                  <a:tcPr marL="129636" marR="129636">
                    <a:solidFill>
                      <a:schemeClr val="bg2"/>
                    </a:solidFill>
                  </a:tcPr>
                </a:tc>
                <a:tc>
                  <a:txBody>
                    <a:bodyPr/>
                    <a:lstStyle/>
                    <a:p>
                      <a:pPr algn="ctr"/>
                      <a:r>
                        <a:rPr lang="en-US" sz="2000" b="0" dirty="0">
                          <a:solidFill>
                            <a:schemeClr val="tx1"/>
                          </a:solidFill>
                        </a:rPr>
                        <a:t>112,000</a:t>
                      </a:r>
                    </a:p>
                  </a:txBody>
                  <a:tcPr marL="129636" marR="129636">
                    <a:solidFill>
                      <a:schemeClr val="bg2"/>
                    </a:solidFill>
                  </a:tcPr>
                </a:tc>
                <a:tc>
                  <a:txBody>
                    <a:bodyPr/>
                    <a:lstStyle/>
                    <a:p>
                      <a:pPr algn="ctr"/>
                      <a:r>
                        <a:rPr lang="en-US" sz="2000" b="0" dirty="0">
                          <a:solidFill>
                            <a:schemeClr val="tx1"/>
                          </a:solidFill>
                        </a:rPr>
                        <a:t>101,000</a:t>
                      </a:r>
                    </a:p>
                  </a:txBody>
                  <a:tcPr marL="129636" marR="129636">
                    <a:solidFill>
                      <a:schemeClr val="bg2"/>
                    </a:solidFill>
                  </a:tcPr>
                </a:tc>
                <a:extLst>
                  <a:ext uri="{0D108BD9-81ED-4DB2-BD59-A6C34878D82A}">
                    <a16:rowId xmlns:a16="http://schemas.microsoft.com/office/drawing/2014/main" val="2548059649"/>
                  </a:ext>
                </a:extLst>
              </a:tr>
            </a:tbl>
          </a:graphicData>
        </a:graphic>
      </p:graphicFrame>
      <p:sp>
        <p:nvSpPr>
          <p:cNvPr id="5" name="Content Placeholder 4">
            <a:extLst>
              <a:ext uri="{FF2B5EF4-FFF2-40B4-BE49-F238E27FC236}">
                <a16:creationId xmlns:a16="http://schemas.microsoft.com/office/drawing/2014/main" id="{1CE16CD9-3787-4E7F-8EC6-C908890A72BF}"/>
              </a:ext>
            </a:extLst>
          </p:cNvPr>
          <p:cNvSpPr>
            <a:spLocks noGrp="1"/>
          </p:cNvSpPr>
          <p:nvPr>
            <p:ph sz="quarter" idx="18"/>
          </p:nvPr>
        </p:nvSpPr>
        <p:spPr>
          <a:xfrm>
            <a:off x="313267" y="4520724"/>
            <a:ext cx="8534400" cy="609600"/>
          </a:xfrm>
        </p:spPr>
        <p:txBody>
          <a:bodyPr/>
          <a:lstStyle/>
          <a:p>
            <a:r>
              <a:rPr lang="en-US" sz="2400" dirty="0"/>
              <a:t>Determine the value of the company’s inventory under the lower-of-cost-or-net realizable value approach.</a:t>
            </a:r>
          </a:p>
        </p:txBody>
      </p:sp>
      <p:sp>
        <p:nvSpPr>
          <p:cNvPr id="8" name="Content Placeholder 7"/>
          <p:cNvSpPr>
            <a:spLocks noGrp="1"/>
          </p:cNvSpPr>
          <p:nvPr>
            <p:ph sz="quarter" idx="20"/>
          </p:nvPr>
        </p:nvSpPr>
        <p:spPr>
          <a:xfrm>
            <a:off x="304800" y="5299074"/>
            <a:ext cx="8534400" cy="1025526"/>
          </a:xfrm>
        </p:spPr>
        <p:txBody>
          <a:bodyPr/>
          <a:lstStyle/>
          <a:p>
            <a:r>
              <a:rPr lang="en-US" sz="2400" b="1" dirty="0"/>
              <a:t>Solution: </a:t>
            </a:r>
            <a:r>
              <a:rPr lang="en-US" sz="2400" dirty="0"/>
              <a:t>The lowest value for each inventory type is gas $</a:t>
            </a:r>
            <a:r>
              <a:rPr lang="en-US" sz="2400" b="1" dirty="0"/>
              <a:t>79,000</a:t>
            </a:r>
            <a:r>
              <a:rPr lang="en-US" sz="2400" dirty="0"/>
              <a:t>, wood </a:t>
            </a:r>
            <a:r>
              <a:rPr lang="en-US" sz="2400" b="1" dirty="0"/>
              <a:t>$250,000</a:t>
            </a:r>
            <a:r>
              <a:rPr lang="en-US" sz="2400" dirty="0"/>
              <a:t>, and pellet </a:t>
            </a:r>
            <a:r>
              <a:rPr lang="en-US" sz="2400" b="1" dirty="0"/>
              <a:t>$101,000</a:t>
            </a:r>
            <a:r>
              <a:rPr lang="en-US" sz="2400" dirty="0"/>
              <a:t>. The total inventory value is the sum of these amounts, </a:t>
            </a:r>
            <a:r>
              <a:rPr lang="en-US" sz="2400" b="1" dirty="0"/>
              <a:t>$430,000</a:t>
            </a:r>
            <a:r>
              <a:rPr lang="en-US" sz="2400" dirty="0"/>
              <a:t>.</a:t>
            </a:r>
          </a:p>
        </p:txBody>
      </p:sp>
      <p:sp>
        <p:nvSpPr>
          <p:cNvPr id="6" name="Slide Number Placeholder 5">
            <a:extLst>
              <a:ext uri="{FF2B5EF4-FFF2-40B4-BE49-F238E27FC236}">
                <a16:creationId xmlns:a16="http://schemas.microsoft.com/office/drawing/2014/main" id="{800F2AFB-00DE-44B9-9A77-B96BF2C1F47D}"/>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7" name="Footer Placeholder 6">
            <a:extLst>
              <a:ext uri="{FF2B5EF4-FFF2-40B4-BE49-F238E27FC236}">
                <a16:creationId xmlns:a16="http://schemas.microsoft.com/office/drawing/2014/main" id="{597EC358-E130-4097-8ABC-528117DD699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4361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F283-5D34-4AEB-A722-F3DB27AC7440}"/>
              </a:ext>
            </a:extLst>
          </p:cNvPr>
          <p:cNvSpPr>
            <a:spLocks noGrp="1"/>
          </p:cNvSpPr>
          <p:nvPr>
            <p:ph type="title"/>
          </p:nvPr>
        </p:nvSpPr>
        <p:spPr/>
        <p:txBody>
          <a:bodyPr/>
          <a:lstStyle/>
          <a:p>
            <a:r>
              <a:rPr lang="en-US" b="1" dirty="0">
                <a:ea typeface="Source Sans Pro" charset="0"/>
              </a:rPr>
              <a:t>Do It! 4: </a:t>
            </a:r>
            <a:r>
              <a:rPr lang="en-US" b="1" dirty="0"/>
              <a:t>Inventory Turnover </a:t>
            </a:r>
            <a:r>
              <a:rPr lang="en-US" sz="2400" dirty="0"/>
              <a:t>(1 of 2)</a:t>
            </a:r>
            <a:endParaRPr lang="en-US" dirty="0"/>
          </a:p>
        </p:txBody>
      </p:sp>
      <p:sp>
        <p:nvSpPr>
          <p:cNvPr id="3" name="Content Placeholder 2">
            <a:extLst>
              <a:ext uri="{FF2B5EF4-FFF2-40B4-BE49-F238E27FC236}">
                <a16:creationId xmlns:a16="http://schemas.microsoft.com/office/drawing/2014/main" id="{514261B6-7755-4E67-81B7-0525EFFC0202}"/>
              </a:ext>
            </a:extLst>
          </p:cNvPr>
          <p:cNvSpPr>
            <a:spLocks noGrp="1"/>
          </p:cNvSpPr>
          <p:nvPr>
            <p:ph sz="quarter" idx="16"/>
          </p:nvPr>
        </p:nvSpPr>
        <p:spPr>
          <a:xfrm>
            <a:off x="304800" y="1752601"/>
            <a:ext cx="8534400" cy="1036107"/>
          </a:xfrm>
        </p:spPr>
        <p:txBody>
          <a:bodyPr/>
          <a:lstStyle/>
          <a:p>
            <a:r>
              <a:rPr lang="en-US" sz="2400" dirty="0"/>
              <a:t>Early in 2020, Westmoreland Company switched to a just-in-time inventory system. Its sales revenue, cost of goods sold, and inventory amounts for 2019 and 2020 are shown below.</a:t>
            </a:r>
          </a:p>
        </p:txBody>
      </p:sp>
      <p:graphicFrame>
        <p:nvGraphicFramePr>
          <p:cNvPr id="9" name="Content Placeholder 8" descr="Table is accessible to screenreaders">
            <a:extLst>
              <a:ext uri="{FF2B5EF4-FFF2-40B4-BE49-F238E27FC236}">
                <a16:creationId xmlns:a16="http://schemas.microsoft.com/office/drawing/2014/main" id="{1277FB0F-6745-40D7-A6D2-568B66ED33AB}"/>
              </a:ext>
            </a:extLst>
          </p:cNvPr>
          <p:cNvGraphicFramePr>
            <a:graphicFrameLocks noGrp="1"/>
          </p:cNvGraphicFramePr>
          <p:nvPr>
            <p:ph sz="quarter" idx="17"/>
            <p:extLst>
              <p:ext uri="{D42A27DB-BD31-4B8C-83A1-F6EECF244321}">
                <p14:modId xmlns:p14="http://schemas.microsoft.com/office/powerpoint/2010/main" val="1058853127"/>
              </p:ext>
            </p:extLst>
          </p:nvPr>
        </p:nvGraphicFramePr>
        <p:xfrm>
          <a:off x="304800" y="2837725"/>
          <a:ext cx="8534400" cy="198120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872944554"/>
                    </a:ext>
                  </a:extLst>
                </a:gridCol>
                <a:gridCol w="2844800">
                  <a:extLst>
                    <a:ext uri="{9D8B030D-6E8A-4147-A177-3AD203B41FA5}">
                      <a16:colId xmlns:a16="http://schemas.microsoft.com/office/drawing/2014/main" val="3770739187"/>
                    </a:ext>
                  </a:extLst>
                </a:gridCol>
                <a:gridCol w="2844800">
                  <a:extLst>
                    <a:ext uri="{9D8B030D-6E8A-4147-A177-3AD203B41FA5}">
                      <a16:colId xmlns:a16="http://schemas.microsoft.com/office/drawing/2014/main" val="376049001"/>
                    </a:ext>
                  </a:extLst>
                </a:gridCol>
              </a:tblGrid>
              <a:tr h="370840">
                <a:tc>
                  <a:txBody>
                    <a:bodyPr/>
                    <a:lstStyle/>
                    <a:p>
                      <a:endParaRPr lang="en-US" sz="2000" b="0" dirty="0">
                        <a:solidFill>
                          <a:schemeClr val="tx1"/>
                        </a:solidFill>
                      </a:endParaRPr>
                    </a:p>
                  </a:txBody>
                  <a:tcPr>
                    <a:solidFill>
                      <a:schemeClr val="bg2"/>
                    </a:solidFill>
                  </a:tcPr>
                </a:tc>
                <a:tc>
                  <a:txBody>
                    <a:bodyPr/>
                    <a:lstStyle/>
                    <a:p>
                      <a:pPr algn="ctr"/>
                      <a:r>
                        <a:rPr lang="en-US" sz="2000" b="0" dirty="0">
                          <a:solidFill>
                            <a:schemeClr val="tx1"/>
                          </a:solidFill>
                        </a:rPr>
                        <a:t>2019</a:t>
                      </a:r>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000" b="0" dirty="0">
                          <a:solidFill>
                            <a:schemeClr val="tx1"/>
                          </a:solidFill>
                        </a:rPr>
                        <a:t>2020</a:t>
                      </a:r>
                    </a:p>
                  </a:txBody>
                  <a:tcP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70055462"/>
                  </a:ext>
                </a:extLst>
              </a:tr>
              <a:tr h="370840">
                <a:tc>
                  <a:txBody>
                    <a:bodyPr/>
                    <a:lstStyle/>
                    <a:p>
                      <a:r>
                        <a:rPr lang="en-US" sz="2000" b="0" dirty="0">
                          <a:solidFill>
                            <a:schemeClr val="tx1"/>
                          </a:solidFill>
                        </a:rPr>
                        <a:t>Sales revenue </a:t>
                      </a:r>
                    </a:p>
                  </a:txBody>
                  <a:tcPr>
                    <a:solidFill>
                      <a:schemeClr val="bg2"/>
                    </a:solidFill>
                  </a:tcPr>
                </a:tc>
                <a:tc>
                  <a:txBody>
                    <a:bodyPr/>
                    <a:lstStyle/>
                    <a:p>
                      <a:pPr algn="ctr"/>
                      <a:r>
                        <a:rPr lang="en-US" sz="2000" b="0" dirty="0">
                          <a:solidFill>
                            <a:schemeClr val="tx1"/>
                          </a:solidFill>
                        </a:rPr>
                        <a:t>$2,000,000 </a:t>
                      </a:r>
                    </a:p>
                  </a:txBody>
                  <a:tcPr>
                    <a:lnT w="12700" cap="flat" cmpd="sng" algn="ctr">
                      <a:solidFill>
                        <a:schemeClr val="tx1"/>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$1,800,000</a:t>
                      </a:r>
                    </a:p>
                  </a:txBody>
                  <a:tcP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4080570796"/>
                  </a:ext>
                </a:extLst>
              </a:tr>
              <a:tr h="370840">
                <a:tc>
                  <a:txBody>
                    <a:bodyPr/>
                    <a:lstStyle/>
                    <a:p>
                      <a:r>
                        <a:rPr lang="en-US" sz="2000" b="0" dirty="0">
                          <a:solidFill>
                            <a:schemeClr val="tx1"/>
                          </a:solidFill>
                        </a:rPr>
                        <a:t>Cost of goods sold</a:t>
                      </a:r>
                    </a:p>
                  </a:txBody>
                  <a:tcPr>
                    <a:solidFill>
                      <a:schemeClr val="bg2"/>
                    </a:solidFill>
                  </a:tcPr>
                </a:tc>
                <a:tc>
                  <a:txBody>
                    <a:bodyPr/>
                    <a:lstStyle/>
                    <a:p>
                      <a:pPr algn="ctr"/>
                      <a:r>
                        <a:rPr lang="en-US" sz="2000" b="0" dirty="0">
                          <a:solidFill>
                            <a:schemeClr val="tx1"/>
                          </a:solidFill>
                        </a:rPr>
                        <a:t>  1,000,000 </a:t>
                      </a:r>
                    </a:p>
                  </a:txBody>
                  <a:tcPr>
                    <a:solidFill>
                      <a:schemeClr val="bg2"/>
                    </a:solidFill>
                  </a:tcPr>
                </a:tc>
                <a:tc>
                  <a:txBody>
                    <a:bodyPr/>
                    <a:lstStyle/>
                    <a:p>
                      <a:pPr algn="ctr"/>
                      <a:r>
                        <a:rPr lang="en-US" sz="2000" b="0" dirty="0">
                          <a:solidFill>
                            <a:schemeClr val="tx1"/>
                          </a:solidFill>
                        </a:rPr>
                        <a:t>     910,000</a:t>
                      </a:r>
                    </a:p>
                  </a:txBody>
                  <a:tcPr>
                    <a:solidFill>
                      <a:schemeClr val="bg2"/>
                    </a:solidFill>
                  </a:tcPr>
                </a:tc>
                <a:extLst>
                  <a:ext uri="{0D108BD9-81ED-4DB2-BD59-A6C34878D82A}">
                    <a16:rowId xmlns:a16="http://schemas.microsoft.com/office/drawing/2014/main" val="171013292"/>
                  </a:ext>
                </a:extLst>
              </a:tr>
              <a:tr h="370840">
                <a:tc>
                  <a:txBody>
                    <a:bodyPr/>
                    <a:lstStyle/>
                    <a:p>
                      <a:r>
                        <a:rPr lang="en-US" sz="2000" b="0" dirty="0">
                          <a:solidFill>
                            <a:schemeClr val="tx1"/>
                          </a:solidFill>
                        </a:rPr>
                        <a:t>Beginning inventory</a:t>
                      </a:r>
                    </a:p>
                  </a:txBody>
                  <a:tcPr>
                    <a:solidFill>
                      <a:schemeClr val="bg2"/>
                    </a:solidFill>
                  </a:tcPr>
                </a:tc>
                <a:tc>
                  <a:txBody>
                    <a:bodyPr/>
                    <a:lstStyle/>
                    <a:p>
                      <a:pPr algn="ctr"/>
                      <a:r>
                        <a:rPr lang="en-US" sz="2000" b="0" dirty="0">
                          <a:solidFill>
                            <a:schemeClr val="tx1"/>
                          </a:solidFill>
                        </a:rPr>
                        <a:t>     290,000 </a:t>
                      </a: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     210,000</a:t>
                      </a:r>
                    </a:p>
                  </a:txBody>
                  <a:tcPr>
                    <a:solidFill>
                      <a:schemeClr val="bg2"/>
                    </a:solidFill>
                  </a:tcPr>
                </a:tc>
                <a:extLst>
                  <a:ext uri="{0D108BD9-81ED-4DB2-BD59-A6C34878D82A}">
                    <a16:rowId xmlns:a16="http://schemas.microsoft.com/office/drawing/2014/main" val="877775150"/>
                  </a:ext>
                </a:extLst>
              </a:tr>
              <a:tr h="370840">
                <a:tc>
                  <a:txBody>
                    <a:bodyPr/>
                    <a:lstStyle/>
                    <a:p>
                      <a:r>
                        <a:rPr lang="en-US" sz="2000" b="0" dirty="0">
                          <a:solidFill>
                            <a:schemeClr val="tx1"/>
                          </a:solidFill>
                        </a:rPr>
                        <a:t>Ending inventory </a:t>
                      </a:r>
                    </a:p>
                  </a:txBody>
                  <a:tcPr>
                    <a:solidFill>
                      <a:schemeClr val="bg2"/>
                    </a:solidFill>
                  </a:tcPr>
                </a:tc>
                <a:tc>
                  <a:txBody>
                    <a:bodyPr/>
                    <a:lstStyle/>
                    <a:p>
                      <a:pPr algn="ctr"/>
                      <a:r>
                        <a:rPr lang="en-US" sz="2000" b="0" dirty="0">
                          <a:solidFill>
                            <a:schemeClr val="tx1"/>
                          </a:solidFill>
                        </a:rPr>
                        <a:t>    210,000 </a:t>
                      </a: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    210,000</a:t>
                      </a:r>
                    </a:p>
                  </a:txBody>
                  <a:tcPr>
                    <a:solidFill>
                      <a:schemeClr val="bg2"/>
                    </a:solidFill>
                  </a:tcPr>
                </a:tc>
                <a:extLst>
                  <a:ext uri="{0D108BD9-81ED-4DB2-BD59-A6C34878D82A}">
                    <a16:rowId xmlns:a16="http://schemas.microsoft.com/office/drawing/2014/main" val="2674913667"/>
                  </a:ext>
                </a:extLst>
              </a:tr>
            </a:tbl>
          </a:graphicData>
        </a:graphic>
      </p:graphicFrame>
      <p:sp>
        <p:nvSpPr>
          <p:cNvPr id="5" name="Content Placeholder 4">
            <a:extLst>
              <a:ext uri="{FF2B5EF4-FFF2-40B4-BE49-F238E27FC236}">
                <a16:creationId xmlns:a16="http://schemas.microsoft.com/office/drawing/2014/main" id="{1CE16CD9-3787-4E7F-8EC6-C908890A72BF}"/>
              </a:ext>
            </a:extLst>
          </p:cNvPr>
          <p:cNvSpPr>
            <a:spLocks noGrp="1"/>
          </p:cNvSpPr>
          <p:nvPr>
            <p:ph sz="quarter" idx="18"/>
          </p:nvPr>
        </p:nvSpPr>
        <p:spPr>
          <a:xfrm>
            <a:off x="313267" y="4923100"/>
            <a:ext cx="8534400" cy="1350115"/>
          </a:xfrm>
        </p:spPr>
        <p:txBody>
          <a:bodyPr/>
          <a:lstStyle/>
          <a:p>
            <a:r>
              <a:rPr lang="en-US" sz="2400" dirty="0"/>
              <a:t>Determine the inventory turnover and days in inventory for 2019 and 2020. </a:t>
            </a:r>
            <a:r>
              <a:rPr lang="en-IN" sz="2400" dirty="0"/>
              <a:t>Discuss the changes in the amount of inventory, the inventory turnover and days in inventory, and the amount of sales across the two years.</a:t>
            </a:r>
            <a:endParaRPr lang="en-US" sz="2400" dirty="0"/>
          </a:p>
        </p:txBody>
      </p:sp>
      <p:sp>
        <p:nvSpPr>
          <p:cNvPr id="6" name="Slide Number Placeholder 5">
            <a:extLst>
              <a:ext uri="{FF2B5EF4-FFF2-40B4-BE49-F238E27FC236}">
                <a16:creationId xmlns:a16="http://schemas.microsoft.com/office/drawing/2014/main" id="{800F2AFB-00DE-44B9-9A77-B96BF2C1F47D}"/>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7" name="Footer Placeholder 6">
            <a:extLst>
              <a:ext uri="{FF2B5EF4-FFF2-40B4-BE49-F238E27FC236}">
                <a16:creationId xmlns:a16="http://schemas.microsoft.com/office/drawing/2014/main" id="{597EC358-E130-4097-8ABC-528117DD699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73326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27B9-D0B8-4B7F-8E3E-3F10D89A3FC8}"/>
              </a:ext>
            </a:extLst>
          </p:cNvPr>
          <p:cNvSpPr>
            <a:spLocks noGrp="1"/>
          </p:cNvSpPr>
          <p:nvPr>
            <p:ph type="title"/>
          </p:nvPr>
        </p:nvSpPr>
        <p:spPr>
          <a:xfrm>
            <a:off x="304800" y="762001"/>
            <a:ext cx="8534400" cy="685799"/>
          </a:xfrm>
        </p:spPr>
        <p:txBody>
          <a:bodyPr/>
          <a:lstStyle/>
          <a:p>
            <a:r>
              <a:rPr lang="en-US" b="1" dirty="0">
                <a:ea typeface="Source Sans Pro" charset="0"/>
              </a:rPr>
              <a:t>Do It! 4: </a:t>
            </a:r>
            <a:r>
              <a:rPr lang="en-US" b="1" dirty="0"/>
              <a:t>Inventory Turnover </a:t>
            </a:r>
            <a:r>
              <a:rPr lang="en-US" sz="2400" dirty="0"/>
              <a:t>(2 of 2)</a:t>
            </a:r>
            <a:endParaRPr lang="en-US" dirty="0"/>
          </a:p>
        </p:txBody>
      </p:sp>
      <p:sp>
        <p:nvSpPr>
          <p:cNvPr id="4" name="Content Placeholder 3">
            <a:extLst>
              <a:ext uri="{FF2B5EF4-FFF2-40B4-BE49-F238E27FC236}">
                <a16:creationId xmlns:a16="http://schemas.microsoft.com/office/drawing/2014/main" id="{0221F90E-90CD-44FE-A8CB-94FC2F4A24B5}"/>
              </a:ext>
            </a:extLst>
          </p:cNvPr>
          <p:cNvSpPr>
            <a:spLocks noGrp="1"/>
          </p:cNvSpPr>
          <p:nvPr>
            <p:ph sz="quarter" idx="16"/>
          </p:nvPr>
        </p:nvSpPr>
        <p:spPr>
          <a:xfrm>
            <a:off x="304800" y="1524000"/>
            <a:ext cx="1447800" cy="381000"/>
          </a:xfrm>
        </p:spPr>
        <p:txBody>
          <a:bodyPr/>
          <a:lstStyle/>
          <a:p>
            <a:r>
              <a:rPr lang="en-IN" sz="2600" dirty="0"/>
              <a:t>Solution:</a:t>
            </a:r>
          </a:p>
        </p:txBody>
      </p:sp>
      <p:graphicFrame>
        <p:nvGraphicFramePr>
          <p:cNvPr id="10" name="Content Placeholder 9" descr="Table is accessible to screenreaders">
            <a:extLst>
              <a:ext uri="{FF2B5EF4-FFF2-40B4-BE49-F238E27FC236}">
                <a16:creationId xmlns:a16="http://schemas.microsoft.com/office/drawing/2014/main" id="{48675896-D17F-4575-8186-EB4AA2A0774E}"/>
              </a:ext>
            </a:extLst>
          </p:cNvPr>
          <p:cNvGraphicFramePr>
            <a:graphicFrameLocks noGrp="1"/>
          </p:cNvGraphicFramePr>
          <p:nvPr>
            <p:ph sz="quarter" idx="17"/>
            <p:extLst>
              <p:ext uri="{D42A27DB-BD31-4B8C-83A1-F6EECF244321}">
                <p14:modId xmlns:p14="http://schemas.microsoft.com/office/powerpoint/2010/main" val="2898190826"/>
              </p:ext>
            </p:extLst>
          </p:nvPr>
        </p:nvGraphicFramePr>
        <p:xfrm>
          <a:off x="304800" y="1905000"/>
          <a:ext cx="8534400" cy="23012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712009448"/>
                    </a:ext>
                  </a:extLst>
                </a:gridCol>
                <a:gridCol w="3352800">
                  <a:extLst>
                    <a:ext uri="{9D8B030D-6E8A-4147-A177-3AD203B41FA5}">
                      <a16:colId xmlns:a16="http://schemas.microsoft.com/office/drawing/2014/main" val="35624564"/>
                    </a:ext>
                  </a:extLst>
                </a:gridCol>
                <a:gridCol w="3048000">
                  <a:extLst>
                    <a:ext uri="{9D8B030D-6E8A-4147-A177-3AD203B41FA5}">
                      <a16:colId xmlns:a16="http://schemas.microsoft.com/office/drawing/2014/main" val="3753354306"/>
                    </a:ext>
                  </a:extLst>
                </a:gridCol>
              </a:tblGrid>
              <a:tr h="370840">
                <a:tc>
                  <a:txBody>
                    <a:bodyPr/>
                    <a:lstStyle/>
                    <a:p>
                      <a:endParaRPr lang="en-US" sz="2000" dirty="0"/>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2019</a:t>
                      </a:r>
                      <a:endParaRPr lang="en-US" sz="2000" b="1" i="0" u="none" strike="noStrike" dirty="0">
                        <a:solidFill>
                          <a:schemeClr val="tx1"/>
                        </a:solidFill>
                        <a:effectLst/>
                        <a:latin typeface="Calibri" panose="020F0502020204030204" pitchFamily="34" charset="0"/>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2020</a:t>
                      </a:r>
                      <a:endParaRPr lang="en-US" sz="2000" b="1" i="0" u="none" strike="noStrike" dirty="0">
                        <a:solidFill>
                          <a:schemeClr val="tx1"/>
                        </a:solidFill>
                        <a:effectLst/>
                        <a:latin typeface="Calibri" panose="020F0502020204030204" pitchFamily="34" charset="0"/>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7128154"/>
                  </a:ext>
                </a:extLst>
              </a:tr>
              <a:tr h="1203960">
                <a:tc>
                  <a:txBody>
                    <a:bodyPr/>
                    <a:lstStyle/>
                    <a:p>
                      <a:pPr algn="ctr" fontAlgn="b"/>
                      <a:r>
                        <a:rPr lang="en-US" sz="2000" u="none" strike="noStrike" dirty="0">
                          <a:effectLst/>
                        </a:rPr>
                        <a:t>Inventory </a:t>
                      </a:r>
                    </a:p>
                    <a:p>
                      <a:pPr algn="ctr" fontAlgn="b"/>
                      <a:r>
                        <a:rPr lang="en-US" sz="2000" u="none" strike="noStrike" dirty="0">
                          <a:effectLst/>
                        </a:rPr>
                        <a:t>Turnover</a:t>
                      </a:r>
                      <a:endParaRPr lang="en-US" sz="2000" b="0" i="0" u="none" strike="noStrike" dirty="0">
                        <a:solidFill>
                          <a:srgbClr val="000000"/>
                        </a:solidFill>
                        <a:effectLst/>
                        <a:latin typeface="Calibri" panose="020F0502020204030204" pitchFamily="34" charset="0"/>
                      </a:endParaRPr>
                    </a:p>
                  </a:txBody>
                  <a:tcPr>
                    <a:solidFill>
                      <a:schemeClr val="bg1"/>
                    </a:solidFill>
                  </a:tcPr>
                </a:tc>
                <a:tc>
                  <a:txBody>
                    <a:bodyPr/>
                    <a:lstStyle/>
                    <a:p>
                      <a:endParaRPr lang="en-US" sz="800" dirty="0">
                        <a:solidFill>
                          <a:schemeClr val="bg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endParaRPr lang="en-US" sz="800" dirty="0">
                        <a:solidFill>
                          <a:schemeClr val="bg1"/>
                        </a:solidFill>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121643420"/>
                  </a:ext>
                </a:extLst>
              </a:tr>
              <a:tr h="370840">
                <a:tc>
                  <a:txBody>
                    <a:bodyPr/>
                    <a:lstStyle/>
                    <a:p>
                      <a:pPr algn="ctr" fontAlgn="ctr"/>
                      <a:r>
                        <a:rPr lang="en-US" sz="2000" b="0" i="0" u="none" strike="noStrike" dirty="0">
                          <a:solidFill>
                            <a:srgbClr val="000000"/>
                          </a:solidFill>
                          <a:effectLst/>
                          <a:latin typeface="Calibri" panose="020F0502020204030204" pitchFamily="34" charset="0"/>
                        </a:rPr>
                        <a:t>Days in </a:t>
                      </a:r>
                    </a:p>
                    <a:p>
                      <a:pPr algn="ctr" fontAlgn="ctr"/>
                      <a:r>
                        <a:rPr lang="en-US" sz="2000" b="0" i="0" u="none" strike="noStrike" dirty="0">
                          <a:solidFill>
                            <a:srgbClr val="000000"/>
                          </a:solidFill>
                          <a:effectLst/>
                          <a:latin typeface="Calibri" panose="020F0502020204030204" pitchFamily="34" charset="0"/>
                        </a:rPr>
                        <a:t>inventory</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Calibri" panose="020F0502020204030204" pitchFamily="34" charset="0"/>
                        </a:rPr>
                        <a:t>365 </a:t>
                      </a:r>
                      <a:r>
                        <a:rPr lang="en-US" sz="2000" u="none" strike="noStrike" dirty="0">
                          <a:effectLst/>
                        </a:rPr>
                        <a:t>÷</a:t>
                      </a:r>
                      <a:r>
                        <a:rPr lang="en-US" sz="2000" b="0" i="0" u="none" strike="noStrike" baseline="0" dirty="0">
                          <a:solidFill>
                            <a:srgbClr val="000000"/>
                          </a:solidFill>
                          <a:effectLst/>
                          <a:latin typeface="Calibri" panose="020F0502020204030204" pitchFamily="34" charset="0"/>
                        </a:rPr>
                        <a:t> 4 = </a:t>
                      </a:r>
                      <a:r>
                        <a:rPr lang="en-US" sz="2000" b="1" i="0" u="none" strike="noStrike" baseline="0" dirty="0">
                          <a:solidFill>
                            <a:srgbClr val="000000"/>
                          </a:solidFill>
                          <a:effectLst/>
                          <a:latin typeface="Calibri" panose="020F0502020204030204" pitchFamily="34" charset="0"/>
                        </a:rPr>
                        <a:t>91.3 Days</a:t>
                      </a:r>
                      <a:endParaRPr lang="en-US" sz="2000" b="1" i="0" u="none" strike="noStrike" dirty="0">
                        <a:solidFill>
                          <a:srgbClr val="000000"/>
                        </a:solidFill>
                        <a:effectLst/>
                        <a:latin typeface="Calibri" panose="020F0502020204030204" pitchFamily="34" charset="0"/>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Calibri" panose="020F0502020204030204" pitchFamily="34" charset="0"/>
                        </a:rPr>
                        <a:t>365 </a:t>
                      </a:r>
                      <a:r>
                        <a:rPr lang="en-US" sz="2000" u="none" strike="noStrike" dirty="0">
                          <a:effectLst/>
                        </a:rPr>
                        <a:t>÷</a:t>
                      </a:r>
                      <a:r>
                        <a:rPr lang="en-US" sz="2000" b="0" i="0" u="none" strike="noStrike" baseline="0" dirty="0">
                          <a:solidFill>
                            <a:srgbClr val="000000"/>
                          </a:solidFill>
                          <a:effectLst/>
                          <a:latin typeface="Calibri" panose="020F0502020204030204" pitchFamily="34" charset="0"/>
                        </a:rPr>
                        <a:t> 7 = </a:t>
                      </a:r>
                      <a:r>
                        <a:rPr lang="en-US" sz="2000" b="1" i="0" u="none" strike="noStrike" baseline="0" dirty="0">
                          <a:solidFill>
                            <a:srgbClr val="000000"/>
                          </a:solidFill>
                          <a:effectLst/>
                          <a:latin typeface="Calibri" panose="020F0502020204030204" pitchFamily="34" charset="0"/>
                        </a:rPr>
                        <a:t>52.1 Days</a:t>
                      </a:r>
                      <a:endParaRPr lang="en-US" sz="2000" b="1" i="0" u="none" strike="noStrike" dirty="0">
                        <a:solidFill>
                          <a:srgbClr val="000000"/>
                        </a:solidFill>
                        <a:effectLst/>
                        <a:latin typeface="Calibri" panose="020F0502020204030204" pitchFamily="34" charset="0"/>
                      </a:endParaRPr>
                    </a:p>
                  </a:txBody>
                  <a:tcPr>
                    <a:solidFill>
                      <a:schemeClr val="bg1"/>
                    </a:solidFill>
                  </a:tcPr>
                </a:tc>
                <a:extLst>
                  <a:ext uri="{0D108BD9-81ED-4DB2-BD59-A6C34878D82A}">
                    <a16:rowId xmlns:a16="http://schemas.microsoft.com/office/drawing/2014/main" val="2264233094"/>
                  </a:ext>
                </a:extLst>
              </a:tr>
            </a:tbl>
          </a:graphicData>
        </a:graphic>
      </p:graphicFrame>
      <p:graphicFrame>
        <p:nvGraphicFramePr>
          <p:cNvPr id="15" name="Content Placeholder 14" descr="$1,000,000 divided by, ($290,000 + $210,000) divided by 2, = 4">
            <a:extLst>
              <a:ext uri="{FF2B5EF4-FFF2-40B4-BE49-F238E27FC236}">
                <a16:creationId xmlns:a16="http://schemas.microsoft.com/office/drawing/2014/main" id="{B232A43C-8C0B-47C7-A722-22A46B91372F}"/>
              </a:ext>
            </a:extLst>
          </p:cNvPr>
          <p:cNvGraphicFramePr>
            <a:graphicFrameLocks noGrp="1" noChangeAspect="1"/>
          </p:cNvGraphicFramePr>
          <p:nvPr>
            <p:ph sz="quarter" idx="18"/>
            <p:extLst>
              <p:ext uri="{D42A27DB-BD31-4B8C-83A1-F6EECF244321}">
                <p14:modId xmlns:p14="http://schemas.microsoft.com/office/powerpoint/2010/main" val="3597227533"/>
              </p:ext>
            </p:extLst>
          </p:nvPr>
        </p:nvGraphicFramePr>
        <p:xfrm>
          <a:off x="2743200" y="2451635"/>
          <a:ext cx="2890883" cy="925859"/>
        </p:xfrm>
        <a:graphic>
          <a:graphicData uri="http://schemas.openxmlformats.org/presentationml/2006/ole">
            <mc:AlternateContent xmlns:mc="http://schemas.openxmlformats.org/markup-compatibility/2006">
              <mc:Choice xmlns:v="urn:schemas-microsoft-com:vml" Requires="v">
                <p:oleObj spid="_x0000_s4144" name="Equation" r:id="rId4" imgW="3886200" imgH="1244520" progId="Equation.DSMT4">
                  <p:embed/>
                </p:oleObj>
              </mc:Choice>
              <mc:Fallback>
                <p:oleObj name="Equation" r:id="rId4" imgW="3886200" imgH="1244520" progId="Equation.DSMT4">
                  <p:embed/>
                  <p:pic>
                    <p:nvPicPr>
                      <p:cNvPr id="15" name="Content Placeholder 14" descr="Image description is in table cell">
                        <a:extLst>
                          <a:ext uri="{FF2B5EF4-FFF2-40B4-BE49-F238E27FC236}">
                            <a16:creationId xmlns:a16="http://schemas.microsoft.com/office/drawing/2014/main" id="{B232A43C-8C0B-47C7-A722-22A46B91372F}"/>
                          </a:ext>
                        </a:extLst>
                      </p:cNvPr>
                      <p:cNvPicPr/>
                      <p:nvPr/>
                    </p:nvPicPr>
                    <p:blipFill>
                      <a:blip r:embed="rId5"/>
                      <a:stretch>
                        <a:fillRect/>
                      </a:stretch>
                    </p:blipFill>
                    <p:spPr>
                      <a:xfrm>
                        <a:off x="2743200" y="2451635"/>
                        <a:ext cx="2890883" cy="925859"/>
                      </a:xfrm>
                      <a:prstGeom prst="rect">
                        <a:avLst/>
                      </a:prstGeom>
                    </p:spPr>
                  </p:pic>
                </p:oleObj>
              </mc:Fallback>
            </mc:AlternateContent>
          </a:graphicData>
        </a:graphic>
      </p:graphicFrame>
      <p:graphicFrame>
        <p:nvGraphicFramePr>
          <p:cNvPr id="17" name="Content Placeholder 16" descr="$910,000 divided by, ($210,000 + $50,000) divided by 2, = 7">
            <a:extLst>
              <a:ext uri="{FF2B5EF4-FFF2-40B4-BE49-F238E27FC236}">
                <a16:creationId xmlns:a16="http://schemas.microsoft.com/office/drawing/2014/main" id="{CD736866-AFC4-4D67-BBE1-D2C28EA2FF0C}"/>
              </a:ext>
            </a:extLst>
          </p:cNvPr>
          <p:cNvGraphicFramePr>
            <a:graphicFrameLocks noGrp="1" noChangeAspect="1"/>
          </p:cNvGraphicFramePr>
          <p:nvPr>
            <p:ph sz="quarter" idx="19"/>
            <p:extLst>
              <p:ext uri="{D42A27DB-BD31-4B8C-83A1-F6EECF244321}">
                <p14:modId xmlns:p14="http://schemas.microsoft.com/office/powerpoint/2010/main" val="2848275885"/>
              </p:ext>
            </p:extLst>
          </p:nvPr>
        </p:nvGraphicFramePr>
        <p:xfrm>
          <a:off x="6115050" y="2490823"/>
          <a:ext cx="2599144" cy="872810"/>
        </p:xfrm>
        <a:graphic>
          <a:graphicData uri="http://schemas.openxmlformats.org/presentationml/2006/ole">
            <mc:AlternateContent xmlns:mc="http://schemas.openxmlformats.org/markup-compatibility/2006">
              <mc:Choice xmlns:v="urn:schemas-microsoft-com:vml" Requires="v">
                <p:oleObj spid="_x0000_s4145" name="Equation" r:id="rId6" imgW="3708360" imgH="1244520" progId="Equation.DSMT4">
                  <p:embed/>
                </p:oleObj>
              </mc:Choice>
              <mc:Fallback>
                <p:oleObj name="Equation" r:id="rId6" imgW="3708360" imgH="1244520" progId="Equation.DSMT4">
                  <p:embed/>
                  <p:pic>
                    <p:nvPicPr>
                      <p:cNvPr id="17" name="Content Placeholder 16" descr="Image description is in table cell">
                        <a:extLst>
                          <a:ext uri="{FF2B5EF4-FFF2-40B4-BE49-F238E27FC236}">
                            <a16:creationId xmlns:a16="http://schemas.microsoft.com/office/drawing/2014/main" id="{CD736866-AFC4-4D67-BBE1-D2C28EA2FF0C}"/>
                          </a:ext>
                        </a:extLst>
                      </p:cNvPr>
                      <p:cNvPicPr/>
                      <p:nvPr/>
                    </p:nvPicPr>
                    <p:blipFill>
                      <a:blip r:embed="rId7"/>
                      <a:stretch>
                        <a:fillRect/>
                      </a:stretch>
                    </p:blipFill>
                    <p:spPr>
                      <a:xfrm>
                        <a:off x="6115050" y="2490823"/>
                        <a:ext cx="2599144" cy="872810"/>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B066328E-A638-4216-8B5D-C595DDF19A2B}"/>
              </a:ext>
            </a:extLst>
          </p:cNvPr>
          <p:cNvSpPr>
            <a:spLocks noGrp="1"/>
          </p:cNvSpPr>
          <p:nvPr>
            <p:ph sz="quarter" idx="20"/>
          </p:nvPr>
        </p:nvSpPr>
        <p:spPr>
          <a:xfrm>
            <a:off x="304800" y="4282440"/>
            <a:ext cx="8534400" cy="1819908"/>
          </a:xfrm>
        </p:spPr>
        <p:txBody>
          <a:bodyPr/>
          <a:lstStyle/>
          <a:p>
            <a:r>
              <a:rPr lang="en-US" sz="2000" dirty="0"/>
              <a:t>The company experienced a very significant decline in its ending inventory as a result of the just-in-time inventory. This decline improved its inventory turnover and its days in inventory. However, its sales declined by 10%. It is possible that this decline was caused by the dramatic reduction in the amount of inventory that was on hand, which increased the likelihood of “stock-outs.” To determine the optimal inventory level, management must weigh the benefits of reduced inventory against the potential lost sales caused by stock-outs.</a:t>
            </a:r>
            <a:endParaRPr lang="en-IN" sz="2000" dirty="0"/>
          </a:p>
        </p:txBody>
      </p:sp>
      <p:sp>
        <p:nvSpPr>
          <p:cNvPr id="6" name="Slide Number Placeholder 5">
            <a:extLst>
              <a:ext uri="{FF2B5EF4-FFF2-40B4-BE49-F238E27FC236}">
                <a16:creationId xmlns:a16="http://schemas.microsoft.com/office/drawing/2014/main" id="{CB3E2325-67FF-4FE6-8167-AA787824B8B6}"/>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7" name="Footer Placeholder 6">
            <a:extLst>
              <a:ext uri="{FF2B5EF4-FFF2-40B4-BE49-F238E27FC236}">
                <a16:creationId xmlns:a16="http://schemas.microsoft.com/office/drawing/2014/main" id="{3BF56D6B-B4EE-48E1-B57E-22FB1A86FD0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72207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56CC-9B19-4337-97BC-6AF2579E3790}"/>
              </a:ext>
            </a:extLst>
          </p:cNvPr>
          <p:cNvSpPr>
            <a:spLocks noGrp="1"/>
          </p:cNvSpPr>
          <p:nvPr>
            <p:ph type="title"/>
          </p:nvPr>
        </p:nvSpPr>
        <p:spPr>
          <a:xfrm>
            <a:off x="304800" y="685800"/>
            <a:ext cx="8534400" cy="990600"/>
          </a:xfrm>
        </p:spPr>
        <p:txBody>
          <a:bodyPr>
            <a:noAutofit/>
          </a:bodyPr>
          <a:lstStyle/>
          <a:p>
            <a:r>
              <a:rPr lang="en-US" sz="3600" b="1" dirty="0">
                <a:latin typeface="Calibri" panose="020F0502020204030204" pitchFamily="34" charset="0"/>
                <a:ea typeface="Source Sans Pro" charset="0"/>
                <a:cs typeface="Calibri" panose="020F0502020204030204" pitchFamily="34" charset="0"/>
              </a:rPr>
              <a:t>Appendix 6A: Inventory Methods and the Perpetual System</a:t>
            </a:r>
            <a:endParaRPr lang="en-US" sz="3600" dirty="0"/>
          </a:p>
        </p:txBody>
      </p:sp>
      <p:pic>
        <p:nvPicPr>
          <p:cNvPr id="7" name="Content Placeholder 6" descr="A table displays inventoriable units and costs of Houston Electronics. The table contains six columns titled, date, explanation, units, unit costs, total cost, and balance in units. Row 1: Date, January 1. Explanation, beginning inventory. Units, 100. Unit cost, $10. Total Cost, $1,000. Balance in units, 100. Row 2: Date, April 15. Explanation, purchase. Units, 200. Unit cost, 11. Total Cost, 2,200. Balance in units, 300. Row 3: Date, August 24. Explanation, purchase. Units, 300. Unit cost, 12. Total Cost, 3,600. Balance in units, 600. Row 4: Date, September 10. Explanation, Sale. Units, 550. Balance in units, 50. Row 5: Date, November 27. Explanation, purchase. Units, 400. Unit cost, 13. Total Cost, 5,200. Balance in units, 450. The total cost is $12,000.">
            <a:extLst>
              <a:ext uri="{FF2B5EF4-FFF2-40B4-BE49-F238E27FC236}">
                <a16:creationId xmlns:a16="http://schemas.microsoft.com/office/drawing/2014/main" id="{7F0621BE-43B1-474C-84C9-EEEFBB1D438E}"/>
              </a:ext>
            </a:extLst>
          </p:cNvPr>
          <p:cNvPicPr>
            <a:picLocks noGrp="1" noChangeAspect="1"/>
          </p:cNvPicPr>
          <p:nvPr>
            <p:ph sz="quarter" idx="16"/>
          </p:nvPr>
        </p:nvPicPr>
        <p:blipFill>
          <a:blip r:embed="rId2"/>
          <a:stretch>
            <a:fillRect/>
          </a:stretch>
        </p:blipFill>
        <p:spPr>
          <a:xfrm>
            <a:off x="838200" y="2159420"/>
            <a:ext cx="7158907" cy="2869780"/>
          </a:xfrm>
          <a:prstGeom prst="rect">
            <a:avLst/>
          </a:prstGeom>
        </p:spPr>
      </p:pic>
      <p:sp>
        <p:nvSpPr>
          <p:cNvPr id="4" name="Content Placeholder 3">
            <a:extLst>
              <a:ext uri="{FF2B5EF4-FFF2-40B4-BE49-F238E27FC236}">
                <a16:creationId xmlns:a16="http://schemas.microsoft.com/office/drawing/2014/main" id="{43FEA3C3-8AA4-4A13-B08B-AF9DD961D68A}"/>
              </a:ext>
            </a:extLst>
          </p:cNvPr>
          <p:cNvSpPr>
            <a:spLocks noGrp="1"/>
          </p:cNvSpPr>
          <p:nvPr>
            <p:ph sz="quarter" idx="17"/>
          </p:nvPr>
        </p:nvSpPr>
        <p:spPr>
          <a:xfrm>
            <a:off x="304800" y="5409142"/>
            <a:ext cx="8534400" cy="763058"/>
          </a:xfrm>
        </p:spPr>
        <p:txBody>
          <a:bodyPr/>
          <a:lstStyle/>
          <a:p>
            <a:r>
              <a:rPr lang="en-US" altLang="en-US" sz="2400" b="1" dirty="0"/>
              <a:t>Illustration: </a:t>
            </a:r>
            <a:r>
              <a:rPr lang="en-US" altLang="en-US" sz="2400" dirty="0">
                <a:solidFill>
                  <a:schemeClr val="accent6">
                    <a:lumMod val="75000"/>
                  </a:schemeClr>
                </a:solidFill>
              </a:rPr>
              <a:t>Compute Cost of Goods Sold and Ending Inventory under F</a:t>
            </a:r>
            <a:r>
              <a:rPr lang="en-US" altLang="en-US" sz="100" dirty="0">
                <a:solidFill>
                  <a:schemeClr val="accent6">
                    <a:lumMod val="75000"/>
                  </a:schemeClr>
                </a:solidFill>
              </a:rPr>
              <a:t> </a:t>
            </a:r>
            <a:r>
              <a:rPr lang="en-US" altLang="en-US" sz="2400" dirty="0">
                <a:solidFill>
                  <a:schemeClr val="accent6">
                    <a:lumMod val="75000"/>
                  </a:schemeClr>
                </a:solidFill>
              </a:rPr>
              <a:t>I</a:t>
            </a:r>
            <a:r>
              <a:rPr lang="en-US" altLang="en-US" sz="100" dirty="0">
                <a:solidFill>
                  <a:schemeClr val="accent6">
                    <a:lumMod val="75000"/>
                  </a:schemeClr>
                </a:solidFill>
              </a:rPr>
              <a:t> </a:t>
            </a:r>
            <a:r>
              <a:rPr lang="en-US" altLang="en-US" sz="2400" dirty="0">
                <a:solidFill>
                  <a:schemeClr val="accent6">
                    <a:lumMod val="75000"/>
                  </a:schemeClr>
                </a:solidFill>
              </a:rPr>
              <a:t>F</a:t>
            </a:r>
            <a:r>
              <a:rPr lang="en-US" altLang="en-US" sz="100" dirty="0">
                <a:solidFill>
                  <a:schemeClr val="accent6">
                    <a:lumMod val="75000"/>
                  </a:schemeClr>
                </a:solidFill>
              </a:rPr>
              <a:t> </a:t>
            </a:r>
            <a:r>
              <a:rPr lang="en-US" altLang="en-US" sz="2400" dirty="0">
                <a:solidFill>
                  <a:schemeClr val="accent6">
                    <a:lumMod val="75000"/>
                  </a:schemeClr>
                </a:solidFill>
              </a:rPr>
              <a:t>O, L</a:t>
            </a:r>
            <a:r>
              <a:rPr lang="en-US" altLang="en-US" sz="100" dirty="0">
                <a:solidFill>
                  <a:schemeClr val="accent6">
                    <a:lumMod val="75000"/>
                  </a:schemeClr>
                </a:solidFill>
              </a:rPr>
              <a:t> </a:t>
            </a:r>
            <a:r>
              <a:rPr lang="en-US" altLang="en-US" sz="2400" dirty="0">
                <a:solidFill>
                  <a:schemeClr val="accent6">
                    <a:lumMod val="75000"/>
                  </a:schemeClr>
                </a:solidFill>
              </a:rPr>
              <a:t>I</a:t>
            </a:r>
            <a:r>
              <a:rPr lang="en-US" altLang="en-US" sz="100" dirty="0">
                <a:solidFill>
                  <a:schemeClr val="accent6">
                    <a:lumMod val="75000"/>
                  </a:schemeClr>
                </a:solidFill>
              </a:rPr>
              <a:t> </a:t>
            </a:r>
            <a:r>
              <a:rPr lang="en-US" altLang="en-US" sz="2400" dirty="0">
                <a:solidFill>
                  <a:schemeClr val="accent6">
                    <a:lumMod val="75000"/>
                  </a:schemeClr>
                </a:solidFill>
              </a:rPr>
              <a:t>F</a:t>
            </a:r>
            <a:r>
              <a:rPr lang="en-US" altLang="en-US" sz="100" dirty="0">
                <a:solidFill>
                  <a:schemeClr val="accent6">
                    <a:lumMod val="75000"/>
                  </a:schemeClr>
                </a:solidFill>
              </a:rPr>
              <a:t> </a:t>
            </a:r>
            <a:r>
              <a:rPr lang="en-US" altLang="en-US" sz="2400" dirty="0">
                <a:solidFill>
                  <a:schemeClr val="accent6">
                    <a:lumMod val="75000"/>
                  </a:schemeClr>
                </a:solidFill>
              </a:rPr>
              <a:t>O, and average-cost.</a:t>
            </a:r>
          </a:p>
        </p:txBody>
      </p:sp>
      <p:sp>
        <p:nvSpPr>
          <p:cNvPr id="5" name="Slide Number Placeholder 4">
            <a:extLst>
              <a:ext uri="{FF2B5EF4-FFF2-40B4-BE49-F238E27FC236}">
                <a16:creationId xmlns:a16="http://schemas.microsoft.com/office/drawing/2014/main" id="{A25E74A4-D4E6-4690-9055-D39D15808C69}"/>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6" name="Footer Placeholder 5">
            <a:extLst>
              <a:ext uri="{FF2B5EF4-FFF2-40B4-BE49-F238E27FC236}">
                <a16:creationId xmlns:a16="http://schemas.microsoft.com/office/drawing/2014/main" id="{B4BD32C2-5A1A-43C5-AE26-B19043F17A4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359318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A4AD-B330-4D10-BB24-6F6CFD7AE652}"/>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First-In, First-Out (F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O)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7" name="Content Placeholder 6" descr="A table of perpetual system of FIFO contains four columns. The column headings are date, purchases, cost of goods sold, and inventory balance. Row 1: Date, January 1. Inventory balance, 100 at $10, 1,000. Row 2: Date, April 15. Purchases, 200 at $11, $2,200. Inventory balance, 100 at $10, and 200 at $11 with total $3,200. Row 3: Date, August 24. Purchases, 300 at $12, $3,600. Inventory balance, 100 at $10; 200 at $11; and 300 at $12, with a total of $6,800. Row 4: Date, September 10. Cost of goods sold, 100 at $10; 200 at $11; and 250 at $12 with total of $6,200, highlighted in red font. Inventory balance, 50 at $12, $600. Row 5: Date, November 27. Purchases, 400 at $13, $5,200. Inventory balance, 50 at $12; and 400 at $13 with a total of $5,800, highlighted in red font.">
            <a:extLst>
              <a:ext uri="{FF2B5EF4-FFF2-40B4-BE49-F238E27FC236}">
                <a16:creationId xmlns:a16="http://schemas.microsoft.com/office/drawing/2014/main" id="{383A7DAC-916E-4317-A8BE-37721B8D7747}"/>
              </a:ext>
            </a:extLst>
          </p:cNvPr>
          <p:cNvPicPr>
            <a:picLocks noGrp="1" noChangeAspect="1"/>
          </p:cNvPicPr>
          <p:nvPr>
            <p:ph sz="quarter" idx="16"/>
          </p:nvPr>
        </p:nvPicPr>
        <p:blipFill>
          <a:blip r:embed="rId2"/>
          <a:stretch>
            <a:fillRect/>
          </a:stretch>
        </p:blipFill>
        <p:spPr>
          <a:xfrm>
            <a:off x="841274" y="1905000"/>
            <a:ext cx="7461450" cy="4361155"/>
          </a:xfrm>
          <a:prstGeom prst="rect">
            <a:avLst/>
          </a:prstGeom>
        </p:spPr>
      </p:pic>
      <p:sp>
        <p:nvSpPr>
          <p:cNvPr id="5" name="Slide Number Placeholder 4">
            <a:extLst>
              <a:ext uri="{FF2B5EF4-FFF2-40B4-BE49-F238E27FC236}">
                <a16:creationId xmlns:a16="http://schemas.microsoft.com/office/drawing/2014/main" id="{5D278E64-4B54-4E58-92C3-685F80D57962}"/>
              </a:ext>
            </a:extLst>
          </p:cNvPr>
          <p:cNvSpPr>
            <a:spLocks noGrp="1"/>
          </p:cNvSpPr>
          <p:nvPr>
            <p:ph type="sldNum" sz="quarter" idx="10"/>
          </p:nvPr>
        </p:nvSpPr>
        <p:spPr/>
        <p:txBody>
          <a:bodyPr/>
          <a:lstStyle/>
          <a:p>
            <a:fld id="{67B19427-F580-D146-B60E-4CADEE75497F}" type="slidenum">
              <a:rPr lang="en-US" smtClean="0"/>
              <a:pPr/>
              <a:t>55</a:t>
            </a:fld>
            <a:endParaRPr lang="en-US" dirty="0"/>
          </a:p>
        </p:txBody>
      </p:sp>
      <p:sp>
        <p:nvSpPr>
          <p:cNvPr id="6" name="Footer Placeholder 5">
            <a:extLst>
              <a:ext uri="{FF2B5EF4-FFF2-40B4-BE49-F238E27FC236}">
                <a16:creationId xmlns:a16="http://schemas.microsoft.com/office/drawing/2014/main" id="{F137AEDC-FD32-45DA-8755-7BCC5A85F5A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21459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A4AD-B330-4D10-BB24-6F6CFD7AE652}"/>
              </a:ext>
            </a:extLst>
          </p:cNvPr>
          <p:cNvSpPr>
            <a:spLocks noGrp="1"/>
          </p:cNvSpPr>
          <p:nvPr>
            <p:ph type="title"/>
          </p:nvPr>
        </p:nvSpPr>
        <p:spPr>
          <a:xfrm>
            <a:off x="304800" y="762001"/>
            <a:ext cx="8534400" cy="761999"/>
          </a:xfrm>
        </p:spPr>
        <p:txBody>
          <a:bodyPr/>
          <a:lstStyle/>
          <a:p>
            <a:r>
              <a:rPr lang="en-US" b="1" dirty="0">
                <a:ea typeface="Source Sans Pro" charset="0"/>
                <a:cs typeface="Calibri" panose="020F0502020204030204" pitchFamily="34" charset="0"/>
              </a:rPr>
              <a:t>Last-In, First-Out (F</a:t>
            </a:r>
            <a:r>
              <a:rPr lang="en-US" sz="100" b="1" dirty="0">
                <a:ea typeface="Source Sans Pro" charset="0"/>
                <a:cs typeface="Calibri" panose="020F0502020204030204" pitchFamily="34" charset="0"/>
              </a:rPr>
              <a:t> </a:t>
            </a:r>
            <a:r>
              <a:rPr lang="en-US" b="1" dirty="0">
                <a:ea typeface="Source Sans Pro" charset="0"/>
                <a:cs typeface="Calibri" panose="020F0502020204030204" pitchFamily="34" charset="0"/>
              </a:rPr>
              <a:t>I</a:t>
            </a:r>
            <a:r>
              <a:rPr lang="en-US" sz="100" b="1" dirty="0">
                <a:ea typeface="Source Sans Pro" charset="0"/>
                <a:cs typeface="Calibri" panose="020F0502020204030204" pitchFamily="34" charset="0"/>
              </a:rPr>
              <a:t> </a:t>
            </a:r>
            <a:r>
              <a:rPr lang="en-US" b="1" dirty="0">
                <a:ea typeface="Source Sans Pro" charset="0"/>
                <a:cs typeface="Calibri" panose="020F0502020204030204" pitchFamily="34" charset="0"/>
              </a:rPr>
              <a:t>F</a:t>
            </a:r>
            <a:r>
              <a:rPr lang="en-US" sz="100" b="1" dirty="0">
                <a:ea typeface="Source Sans Pro" charset="0"/>
                <a:cs typeface="Calibri" panose="020F0502020204030204" pitchFamily="34" charset="0"/>
              </a:rPr>
              <a:t> </a:t>
            </a:r>
            <a:r>
              <a:rPr lang="en-US" b="1" dirty="0">
                <a:ea typeface="Source Sans Pro" charset="0"/>
                <a:cs typeface="Calibri" panose="020F0502020204030204" pitchFamily="34" charset="0"/>
              </a:rPr>
              <a:t>O)</a:t>
            </a:r>
            <a:endParaRPr lang="en-US" dirty="0"/>
          </a:p>
        </p:txBody>
      </p:sp>
      <p:pic>
        <p:nvPicPr>
          <p:cNvPr id="8" name="Content Placeholder 7" descr="A table of perpetual system of FIFO contains four columns. The column headings are date, purchases, cost of goods sold, and inventory balance. Row 1: Date, January 1. Inventory balance, 100 at $10, 1,000. Row 2: Date, April 15. Purchases, 200 at $11, $2,200. Inventory balance, 100 at $10, and 200 at $11 with total $3,200. Row 3: Date, August 24. Purchases, 300 at $12, $3,600. Inventory balance, 100 at $10; 200 at $11; and 300 at $12, with a total of $6,800. Row 4: Date, September 10. Cost of goods sold, 300 at $12; 200 at $11; and 50 at $10 with a total of $6,300, highlighted in red font. Inventory balance, 50 at $10, $500. Row 5: Date, November 27. Purchases, 400 at $13, $5,200. Inventory balance, 50 at $10; and 400 at $13 with a total of $5,700, highlighted in red font.&#10;">
            <a:extLst>
              <a:ext uri="{FF2B5EF4-FFF2-40B4-BE49-F238E27FC236}">
                <a16:creationId xmlns:a16="http://schemas.microsoft.com/office/drawing/2014/main" id="{E5BE4583-E6C8-4128-A3FD-BD6D80B54B76}"/>
              </a:ext>
            </a:extLst>
          </p:cNvPr>
          <p:cNvPicPr>
            <a:picLocks noGrp="1" noChangeAspect="1"/>
          </p:cNvPicPr>
          <p:nvPr>
            <p:ph sz="quarter" idx="16"/>
          </p:nvPr>
        </p:nvPicPr>
        <p:blipFill>
          <a:blip r:embed="rId2"/>
          <a:stretch>
            <a:fillRect/>
          </a:stretch>
        </p:blipFill>
        <p:spPr>
          <a:xfrm>
            <a:off x="841248" y="1901952"/>
            <a:ext cx="7462361" cy="4361688"/>
          </a:xfrm>
          <a:prstGeom prst="rect">
            <a:avLst/>
          </a:prstGeom>
        </p:spPr>
      </p:pic>
      <p:sp>
        <p:nvSpPr>
          <p:cNvPr id="5" name="Slide Number Placeholder 4">
            <a:extLst>
              <a:ext uri="{FF2B5EF4-FFF2-40B4-BE49-F238E27FC236}">
                <a16:creationId xmlns:a16="http://schemas.microsoft.com/office/drawing/2014/main" id="{5D278E64-4B54-4E58-92C3-685F80D57962}"/>
              </a:ext>
            </a:extLst>
          </p:cNvPr>
          <p:cNvSpPr>
            <a:spLocks noGrp="1"/>
          </p:cNvSpPr>
          <p:nvPr>
            <p:ph type="sldNum" sz="quarter" idx="10"/>
          </p:nvPr>
        </p:nvSpPr>
        <p:spPr/>
        <p:txBody>
          <a:bodyPr/>
          <a:lstStyle/>
          <a:p>
            <a:fld id="{67B19427-F580-D146-B60E-4CADEE75497F}" type="slidenum">
              <a:rPr lang="en-US" smtClean="0"/>
              <a:pPr/>
              <a:t>56</a:t>
            </a:fld>
            <a:endParaRPr lang="en-US" dirty="0"/>
          </a:p>
        </p:txBody>
      </p:sp>
      <p:sp>
        <p:nvSpPr>
          <p:cNvPr id="6" name="Footer Placeholder 5">
            <a:extLst>
              <a:ext uri="{FF2B5EF4-FFF2-40B4-BE49-F238E27FC236}">
                <a16:creationId xmlns:a16="http://schemas.microsoft.com/office/drawing/2014/main" id="{F137AEDC-FD32-45DA-8755-7BCC5A85F5A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30520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A4AD-B330-4D10-BB24-6F6CFD7AE652}"/>
              </a:ext>
            </a:extLst>
          </p:cNvPr>
          <p:cNvSpPr>
            <a:spLocks noGrp="1"/>
          </p:cNvSpPr>
          <p:nvPr>
            <p:ph type="title"/>
          </p:nvPr>
        </p:nvSpPr>
        <p:spPr/>
        <p:txBody>
          <a:bodyPr/>
          <a:lstStyle/>
          <a:p>
            <a:r>
              <a:rPr lang="en-US" b="1" dirty="0">
                <a:ea typeface="Source Sans Pro" charset="0"/>
                <a:cs typeface="Calibri" panose="020F0502020204030204" pitchFamily="34" charset="0"/>
              </a:rPr>
              <a:t>Moving Average</a:t>
            </a:r>
            <a:endParaRPr lang="en-US" dirty="0"/>
          </a:p>
        </p:txBody>
      </p:sp>
      <p:pic>
        <p:nvPicPr>
          <p:cNvPr id="9" name="Content Placeholder 8" descr="A table of perpetual system of FIFO contains four columns. The column headings are date, purchases, cost of goods sold, and inventory balance. Row 1: Date, January 1. Inventory balance, 100 at $10, 1,000. Row 2: Date, April 15. Purchases, 200 at $11, $2,200. Inventory balance, 300 at $10.667, $3,200. Row 3: Date, August 24. Purchases, 300 at $12, $3,600. Inventory balance, 600 at $11.333, $6,800. Row 4: Date, September 10. Cost of goods sold, 550 at $11.333, $6,233, highlighted in red font. Inventory balance, 50 at $11.333, $567. Row 5: Date, November 27. Purchases, 400 at $13, $5,200. Inventory balance, 450 at $12.816, $5,767, highlighted in red font.">
            <a:extLst>
              <a:ext uri="{FF2B5EF4-FFF2-40B4-BE49-F238E27FC236}">
                <a16:creationId xmlns:a16="http://schemas.microsoft.com/office/drawing/2014/main" id="{FBEAE191-D11A-46DD-BA76-188172572181}"/>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94449" y="2058035"/>
            <a:ext cx="8755102" cy="2665731"/>
          </a:xfrm>
        </p:spPr>
      </p:pic>
      <p:sp>
        <p:nvSpPr>
          <p:cNvPr id="5" name="Slide Number Placeholder 4">
            <a:extLst>
              <a:ext uri="{FF2B5EF4-FFF2-40B4-BE49-F238E27FC236}">
                <a16:creationId xmlns:a16="http://schemas.microsoft.com/office/drawing/2014/main" id="{5D278E64-4B54-4E58-92C3-685F80D57962}"/>
              </a:ext>
            </a:extLst>
          </p:cNvPr>
          <p:cNvSpPr>
            <a:spLocks noGrp="1"/>
          </p:cNvSpPr>
          <p:nvPr>
            <p:ph type="sldNum" sz="quarter" idx="10"/>
          </p:nvPr>
        </p:nvSpPr>
        <p:spPr/>
        <p:txBody>
          <a:bodyPr/>
          <a:lstStyle/>
          <a:p>
            <a:fld id="{67B19427-F580-D146-B60E-4CADEE75497F}" type="slidenum">
              <a:rPr lang="en-US" smtClean="0"/>
              <a:pPr/>
              <a:t>57</a:t>
            </a:fld>
            <a:endParaRPr lang="en-US" dirty="0"/>
          </a:p>
        </p:txBody>
      </p:sp>
      <p:sp>
        <p:nvSpPr>
          <p:cNvPr id="6" name="Footer Placeholder 5">
            <a:extLst>
              <a:ext uri="{FF2B5EF4-FFF2-40B4-BE49-F238E27FC236}">
                <a16:creationId xmlns:a16="http://schemas.microsoft.com/office/drawing/2014/main" id="{F137AEDC-FD32-45DA-8755-7BCC5A85F5A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74074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B16C-6485-4BE4-A62E-8DED56BA38AD}"/>
              </a:ext>
            </a:extLst>
          </p:cNvPr>
          <p:cNvSpPr>
            <a:spLocks noGrp="1"/>
          </p:cNvSpPr>
          <p:nvPr>
            <p:ph type="title"/>
          </p:nvPr>
        </p:nvSpPr>
        <p:spPr>
          <a:xfrm>
            <a:off x="304800" y="685800"/>
            <a:ext cx="8534400" cy="685799"/>
          </a:xfrm>
        </p:spPr>
        <p:txBody>
          <a:bodyPr/>
          <a:lstStyle/>
          <a:p>
            <a:r>
              <a:rPr lang="en-US" b="1" dirty="0"/>
              <a:t>Appendix 6B: Estimating Inventories</a:t>
            </a:r>
          </a:p>
        </p:txBody>
      </p:sp>
      <p:sp>
        <p:nvSpPr>
          <p:cNvPr id="3" name="Content Placeholder 2">
            <a:extLst>
              <a:ext uri="{FF2B5EF4-FFF2-40B4-BE49-F238E27FC236}">
                <a16:creationId xmlns:a16="http://schemas.microsoft.com/office/drawing/2014/main" id="{E57E5097-2F41-480D-BDA1-83F7BBCF670A}"/>
              </a:ext>
            </a:extLst>
          </p:cNvPr>
          <p:cNvSpPr>
            <a:spLocks noGrp="1"/>
          </p:cNvSpPr>
          <p:nvPr>
            <p:ph sz="quarter" idx="16"/>
          </p:nvPr>
        </p:nvSpPr>
        <p:spPr>
          <a:xfrm>
            <a:off x="304800" y="1600200"/>
            <a:ext cx="8534400" cy="1447800"/>
          </a:xfrm>
        </p:spPr>
        <p:txBody>
          <a:bodyPr/>
          <a:lstStyle/>
          <a:p>
            <a:pPr>
              <a:defRPr/>
            </a:pPr>
            <a:r>
              <a:rPr lang="en-US" altLang="en-US" b="1" dirty="0">
                <a:solidFill>
                  <a:schemeClr val="accent2"/>
                </a:solidFill>
              </a:rPr>
              <a:t>Gross Profit Method</a:t>
            </a:r>
          </a:p>
          <a:p>
            <a:pPr>
              <a:spcBef>
                <a:spcPts val="500"/>
              </a:spcBef>
              <a:defRPr/>
            </a:pPr>
            <a:r>
              <a:rPr lang="en-US" altLang="en-US" dirty="0">
                <a:solidFill>
                  <a:schemeClr val="accent6">
                    <a:lumMod val="75000"/>
                  </a:schemeClr>
                </a:solidFill>
              </a:rPr>
              <a:t>A method of estimating the cost of ending inventory by applying a gross profit rate to net sales. </a:t>
            </a:r>
          </a:p>
        </p:txBody>
      </p:sp>
      <p:pic>
        <p:nvPicPr>
          <p:cNvPr id="9" name="Content Placeholder 8" descr="An illustration displays gross profit method formulas. Step 1: Net sales minus estimated gross profit = estimated cost of goods sold. Step 2: cost of goods available for sale minus estimated cost of goods sold = estimated cost of ending inventory, displayed in red font.">
            <a:extLst>
              <a:ext uri="{FF2B5EF4-FFF2-40B4-BE49-F238E27FC236}">
                <a16:creationId xmlns:a16="http://schemas.microsoft.com/office/drawing/2014/main" id="{3731101F-1787-46B2-AF14-75FC83173A19}"/>
              </a:ext>
            </a:extLst>
          </p:cNvPr>
          <p:cNvPicPr>
            <a:picLocks noGrp="1" noChangeAspect="1"/>
          </p:cNvPicPr>
          <p:nvPr>
            <p:ph sz="quarter" idx="17"/>
          </p:nvPr>
        </p:nvPicPr>
        <p:blipFill>
          <a:blip r:embed="rId2"/>
          <a:stretch>
            <a:fillRect/>
          </a:stretch>
        </p:blipFill>
        <p:spPr>
          <a:xfrm>
            <a:off x="562709" y="3227751"/>
            <a:ext cx="8018582" cy="2751070"/>
          </a:xfrm>
          <a:prstGeom prst="rect">
            <a:avLst/>
          </a:prstGeom>
        </p:spPr>
      </p:pic>
      <p:sp>
        <p:nvSpPr>
          <p:cNvPr id="5" name="Slide Number Placeholder 4">
            <a:extLst>
              <a:ext uri="{FF2B5EF4-FFF2-40B4-BE49-F238E27FC236}">
                <a16:creationId xmlns:a16="http://schemas.microsoft.com/office/drawing/2014/main" id="{EFB8C33C-4276-4EEC-A79C-BFDD969EB311}"/>
              </a:ext>
            </a:extLst>
          </p:cNvPr>
          <p:cNvSpPr>
            <a:spLocks noGrp="1"/>
          </p:cNvSpPr>
          <p:nvPr>
            <p:ph type="sldNum" sz="quarter" idx="10"/>
          </p:nvPr>
        </p:nvSpPr>
        <p:spPr/>
        <p:txBody>
          <a:bodyPr/>
          <a:lstStyle/>
          <a:p>
            <a:fld id="{67B19427-F580-D146-B60E-4CADEE75497F}" type="slidenum">
              <a:rPr lang="en-US" smtClean="0"/>
              <a:pPr/>
              <a:t>58</a:t>
            </a:fld>
            <a:endParaRPr lang="en-US" dirty="0"/>
          </a:p>
        </p:txBody>
      </p:sp>
      <p:sp>
        <p:nvSpPr>
          <p:cNvPr id="6" name="Footer Placeholder 5">
            <a:extLst>
              <a:ext uri="{FF2B5EF4-FFF2-40B4-BE49-F238E27FC236}">
                <a16:creationId xmlns:a16="http://schemas.microsoft.com/office/drawing/2014/main" id="{EBA02FA8-CC81-4AC7-A317-9F25A91BE3B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888845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24F7-46EA-47F1-A8B9-75307CEA392B}"/>
              </a:ext>
            </a:extLst>
          </p:cNvPr>
          <p:cNvSpPr>
            <a:spLocks noGrp="1"/>
          </p:cNvSpPr>
          <p:nvPr>
            <p:ph type="title"/>
          </p:nvPr>
        </p:nvSpPr>
        <p:spPr/>
        <p:txBody>
          <a:bodyPr/>
          <a:lstStyle/>
          <a:p>
            <a:r>
              <a:rPr lang="en-US" b="1" dirty="0"/>
              <a:t>Gross Profit Method </a:t>
            </a:r>
            <a:r>
              <a:rPr lang="en-US" sz="2400" dirty="0"/>
              <a:t>(1 of 2)</a:t>
            </a:r>
          </a:p>
        </p:txBody>
      </p:sp>
      <p:sp>
        <p:nvSpPr>
          <p:cNvPr id="3" name="Content Placeholder 2">
            <a:extLst>
              <a:ext uri="{FF2B5EF4-FFF2-40B4-BE49-F238E27FC236}">
                <a16:creationId xmlns:a16="http://schemas.microsoft.com/office/drawing/2014/main" id="{B4703057-58F1-4C8D-BB02-28D7B6B79157}"/>
              </a:ext>
            </a:extLst>
          </p:cNvPr>
          <p:cNvSpPr>
            <a:spLocks noGrp="1"/>
          </p:cNvSpPr>
          <p:nvPr>
            <p:ph sz="quarter" idx="16"/>
          </p:nvPr>
        </p:nvSpPr>
        <p:spPr/>
        <p:txBody>
          <a:bodyPr/>
          <a:lstStyle/>
          <a:p>
            <a:r>
              <a:rPr lang="en-US" b="1" dirty="0">
                <a:solidFill>
                  <a:schemeClr val="accent6">
                    <a:lumMod val="75000"/>
                  </a:schemeClr>
                </a:solidFill>
              </a:rPr>
              <a:t>Illustration: </a:t>
            </a:r>
            <a:r>
              <a:rPr lang="en-US" dirty="0">
                <a:solidFill>
                  <a:schemeClr val="accent6">
                    <a:lumMod val="75000"/>
                  </a:schemeClr>
                </a:solidFill>
              </a:rPr>
              <a:t>Kishwaukee Company records show net sales of $200,000, beginning inventory $40,000, and cost of goods purchased $120,000. In the preceding year, the company realized a 30% gross profit rate. It expects to earn the same rate this year. Compute the estimated cost of the ending inventory at January 31 under the gross profit method.</a:t>
            </a:r>
            <a:endParaRPr lang="en-US" altLang="en-US" dirty="0">
              <a:solidFill>
                <a:schemeClr val="accent6">
                  <a:lumMod val="75000"/>
                </a:schemeClr>
              </a:solidFill>
            </a:endParaRPr>
          </a:p>
        </p:txBody>
      </p:sp>
      <p:sp>
        <p:nvSpPr>
          <p:cNvPr id="4" name="Slide Number Placeholder 3">
            <a:extLst>
              <a:ext uri="{FF2B5EF4-FFF2-40B4-BE49-F238E27FC236}">
                <a16:creationId xmlns:a16="http://schemas.microsoft.com/office/drawing/2014/main" id="{E555A5BF-61D8-45B2-9A08-7047860D8A01}"/>
              </a:ext>
            </a:extLst>
          </p:cNvPr>
          <p:cNvSpPr>
            <a:spLocks noGrp="1"/>
          </p:cNvSpPr>
          <p:nvPr>
            <p:ph type="sldNum" sz="quarter" idx="10"/>
          </p:nvPr>
        </p:nvSpPr>
        <p:spPr/>
        <p:txBody>
          <a:bodyPr/>
          <a:lstStyle/>
          <a:p>
            <a:fld id="{67B19427-F580-D146-B60E-4CADEE75497F}" type="slidenum">
              <a:rPr lang="en-US" smtClean="0"/>
              <a:pPr/>
              <a:t>59</a:t>
            </a:fld>
            <a:endParaRPr lang="en-US" dirty="0"/>
          </a:p>
        </p:txBody>
      </p:sp>
      <p:sp>
        <p:nvSpPr>
          <p:cNvPr id="5" name="Footer Placeholder 4">
            <a:extLst>
              <a:ext uri="{FF2B5EF4-FFF2-40B4-BE49-F238E27FC236}">
                <a16:creationId xmlns:a16="http://schemas.microsoft.com/office/drawing/2014/main" id="{9C4090C8-7B50-4C59-8682-BB509123B43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5991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99AE-C143-44DA-8507-784C0F90F899}"/>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Determining Inventory Quantities </a:t>
            </a:r>
            <a:r>
              <a:rPr lang="en-US" sz="2400" dirty="0">
                <a:latin typeface="Calibri" panose="020F0502020204030204" pitchFamily="34" charset="0"/>
                <a:ea typeface="Source Sans Pro" charset="0"/>
                <a:cs typeface="Calibri" panose="020F0502020204030204" pitchFamily="34" charset="0"/>
              </a:rPr>
              <a:t>(3 of 3)</a:t>
            </a:r>
            <a:endParaRPr lang="en-US" sz="2400" dirty="0"/>
          </a:p>
        </p:txBody>
      </p:sp>
      <p:sp>
        <p:nvSpPr>
          <p:cNvPr id="3" name="Content Placeholder 2">
            <a:extLst>
              <a:ext uri="{FF2B5EF4-FFF2-40B4-BE49-F238E27FC236}">
                <a16:creationId xmlns:a16="http://schemas.microsoft.com/office/drawing/2014/main" id="{32FC963A-B681-471D-8186-C26918A4249F}"/>
              </a:ext>
            </a:extLst>
          </p:cNvPr>
          <p:cNvSpPr>
            <a:spLocks noGrp="1"/>
          </p:cNvSpPr>
          <p:nvPr>
            <p:ph sz="quarter" idx="16"/>
          </p:nvPr>
        </p:nvSpPr>
        <p:spPr>
          <a:xfrm>
            <a:off x="304800" y="1828800"/>
            <a:ext cx="8534400" cy="3124200"/>
          </a:xfrm>
        </p:spPr>
        <p:txBody>
          <a:bodyPr/>
          <a:lstStyle/>
          <a:p>
            <a:pPr marL="0" lvl="2" indent="0">
              <a:spcBef>
                <a:spcPts val="1000"/>
              </a:spcBef>
              <a:buClr>
                <a:srgbClr val="990000"/>
              </a:buClr>
              <a:buSzPct val="100000"/>
              <a:buNone/>
            </a:pPr>
            <a:r>
              <a:rPr lang="en-US" altLang="en-US" sz="2800" b="1" dirty="0">
                <a:latin typeface="Calibri" panose="020F0502020204030204" pitchFamily="34" charset="0"/>
              </a:rPr>
              <a:t>Determining Ownership of Goods </a:t>
            </a:r>
          </a:p>
          <a:p>
            <a:pPr marL="0" lvl="2" indent="0">
              <a:spcBef>
                <a:spcPts val="1000"/>
              </a:spcBef>
              <a:buClr>
                <a:srgbClr val="990000"/>
              </a:buClr>
              <a:buSzPct val="100000"/>
              <a:buNone/>
            </a:pPr>
            <a:r>
              <a:rPr lang="en-US" altLang="en-US" sz="2800" b="1" dirty="0">
                <a:latin typeface="Calibri" panose="020F0502020204030204" pitchFamily="34" charset="0"/>
              </a:rPr>
              <a:t>Goods in Transit</a:t>
            </a:r>
          </a:p>
          <a:p>
            <a:pPr marL="292608" indent="-292608">
              <a:buClr>
                <a:srgbClr val="990000"/>
              </a:buClr>
              <a:buFont typeface="Arial" panose="020B0604020202020204" pitchFamily="34" charset="0"/>
              <a:buChar char="•"/>
            </a:pPr>
            <a:r>
              <a:rPr lang="en-US" altLang="en-US" dirty="0">
                <a:solidFill>
                  <a:srgbClr val="000000"/>
                </a:solidFill>
                <a:latin typeface="Calibri" panose="020F0502020204030204" pitchFamily="34" charset="0"/>
              </a:rPr>
              <a:t>Purchased goods not yet received</a:t>
            </a:r>
          </a:p>
          <a:p>
            <a:pPr marL="292608" indent="-292608">
              <a:buClr>
                <a:srgbClr val="990000"/>
              </a:buClr>
              <a:buFont typeface="Arial" panose="020B0604020202020204" pitchFamily="34" charset="0"/>
              <a:buChar char="•"/>
            </a:pPr>
            <a:r>
              <a:rPr lang="en-US" altLang="en-US" dirty="0">
                <a:solidFill>
                  <a:srgbClr val="000000"/>
                </a:solidFill>
                <a:latin typeface="Calibri" panose="020F0502020204030204" pitchFamily="34" charset="0"/>
              </a:rPr>
              <a:t>Sold goods not yet delivered</a:t>
            </a:r>
          </a:p>
          <a:p>
            <a:pPr marL="292608" indent="-292608">
              <a:buClr>
                <a:srgbClr val="990000"/>
              </a:buClr>
              <a:buFont typeface="Arial" panose="020B0604020202020204" pitchFamily="34" charset="0"/>
              <a:buChar char="•"/>
            </a:pPr>
            <a:r>
              <a:rPr lang="en-US" altLang="en-US" dirty="0">
                <a:solidFill>
                  <a:srgbClr val="000000"/>
                </a:solidFill>
                <a:latin typeface="Calibri" panose="020F0502020204030204" pitchFamily="34" charset="0"/>
              </a:rPr>
              <a:t>Included in inventory of company that has legal title to goods</a:t>
            </a:r>
          </a:p>
        </p:txBody>
      </p:sp>
      <p:sp>
        <p:nvSpPr>
          <p:cNvPr id="4" name="Slide Number Placeholder 3">
            <a:extLst>
              <a:ext uri="{FF2B5EF4-FFF2-40B4-BE49-F238E27FC236}">
                <a16:creationId xmlns:a16="http://schemas.microsoft.com/office/drawing/2014/main" id="{AF91681D-D839-4163-B28F-EF4A4BA052F0}"/>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FAC8162B-1706-4DA7-8685-567C3BE4B88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45935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AE61-9186-4223-8377-A6A6676956E6}"/>
              </a:ext>
            </a:extLst>
          </p:cNvPr>
          <p:cNvSpPr>
            <a:spLocks noGrp="1"/>
          </p:cNvSpPr>
          <p:nvPr>
            <p:ph type="title"/>
          </p:nvPr>
        </p:nvSpPr>
        <p:spPr/>
        <p:txBody>
          <a:bodyPr/>
          <a:lstStyle/>
          <a:p>
            <a:r>
              <a:rPr lang="en-US" b="1" dirty="0"/>
              <a:t>Gross Profit Method </a:t>
            </a:r>
            <a:r>
              <a:rPr lang="en-US" sz="2400" dirty="0"/>
              <a:t>(2 of 2)</a:t>
            </a:r>
            <a:endParaRPr lang="en-US" dirty="0"/>
          </a:p>
        </p:txBody>
      </p:sp>
      <p:sp>
        <p:nvSpPr>
          <p:cNvPr id="3" name="Content Placeholder 2">
            <a:extLst>
              <a:ext uri="{FF2B5EF4-FFF2-40B4-BE49-F238E27FC236}">
                <a16:creationId xmlns:a16="http://schemas.microsoft.com/office/drawing/2014/main" id="{25DB7780-7349-468A-A434-E2A0B6A2BFD0}"/>
              </a:ext>
            </a:extLst>
          </p:cNvPr>
          <p:cNvSpPr>
            <a:spLocks noGrp="1"/>
          </p:cNvSpPr>
          <p:nvPr>
            <p:ph sz="quarter" idx="16"/>
          </p:nvPr>
        </p:nvSpPr>
        <p:spPr/>
        <p:txBody>
          <a:bodyPr/>
          <a:lstStyle/>
          <a:p>
            <a:r>
              <a:rPr lang="en-US" b="1" dirty="0">
                <a:solidFill>
                  <a:schemeClr val="accent6">
                    <a:lumMod val="75000"/>
                  </a:schemeClr>
                </a:solidFill>
              </a:rPr>
              <a:t>Illustration: </a:t>
            </a:r>
            <a:r>
              <a:rPr lang="en-US" dirty="0">
                <a:solidFill>
                  <a:schemeClr val="accent6">
                    <a:lumMod val="75000"/>
                  </a:schemeClr>
                </a:solidFill>
              </a:rPr>
              <a:t>Compute the estimated cost of the ending inventory at January 31 under the gross profit method.</a:t>
            </a:r>
            <a:endParaRPr lang="en-US" altLang="en-US" dirty="0">
              <a:solidFill>
                <a:schemeClr val="accent6">
                  <a:lumMod val="75000"/>
                </a:schemeClr>
              </a:solidFill>
            </a:endParaRPr>
          </a:p>
        </p:txBody>
      </p:sp>
      <p:sp>
        <p:nvSpPr>
          <p:cNvPr id="8" name="Content Placeholder 7">
            <a:extLst>
              <a:ext uri="{FF2B5EF4-FFF2-40B4-BE49-F238E27FC236}">
                <a16:creationId xmlns:a16="http://schemas.microsoft.com/office/drawing/2014/main" id="{45828A66-5717-42DF-89E5-C1238BC748C8}"/>
              </a:ext>
            </a:extLst>
          </p:cNvPr>
          <p:cNvSpPr>
            <a:spLocks noGrp="1"/>
          </p:cNvSpPr>
          <p:nvPr>
            <p:ph sz="quarter" idx="17"/>
          </p:nvPr>
        </p:nvSpPr>
        <p:spPr>
          <a:xfrm>
            <a:off x="304800" y="2819399"/>
            <a:ext cx="1066800" cy="304801"/>
          </a:xfrm>
        </p:spPr>
        <p:txBody>
          <a:bodyPr/>
          <a:lstStyle/>
          <a:p>
            <a:r>
              <a:rPr lang="en-US" sz="2400" b="1" dirty="0"/>
              <a:t>Step 1:</a:t>
            </a:r>
            <a:endParaRPr lang="en-US" sz="2400" b="1" dirty="0">
              <a:solidFill>
                <a:srgbClr val="000000"/>
              </a:solidFill>
              <a:latin typeface="Calibri" panose="020F0502020204030204" pitchFamily="34" charset="0"/>
            </a:endParaRPr>
          </a:p>
        </p:txBody>
      </p:sp>
      <p:graphicFrame>
        <p:nvGraphicFramePr>
          <p:cNvPr id="12" name="Content Placeholder 11" descr="Table is accessible to screenreaders">
            <a:extLst>
              <a:ext uri="{FF2B5EF4-FFF2-40B4-BE49-F238E27FC236}">
                <a16:creationId xmlns:a16="http://schemas.microsoft.com/office/drawing/2014/main" id="{B7D35750-5A8E-4515-96EF-8CCCDA6CB3D3}"/>
              </a:ext>
            </a:extLst>
          </p:cNvPr>
          <p:cNvGraphicFramePr>
            <a:graphicFrameLocks noGrp="1"/>
          </p:cNvGraphicFramePr>
          <p:nvPr>
            <p:ph sz="quarter" idx="18"/>
            <p:extLst>
              <p:ext uri="{D42A27DB-BD31-4B8C-83A1-F6EECF244321}">
                <p14:modId xmlns:p14="http://schemas.microsoft.com/office/powerpoint/2010/main" val="275817984"/>
              </p:ext>
            </p:extLst>
          </p:nvPr>
        </p:nvGraphicFramePr>
        <p:xfrm>
          <a:off x="1326498" y="2772228"/>
          <a:ext cx="7207902" cy="1280160"/>
        </p:xfrm>
        <a:graphic>
          <a:graphicData uri="http://schemas.openxmlformats.org/drawingml/2006/table">
            <a:tbl>
              <a:tblPr firstRow="1" bandRow="1">
                <a:tableStyleId>{5C22544A-7EE6-4342-B048-85BDC9FD1C3A}</a:tableStyleId>
              </a:tblPr>
              <a:tblGrid>
                <a:gridCol w="5942492">
                  <a:extLst>
                    <a:ext uri="{9D8B030D-6E8A-4147-A177-3AD203B41FA5}">
                      <a16:colId xmlns:a16="http://schemas.microsoft.com/office/drawing/2014/main" val="1815044551"/>
                    </a:ext>
                  </a:extLst>
                </a:gridCol>
                <a:gridCol w="1265410">
                  <a:extLst>
                    <a:ext uri="{9D8B030D-6E8A-4147-A177-3AD203B41FA5}">
                      <a16:colId xmlns:a16="http://schemas.microsoft.com/office/drawing/2014/main" val="1248753656"/>
                    </a:ext>
                  </a:extLst>
                </a:gridCol>
              </a:tblGrid>
              <a:tr h="370840">
                <a:tc>
                  <a:txBody>
                    <a:bodyPr/>
                    <a:lstStyle/>
                    <a:p>
                      <a:pPr algn="l" fontAlgn="b"/>
                      <a:r>
                        <a:rPr lang="en-US" sz="2200" b="0" u="none" strike="noStrike" dirty="0">
                          <a:solidFill>
                            <a:schemeClr val="tx1"/>
                          </a:solidFill>
                          <a:effectLst/>
                        </a:rPr>
                        <a:t>Net sales </a:t>
                      </a:r>
                      <a:endParaRPr lang="en-US" sz="2200" b="0" i="0" u="none" strike="noStrike" dirty="0">
                        <a:solidFill>
                          <a:schemeClr val="tx1"/>
                        </a:solidFill>
                        <a:effectLst/>
                        <a:latin typeface="Calibri" panose="020F0502020204030204" pitchFamily="34" charset="0"/>
                      </a:endParaRPr>
                    </a:p>
                  </a:txBody>
                  <a:tcPr anchor="b">
                    <a:solidFill>
                      <a:schemeClr val="bg1"/>
                    </a:solidFill>
                  </a:tcPr>
                </a:tc>
                <a:tc>
                  <a:txBody>
                    <a:bodyPr/>
                    <a:lstStyle/>
                    <a:p>
                      <a:pPr algn="r" fontAlgn="b"/>
                      <a:r>
                        <a:rPr lang="en-US" sz="2200" b="0" u="none" strike="noStrike" dirty="0">
                          <a:solidFill>
                            <a:schemeClr val="tx1"/>
                          </a:solidFill>
                          <a:effectLst/>
                        </a:rPr>
                        <a:t>$200,000 </a:t>
                      </a:r>
                      <a:endParaRPr lang="en-US" sz="2200" b="0" i="0" u="none" strike="noStrike" dirty="0">
                        <a:solidFill>
                          <a:schemeClr val="tx1"/>
                        </a:solidFill>
                        <a:effectLst/>
                        <a:latin typeface="Calibri" panose="020F0502020204030204" pitchFamily="34" charset="0"/>
                      </a:endParaRPr>
                    </a:p>
                  </a:txBody>
                  <a:tcPr anchor="b">
                    <a:solidFill>
                      <a:schemeClr val="bg1"/>
                    </a:solidFill>
                  </a:tcPr>
                </a:tc>
                <a:extLst>
                  <a:ext uri="{0D108BD9-81ED-4DB2-BD59-A6C34878D82A}">
                    <a16:rowId xmlns:a16="http://schemas.microsoft.com/office/drawing/2014/main" val="3309171708"/>
                  </a:ext>
                </a:extLst>
              </a:tr>
              <a:tr h="370840">
                <a:tc>
                  <a:txBody>
                    <a:bodyPr/>
                    <a:lstStyle/>
                    <a:p>
                      <a:pPr algn="l" fontAlgn="b"/>
                      <a:r>
                        <a:rPr lang="en-US" sz="2200" b="0" u="none" strike="noStrike" dirty="0">
                          <a:effectLst/>
                        </a:rPr>
                        <a:t>Less: Estimated gross profit (30% × $200,000) </a:t>
                      </a:r>
                      <a:endParaRPr lang="en-US" sz="2200" b="0" i="0" u="none" strike="noStrike" dirty="0">
                        <a:solidFill>
                          <a:srgbClr val="000000"/>
                        </a:solidFill>
                        <a:effectLst/>
                        <a:latin typeface="Calibri" panose="020F0502020204030204" pitchFamily="34" charset="0"/>
                      </a:endParaRPr>
                    </a:p>
                  </a:txBody>
                  <a:tcPr anchor="b">
                    <a:solidFill>
                      <a:schemeClr val="bg1"/>
                    </a:solidFill>
                  </a:tcPr>
                </a:tc>
                <a:tc>
                  <a:txBody>
                    <a:bodyPr/>
                    <a:lstStyle/>
                    <a:p>
                      <a:pPr algn="r" fontAlgn="b"/>
                      <a:r>
                        <a:rPr lang="en-US" sz="2200" b="0" u="none" strike="noStrike" dirty="0">
                          <a:effectLst/>
                        </a:rPr>
                        <a:t>60,000 </a:t>
                      </a:r>
                      <a:endParaRPr lang="en-US" sz="2200" b="0" i="0" u="none" strike="noStrike" dirty="0">
                        <a:solidFill>
                          <a:srgbClr val="000000"/>
                        </a:solidFill>
                        <a:effectLst/>
                        <a:latin typeface="Calibri" panose="020F0502020204030204" pitchFamily="34" charset="0"/>
                      </a:endParaRPr>
                    </a:p>
                  </a:txBody>
                  <a:tcPr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8882198"/>
                  </a:ext>
                </a:extLst>
              </a:tr>
              <a:tr h="370840">
                <a:tc>
                  <a:txBody>
                    <a:bodyPr/>
                    <a:lstStyle/>
                    <a:p>
                      <a:pPr algn="l" fontAlgn="b"/>
                      <a:r>
                        <a:rPr lang="en-US" sz="2200" b="1" u="none" strike="noStrike" dirty="0">
                          <a:solidFill>
                            <a:srgbClr val="990000"/>
                          </a:solidFill>
                          <a:effectLst/>
                        </a:rPr>
                        <a:t>Estimated cost of goods sold </a:t>
                      </a:r>
                      <a:endParaRPr lang="en-US" sz="2200" b="1" i="0" u="none" strike="noStrike" dirty="0">
                        <a:solidFill>
                          <a:srgbClr val="990000"/>
                        </a:solidFill>
                        <a:effectLst/>
                        <a:latin typeface="Calibri" panose="020F0502020204030204" pitchFamily="34" charset="0"/>
                      </a:endParaRPr>
                    </a:p>
                  </a:txBody>
                  <a:tcPr anchor="b">
                    <a:solidFill>
                      <a:schemeClr val="bg1"/>
                    </a:solidFill>
                  </a:tcPr>
                </a:tc>
                <a:tc>
                  <a:txBody>
                    <a:bodyPr/>
                    <a:lstStyle/>
                    <a:p>
                      <a:pPr algn="r" fontAlgn="b"/>
                      <a:r>
                        <a:rPr lang="en-US" sz="2200" b="1" u="none" strike="noStrike" dirty="0">
                          <a:solidFill>
                            <a:srgbClr val="990000"/>
                          </a:solidFill>
                          <a:effectLst/>
                        </a:rPr>
                        <a:t>$140,000 </a:t>
                      </a:r>
                      <a:endParaRPr lang="en-US" sz="2200" b="1" i="0" u="none" strike="noStrike" dirty="0">
                        <a:solidFill>
                          <a:srgbClr val="990000"/>
                        </a:solidFill>
                        <a:effectLst/>
                        <a:latin typeface="Calibri" panose="020F0502020204030204" pitchFamily="34" charset="0"/>
                      </a:endParaRPr>
                    </a:p>
                  </a:txBody>
                  <a:tcPr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2138644"/>
                  </a:ext>
                </a:extLst>
              </a:tr>
            </a:tbl>
          </a:graphicData>
        </a:graphic>
      </p:graphicFrame>
      <p:sp>
        <p:nvSpPr>
          <p:cNvPr id="10" name="Content Placeholder 9">
            <a:extLst>
              <a:ext uri="{FF2B5EF4-FFF2-40B4-BE49-F238E27FC236}">
                <a16:creationId xmlns:a16="http://schemas.microsoft.com/office/drawing/2014/main" id="{21991589-0D79-41A2-A592-ECE5EF20FB63}"/>
              </a:ext>
            </a:extLst>
          </p:cNvPr>
          <p:cNvSpPr>
            <a:spLocks noGrp="1"/>
          </p:cNvSpPr>
          <p:nvPr>
            <p:ph sz="quarter" idx="19"/>
          </p:nvPr>
        </p:nvSpPr>
        <p:spPr>
          <a:xfrm>
            <a:off x="304800" y="4114799"/>
            <a:ext cx="1066800" cy="304801"/>
          </a:xfrm>
        </p:spPr>
        <p:txBody>
          <a:bodyPr/>
          <a:lstStyle/>
          <a:p>
            <a:r>
              <a:rPr lang="en-US" sz="2400" b="1" dirty="0"/>
              <a:t>Step 2:</a:t>
            </a:r>
            <a:endParaRPr lang="en-US" sz="2400" b="1" dirty="0">
              <a:solidFill>
                <a:srgbClr val="000000"/>
              </a:solidFill>
              <a:latin typeface="Calibri" panose="020F0502020204030204" pitchFamily="34" charset="0"/>
            </a:endParaRPr>
          </a:p>
        </p:txBody>
      </p:sp>
      <p:graphicFrame>
        <p:nvGraphicFramePr>
          <p:cNvPr id="14" name="Content Placeholder 13" descr="Table is accessible to screenreaders">
            <a:extLst>
              <a:ext uri="{FF2B5EF4-FFF2-40B4-BE49-F238E27FC236}">
                <a16:creationId xmlns:a16="http://schemas.microsoft.com/office/drawing/2014/main" id="{BBF1F015-2368-46BA-8008-B6FDA5E5C5C7}"/>
              </a:ext>
            </a:extLst>
          </p:cNvPr>
          <p:cNvGraphicFramePr>
            <a:graphicFrameLocks noGrp="1"/>
          </p:cNvGraphicFramePr>
          <p:nvPr>
            <p:ph sz="quarter" idx="20"/>
            <p:extLst>
              <p:ext uri="{D42A27DB-BD31-4B8C-83A1-F6EECF244321}">
                <p14:modId xmlns:p14="http://schemas.microsoft.com/office/powerpoint/2010/main" val="2015667165"/>
              </p:ext>
            </p:extLst>
          </p:nvPr>
        </p:nvGraphicFramePr>
        <p:xfrm>
          <a:off x="1311984" y="4103916"/>
          <a:ext cx="7207902" cy="2102840"/>
        </p:xfrm>
        <a:graphic>
          <a:graphicData uri="http://schemas.openxmlformats.org/drawingml/2006/table">
            <a:tbl>
              <a:tblPr firstRow="1" bandRow="1">
                <a:tableStyleId>{5C22544A-7EE6-4342-B048-85BDC9FD1C3A}</a:tableStyleId>
              </a:tblPr>
              <a:tblGrid>
                <a:gridCol w="5912502">
                  <a:extLst>
                    <a:ext uri="{9D8B030D-6E8A-4147-A177-3AD203B41FA5}">
                      <a16:colId xmlns:a16="http://schemas.microsoft.com/office/drawing/2014/main" val="2154176119"/>
                    </a:ext>
                  </a:extLst>
                </a:gridCol>
                <a:gridCol w="1295400">
                  <a:extLst>
                    <a:ext uri="{9D8B030D-6E8A-4147-A177-3AD203B41FA5}">
                      <a16:colId xmlns:a16="http://schemas.microsoft.com/office/drawing/2014/main" val="3171721876"/>
                    </a:ext>
                  </a:extLst>
                </a:gridCol>
              </a:tblGrid>
              <a:tr h="417248">
                <a:tc>
                  <a:txBody>
                    <a:bodyPr/>
                    <a:lstStyle/>
                    <a:p>
                      <a:pPr algn="l" fontAlgn="b"/>
                      <a:r>
                        <a:rPr lang="en-US" sz="2200" b="0" u="none" strike="noStrike" dirty="0">
                          <a:solidFill>
                            <a:schemeClr val="tx1"/>
                          </a:solidFill>
                          <a:effectLst/>
                        </a:rPr>
                        <a:t>Beginning inventory </a:t>
                      </a:r>
                      <a:endParaRPr lang="en-US" sz="2200" b="0" i="0" u="none" strike="noStrike" dirty="0">
                        <a:solidFill>
                          <a:schemeClr val="tx1"/>
                        </a:solidFill>
                        <a:effectLst/>
                        <a:latin typeface="Calibri" panose="020F0502020204030204" pitchFamily="34" charset="0"/>
                      </a:endParaRPr>
                    </a:p>
                  </a:txBody>
                  <a:tcPr marT="42644" marB="42644" anchor="b">
                    <a:solidFill>
                      <a:schemeClr val="bg1"/>
                    </a:solidFill>
                  </a:tcPr>
                </a:tc>
                <a:tc>
                  <a:txBody>
                    <a:bodyPr/>
                    <a:lstStyle/>
                    <a:p>
                      <a:pPr algn="r" fontAlgn="b"/>
                      <a:r>
                        <a:rPr lang="en-US" sz="2200" b="0" u="none" strike="noStrike" dirty="0">
                          <a:solidFill>
                            <a:schemeClr val="tx1"/>
                          </a:solidFill>
                          <a:effectLst/>
                        </a:rPr>
                        <a:t>$ 40,000 </a:t>
                      </a:r>
                      <a:endParaRPr lang="en-US" sz="2200" b="0" i="0" u="none" strike="noStrike" dirty="0">
                        <a:solidFill>
                          <a:schemeClr val="tx1"/>
                        </a:solidFill>
                        <a:effectLst/>
                        <a:latin typeface="Calibri" panose="020F0502020204030204" pitchFamily="34" charset="0"/>
                      </a:endParaRPr>
                    </a:p>
                  </a:txBody>
                  <a:tcPr marT="42644" marB="42644" anchor="b">
                    <a:solidFill>
                      <a:schemeClr val="bg1"/>
                    </a:solidFill>
                  </a:tcPr>
                </a:tc>
                <a:extLst>
                  <a:ext uri="{0D108BD9-81ED-4DB2-BD59-A6C34878D82A}">
                    <a16:rowId xmlns:a16="http://schemas.microsoft.com/office/drawing/2014/main" val="1260274893"/>
                  </a:ext>
                </a:extLst>
              </a:tr>
              <a:tr h="417248">
                <a:tc>
                  <a:txBody>
                    <a:bodyPr/>
                    <a:lstStyle/>
                    <a:p>
                      <a:pPr algn="l" fontAlgn="b"/>
                      <a:r>
                        <a:rPr lang="en-US" sz="2200" u="none" strike="noStrike" dirty="0">
                          <a:effectLst/>
                        </a:rPr>
                        <a:t>Cost of goods purchased </a:t>
                      </a:r>
                      <a:endParaRPr lang="en-US" sz="2200" b="0" i="0" u="none" strike="noStrike" dirty="0">
                        <a:solidFill>
                          <a:srgbClr val="000000"/>
                        </a:solidFill>
                        <a:effectLst/>
                        <a:latin typeface="Calibri" panose="020F0502020204030204" pitchFamily="34" charset="0"/>
                      </a:endParaRPr>
                    </a:p>
                  </a:txBody>
                  <a:tcPr marT="42644" marB="42644" anchor="b">
                    <a:solidFill>
                      <a:schemeClr val="bg1"/>
                    </a:solidFill>
                  </a:tcPr>
                </a:tc>
                <a:tc>
                  <a:txBody>
                    <a:bodyPr/>
                    <a:lstStyle/>
                    <a:p>
                      <a:pPr algn="r" fontAlgn="b"/>
                      <a:r>
                        <a:rPr lang="en-US" sz="2200" b="0" u="none" strike="noStrike" dirty="0">
                          <a:effectLst/>
                        </a:rPr>
                        <a:t>120,000 </a:t>
                      </a:r>
                      <a:endParaRPr lang="en-US" sz="2200" b="0" i="0" u="none" strike="noStrike" dirty="0">
                        <a:solidFill>
                          <a:srgbClr val="000000"/>
                        </a:solidFill>
                        <a:effectLst/>
                        <a:latin typeface="Calibri" panose="020F0502020204030204" pitchFamily="34" charset="0"/>
                      </a:endParaRPr>
                    </a:p>
                  </a:txBody>
                  <a:tcPr marT="42644" marB="42644"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7867737"/>
                  </a:ext>
                </a:extLst>
              </a:tr>
              <a:tr h="417248">
                <a:tc>
                  <a:txBody>
                    <a:bodyPr/>
                    <a:lstStyle/>
                    <a:p>
                      <a:pPr algn="l" fontAlgn="b"/>
                      <a:r>
                        <a:rPr lang="en-US" sz="2200" u="none" strike="noStrike" dirty="0">
                          <a:effectLst/>
                        </a:rPr>
                        <a:t>Cost of goods available for sale </a:t>
                      </a:r>
                      <a:endParaRPr lang="en-US" sz="2200" b="0" i="0" u="none" strike="noStrike" dirty="0">
                        <a:solidFill>
                          <a:srgbClr val="000000"/>
                        </a:solidFill>
                        <a:effectLst/>
                        <a:latin typeface="Calibri" panose="020F0502020204030204" pitchFamily="34" charset="0"/>
                      </a:endParaRPr>
                    </a:p>
                  </a:txBody>
                  <a:tcPr marT="42644" marB="42644" anchor="b">
                    <a:solidFill>
                      <a:schemeClr val="bg1"/>
                    </a:solidFill>
                  </a:tcPr>
                </a:tc>
                <a:tc>
                  <a:txBody>
                    <a:bodyPr/>
                    <a:lstStyle/>
                    <a:p>
                      <a:pPr algn="r" fontAlgn="b"/>
                      <a:r>
                        <a:rPr lang="en-US" sz="2200" u="none" strike="noStrike" dirty="0">
                          <a:effectLst/>
                        </a:rPr>
                        <a:t>160,000 </a:t>
                      </a:r>
                      <a:endParaRPr lang="en-US" sz="2200" b="0" i="0" u="none" strike="noStrike" dirty="0">
                        <a:solidFill>
                          <a:srgbClr val="000000"/>
                        </a:solidFill>
                        <a:effectLst/>
                        <a:latin typeface="Calibri" panose="020F0502020204030204" pitchFamily="34" charset="0"/>
                      </a:endParaRPr>
                    </a:p>
                  </a:txBody>
                  <a:tcPr marT="42644" marB="42644"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96281273"/>
                  </a:ext>
                </a:extLst>
              </a:tr>
              <a:tr h="417248">
                <a:tc>
                  <a:txBody>
                    <a:bodyPr/>
                    <a:lstStyle/>
                    <a:p>
                      <a:pPr algn="l" fontAlgn="b"/>
                      <a:r>
                        <a:rPr lang="en-US" sz="2200" u="none" strike="noStrike" dirty="0">
                          <a:effectLst/>
                        </a:rPr>
                        <a:t>Less: Estimated cost of goods sold </a:t>
                      </a:r>
                      <a:endParaRPr lang="en-US" sz="2200" b="0" i="0" u="none" strike="noStrike" dirty="0">
                        <a:solidFill>
                          <a:srgbClr val="000000"/>
                        </a:solidFill>
                        <a:effectLst/>
                        <a:latin typeface="Calibri" panose="020F0502020204030204" pitchFamily="34" charset="0"/>
                      </a:endParaRPr>
                    </a:p>
                  </a:txBody>
                  <a:tcPr marT="42644" marB="42644" anchor="b">
                    <a:solidFill>
                      <a:schemeClr val="bg1"/>
                    </a:solidFill>
                  </a:tcPr>
                </a:tc>
                <a:tc>
                  <a:txBody>
                    <a:bodyPr/>
                    <a:lstStyle/>
                    <a:p>
                      <a:pPr algn="r" fontAlgn="b"/>
                      <a:r>
                        <a:rPr lang="en-US" sz="2200" u="none" strike="noStrike" dirty="0">
                          <a:effectLst/>
                        </a:rPr>
                        <a:t>140,000 </a:t>
                      </a:r>
                      <a:endParaRPr lang="en-US" sz="2200" b="0" i="0" u="none" strike="noStrike" dirty="0">
                        <a:solidFill>
                          <a:srgbClr val="000000"/>
                        </a:solidFill>
                        <a:effectLst/>
                        <a:latin typeface="Calibri" panose="020F0502020204030204" pitchFamily="34" charset="0"/>
                      </a:endParaRPr>
                    </a:p>
                  </a:txBody>
                  <a:tcPr marT="42644" marB="42644" anchor="b">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7360068"/>
                  </a:ext>
                </a:extLst>
              </a:tr>
              <a:tr h="417248">
                <a:tc>
                  <a:txBody>
                    <a:bodyPr/>
                    <a:lstStyle/>
                    <a:p>
                      <a:pPr algn="l" fontAlgn="b"/>
                      <a:r>
                        <a:rPr lang="en-US" sz="2200" b="1" u="none" strike="noStrike" dirty="0">
                          <a:solidFill>
                            <a:srgbClr val="990000"/>
                          </a:solidFill>
                          <a:effectLst/>
                        </a:rPr>
                        <a:t>Estimated cost of ending inventory </a:t>
                      </a:r>
                      <a:endParaRPr lang="en-US" sz="2200" b="1" i="0" u="none" strike="noStrike" dirty="0">
                        <a:solidFill>
                          <a:srgbClr val="990000"/>
                        </a:solidFill>
                        <a:effectLst/>
                        <a:latin typeface="Calibri" panose="020F0502020204030204" pitchFamily="34" charset="0"/>
                      </a:endParaRPr>
                    </a:p>
                  </a:txBody>
                  <a:tcPr marT="42644" marB="42644" anchor="b">
                    <a:solidFill>
                      <a:schemeClr val="bg1"/>
                    </a:solidFill>
                  </a:tcPr>
                </a:tc>
                <a:tc>
                  <a:txBody>
                    <a:bodyPr/>
                    <a:lstStyle/>
                    <a:p>
                      <a:pPr algn="r" fontAlgn="b"/>
                      <a:r>
                        <a:rPr lang="en-US" sz="2200" b="1" u="none" strike="noStrike" dirty="0">
                          <a:solidFill>
                            <a:srgbClr val="990000"/>
                          </a:solidFill>
                          <a:effectLst/>
                        </a:rPr>
                        <a:t>$ 20,000 </a:t>
                      </a:r>
                      <a:endParaRPr lang="en-US" sz="2200" b="1" i="0" u="none" strike="noStrike" dirty="0">
                        <a:solidFill>
                          <a:srgbClr val="990000"/>
                        </a:solidFill>
                        <a:effectLst/>
                        <a:latin typeface="Calibri" panose="020F0502020204030204" pitchFamily="34" charset="0"/>
                      </a:endParaRPr>
                    </a:p>
                  </a:txBody>
                  <a:tcPr marT="42644" marB="42644"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7408595"/>
                  </a:ext>
                </a:extLst>
              </a:tr>
            </a:tbl>
          </a:graphicData>
        </a:graphic>
      </p:graphicFrame>
      <p:sp>
        <p:nvSpPr>
          <p:cNvPr id="6" name="Slide Number Placeholder 5">
            <a:extLst>
              <a:ext uri="{FF2B5EF4-FFF2-40B4-BE49-F238E27FC236}">
                <a16:creationId xmlns:a16="http://schemas.microsoft.com/office/drawing/2014/main" id="{1370AC3F-3199-4F42-8289-5B62E4B46622}"/>
              </a:ext>
            </a:extLst>
          </p:cNvPr>
          <p:cNvSpPr>
            <a:spLocks noGrp="1"/>
          </p:cNvSpPr>
          <p:nvPr>
            <p:ph type="sldNum" sz="quarter" idx="10"/>
          </p:nvPr>
        </p:nvSpPr>
        <p:spPr/>
        <p:txBody>
          <a:bodyPr/>
          <a:lstStyle/>
          <a:p>
            <a:fld id="{67B19427-F580-D146-B60E-4CADEE75497F}" type="slidenum">
              <a:rPr lang="en-US" smtClean="0"/>
              <a:pPr/>
              <a:t>60</a:t>
            </a:fld>
            <a:endParaRPr lang="en-US" dirty="0"/>
          </a:p>
        </p:txBody>
      </p:sp>
      <p:sp>
        <p:nvSpPr>
          <p:cNvPr id="7" name="Footer Placeholder 6">
            <a:extLst>
              <a:ext uri="{FF2B5EF4-FFF2-40B4-BE49-F238E27FC236}">
                <a16:creationId xmlns:a16="http://schemas.microsoft.com/office/drawing/2014/main" id="{60C4003E-20A6-4A1D-A89A-E9404281E1E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32897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5DEF-F7E7-49A5-9177-1B29C366A191}"/>
              </a:ext>
            </a:extLst>
          </p:cNvPr>
          <p:cNvSpPr>
            <a:spLocks noGrp="1"/>
          </p:cNvSpPr>
          <p:nvPr>
            <p:ph type="title"/>
          </p:nvPr>
        </p:nvSpPr>
        <p:spPr/>
        <p:txBody>
          <a:bodyPr/>
          <a:lstStyle/>
          <a:p>
            <a:r>
              <a:rPr lang="en-US" b="1" dirty="0">
                <a:ea typeface="Source Sans Pro" charset="0"/>
                <a:cs typeface="Calibri" panose="020F0502020204030204" pitchFamily="34" charset="0"/>
              </a:rPr>
              <a:t>Retail Inventory Method </a:t>
            </a:r>
            <a:r>
              <a:rPr lang="en-US" sz="2400" dirty="0">
                <a:ea typeface="Source Sans Pro" charset="0"/>
                <a:cs typeface="Calibri" panose="020F0502020204030204" pitchFamily="34" charset="0"/>
              </a:rPr>
              <a:t>(1 of 2)</a:t>
            </a:r>
            <a:endParaRPr lang="en-US" sz="2400" dirty="0"/>
          </a:p>
        </p:txBody>
      </p:sp>
      <p:sp>
        <p:nvSpPr>
          <p:cNvPr id="3" name="Content Placeholder 2">
            <a:extLst>
              <a:ext uri="{FF2B5EF4-FFF2-40B4-BE49-F238E27FC236}">
                <a16:creationId xmlns:a16="http://schemas.microsoft.com/office/drawing/2014/main" id="{3AD6778A-C87E-4CB3-846B-CB0C5E473FA7}"/>
              </a:ext>
            </a:extLst>
          </p:cNvPr>
          <p:cNvSpPr>
            <a:spLocks noGrp="1"/>
          </p:cNvSpPr>
          <p:nvPr>
            <p:ph sz="quarter" idx="16"/>
          </p:nvPr>
        </p:nvSpPr>
        <p:spPr>
          <a:xfrm>
            <a:off x="304800" y="1828800"/>
            <a:ext cx="8534400" cy="1600200"/>
          </a:xfrm>
        </p:spPr>
        <p:txBody>
          <a:bodyPr/>
          <a:lstStyle/>
          <a:p>
            <a:pPr marL="292608" lvl="1" indent="-292608">
              <a:spcBef>
                <a:spcPts val="1000"/>
              </a:spcBef>
              <a:buClr>
                <a:srgbClr val="990000"/>
              </a:buClr>
              <a:buSzPct val="100000"/>
              <a:buFont typeface="Arial" panose="020B0604020202020204" pitchFamily="34" charset="0"/>
              <a:buChar char="•"/>
              <a:defRPr/>
            </a:pPr>
            <a:r>
              <a:rPr lang="en-US" sz="2600" dirty="0"/>
              <a:t>Retail companies establish a relationship between cost and sales price</a:t>
            </a:r>
          </a:p>
          <a:p>
            <a:pPr marL="292608" lvl="1" indent="-292608">
              <a:spcBef>
                <a:spcPts val="1000"/>
              </a:spcBef>
              <a:buClr>
                <a:srgbClr val="990000"/>
              </a:buClr>
              <a:buSzPct val="100000"/>
              <a:buFont typeface="Arial" panose="020B0604020202020204" pitchFamily="34" charset="0"/>
              <a:buChar char="•"/>
              <a:defRPr/>
            </a:pPr>
            <a:r>
              <a:rPr lang="en-US" sz="2600" dirty="0"/>
              <a:t>Applies cost-to-retail percentage to ending inventory at retail prices to determine inventory at cost</a:t>
            </a:r>
          </a:p>
        </p:txBody>
      </p:sp>
      <p:graphicFrame>
        <p:nvGraphicFramePr>
          <p:cNvPr id="8" name="Content Placeholder 7" descr="Table is accessible to screenreaders">
            <a:extLst>
              <a:ext uri="{FF2B5EF4-FFF2-40B4-BE49-F238E27FC236}">
                <a16:creationId xmlns:a16="http://schemas.microsoft.com/office/drawing/2014/main" id="{F5B6C146-D273-4BD7-B951-FBA23AE360EC}"/>
              </a:ext>
            </a:extLst>
          </p:cNvPr>
          <p:cNvGraphicFramePr>
            <a:graphicFrameLocks noGrp="1"/>
          </p:cNvGraphicFramePr>
          <p:nvPr>
            <p:ph sz="quarter" idx="17"/>
            <p:extLst>
              <p:ext uri="{D42A27DB-BD31-4B8C-83A1-F6EECF244321}">
                <p14:modId xmlns:p14="http://schemas.microsoft.com/office/powerpoint/2010/main" val="4204705490"/>
              </p:ext>
            </p:extLst>
          </p:nvPr>
        </p:nvGraphicFramePr>
        <p:xfrm>
          <a:off x="304800" y="3581400"/>
          <a:ext cx="8422216" cy="2573604"/>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294837807"/>
                    </a:ext>
                  </a:extLst>
                </a:gridCol>
                <a:gridCol w="2514600">
                  <a:extLst>
                    <a:ext uri="{9D8B030D-6E8A-4147-A177-3AD203B41FA5}">
                      <a16:colId xmlns:a16="http://schemas.microsoft.com/office/drawing/2014/main" val="1874173767"/>
                    </a:ext>
                  </a:extLst>
                </a:gridCol>
                <a:gridCol w="192616">
                  <a:extLst>
                    <a:ext uri="{9D8B030D-6E8A-4147-A177-3AD203B41FA5}">
                      <a16:colId xmlns:a16="http://schemas.microsoft.com/office/drawing/2014/main" val="2481803529"/>
                    </a:ext>
                  </a:extLst>
                </a:gridCol>
                <a:gridCol w="2362200">
                  <a:extLst>
                    <a:ext uri="{9D8B030D-6E8A-4147-A177-3AD203B41FA5}">
                      <a16:colId xmlns:a16="http://schemas.microsoft.com/office/drawing/2014/main" val="2967790748"/>
                    </a:ext>
                  </a:extLst>
                </a:gridCol>
                <a:gridCol w="228600">
                  <a:extLst>
                    <a:ext uri="{9D8B030D-6E8A-4147-A177-3AD203B41FA5}">
                      <a16:colId xmlns:a16="http://schemas.microsoft.com/office/drawing/2014/main" val="1835745047"/>
                    </a:ext>
                  </a:extLst>
                </a:gridCol>
                <a:gridCol w="1981200">
                  <a:extLst>
                    <a:ext uri="{9D8B030D-6E8A-4147-A177-3AD203B41FA5}">
                      <a16:colId xmlns:a16="http://schemas.microsoft.com/office/drawing/2014/main" val="3767983940"/>
                    </a:ext>
                  </a:extLst>
                </a:gridCol>
              </a:tblGrid>
              <a:tr h="691437">
                <a:tc>
                  <a:txBody>
                    <a:bodyPr/>
                    <a:lstStyle/>
                    <a:p>
                      <a:pPr algn="ctr" fontAlgn="ctr"/>
                      <a:r>
                        <a:rPr lang="en-US" sz="2000" b="1" u="none" strike="noStrike" dirty="0">
                          <a:solidFill>
                            <a:schemeClr val="tx1"/>
                          </a:solidFill>
                          <a:effectLst/>
                        </a:rPr>
                        <a:t>Step 1:</a:t>
                      </a:r>
                      <a:endParaRPr lang="en-US" sz="2000" b="1" i="0" u="none" strike="noStrike" dirty="0">
                        <a:solidFill>
                          <a:schemeClr val="tx1"/>
                        </a:solidFill>
                        <a:effectLst/>
                        <a:latin typeface="Calibri" panose="020F0502020204030204" pitchFamily="34" charset="0"/>
                      </a:endParaRPr>
                    </a:p>
                  </a:txBody>
                  <a:tcPr marR="4233" marT="4068"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b="1" u="none" strike="noStrike" dirty="0">
                          <a:solidFill>
                            <a:schemeClr val="tx1"/>
                          </a:solidFill>
                          <a:effectLst/>
                        </a:rPr>
                        <a:t>Goods Available for Sale at Retail</a:t>
                      </a:r>
                      <a:endParaRPr lang="en-US" sz="2000" b="1" i="0" u="none" strike="noStrike" dirty="0">
                        <a:solidFill>
                          <a:schemeClr val="tx1"/>
                        </a:solidFill>
                        <a:effectLst/>
                        <a:latin typeface="Calibri" panose="020F0502020204030204" pitchFamily="34" charset="0"/>
                      </a:endParaRPr>
                    </a:p>
                  </a:txBody>
                  <a:tcPr marL="4233" marR="4233" marT="87872"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4068"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b="1" u="none" strike="noStrike" dirty="0">
                          <a:solidFill>
                            <a:schemeClr val="tx1"/>
                          </a:solidFill>
                          <a:effectLst/>
                        </a:rPr>
                        <a:t>Net Sales</a:t>
                      </a:r>
                      <a:endParaRPr lang="en-US" sz="2000" b="1" i="0" u="none" strike="noStrike" dirty="0">
                        <a:solidFill>
                          <a:schemeClr val="tx1"/>
                        </a:solidFill>
                        <a:effectLst/>
                        <a:latin typeface="Calibri" panose="020F0502020204030204" pitchFamily="34" charset="0"/>
                      </a:endParaRPr>
                    </a:p>
                  </a:txBody>
                  <a:tcPr marL="4233" marR="4233" marT="4068"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b="1" u="none" strike="noStrike" dirty="0">
                          <a:solidFill>
                            <a:schemeClr val="tx1"/>
                          </a:solidFill>
                          <a:effectLst/>
                        </a:rPr>
                        <a:t>=</a:t>
                      </a:r>
                      <a:endParaRPr lang="en-US" sz="2000" b="1" i="0" u="none" strike="noStrike" dirty="0">
                        <a:solidFill>
                          <a:schemeClr val="tx1"/>
                        </a:solidFill>
                        <a:effectLst/>
                        <a:latin typeface="Calibri" panose="020F0502020204030204" pitchFamily="34" charset="0"/>
                      </a:endParaRPr>
                    </a:p>
                  </a:txBody>
                  <a:tcPr marL="4233" marR="4233" marT="4068" marB="0" anchor="ctr">
                    <a:lnT w="1270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2000" b="1" u="none" strike="noStrike" dirty="0">
                          <a:solidFill>
                            <a:srgbClr val="990000"/>
                          </a:solidFill>
                          <a:effectLst/>
                        </a:rPr>
                        <a:t>Ending Inventory </a:t>
                      </a:r>
                    </a:p>
                    <a:p>
                      <a:pPr algn="ctr" fontAlgn="ctr"/>
                      <a:r>
                        <a:rPr lang="en-US" sz="2000" b="1" u="none" strike="noStrike" dirty="0">
                          <a:solidFill>
                            <a:srgbClr val="990000"/>
                          </a:solidFill>
                          <a:effectLst/>
                        </a:rPr>
                        <a:t>at Retail</a:t>
                      </a:r>
                      <a:endParaRPr lang="en-US" sz="2000" b="1" i="0" u="none" strike="noStrike" dirty="0">
                        <a:solidFill>
                          <a:srgbClr val="990000"/>
                        </a:solidFill>
                        <a:effectLst/>
                        <a:latin typeface="Calibri" panose="020F0502020204030204" pitchFamily="34" charset="0"/>
                      </a:endParaRPr>
                    </a:p>
                  </a:txBody>
                  <a:tcPr marL="4233" marT="4068"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18729897"/>
                  </a:ext>
                </a:extLst>
              </a:tr>
              <a:tr h="779308">
                <a:tc>
                  <a:txBody>
                    <a:bodyPr/>
                    <a:lstStyle/>
                    <a:p>
                      <a:pPr algn="ctr" fontAlgn="ctr"/>
                      <a:r>
                        <a:rPr lang="en-US" sz="2000" b="1" u="none" strike="noStrike" dirty="0">
                          <a:effectLst/>
                        </a:rPr>
                        <a:t>Step 2:</a:t>
                      </a:r>
                      <a:endParaRPr lang="en-US" sz="2000" b="1" i="0" u="none" strike="noStrike" dirty="0">
                        <a:solidFill>
                          <a:srgbClr val="000000"/>
                        </a:solidFill>
                        <a:effectLst/>
                        <a:latin typeface="Calibri" panose="020F0502020204030204" pitchFamily="34" charset="0"/>
                      </a:endParaRPr>
                    </a:p>
                  </a:txBody>
                  <a:tcPr marR="4233" marT="4068" marB="0" anchor="ctr">
                    <a:lnL w="12700" cap="flat" cmpd="sng" algn="ctr">
                      <a:solidFill>
                        <a:schemeClr val="tx1"/>
                      </a:solidFill>
                      <a:prstDash val="solid"/>
                      <a:round/>
                      <a:headEnd type="none" w="med" len="med"/>
                      <a:tailEnd type="none" w="med" len="med"/>
                    </a:lnL>
                    <a:solidFill>
                      <a:schemeClr val="bg1"/>
                    </a:solidFill>
                  </a:tcPr>
                </a:tc>
                <a:tc>
                  <a:txBody>
                    <a:bodyPr/>
                    <a:lstStyle/>
                    <a:p>
                      <a:pPr algn="ctr" fontAlgn="ctr"/>
                      <a:r>
                        <a:rPr lang="en-US" sz="2000" b="1" u="none" strike="noStrike" dirty="0">
                          <a:effectLst/>
                        </a:rPr>
                        <a:t>Goods Available for Sale at Cost</a:t>
                      </a:r>
                      <a:endParaRPr lang="en-US" sz="2000" b="1" i="0" u="none" strike="noStrike" dirty="0">
                        <a:solidFill>
                          <a:srgbClr val="000000"/>
                        </a:solidFill>
                        <a:effectLst/>
                        <a:latin typeface="Calibri" panose="020F0502020204030204" pitchFamily="34" charset="0"/>
                      </a:endParaRPr>
                    </a:p>
                  </a:txBody>
                  <a:tcPr marL="4233" marR="4233" marT="175744" marB="0" anchor="ctr">
                    <a:solidFill>
                      <a:schemeClr val="bg1"/>
                    </a:solidFill>
                  </a:tcPr>
                </a:tc>
                <a:tc>
                  <a:txBody>
                    <a:bodyPr/>
                    <a:lstStyle/>
                    <a:p>
                      <a:pPr algn="ctr" fontAlgn="ctr"/>
                      <a:r>
                        <a:rPr lang="en-US" sz="2000" b="1" u="none" strike="noStrike" dirty="0">
                          <a:effectLst/>
                          <a:latin typeface="Calibri" panose="020F0502020204030204" pitchFamily="34" charset="0"/>
                          <a:cs typeface="Calibri" panose="020F0502020204030204" pitchFamily="34" charset="0"/>
                        </a:rPr>
                        <a:t>÷</a:t>
                      </a:r>
                      <a:endParaRPr lang="en-US" sz="2000" b="1" i="0" u="none" strike="noStrike" dirty="0">
                        <a:solidFill>
                          <a:srgbClr val="000000"/>
                        </a:solidFill>
                        <a:effectLst/>
                        <a:latin typeface="Calibri" panose="020F0502020204030204" pitchFamily="34" charset="0"/>
                      </a:endParaRPr>
                    </a:p>
                  </a:txBody>
                  <a:tcPr marL="4233" marR="4233" marT="175744" marB="0" anchor="ctr">
                    <a:solidFill>
                      <a:schemeClr val="bg1"/>
                    </a:solidFill>
                  </a:tcPr>
                </a:tc>
                <a:tc>
                  <a:txBody>
                    <a:bodyPr/>
                    <a:lstStyle/>
                    <a:p>
                      <a:pPr algn="ctr" fontAlgn="ctr"/>
                      <a:r>
                        <a:rPr lang="en-US" sz="2000" b="1" u="none" strike="noStrike" dirty="0">
                          <a:effectLst/>
                        </a:rPr>
                        <a:t>Goods Available</a:t>
                      </a:r>
                      <a:r>
                        <a:rPr lang="en-US" sz="2000" b="1" u="none" strike="noStrike" baseline="0" dirty="0">
                          <a:effectLst/>
                        </a:rPr>
                        <a:t> </a:t>
                      </a:r>
                    </a:p>
                    <a:p>
                      <a:pPr algn="ctr" fontAlgn="ctr"/>
                      <a:r>
                        <a:rPr lang="en-US" sz="2000" b="1" u="none" strike="noStrike" dirty="0">
                          <a:effectLst/>
                        </a:rPr>
                        <a:t>for Sale at Retail</a:t>
                      </a:r>
                      <a:endParaRPr lang="en-US" sz="2000" b="1" i="0" u="none" strike="noStrike" dirty="0">
                        <a:solidFill>
                          <a:srgbClr val="000000"/>
                        </a:solidFill>
                        <a:effectLst/>
                        <a:latin typeface="Calibri" panose="020F0502020204030204" pitchFamily="34" charset="0"/>
                      </a:endParaRPr>
                    </a:p>
                  </a:txBody>
                  <a:tcPr marL="4233" marR="4233" marT="175744" marB="0" anchor="ctr">
                    <a:solidFill>
                      <a:schemeClr val="bg1"/>
                    </a:solidFill>
                  </a:tcPr>
                </a:tc>
                <a:tc>
                  <a:txBody>
                    <a:bodyPr/>
                    <a:lstStyle/>
                    <a:p>
                      <a:pPr algn="ctr" fontAlgn="ctr"/>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175744" marB="0" anchor="ctr">
                    <a:solidFill>
                      <a:schemeClr val="bg1"/>
                    </a:solidFill>
                  </a:tcPr>
                </a:tc>
                <a:tc>
                  <a:txBody>
                    <a:bodyPr/>
                    <a:lstStyle/>
                    <a:p>
                      <a:pPr algn="ctr" fontAlgn="ctr"/>
                      <a:r>
                        <a:rPr lang="en-US" sz="2000" b="1" u="none" strike="noStrike" dirty="0">
                          <a:solidFill>
                            <a:srgbClr val="990000"/>
                          </a:solidFill>
                          <a:effectLst/>
                        </a:rPr>
                        <a:t>Cost-to-</a:t>
                      </a:r>
                    </a:p>
                    <a:p>
                      <a:pPr algn="ctr" fontAlgn="ctr"/>
                      <a:r>
                        <a:rPr lang="en-US" sz="2000" b="1" u="none" strike="noStrike" dirty="0">
                          <a:solidFill>
                            <a:srgbClr val="990000"/>
                          </a:solidFill>
                          <a:effectLst/>
                        </a:rPr>
                        <a:t>Retail Ratio</a:t>
                      </a:r>
                      <a:endParaRPr lang="en-US" sz="2000" b="1" i="0" u="none" strike="noStrike" dirty="0">
                        <a:solidFill>
                          <a:srgbClr val="990000"/>
                        </a:solidFill>
                        <a:effectLst/>
                        <a:latin typeface="Calibri" panose="020F0502020204030204" pitchFamily="34" charset="0"/>
                      </a:endParaRPr>
                    </a:p>
                  </a:txBody>
                  <a:tcPr marL="4233" marT="175744" marB="0" anchor="ct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797665320"/>
                  </a:ext>
                </a:extLst>
              </a:tr>
              <a:tr h="1090788">
                <a:tc>
                  <a:txBody>
                    <a:bodyPr/>
                    <a:lstStyle/>
                    <a:p>
                      <a:pPr algn="ctr" fontAlgn="ctr"/>
                      <a:r>
                        <a:rPr lang="en-US" sz="2000" b="1" u="none" strike="noStrike" dirty="0">
                          <a:effectLst/>
                        </a:rPr>
                        <a:t>Step 3:</a:t>
                      </a:r>
                      <a:endParaRPr lang="en-US" sz="2000" b="1" i="0" u="none" strike="noStrike" dirty="0">
                        <a:solidFill>
                          <a:srgbClr val="000000"/>
                        </a:solidFill>
                        <a:effectLst/>
                        <a:latin typeface="Calibri" panose="020F0502020204030204" pitchFamily="34" charset="0"/>
                      </a:endParaRPr>
                    </a:p>
                  </a:txBody>
                  <a:tcPr marR="4233" marT="4068"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b="1" u="none" strike="noStrike" dirty="0">
                          <a:effectLst/>
                        </a:rPr>
                        <a:t>Ending </a:t>
                      </a:r>
                    </a:p>
                    <a:p>
                      <a:pPr algn="ctr" fontAlgn="ctr"/>
                      <a:r>
                        <a:rPr lang="en-US" sz="2000" b="1" u="none" strike="noStrike" dirty="0">
                          <a:effectLst/>
                        </a:rPr>
                        <a:t>Inventory at Retail</a:t>
                      </a:r>
                      <a:endParaRPr lang="en-US" sz="2000" b="1" i="0" u="none" strike="noStrike" dirty="0">
                        <a:solidFill>
                          <a:srgbClr val="000000"/>
                        </a:solidFill>
                        <a:effectLst/>
                        <a:latin typeface="Calibri" panose="020F0502020204030204" pitchFamily="34" charset="0"/>
                      </a:endParaRPr>
                    </a:p>
                  </a:txBody>
                  <a:tcPr marL="4233" marR="4233" marT="175744" marB="87872"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b="1" u="none" strike="noStrike" dirty="0">
                          <a:effectLst/>
                        </a:rPr>
                        <a:t>x</a:t>
                      </a:r>
                      <a:endParaRPr lang="en-US" sz="2000" b="1" i="0" u="none" strike="noStrike" dirty="0">
                        <a:solidFill>
                          <a:srgbClr val="000000"/>
                        </a:solidFill>
                        <a:effectLst/>
                        <a:latin typeface="Calibri" panose="020F0502020204030204" pitchFamily="34" charset="0"/>
                      </a:endParaRPr>
                    </a:p>
                  </a:txBody>
                  <a:tcPr marL="4233" marR="4233" marT="175744" marB="87872"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b="1" u="none" strike="noStrike" dirty="0">
                          <a:effectLst/>
                        </a:rPr>
                        <a:t>Cost-to-</a:t>
                      </a:r>
                    </a:p>
                    <a:p>
                      <a:pPr algn="ctr" fontAlgn="ctr"/>
                      <a:r>
                        <a:rPr lang="en-US" sz="2000" b="1" u="none" strike="noStrike" dirty="0">
                          <a:effectLst/>
                        </a:rPr>
                        <a:t>Retail Ratio</a:t>
                      </a:r>
                      <a:endParaRPr lang="en-US" sz="2000" b="1" i="0" u="none" strike="noStrike" dirty="0">
                        <a:solidFill>
                          <a:srgbClr val="000000"/>
                        </a:solidFill>
                        <a:effectLst/>
                        <a:latin typeface="Calibri" panose="020F0502020204030204" pitchFamily="34" charset="0"/>
                      </a:endParaRPr>
                    </a:p>
                  </a:txBody>
                  <a:tcPr marL="4233" marR="4233" marT="175744" marB="87872"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4233" marR="4233" marT="175744" marB="87872" anchor="ctr">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b="1" u="none" strike="noStrike" dirty="0">
                          <a:solidFill>
                            <a:srgbClr val="990000"/>
                          </a:solidFill>
                          <a:effectLst/>
                        </a:rPr>
                        <a:t>Estimated Cost</a:t>
                      </a:r>
                      <a:r>
                        <a:rPr lang="en-US" sz="2000" b="1" u="none" strike="noStrike" baseline="0" dirty="0">
                          <a:solidFill>
                            <a:srgbClr val="990000"/>
                          </a:solidFill>
                          <a:effectLst/>
                        </a:rPr>
                        <a:t> </a:t>
                      </a:r>
                      <a:r>
                        <a:rPr lang="en-US" sz="2000" b="1" u="none" strike="noStrike" dirty="0">
                          <a:solidFill>
                            <a:srgbClr val="990000"/>
                          </a:solidFill>
                          <a:effectLst/>
                        </a:rPr>
                        <a:t>of </a:t>
                      </a:r>
                    </a:p>
                    <a:p>
                      <a:pPr algn="ctr" fontAlgn="ctr"/>
                      <a:r>
                        <a:rPr lang="en-US" sz="2000" b="1" u="none" strike="noStrike" dirty="0">
                          <a:solidFill>
                            <a:srgbClr val="990000"/>
                          </a:solidFill>
                          <a:effectLst/>
                        </a:rPr>
                        <a:t>Ending Inventory</a:t>
                      </a:r>
                      <a:endParaRPr lang="en-US" sz="2000" b="1" i="0" u="none" strike="noStrike" dirty="0">
                        <a:solidFill>
                          <a:srgbClr val="990000"/>
                        </a:solidFill>
                        <a:effectLst/>
                        <a:latin typeface="Calibri" panose="020F0502020204030204" pitchFamily="34" charset="0"/>
                      </a:endParaRPr>
                    </a:p>
                  </a:txBody>
                  <a:tcPr marL="4233" marT="175744" marB="87872"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95160"/>
                  </a:ext>
                </a:extLst>
              </a:tr>
            </a:tbl>
          </a:graphicData>
        </a:graphic>
      </p:graphicFrame>
      <p:sp>
        <p:nvSpPr>
          <p:cNvPr id="6" name="Slide Number Placeholder 5">
            <a:extLst>
              <a:ext uri="{FF2B5EF4-FFF2-40B4-BE49-F238E27FC236}">
                <a16:creationId xmlns:a16="http://schemas.microsoft.com/office/drawing/2014/main" id="{EA5D1C7A-6798-4404-B123-F1EDEE0D2FC9}"/>
              </a:ext>
            </a:extLst>
          </p:cNvPr>
          <p:cNvSpPr>
            <a:spLocks noGrp="1"/>
          </p:cNvSpPr>
          <p:nvPr>
            <p:ph type="sldNum" sz="quarter" idx="10"/>
          </p:nvPr>
        </p:nvSpPr>
        <p:spPr/>
        <p:txBody>
          <a:bodyPr/>
          <a:lstStyle/>
          <a:p>
            <a:fld id="{67B19427-F580-D146-B60E-4CADEE75497F}" type="slidenum">
              <a:rPr lang="en-US" smtClean="0"/>
              <a:pPr/>
              <a:t>61</a:t>
            </a:fld>
            <a:endParaRPr lang="en-US" dirty="0"/>
          </a:p>
        </p:txBody>
      </p:sp>
      <p:sp>
        <p:nvSpPr>
          <p:cNvPr id="7" name="Footer Placeholder 6">
            <a:extLst>
              <a:ext uri="{FF2B5EF4-FFF2-40B4-BE49-F238E27FC236}">
                <a16:creationId xmlns:a16="http://schemas.microsoft.com/office/drawing/2014/main" id="{16C64B60-D100-4F81-9E87-4D6F5FBF4A9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42502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6B1B-5E26-4D06-B760-FC6FD34ED564}"/>
              </a:ext>
            </a:extLst>
          </p:cNvPr>
          <p:cNvSpPr>
            <a:spLocks noGrp="1"/>
          </p:cNvSpPr>
          <p:nvPr>
            <p:ph type="title"/>
          </p:nvPr>
        </p:nvSpPr>
        <p:spPr/>
        <p:txBody>
          <a:bodyPr/>
          <a:lstStyle/>
          <a:p>
            <a:r>
              <a:rPr lang="en-US" b="1" dirty="0">
                <a:ea typeface="Source Sans Pro" charset="0"/>
                <a:cs typeface="Calibri" panose="020F0502020204030204" pitchFamily="34" charset="0"/>
              </a:rPr>
              <a:t>Retail Inventory Method </a:t>
            </a:r>
            <a:r>
              <a:rPr lang="en-US" sz="2400" dirty="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E295FC25-069D-4491-9E79-C9DA86ECBE3D}"/>
              </a:ext>
            </a:extLst>
          </p:cNvPr>
          <p:cNvSpPr>
            <a:spLocks noGrp="1"/>
          </p:cNvSpPr>
          <p:nvPr>
            <p:ph sz="quarter" idx="16"/>
          </p:nvPr>
        </p:nvSpPr>
        <p:spPr>
          <a:xfrm>
            <a:off x="304800" y="1828800"/>
            <a:ext cx="8534400" cy="762000"/>
          </a:xfrm>
        </p:spPr>
        <p:txBody>
          <a:bodyPr/>
          <a:lstStyle/>
          <a:p>
            <a:r>
              <a:rPr lang="en-US" sz="2400" b="1" dirty="0"/>
              <a:t>Illustration: </a:t>
            </a:r>
            <a:r>
              <a:rPr lang="en-US" sz="2400" dirty="0"/>
              <a:t>It is not necessary to take a physical inventory to determine the estimated cost of goods </a:t>
            </a:r>
            <a:r>
              <a:rPr lang="en-US" sz="2400"/>
              <a:t>on hand at any given time.</a:t>
            </a:r>
            <a:endParaRPr lang="en-US" sz="2400" dirty="0"/>
          </a:p>
        </p:txBody>
      </p:sp>
      <p:pic>
        <p:nvPicPr>
          <p:cNvPr id="7" name="Content Placeholder 6" descr="An illustration displays the retail inventory method. The beginning inventory at cost is $14,000; and at retail is $21,500. Goods purchased at cost, 61,000; and at retail, 78,500. Goods available for sale at cost, $75,000; and at retail, 100,000. After subtracting net sales at retail of 70,000, the ending inventory at retail in step 1 is $30,000. Step 2 displays cost-to-retail ratio = $75,000 divided by $100,000 = 75 percent. Step 3 reads, estimated cost of ending inventory = $30,000 multiplied by 75 percent = $22,500. Steps 1, 2, and 3 are highlighted in red font.">
            <a:extLst>
              <a:ext uri="{FF2B5EF4-FFF2-40B4-BE49-F238E27FC236}">
                <a16:creationId xmlns:a16="http://schemas.microsoft.com/office/drawing/2014/main" id="{F2A2EBE9-C29B-4B01-A0E2-EAB30491CB88}"/>
              </a:ext>
            </a:extLst>
          </p:cNvPr>
          <p:cNvPicPr>
            <a:picLocks noGrp="1" noChangeAspect="1"/>
          </p:cNvPicPr>
          <p:nvPr>
            <p:ph sz="quarter" idx="17"/>
          </p:nvPr>
        </p:nvPicPr>
        <p:blipFill>
          <a:blip r:embed="rId2"/>
          <a:stretch>
            <a:fillRect/>
          </a:stretch>
        </p:blipFill>
        <p:spPr>
          <a:xfrm>
            <a:off x="702961" y="2895600"/>
            <a:ext cx="7738078" cy="2966447"/>
          </a:xfrm>
          <a:prstGeom prst="rect">
            <a:avLst/>
          </a:prstGeom>
        </p:spPr>
      </p:pic>
      <p:sp>
        <p:nvSpPr>
          <p:cNvPr id="5" name="Slide Number Placeholder 4">
            <a:extLst>
              <a:ext uri="{FF2B5EF4-FFF2-40B4-BE49-F238E27FC236}">
                <a16:creationId xmlns:a16="http://schemas.microsoft.com/office/drawing/2014/main" id="{485B0979-D65B-4828-BC77-33DD65BF63D1}"/>
              </a:ext>
            </a:extLst>
          </p:cNvPr>
          <p:cNvSpPr>
            <a:spLocks noGrp="1"/>
          </p:cNvSpPr>
          <p:nvPr>
            <p:ph type="sldNum" sz="quarter" idx="10"/>
          </p:nvPr>
        </p:nvSpPr>
        <p:spPr/>
        <p:txBody>
          <a:bodyPr/>
          <a:lstStyle/>
          <a:p>
            <a:fld id="{67B19427-F580-D146-B60E-4CADEE75497F}" type="slidenum">
              <a:rPr lang="en-US" smtClean="0"/>
              <a:pPr/>
              <a:t>62</a:t>
            </a:fld>
            <a:endParaRPr lang="en-US" dirty="0"/>
          </a:p>
        </p:txBody>
      </p:sp>
      <p:sp>
        <p:nvSpPr>
          <p:cNvPr id="6" name="Footer Placeholder 5">
            <a:extLst>
              <a:ext uri="{FF2B5EF4-FFF2-40B4-BE49-F238E27FC236}">
                <a16:creationId xmlns:a16="http://schemas.microsoft.com/office/drawing/2014/main" id="{1933D4AA-2D34-443A-8D77-D59906081BA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92317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BA5B-19B9-4499-83BB-9481EAB11B4C}"/>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3" name="Content Placeholder 2">
            <a:extLst>
              <a:ext uri="{FF2B5EF4-FFF2-40B4-BE49-F238E27FC236}">
                <a16:creationId xmlns:a16="http://schemas.microsoft.com/office/drawing/2014/main" id="{8CF452B7-D3F4-43B5-994E-AD691E6C8294}"/>
              </a:ext>
            </a:extLst>
          </p:cNvPr>
          <p:cNvSpPr>
            <a:spLocks noGrp="1"/>
          </p:cNvSpPr>
          <p:nvPr>
            <p:ph sz="quarter" idx="16"/>
          </p:nvPr>
        </p:nvSpPr>
        <p:spPr>
          <a:xfrm>
            <a:off x="304800" y="1676400"/>
            <a:ext cx="8534400" cy="4191000"/>
          </a:xfrm>
        </p:spPr>
        <p:txBody>
          <a:bodyPr/>
          <a:lstStyle/>
          <a:p>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400" b="1" dirty="0">
                <a:solidFill>
                  <a:schemeClr val="accent2"/>
                </a:solidFill>
                <a:latin typeface="Calibri" panose="020F0502020204030204" pitchFamily="34" charset="0"/>
                <a:cs typeface="Calibri" panose="020F0502020204030204" pitchFamily="34" charset="0"/>
              </a:rPr>
              <a:t>Similarities</a:t>
            </a:r>
            <a:endParaRPr lang="en-US" sz="2400" dirty="0">
              <a:solidFill>
                <a:schemeClr val="accent2"/>
              </a:solidFill>
            </a:endParaRPr>
          </a:p>
          <a:p>
            <a:pPr marL="292608" indent="-292608">
              <a:buClr>
                <a:schemeClr val="accent2"/>
              </a:buClr>
              <a:buFont typeface="Arial" panose="020B0604020202020204" pitchFamily="34" charset="0"/>
              <a:buChar char="•"/>
            </a:pPr>
            <a:r>
              <a:rPr lang="en-US" sz="2400" dirty="0"/>
              <a:t>I</a:t>
            </a:r>
            <a:r>
              <a:rPr lang="en-US" sz="100" dirty="0"/>
              <a:t> </a:t>
            </a:r>
            <a:r>
              <a:rPr lang="en-US" sz="2400" dirty="0"/>
              <a:t>F</a:t>
            </a:r>
            <a:r>
              <a:rPr lang="en-US" sz="100" dirty="0"/>
              <a:t> </a:t>
            </a:r>
            <a:r>
              <a:rPr lang="en-US" sz="2400" dirty="0"/>
              <a:t>R</a:t>
            </a:r>
            <a:r>
              <a:rPr lang="en-US" sz="100" dirty="0"/>
              <a:t> </a:t>
            </a:r>
            <a:r>
              <a:rPr lang="en-US" sz="2400" dirty="0"/>
              <a:t>S and G</a:t>
            </a:r>
            <a:r>
              <a:rPr lang="en-US" sz="100" dirty="0"/>
              <a:t> </a:t>
            </a:r>
            <a:r>
              <a:rPr lang="en-US" sz="2400" dirty="0"/>
              <a:t>A</a:t>
            </a:r>
            <a:r>
              <a:rPr lang="en-US" sz="100" dirty="0"/>
              <a:t> </a:t>
            </a:r>
            <a:r>
              <a:rPr lang="en-US" sz="2400" dirty="0"/>
              <a:t>A</a:t>
            </a:r>
            <a:r>
              <a:rPr lang="en-US" sz="100" dirty="0"/>
              <a:t> </a:t>
            </a:r>
            <a:r>
              <a:rPr lang="en-US" sz="2400" dirty="0"/>
              <a:t>P account for inventory acquisitions at historical cost and value inventory at the lower-of-cost-or-net-realizable value subsequent to acquisition.</a:t>
            </a:r>
          </a:p>
          <a:p>
            <a:pPr marL="292608" indent="-292608">
              <a:buClr>
                <a:schemeClr val="accent2"/>
              </a:buClr>
              <a:buFont typeface="Arial" panose="020B0604020202020204" pitchFamily="34" charset="0"/>
              <a:buChar char="•"/>
            </a:pPr>
            <a:r>
              <a:rPr lang="en-US" sz="2400" dirty="0"/>
              <a:t>Who owns the goods—goods in transit or consigned goods—as well as the costs to include in inventory are essentially accounted for the same under IFRS and G</a:t>
            </a:r>
            <a:r>
              <a:rPr lang="en-US" sz="100" dirty="0"/>
              <a:t> </a:t>
            </a:r>
            <a:r>
              <a:rPr lang="en-US" sz="2400" dirty="0"/>
              <a:t>A</a:t>
            </a:r>
            <a:r>
              <a:rPr lang="en-US" sz="100" dirty="0"/>
              <a:t> </a:t>
            </a:r>
            <a:r>
              <a:rPr lang="en-US" sz="2400" dirty="0"/>
              <a:t>A</a:t>
            </a:r>
            <a:r>
              <a:rPr lang="en-US" sz="100" dirty="0"/>
              <a:t> </a:t>
            </a:r>
            <a:r>
              <a:rPr lang="en-US" sz="2400" dirty="0"/>
              <a:t>P.</a:t>
            </a:r>
            <a:endParaRPr lang="en-US" altLang="en-US" sz="2400" dirty="0"/>
          </a:p>
        </p:txBody>
      </p:sp>
      <p:sp>
        <p:nvSpPr>
          <p:cNvPr id="4" name="Slide Number Placeholder 3">
            <a:extLst>
              <a:ext uri="{FF2B5EF4-FFF2-40B4-BE49-F238E27FC236}">
                <a16:creationId xmlns:a16="http://schemas.microsoft.com/office/drawing/2014/main" id="{4E608977-16EC-4364-9F55-3454D16BC17C}"/>
              </a:ext>
            </a:extLst>
          </p:cNvPr>
          <p:cNvSpPr>
            <a:spLocks noGrp="1"/>
          </p:cNvSpPr>
          <p:nvPr>
            <p:ph type="sldNum" sz="quarter" idx="10"/>
          </p:nvPr>
        </p:nvSpPr>
        <p:spPr/>
        <p:txBody>
          <a:bodyPr/>
          <a:lstStyle/>
          <a:p>
            <a:fld id="{67B19427-F580-D146-B60E-4CADEE75497F}" type="slidenum">
              <a:rPr lang="en-US" smtClean="0"/>
              <a:pPr/>
              <a:t>63</a:t>
            </a:fld>
            <a:endParaRPr lang="en-US" dirty="0"/>
          </a:p>
        </p:txBody>
      </p:sp>
      <p:sp>
        <p:nvSpPr>
          <p:cNvPr id="5" name="Footer Placeholder 4">
            <a:extLst>
              <a:ext uri="{FF2B5EF4-FFF2-40B4-BE49-F238E27FC236}">
                <a16:creationId xmlns:a16="http://schemas.microsoft.com/office/drawing/2014/main" id="{487C84B0-88EE-4D47-8377-154108C84F8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02835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BA5B-19B9-4499-83BB-9481EAB11B4C}"/>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8CF452B7-D3F4-43B5-994E-AD691E6C8294}"/>
              </a:ext>
            </a:extLst>
          </p:cNvPr>
          <p:cNvSpPr>
            <a:spLocks noGrp="1"/>
          </p:cNvSpPr>
          <p:nvPr>
            <p:ph sz="quarter" idx="16"/>
          </p:nvPr>
        </p:nvSpPr>
        <p:spPr>
          <a:xfrm>
            <a:off x="304800" y="1676400"/>
            <a:ext cx="8534400" cy="4191000"/>
          </a:xfrm>
        </p:spPr>
        <p:txBody>
          <a:bodyPr/>
          <a:lstStyle/>
          <a:p>
            <a:r>
              <a:rPr lang="en-US" sz="24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400" b="1" dirty="0">
                <a:solidFill>
                  <a:schemeClr val="accent2"/>
                </a:solidFill>
                <a:latin typeface="Calibri" panose="020F0502020204030204" pitchFamily="34" charset="0"/>
                <a:cs typeface="Calibri" panose="020F0502020204030204" pitchFamily="34" charset="0"/>
              </a:rPr>
              <a:t>Differences</a:t>
            </a:r>
          </a:p>
          <a:p>
            <a:pPr marL="292608" indent="-292608">
              <a:buClr>
                <a:schemeClr val="accent2"/>
              </a:buClr>
              <a:buFont typeface="Arial" panose="020B0604020202020204" pitchFamily="34" charset="0"/>
              <a:buChar char="•"/>
            </a:pPr>
            <a:r>
              <a:rPr lang="en-US" sz="2400" dirty="0"/>
              <a:t>The requirements for accounting for and reporting inventories are more principles-based under I</a:t>
            </a:r>
            <a:r>
              <a:rPr lang="en-US" sz="100" dirty="0"/>
              <a:t> </a:t>
            </a:r>
            <a:r>
              <a:rPr lang="en-US" sz="2400" dirty="0"/>
              <a:t>F</a:t>
            </a:r>
            <a:r>
              <a:rPr lang="en-US" sz="100" dirty="0"/>
              <a:t> </a:t>
            </a:r>
            <a:r>
              <a:rPr lang="en-US" sz="2400" dirty="0"/>
              <a:t>R</a:t>
            </a:r>
            <a:r>
              <a:rPr lang="en-US" sz="100" dirty="0"/>
              <a:t> </a:t>
            </a:r>
            <a:r>
              <a:rPr lang="en-US" sz="2400" dirty="0"/>
              <a:t>S. That is, G</a:t>
            </a:r>
            <a:r>
              <a:rPr lang="en-US" sz="100" dirty="0"/>
              <a:t> </a:t>
            </a:r>
            <a:r>
              <a:rPr lang="en-US" sz="2400" dirty="0"/>
              <a:t>A</a:t>
            </a:r>
            <a:r>
              <a:rPr lang="en-US" sz="100" dirty="0"/>
              <a:t> </a:t>
            </a:r>
            <a:r>
              <a:rPr lang="en-US" sz="2400" dirty="0" err="1"/>
              <a:t>A</a:t>
            </a:r>
            <a:r>
              <a:rPr lang="en-US" sz="100" dirty="0"/>
              <a:t> </a:t>
            </a:r>
            <a:r>
              <a:rPr lang="en-US" sz="2400" dirty="0"/>
              <a:t>P provides more detailed guidelines in inventory accounting. </a:t>
            </a:r>
          </a:p>
          <a:p>
            <a:pPr marL="292608" indent="-292608">
              <a:buClr>
                <a:schemeClr val="accent2"/>
              </a:buClr>
              <a:buFont typeface="Arial" panose="020B0604020202020204" pitchFamily="34" charset="0"/>
              <a:buChar char="•"/>
            </a:pPr>
            <a:r>
              <a:rPr lang="en-US" sz="2400" dirty="0"/>
              <a:t>A major difference between I</a:t>
            </a:r>
            <a:r>
              <a:rPr lang="en-US" sz="100" dirty="0"/>
              <a:t> </a:t>
            </a:r>
            <a:r>
              <a:rPr lang="en-US" sz="2400" dirty="0"/>
              <a:t>F</a:t>
            </a:r>
            <a:r>
              <a:rPr lang="en-US" sz="100" dirty="0"/>
              <a:t> </a:t>
            </a:r>
            <a:r>
              <a:rPr lang="en-US" sz="2400" dirty="0"/>
              <a:t>R</a:t>
            </a:r>
            <a:r>
              <a:rPr lang="en-US" sz="100" dirty="0"/>
              <a:t> </a:t>
            </a:r>
            <a:r>
              <a:rPr lang="en-US" sz="2400" dirty="0"/>
              <a:t>S and G</a:t>
            </a:r>
            <a:r>
              <a:rPr lang="en-US" sz="100" dirty="0"/>
              <a:t> </a:t>
            </a:r>
            <a:r>
              <a:rPr lang="en-US" sz="2400" dirty="0"/>
              <a:t>A</a:t>
            </a:r>
            <a:r>
              <a:rPr lang="en-US" sz="100" dirty="0"/>
              <a:t> </a:t>
            </a:r>
            <a:r>
              <a:rPr lang="en-US" sz="2400" dirty="0" err="1"/>
              <a:t>A</a:t>
            </a:r>
            <a:r>
              <a:rPr lang="en-US" sz="100" dirty="0"/>
              <a:t> </a:t>
            </a:r>
            <a:r>
              <a:rPr lang="en-US" sz="2400" dirty="0"/>
              <a:t>P relates to the L</a:t>
            </a:r>
            <a:r>
              <a:rPr lang="en-US" sz="100" dirty="0"/>
              <a:t> </a:t>
            </a:r>
            <a:r>
              <a:rPr lang="en-US" sz="2400" dirty="0"/>
              <a:t>I</a:t>
            </a:r>
            <a:r>
              <a:rPr lang="en-US" sz="100" dirty="0"/>
              <a:t> </a:t>
            </a:r>
            <a:r>
              <a:rPr lang="en-US" sz="2400" dirty="0"/>
              <a:t>F</a:t>
            </a:r>
            <a:r>
              <a:rPr lang="en-US" sz="100" dirty="0"/>
              <a:t> </a:t>
            </a:r>
            <a:r>
              <a:rPr lang="en-US" sz="2400" dirty="0"/>
              <a:t>O cost flow assumption. G</a:t>
            </a:r>
            <a:r>
              <a:rPr lang="en-US" sz="100" dirty="0"/>
              <a:t> </a:t>
            </a:r>
            <a:r>
              <a:rPr lang="en-US" sz="2400" dirty="0"/>
              <a:t>A</a:t>
            </a:r>
            <a:r>
              <a:rPr lang="en-US" sz="100" dirty="0"/>
              <a:t> </a:t>
            </a:r>
            <a:r>
              <a:rPr lang="en-US" sz="2400" dirty="0" err="1"/>
              <a:t>A</a:t>
            </a:r>
            <a:r>
              <a:rPr lang="en-US" sz="100" dirty="0"/>
              <a:t> </a:t>
            </a:r>
            <a:r>
              <a:rPr lang="en-US" sz="2400" dirty="0"/>
              <a:t>P permits the use of L</a:t>
            </a:r>
            <a:r>
              <a:rPr lang="en-US" sz="100" dirty="0"/>
              <a:t> </a:t>
            </a:r>
            <a:r>
              <a:rPr lang="en-US" sz="2400" dirty="0"/>
              <a:t>I</a:t>
            </a:r>
            <a:r>
              <a:rPr lang="en-US" sz="100" dirty="0"/>
              <a:t> </a:t>
            </a:r>
            <a:r>
              <a:rPr lang="en-US" sz="2400" dirty="0"/>
              <a:t>F</a:t>
            </a:r>
            <a:r>
              <a:rPr lang="en-US" sz="100" dirty="0"/>
              <a:t> </a:t>
            </a:r>
            <a:r>
              <a:rPr lang="en-US" sz="2400" dirty="0"/>
              <a:t>O for inventory valuation. I</a:t>
            </a:r>
            <a:r>
              <a:rPr lang="en-US" sz="100" dirty="0"/>
              <a:t> </a:t>
            </a:r>
            <a:r>
              <a:rPr lang="en-US" sz="2400" dirty="0"/>
              <a:t>F</a:t>
            </a:r>
            <a:r>
              <a:rPr lang="en-US" sz="100" dirty="0"/>
              <a:t> </a:t>
            </a:r>
            <a:r>
              <a:rPr lang="en-US" sz="2400" dirty="0"/>
              <a:t>R</a:t>
            </a:r>
            <a:r>
              <a:rPr lang="en-US" sz="100" dirty="0"/>
              <a:t> </a:t>
            </a:r>
            <a:r>
              <a:rPr lang="en-US" sz="2400" dirty="0"/>
              <a:t>S prohibits its use. F</a:t>
            </a:r>
            <a:r>
              <a:rPr lang="en-US" sz="100" dirty="0"/>
              <a:t> </a:t>
            </a:r>
            <a:r>
              <a:rPr lang="en-US" sz="2400" dirty="0"/>
              <a:t>I</a:t>
            </a:r>
            <a:r>
              <a:rPr lang="en-US" sz="100" dirty="0"/>
              <a:t> </a:t>
            </a:r>
            <a:r>
              <a:rPr lang="en-US" sz="2400" dirty="0"/>
              <a:t>F</a:t>
            </a:r>
            <a:r>
              <a:rPr lang="en-US" sz="100" dirty="0"/>
              <a:t> </a:t>
            </a:r>
            <a:r>
              <a:rPr lang="en-US" sz="2400" dirty="0"/>
              <a:t>O and average-cost are the only two acceptable cost flow assumptions permitted under I</a:t>
            </a:r>
            <a:r>
              <a:rPr lang="en-US" sz="100" dirty="0"/>
              <a:t> </a:t>
            </a:r>
            <a:r>
              <a:rPr lang="en-US" sz="2400" dirty="0"/>
              <a:t>F</a:t>
            </a:r>
            <a:r>
              <a:rPr lang="en-US" sz="100" dirty="0"/>
              <a:t> </a:t>
            </a:r>
            <a:r>
              <a:rPr lang="en-US" sz="2400" dirty="0"/>
              <a:t>R</a:t>
            </a:r>
            <a:r>
              <a:rPr lang="en-US" sz="100" dirty="0"/>
              <a:t> </a:t>
            </a:r>
            <a:r>
              <a:rPr lang="en-US" sz="2400" dirty="0"/>
              <a:t>S. Both sets of standards permit specific identification where appropriate.</a:t>
            </a:r>
          </a:p>
        </p:txBody>
      </p:sp>
      <p:sp>
        <p:nvSpPr>
          <p:cNvPr id="4" name="Slide Number Placeholder 3">
            <a:extLst>
              <a:ext uri="{FF2B5EF4-FFF2-40B4-BE49-F238E27FC236}">
                <a16:creationId xmlns:a16="http://schemas.microsoft.com/office/drawing/2014/main" id="{4E608977-16EC-4364-9F55-3454D16BC17C}"/>
              </a:ext>
            </a:extLst>
          </p:cNvPr>
          <p:cNvSpPr>
            <a:spLocks noGrp="1"/>
          </p:cNvSpPr>
          <p:nvPr>
            <p:ph type="sldNum" sz="quarter" idx="10"/>
          </p:nvPr>
        </p:nvSpPr>
        <p:spPr/>
        <p:txBody>
          <a:bodyPr/>
          <a:lstStyle/>
          <a:p>
            <a:fld id="{67B19427-F580-D146-B60E-4CADEE75497F}" type="slidenum">
              <a:rPr lang="en-US" smtClean="0"/>
              <a:pPr/>
              <a:t>64</a:t>
            </a:fld>
            <a:endParaRPr lang="en-US" dirty="0"/>
          </a:p>
        </p:txBody>
      </p:sp>
      <p:sp>
        <p:nvSpPr>
          <p:cNvPr id="5" name="Footer Placeholder 4">
            <a:extLst>
              <a:ext uri="{FF2B5EF4-FFF2-40B4-BE49-F238E27FC236}">
                <a16:creationId xmlns:a16="http://schemas.microsoft.com/office/drawing/2014/main" id="{487C84B0-88EE-4D47-8377-154108C84F8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379242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BA5B-19B9-4499-83BB-9481EAB11B4C}"/>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8CF452B7-D3F4-43B5-994E-AD691E6C8294}"/>
              </a:ext>
            </a:extLst>
          </p:cNvPr>
          <p:cNvSpPr>
            <a:spLocks noGrp="1"/>
          </p:cNvSpPr>
          <p:nvPr>
            <p:ph sz="quarter" idx="16"/>
          </p:nvPr>
        </p:nvSpPr>
        <p:spPr/>
        <p:txBody>
          <a:bodyPr/>
          <a:lstStyle/>
          <a:p>
            <a:r>
              <a:rPr lang="en-US" sz="2400" b="1" dirty="0">
                <a:solidFill>
                  <a:srgbClr val="196E78"/>
                </a:solidFill>
                <a:latin typeface="Calibri" panose="020F0502020204030204" pitchFamily="34" charset="0"/>
                <a:ea typeface="Source Sans Pro" charset="0"/>
                <a:cs typeface="Calibri" panose="020F0502020204030204" pitchFamily="34" charset="0"/>
              </a:rPr>
              <a:t>Looking to the Future</a:t>
            </a:r>
          </a:p>
          <a:p>
            <a:r>
              <a:rPr lang="en-US" sz="2400" dirty="0"/>
              <a:t>One convergence issue that will be difficult to resolve relates to the use of the L</a:t>
            </a:r>
            <a:r>
              <a:rPr lang="en-US" sz="200" dirty="0"/>
              <a:t> </a:t>
            </a:r>
            <a:r>
              <a:rPr lang="en-US" sz="2400" dirty="0"/>
              <a:t>I</a:t>
            </a:r>
            <a:r>
              <a:rPr lang="en-US" sz="200" dirty="0"/>
              <a:t> </a:t>
            </a:r>
            <a:r>
              <a:rPr lang="en-US" sz="2400" dirty="0"/>
              <a:t>F</a:t>
            </a:r>
            <a:r>
              <a:rPr lang="en-US" sz="200" dirty="0"/>
              <a:t> </a:t>
            </a:r>
            <a:r>
              <a:rPr lang="en-US" sz="2400" dirty="0"/>
              <a:t>O cost flow assumption. As indicated, IFRS specifically prohibits its use. Conversely, the L</a:t>
            </a:r>
            <a:r>
              <a:rPr lang="en-US" sz="200" dirty="0"/>
              <a:t> </a:t>
            </a:r>
            <a:r>
              <a:rPr lang="en-US" sz="2400" dirty="0"/>
              <a:t>I</a:t>
            </a:r>
            <a:r>
              <a:rPr lang="en-US" sz="200" dirty="0"/>
              <a:t> </a:t>
            </a:r>
            <a:r>
              <a:rPr lang="en-US" sz="2400" dirty="0"/>
              <a:t>F</a:t>
            </a:r>
            <a:r>
              <a:rPr lang="en-US" sz="200" dirty="0"/>
              <a:t> </a:t>
            </a:r>
            <a:r>
              <a:rPr lang="en-US" sz="2400" dirty="0"/>
              <a:t>O cost flow assumption is widely used in the United States because of its favorable tax advantages. In addition, many argue that L</a:t>
            </a:r>
            <a:r>
              <a:rPr lang="en-US" sz="200" dirty="0"/>
              <a:t> </a:t>
            </a:r>
            <a:r>
              <a:rPr lang="en-US" sz="2400" dirty="0"/>
              <a:t>I</a:t>
            </a:r>
            <a:r>
              <a:rPr lang="en-US" sz="200" dirty="0"/>
              <a:t> </a:t>
            </a:r>
            <a:r>
              <a:rPr lang="en-US" sz="2400" dirty="0"/>
              <a:t>F</a:t>
            </a:r>
            <a:r>
              <a:rPr lang="en-US" sz="200" dirty="0"/>
              <a:t> </a:t>
            </a:r>
            <a:r>
              <a:rPr lang="en-US" sz="2400" dirty="0"/>
              <a:t>O from a financial reporting point of view provides a better matching of current costs against revenue and, therefore, enables companies to compute a more realistic income.</a:t>
            </a:r>
          </a:p>
        </p:txBody>
      </p:sp>
      <p:sp>
        <p:nvSpPr>
          <p:cNvPr id="4" name="Slide Number Placeholder 3">
            <a:extLst>
              <a:ext uri="{FF2B5EF4-FFF2-40B4-BE49-F238E27FC236}">
                <a16:creationId xmlns:a16="http://schemas.microsoft.com/office/drawing/2014/main" id="{4E608977-16EC-4364-9F55-3454D16BC17C}"/>
              </a:ext>
            </a:extLst>
          </p:cNvPr>
          <p:cNvSpPr>
            <a:spLocks noGrp="1"/>
          </p:cNvSpPr>
          <p:nvPr>
            <p:ph type="sldNum" sz="quarter" idx="10"/>
          </p:nvPr>
        </p:nvSpPr>
        <p:spPr/>
        <p:txBody>
          <a:bodyPr/>
          <a:lstStyle/>
          <a:p>
            <a:fld id="{67B19427-F580-D146-B60E-4CADEE75497F}" type="slidenum">
              <a:rPr lang="en-US" smtClean="0"/>
              <a:pPr/>
              <a:t>65</a:t>
            </a:fld>
            <a:endParaRPr lang="en-US" dirty="0"/>
          </a:p>
        </p:txBody>
      </p:sp>
      <p:sp>
        <p:nvSpPr>
          <p:cNvPr id="5" name="Footer Placeholder 4">
            <a:extLst>
              <a:ext uri="{FF2B5EF4-FFF2-40B4-BE49-F238E27FC236}">
                <a16:creationId xmlns:a16="http://schemas.microsoft.com/office/drawing/2014/main" id="{487C84B0-88EE-4D47-8377-154108C84F8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0435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66</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4052-7217-4ACA-B314-29DDEB4A8AF3}"/>
              </a:ext>
            </a:extLst>
          </p:cNvPr>
          <p:cNvSpPr>
            <a:spLocks noGrp="1"/>
          </p:cNvSpPr>
          <p:nvPr>
            <p:ph type="title"/>
          </p:nvPr>
        </p:nvSpPr>
        <p:spPr>
          <a:xfrm>
            <a:off x="304800" y="762001"/>
            <a:ext cx="8534400" cy="844005"/>
          </a:xfrm>
        </p:spPr>
        <p:txBody>
          <a:bodyPr/>
          <a:lstStyle/>
          <a:p>
            <a:r>
              <a:rPr lang="en-US" b="1" dirty="0">
                <a:ea typeface="Source Sans Pro" charset="0"/>
                <a:cs typeface="Calibri" panose="020F0502020204030204" pitchFamily="34" charset="0"/>
              </a:rPr>
              <a:t>Goods in Transit </a:t>
            </a:r>
            <a:r>
              <a:rPr lang="en-US" sz="2400" dirty="0">
                <a:ea typeface="Source Sans Pro" charset="0"/>
                <a:cs typeface="Calibri" panose="020F0502020204030204" pitchFamily="34" charset="0"/>
              </a:rPr>
              <a:t>(1 of 3)</a:t>
            </a:r>
            <a:endParaRPr lang="en-US" dirty="0"/>
          </a:p>
        </p:txBody>
      </p:sp>
      <p:pic>
        <p:nvPicPr>
          <p:cNvPr id="7" name="Content Placeholder 6" descr="At the FOB shipping point, the buyer pays freight costs. Ownership passes to the buyer from the seller when goods are handed over from the seller to the public carrier company. The carrier delivers the goods to the seller. At the FOB destination, the seller pays freight costs. A public carrier company transports the goods from the seller to the buyer. Ownership passes to the buyer when the carrier hands over the goods.">
            <a:extLst>
              <a:ext uri="{FF2B5EF4-FFF2-40B4-BE49-F238E27FC236}">
                <a16:creationId xmlns:a16="http://schemas.microsoft.com/office/drawing/2014/main" id="{18CFD0CA-DD15-4491-9445-DD412BEB5645}"/>
              </a:ext>
            </a:extLst>
          </p:cNvPr>
          <p:cNvPicPr>
            <a:picLocks noGrp="1" noChangeAspect="1"/>
          </p:cNvPicPr>
          <p:nvPr>
            <p:ph sz="quarter" idx="16"/>
          </p:nvPr>
        </p:nvPicPr>
        <p:blipFill>
          <a:blip r:embed="rId2"/>
          <a:stretch>
            <a:fillRect/>
          </a:stretch>
        </p:blipFill>
        <p:spPr>
          <a:xfrm>
            <a:off x="853930" y="1905000"/>
            <a:ext cx="7436141" cy="3603080"/>
          </a:xfrm>
          <a:prstGeom prst="rect">
            <a:avLst/>
          </a:prstGeom>
        </p:spPr>
      </p:pic>
      <p:sp>
        <p:nvSpPr>
          <p:cNvPr id="4" name="Content Placeholder 3">
            <a:extLst>
              <a:ext uri="{FF2B5EF4-FFF2-40B4-BE49-F238E27FC236}">
                <a16:creationId xmlns:a16="http://schemas.microsoft.com/office/drawing/2014/main" id="{81A3B6C5-A982-40BC-AF02-907E3EA4EBEC}"/>
              </a:ext>
            </a:extLst>
          </p:cNvPr>
          <p:cNvSpPr>
            <a:spLocks noGrp="1"/>
          </p:cNvSpPr>
          <p:nvPr>
            <p:ph sz="quarter" idx="17"/>
          </p:nvPr>
        </p:nvSpPr>
        <p:spPr>
          <a:xfrm>
            <a:off x="685800" y="5807074"/>
            <a:ext cx="7985270" cy="365126"/>
          </a:xfrm>
        </p:spPr>
        <p:txBody>
          <a:bodyPr/>
          <a:lstStyle/>
          <a:p>
            <a:r>
              <a:rPr lang="en-US" altLang="en-US" sz="2400" dirty="0"/>
              <a:t>Freight costs incurred by the seller are an </a:t>
            </a:r>
            <a:r>
              <a:rPr lang="en-US" altLang="en-US" sz="2400" b="1" dirty="0"/>
              <a:t>operating expense</a:t>
            </a:r>
            <a:r>
              <a:rPr lang="en-US" altLang="en-US" sz="2400" dirty="0"/>
              <a:t>.</a:t>
            </a:r>
          </a:p>
        </p:txBody>
      </p:sp>
      <p:sp>
        <p:nvSpPr>
          <p:cNvPr id="5" name="Slide Number Placeholder 4">
            <a:extLst>
              <a:ext uri="{FF2B5EF4-FFF2-40B4-BE49-F238E27FC236}">
                <a16:creationId xmlns:a16="http://schemas.microsoft.com/office/drawing/2014/main" id="{08D1D0D5-3941-4702-8352-FD072F876BAC}"/>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6" name="Footer Placeholder 5">
            <a:extLst>
              <a:ext uri="{FF2B5EF4-FFF2-40B4-BE49-F238E27FC236}">
                <a16:creationId xmlns:a16="http://schemas.microsoft.com/office/drawing/2014/main" id="{2BC214CF-F02A-4A4F-A8BD-A17553651CF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6671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261-034C-47BF-BCC2-FC8A3D5C4647}"/>
              </a:ext>
            </a:extLst>
          </p:cNvPr>
          <p:cNvSpPr>
            <a:spLocks noGrp="1"/>
          </p:cNvSpPr>
          <p:nvPr>
            <p:ph type="title"/>
          </p:nvPr>
        </p:nvSpPr>
        <p:spPr>
          <a:xfrm>
            <a:off x="304800" y="762001"/>
            <a:ext cx="8534400" cy="806449"/>
          </a:xfrm>
        </p:spPr>
        <p:txBody>
          <a:bodyPr/>
          <a:lstStyle/>
          <a:p>
            <a:r>
              <a:rPr lang="en-US" b="1" dirty="0">
                <a:ea typeface="Source Sans Pro" charset="0"/>
                <a:cs typeface="Calibri" panose="020F0502020204030204" pitchFamily="34" charset="0"/>
              </a:rPr>
              <a:t>Goods in Transit </a:t>
            </a:r>
            <a:r>
              <a:rPr lang="en-US" sz="2400" dirty="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AF2FEEC5-FDBE-41A0-B9F4-9CDC25769E04}"/>
              </a:ext>
            </a:extLst>
          </p:cNvPr>
          <p:cNvSpPr>
            <a:spLocks noGrp="1"/>
          </p:cNvSpPr>
          <p:nvPr>
            <p:ph sz="quarter" idx="16"/>
          </p:nvPr>
        </p:nvSpPr>
        <p:spPr/>
        <p:txBody>
          <a:bodyPr/>
          <a:lstStyle/>
          <a:p>
            <a:pPr marL="0" lvl="1" indent="0">
              <a:buClr>
                <a:schemeClr val="tx1"/>
              </a:buClr>
              <a:buNone/>
            </a:pPr>
            <a:r>
              <a:rPr lang="en-US" altLang="en-US" dirty="0">
                <a:cs typeface="Times New Roman" pitchFamily="18" charset="0"/>
              </a:rPr>
              <a:t>Goods in transit should be included in the inventory of the buyer when the: </a:t>
            </a:r>
          </a:p>
          <a:p>
            <a:pPr marL="0" lvl="1" indent="0">
              <a:buClr>
                <a:schemeClr val="tx1"/>
              </a:buClr>
              <a:buNone/>
            </a:pPr>
            <a:r>
              <a:rPr lang="en-US" altLang="en-US" dirty="0">
                <a:solidFill>
                  <a:schemeClr val="accent2"/>
                </a:solidFill>
                <a:cs typeface="Times New Roman" pitchFamily="18" charset="0"/>
              </a:rPr>
              <a:t>a.</a:t>
            </a:r>
            <a:r>
              <a:rPr lang="en-US" altLang="en-US" dirty="0">
                <a:cs typeface="Times New Roman" pitchFamily="18" charset="0"/>
              </a:rPr>
              <a:t> public carrier accepts the goods from the seller</a:t>
            </a:r>
          </a:p>
          <a:p>
            <a:pPr marL="0" lvl="1" indent="0">
              <a:buClr>
                <a:schemeClr val="tx1"/>
              </a:buClr>
              <a:buNone/>
            </a:pPr>
            <a:r>
              <a:rPr lang="en-US" altLang="en-US" dirty="0">
                <a:solidFill>
                  <a:schemeClr val="accent2"/>
                </a:solidFill>
                <a:cs typeface="Times New Roman" pitchFamily="18" charset="0"/>
              </a:rPr>
              <a:t>b. </a:t>
            </a:r>
            <a:r>
              <a:rPr lang="en-US" altLang="en-US" dirty="0">
                <a:cs typeface="Times New Roman" pitchFamily="18" charset="0"/>
              </a:rPr>
              <a:t>goods reach the buyer</a:t>
            </a:r>
          </a:p>
          <a:p>
            <a:pPr marL="0" lvl="1" indent="0">
              <a:buClr>
                <a:schemeClr val="tx1"/>
              </a:buClr>
              <a:buNone/>
            </a:pPr>
            <a:r>
              <a:rPr lang="en-US" altLang="en-US" dirty="0">
                <a:solidFill>
                  <a:schemeClr val="accent2"/>
                </a:solidFill>
                <a:cs typeface="Times New Roman" pitchFamily="18" charset="0"/>
              </a:rPr>
              <a:t>c. </a:t>
            </a:r>
            <a:r>
              <a:rPr lang="en-US" altLang="en-US" dirty="0">
                <a:cs typeface="Times New Roman" pitchFamily="18" charset="0"/>
              </a:rPr>
              <a:t>terms of sale are F</a:t>
            </a:r>
            <a:r>
              <a:rPr lang="en-US" altLang="en-US" sz="100" dirty="0">
                <a:cs typeface="Times New Roman" pitchFamily="18" charset="0"/>
              </a:rPr>
              <a:t> </a:t>
            </a:r>
            <a:r>
              <a:rPr lang="en-US" altLang="en-US" dirty="0">
                <a:cs typeface="Times New Roman" pitchFamily="18" charset="0"/>
              </a:rPr>
              <a:t>O</a:t>
            </a:r>
            <a:r>
              <a:rPr lang="en-US" altLang="en-US" sz="100" dirty="0">
                <a:cs typeface="Times New Roman" pitchFamily="18" charset="0"/>
              </a:rPr>
              <a:t> </a:t>
            </a:r>
            <a:r>
              <a:rPr lang="en-US" altLang="en-US" dirty="0">
                <a:cs typeface="Times New Roman" pitchFamily="18" charset="0"/>
              </a:rPr>
              <a:t>B destination</a:t>
            </a:r>
          </a:p>
          <a:p>
            <a:pPr marL="0" lvl="1" indent="0">
              <a:buClr>
                <a:schemeClr val="tx1"/>
              </a:buClr>
              <a:buNone/>
            </a:pPr>
            <a:r>
              <a:rPr lang="en-US" altLang="en-US" dirty="0">
                <a:solidFill>
                  <a:schemeClr val="accent2"/>
                </a:solidFill>
                <a:cs typeface="Times New Roman" pitchFamily="18" charset="0"/>
              </a:rPr>
              <a:t>d. </a:t>
            </a:r>
            <a:r>
              <a:rPr lang="en-US" altLang="en-US" dirty="0">
                <a:cs typeface="Times New Roman" pitchFamily="18" charset="0"/>
              </a:rPr>
              <a:t>terms of sale are F</a:t>
            </a:r>
            <a:r>
              <a:rPr lang="en-US" altLang="en-US" sz="100" dirty="0">
                <a:cs typeface="Times New Roman" pitchFamily="18" charset="0"/>
              </a:rPr>
              <a:t> </a:t>
            </a:r>
            <a:r>
              <a:rPr lang="en-US" altLang="en-US" dirty="0">
                <a:cs typeface="Times New Roman" pitchFamily="18" charset="0"/>
              </a:rPr>
              <a:t>O</a:t>
            </a:r>
            <a:r>
              <a:rPr lang="en-US" altLang="en-US" sz="100" dirty="0">
                <a:cs typeface="Times New Roman" pitchFamily="18" charset="0"/>
              </a:rPr>
              <a:t> </a:t>
            </a:r>
            <a:r>
              <a:rPr lang="en-US" altLang="en-US" dirty="0">
                <a:cs typeface="Times New Roman" pitchFamily="18" charset="0"/>
              </a:rPr>
              <a:t>B shipping point</a:t>
            </a:r>
          </a:p>
        </p:txBody>
      </p:sp>
      <p:sp>
        <p:nvSpPr>
          <p:cNvPr id="4" name="Slide Number Placeholder 3">
            <a:extLst>
              <a:ext uri="{FF2B5EF4-FFF2-40B4-BE49-F238E27FC236}">
                <a16:creationId xmlns:a16="http://schemas.microsoft.com/office/drawing/2014/main" id="{049E96B1-9AAC-49E6-865D-7366D5AB4A83}"/>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4">
            <a:extLst>
              <a:ext uri="{FF2B5EF4-FFF2-40B4-BE49-F238E27FC236}">
                <a16:creationId xmlns:a16="http://schemas.microsoft.com/office/drawing/2014/main" id="{6D6B3B86-D371-4F36-B960-2C9BF627889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0776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261-034C-47BF-BCC2-FC8A3D5C4647}"/>
              </a:ext>
            </a:extLst>
          </p:cNvPr>
          <p:cNvSpPr>
            <a:spLocks noGrp="1"/>
          </p:cNvSpPr>
          <p:nvPr>
            <p:ph type="title"/>
          </p:nvPr>
        </p:nvSpPr>
        <p:spPr/>
        <p:txBody>
          <a:bodyPr/>
          <a:lstStyle/>
          <a:p>
            <a:r>
              <a:rPr lang="en-US" b="1" dirty="0">
                <a:ea typeface="Source Sans Pro" charset="0"/>
                <a:cs typeface="Calibri" panose="020F0502020204030204" pitchFamily="34" charset="0"/>
              </a:rPr>
              <a:t>Goods in Transit </a:t>
            </a:r>
            <a:r>
              <a:rPr lang="en-US" sz="2400" dirty="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AF2FEEC5-FDBE-41A0-B9F4-9CDC25769E04}"/>
              </a:ext>
            </a:extLst>
          </p:cNvPr>
          <p:cNvSpPr>
            <a:spLocks noGrp="1"/>
          </p:cNvSpPr>
          <p:nvPr>
            <p:ph sz="quarter" idx="16"/>
          </p:nvPr>
        </p:nvSpPr>
        <p:spPr/>
        <p:txBody>
          <a:bodyPr/>
          <a:lstStyle/>
          <a:p>
            <a:pPr marL="0" lvl="1" indent="0">
              <a:buClr>
                <a:schemeClr val="tx1"/>
              </a:buClr>
              <a:buNone/>
            </a:pPr>
            <a:r>
              <a:rPr lang="en-US" altLang="en-US" dirty="0">
                <a:cs typeface="Times New Roman" pitchFamily="18" charset="0"/>
              </a:rPr>
              <a:t>Goods in transit should be included in the inventory of the buyer when the: </a:t>
            </a:r>
          </a:p>
          <a:p>
            <a:pPr marL="0" lvl="1" indent="0">
              <a:buClr>
                <a:schemeClr val="tx1"/>
              </a:buClr>
              <a:buNone/>
            </a:pPr>
            <a:r>
              <a:rPr lang="en-US" altLang="en-US" dirty="0">
                <a:solidFill>
                  <a:schemeClr val="accent2"/>
                </a:solidFill>
                <a:cs typeface="Times New Roman" pitchFamily="18" charset="0"/>
              </a:rPr>
              <a:t>a.</a:t>
            </a:r>
            <a:r>
              <a:rPr lang="en-US" altLang="en-US" dirty="0">
                <a:cs typeface="Times New Roman" pitchFamily="18" charset="0"/>
              </a:rPr>
              <a:t> public carrier accepts the goods from the seller</a:t>
            </a:r>
          </a:p>
          <a:p>
            <a:pPr marL="0" lvl="1" indent="0">
              <a:buClr>
                <a:schemeClr val="tx1"/>
              </a:buClr>
              <a:buNone/>
            </a:pPr>
            <a:r>
              <a:rPr lang="en-US" altLang="en-US" dirty="0">
                <a:solidFill>
                  <a:schemeClr val="accent2"/>
                </a:solidFill>
                <a:cs typeface="Times New Roman" pitchFamily="18" charset="0"/>
              </a:rPr>
              <a:t>b. </a:t>
            </a:r>
            <a:r>
              <a:rPr lang="en-US" altLang="en-US" dirty="0">
                <a:cs typeface="Times New Roman" pitchFamily="18" charset="0"/>
              </a:rPr>
              <a:t>goods reach the buyer</a:t>
            </a:r>
          </a:p>
          <a:p>
            <a:pPr marL="0" lvl="1" indent="0">
              <a:buClr>
                <a:schemeClr val="tx1"/>
              </a:buClr>
              <a:buNone/>
            </a:pPr>
            <a:r>
              <a:rPr lang="en-US" altLang="en-US" dirty="0">
                <a:solidFill>
                  <a:schemeClr val="accent2"/>
                </a:solidFill>
                <a:cs typeface="Times New Roman" pitchFamily="18" charset="0"/>
              </a:rPr>
              <a:t>c. </a:t>
            </a:r>
            <a:r>
              <a:rPr lang="en-US" altLang="en-US" dirty="0">
                <a:cs typeface="Times New Roman" pitchFamily="18" charset="0"/>
              </a:rPr>
              <a:t>terms of sale are F</a:t>
            </a:r>
            <a:r>
              <a:rPr lang="en-US" altLang="en-US" sz="100" dirty="0">
                <a:cs typeface="Times New Roman" pitchFamily="18" charset="0"/>
              </a:rPr>
              <a:t> </a:t>
            </a:r>
            <a:r>
              <a:rPr lang="en-US" altLang="en-US" dirty="0">
                <a:cs typeface="Times New Roman" pitchFamily="18" charset="0"/>
              </a:rPr>
              <a:t>O</a:t>
            </a:r>
            <a:r>
              <a:rPr lang="en-US" altLang="en-US" sz="100" dirty="0">
                <a:cs typeface="Times New Roman" pitchFamily="18" charset="0"/>
              </a:rPr>
              <a:t> </a:t>
            </a:r>
            <a:r>
              <a:rPr lang="en-US" altLang="en-US" dirty="0">
                <a:cs typeface="Times New Roman" pitchFamily="18" charset="0"/>
              </a:rPr>
              <a:t>B destination</a:t>
            </a:r>
          </a:p>
          <a:p>
            <a:pPr marL="0" lvl="1" indent="0">
              <a:buClr>
                <a:schemeClr val="tx1"/>
              </a:buClr>
              <a:buNone/>
            </a:pPr>
            <a:r>
              <a:rPr lang="en-US" altLang="en-US" dirty="0">
                <a:solidFill>
                  <a:schemeClr val="accent2"/>
                </a:solidFill>
                <a:cs typeface="Times New Roman" pitchFamily="18" charset="0"/>
              </a:rPr>
              <a:t>d. </a:t>
            </a:r>
            <a:r>
              <a:rPr lang="en-US" altLang="en-US" dirty="0">
                <a:cs typeface="Times New Roman" pitchFamily="18" charset="0"/>
              </a:rPr>
              <a:t>Answer:</a:t>
            </a:r>
            <a:r>
              <a:rPr lang="en-US" altLang="en-US" dirty="0">
                <a:solidFill>
                  <a:schemeClr val="accent2"/>
                </a:solidFill>
                <a:cs typeface="Times New Roman" pitchFamily="18" charset="0"/>
              </a:rPr>
              <a:t> </a:t>
            </a:r>
            <a:r>
              <a:rPr lang="en-US" altLang="en-US" dirty="0">
                <a:cs typeface="Times New Roman" pitchFamily="18" charset="0"/>
              </a:rPr>
              <a:t>terms of sale are F</a:t>
            </a:r>
            <a:r>
              <a:rPr lang="en-US" altLang="en-US" sz="100" dirty="0">
                <a:cs typeface="Times New Roman" pitchFamily="18" charset="0"/>
              </a:rPr>
              <a:t> </a:t>
            </a:r>
            <a:r>
              <a:rPr lang="en-US" altLang="en-US" dirty="0">
                <a:cs typeface="Times New Roman" pitchFamily="18" charset="0"/>
              </a:rPr>
              <a:t>O</a:t>
            </a:r>
            <a:r>
              <a:rPr lang="en-US" altLang="en-US" sz="100" dirty="0">
                <a:cs typeface="Times New Roman" pitchFamily="18" charset="0"/>
              </a:rPr>
              <a:t> </a:t>
            </a:r>
            <a:r>
              <a:rPr lang="en-US" altLang="en-US" dirty="0">
                <a:cs typeface="Times New Roman" pitchFamily="18" charset="0"/>
              </a:rPr>
              <a:t>B shipping point</a:t>
            </a:r>
          </a:p>
        </p:txBody>
      </p:sp>
      <p:sp>
        <p:nvSpPr>
          <p:cNvPr id="4" name="Slide Number Placeholder 3">
            <a:extLst>
              <a:ext uri="{FF2B5EF4-FFF2-40B4-BE49-F238E27FC236}">
                <a16:creationId xmlns:a16="http://schemas.microsoft.com/office/drawing/2014/main" id="{049E96B1-9AAC-49E6-865D-7366D5AB4A83}"/>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6D6B3B86-D371-4F36-B960-2C9BF627889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15445827"/>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8F1D47-4251-47E8-ACDB-2528FF86B6CA}">
  <ds:schemaRefs>
    <ds:schemaRef ds:uri="http://schemas.microsoft.com/sharepoint/v3/contenttype/forms"/>
  </ds:schemaRefs>
</ds:datastoreItem>
</file>

<file path=customXml/itemProps2.xml><?xml version="1.0" encoding="utf-8"?>
<ds:datastoreItem xmlns:ds="http://schemas.openxmlformats.org/officeDocument/2006/customXml" ds:itemID="{EF1C71EB-81EB-430C-AADD-7391148CA650}">
  <ds:schemaRefs>
    <ds:schemaRef ds:uri="http://purl.org/dc/elements/1.1/"/>
    <ds:schemaRef ds:uri="http://www.w3.org/XML/1998/namespace"/>
    <ds:schemaRef ds:uri="http://schemas.microsoft.com/office/2006/documentManagement/types"/>
    <ds:schemaRef ds:uri="http://purl.org/dc/terms/"/>
    <ds:schemaRef ds:uri="991c6ba3-1c6f-40a9-b60d-1b3170aa9e50"/>
    <ds:schemaRef ds:uri="http://schemas.microsoft.com/office/infopath/2007/PartnerControls"/>
    <ds:schemaRef ds:uri="http://purl.org/dc/dcmitype/"/>
    <ds:schemaRef ds:uri="http://schemas.openxmlformats.org/package/2006/metadata/core-properties"/>
    <ds:schemaRef ds:uri="7a71b9a5-dc42-4723-8d0f-e8d6ba5fbeb6"/>
    <ds:schemaRef ds:uri="http://schemas.microsoft.com/office/2006/metadata/properties"/>
  </ds:schemaRefs>
</ds:datastoreItem>
</file>

<file path=customXml/itemProps3.xml><?xml version="1.0" encoding="utf-8"?>
<ds:datastoreItem xmlns:ds="http://schemas.openxmlformats.org/officeDocument/2006/customXml" ds:itemID="{1CA6A284-BF79-43E9-952F-83D72ABCC34F}"/>
</file>

<file path=docProps/app.xml><?xml version="1.0" encoding="utf-8"?>
<Properties xmlns="http://schemas.openxmlformats.org/officeDocument/2006/extended-properties" xmlns:vt="http://schemas.openxmlformats.org/officeDocument/2006/docPropsVTypes">
  <Template/>
  <TotalTime>16263</TotalTime>
  <Words>4427</Words>
  <Application>Microsoft Office PowerPoint</Application>
  <PresentationFormat>On-screen Show (4:3)</PresentationFormat>
  <Paragraphs>587</Paragraphs>
  <Slides>66</Slides>
  <Notes>3</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66</vt:i4>
      </vt:variant>
    </vt:vector>
  </HeadingPairs>
  <TitlesOfParts>
    <vt:vector size="79"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Equation</vt:lpstr>
      <vt:lpstr>Accounting Principles</vt:lpstr>
      <vt:lpstr>Chapter Outline</vt:lpstr>
      <vt:lpstr>Classifying and Determining Inventory</vt:lpstr>
      <vt:lpstr>Determining Inventory Quantities (1 of 2)</vt:lpstr>
      <vt:lpstr>Determining Inventory Quantities (2 of 2)</vt:lpstr>
      <vt:lpstr>Determining Inventory Quantities (3 of 3)</vt:lpstr>
      <vt:lpstr>Goods in Transit (1 of 3)</vt:lpstr>
      <vt:lpstr>Goods in Transit (2 of 3)</vt:lpstr>
      <vt:lpstr>Goods in Transit (3 of 3)</vt:lpstr>
      <vt:lpstr>Determining Ownership of Goods</vt:lpstr>
      <vt:lpstr>Do It! 1: Rules of Ownership</vt:lpstr>
      <vt:lpstr>Inventory Methods and Financial Effects (1 of 2) </vt:lpstr>
      <vt:lpstr>Inventory Methods and Financial Effects (2 of 2) </vt:lpstr>
      <vt:lpstr>Specific Identification (1 of 2)</vt:lpstr>
      <vt:lpstr>Specific Identification (2 of 2)</vt:lpstr>
      <vt:lpstr>Cost Flow Assumptions (1 of 9)</vt:lpstr>
      <vt:lpstr>Cost Flow Assumptions (2 of 9)</vt:lpstr>
      <vt:lpstr>Cost Flow Assumptions (3 of 9)</vt:lpstr>
      <vt:lpstr>First-In, First-Out (FIFO) (1 of 2)</vt:lpstr>
      <vt:lpstr>Cost Flow Assumptions (4 of 9)</vt:lpstr>
      <vt:lpstr>Last-In, First-Out (L I F O)</vt:lpstr>
      <vt:lpstr>Cost Flow Assumptions (5 of 9)</vt:lpstr>
      <vt:lpstr>Average-Cost</vt:lpstr>
      <vt:lpstr>Financial Statement and Tax Effects of Cost Flow Methods</vt:lpstr>
      <vt:lpstr>Income Statement Effects (1 of 5)</vt:lpstr>
      <vt:lpstr>Balance Sheet Effects (1 of 2)</vt:lpstr>
      <vt:lpstr>Tax Effects</vt:lpstr>
      <vt:lpstr>Using Inventory Cost Flow Methods Consistently</vt:lpstr>
      <vt:lpstr>Cost Flow Assumptions (6 of 9)</vt:lpstr>
      <vt:lpstr>Cost Flow Assumptions (7 of 9)</vt:lpstr>
      <vt:lpstr>Cost Flow Assumptions (8 of 9)</vt:lpstr>
      <vt:lpstr>Cost Flow Assumptions (9 of 9)</vt:lpstr>
      <vt:lpstr>Do It! 2: Cost Flow Methods</vt:lpstr>
      <vt:lpstr>Do It! 2: FIFO Method</vt:lpstr>
      <vt:lpstr>Do It! 2: LIFO Method</vt:lpstr>
      <vt:lpstr>Do It! 2: Average-Cost Method</vt:lpstr>
      <vt:lpstr>Effects of Inventory Errors (1 of 2)</vt:lpstr>
      <vt:lpstr>Effects of Inventory Errors (2 of 2)</vt:lpstr>
      <vt:lpstr>Income Statement Effects (2 of 5)</vt:lpstr>
      <vt:lpstr>Income Statement Effects (3 of 5)</vt:lpstr>
      <vt:lpstr>Income Statement Effects (4 of 5)</vt:lpstr>
      <vt:lpstr>Income Statement Effects (5 of 5)</vt:lpstr>
      <vt:lpstr>Balance Sheet Effects (2 of 2)</vt:lpstr>
      <vt:lpstr>Do It! 3: Inventory Errors</vt:lpstr>
      <vt:lpstr>Statement Presentation and Analysis (1 of 2)</vt:lpstr>
      <vt:lpstr>Lower-of-Cost-or-Net Realizable Value (1 of 2)</vt:lpstr>
      <vt:lpstr>Lower-of-Cost-or-Net Realizable Value (2 of 2)</vt:lpstr>
      <vt:lpstr>Statement Presentation and Analysis (2 of 2)</vt:lpstr>
      <vt:lpstr>Analysis (1 of 2)</vt:lpstr>
      <vt:lpstr>Analysis (2 of 2)</vt:lpstr>
      <vt:lpstr>Do It! 4: L C N R V and Inventory Turnover</vt:lpstr>
      <vt:lpstr>Do It! 4: Inventory Turnover (1 of 2)</vt:lpstr>
      <vt:lpstr>Do It! 4: Inventory Turnover (2 of 2)</vt:lpstr>
      <vt:lpstr>Appendix 6A: Inventory Methods and the Perpetual System</vt:lpstr>
      <vt:lpstr>First-In, First-Out (F I F O) (2 of 2)</vt:lpstr>
      <vt:lpstr>Last-In, First-Out (F I F O)</vt:lpstr>
      <vt:lpstr>Moving Average</vt:lpstr>
      <vt:lpstr>Appendix 6B: Estimating Inventories</vt:lpstr>
      <vt:lpstr>Gross Profit Method (1 of 2)</vt:lpstr>
      <vt:lpstr>Gross Profit Method (2 of 2)</vt:lpstr>
      <vt:lpstr>Retail Inventory Method (1 of 2)</vt:lpstr>
      <vt:lpstr>Retail Inventory Method (2 of 2)</vt:lpstr>
      <vt:lpstr>A Look at I F R S (1 of 3)</vt:lpstr>
      <vt:lpstr>A Look at I F R S (2 of 3)</vt:lpstr>
      <vt:lpstr>A Look at I F R S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R, Nithiyanandhan</cp:lastModifiedBy>
  <cp:revision>1444</cp:revision>
  <cp:lastPrinted>2017-04-26T13:25:47Z</cp:lastPrinted>
  <dcterms:created xsi:type="dcterms:W3CDTF">2017-04-21T14:49:46Z</dcterms:created>
  <dcterms:modified xsi:type="dcterms:W3CDTF">2020-03-09T03:51:55Z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