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Group </a:t>
            </a:r>
            <a:r>
              <a:rPr lang="en-US" sz="4000" dirty="0" smtClean="0"/>
              <a:t>Functions and Null Values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906462" y="3513138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901699" y="4716463"/>
            <a:ext cx="72898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963612" y="3559176"/>
            <a:ext cx="2909887" cy="2044700"/>
            <a:chOff x="645" y="1675"/>
            <a:chExt cx="1833" cy="128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ltGray">
            <a:xfrm>
              <a:off x="1671" y="1675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645" y="2435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>
          <a:xfrm>
            <a:off x="800099" y="2436813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ignore null values in the column.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881062" y="35004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White">
          <a:xfrm>
            <a:off x="901699" y="4729163"/>
            <a:ext cx="726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smtClean="0"/>
              <a:t>the NVL Function with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28593" y="3544887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38118" y="4754562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603205" y="3582987"/>
            <a:ext cx="3848100" cy="2066925"/>
            <a:chOff x="620" y="2044"/>
            <a:chExt cx="2424" cy="1302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76205" y="2289175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NVL function forces group functions to include null values.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515893" y="3532187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550818" y="4767262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</a:t>
            </a:r>
            <a:r>
              <a:rPr lang="en-US" sz="2800" dirty="0" smtClean="0"/>
              <a:t>Groups of Data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875337" y="3487736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717550" y="2338386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2300" y="195262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3962400" y="2333624"/>
            <a:ext cx="1920875" cy="4079875"/>
          </a:xfrm>
          <a:custGeom>
            <a:avLst/>
            <a:gdLst>
              <a:gd name="T0" fmla="*/ 0 w 1210"/>
              <a:gd name="T1" fmla="*/ 4078288 h 2570"/>
              <a:gd name="T2" fmla="*/ 0 w 1210"/>
              <a:gd name="T3" fmla="*/ 0 h 2570"/>
              <a:gd name="T4" fmla="*/ 1919288 w 1210"/>
              <a:gd name="T5" fmla="*/ 1160462 h 2570"/>
              <a:gd name="T6" fmla="*/ 1919288 w 1210"/>
              <a:gd name="T7" fmla="*/ 2894012 h 2570"/>
              <a:gd name="T8" fmla="*/ 0 w 1210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362450" y="3459161"/>
            <a:ext cx="1543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“average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EMP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table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787400" y="2844799"/>
            <a:ext cx="7561262" cy="1644650"/>
            <a:chOff x="547" y="1535"/>
            <a:chExt cx="4763" cy="1036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547" y="1535"/>
              <a:ext cx="4763" cy="1036"/>
              <a:chOff x="547" y="1535"/>
              <a:chExt cx="4763" cy="1036"/>
            </a:xfrm>
          </p:grpSpPr>
          <p:sp>
            <p:nvSpPr>
              <p:cNvPr id="27" name="Rectangle 8"/>
              <p:cNvSpPr>
                <a:spLocks noChangeArrowheads="1"/>
              </p:cNvSpPr>
              <p:nvPr/>
            </p:nvSpPr>
            <p:spPr bwMode="ltGray">
              <a:xfrm>
                <a:off x="547" y="1535"/>
                <a:ext cx="1965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ltGray">
              <a:xfrm>
                <a:off x="3800" y="2392"/>
                <a:ext cx="1510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536" y="1709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2916.6667</a:t>
              </a: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787400" y="3632199"/>
            <a:ext cx="7561262" cy="1233487"/>
            <a:chOff x="547" y="2031"/>
            <a:chExt cx="4763" cy="777"/>
          </a:xfrm>
        </p:grpSpPr>
        <p:grpSp>
          <p:nvGrpSpPr>
            <p:cNvPr id="30" name="Group 15"/>
            <p:cNvGrpSpPr>
              <a:grpSpLocks/>
            </p:cNvGrpSpPr>
            <p:nvPr/>
          </p:nvGrpSpPr>
          <p:grpSpPr bwMode="auto">
            <a:xfrm>
              <a:off x="547" y="2031"/>
              <a:ext cx="4763" cy="777"/>
              <a:chOff x="547" y="2031"/>
              <a:chExt cx="4763" cy="777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ltGray">
              <a:xfrm>
                <a:off x="3800" y="2602"/>
                <a:ext cx="1510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ltGray">
              <a:xfrm>
                <a:off x="547" y="2031"/>
                <a:ext cx="1965" cy="777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536" y="2333"/>
              <a:ext cx="3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2175</a:t>
              </a:r>
            </a:p>
          </p:txBody>
        </p:sp>
      </p:grpSp>
      <p:grpSp>
        <p:nvGrpSpPr>
          <p:cNvPr id="34" name="Group 22"/>
          <p:cNvGrpSpPr>
            <a:grpSpLocks/>
          </p:cNvGrpSpPr>
          <p:nvPr/>
        </p:nvGrpSpPr>
        <p:grpSpPr bwMode="auto">
          <a:xfrm>
            <a:off x="787400" y="4872036"/>
            <a:ext cx="7561262" cy="1479550"/>
            <a:chOff x="547" y="2812"/>
            <a:chExt cx="4763" cy="932"/>
          </a:xfrm>
        </p:grpSpPr>
        <p:grpSp>
          <p:nvGrpSpPr>
            <p:cNvPr id="35" name="Group 20"/>
            <p:cNvGrpSpPr>
              <a:grpSpLocks/>
            </p:cNvGrpSpPr>
            <p:nvPr/>
          </p:nvGrpSpPr>
          <p:grpSpPr bwMode="auto">
            <a:xfrm>
              <a:off x="547" y="2812"/>
              <a:ext cx="4763" cy="932"/>
              <a:chOff x="547" y="2812"/>
              <a:chExt cx="4763" cy="932"/>
            </a:xfrm>
          </p:grpSpPr>
          <p:sp>
            <p:nvSpPr>
              <p:cNvPr id="37" name="Rectangle 18"/>
              <p:cNvSpPr>
                <a:spLocks noChangeArrowheads="1"/>
              </p:cNvSpPr>
              <p:nvPr/>
            </p:nvSpPr>
            <p:spPr bwMode="ltGray">
              <a:xfrm>
                <a:off x="3800" y="2812"/>
                <a:ext cx="1510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ltGray">
              <a:xfrm>
                <a:off x="547" y="2815"/>
                <a:ext cx="1965" cy="92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536" y="3125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1566.6667</a:t>
              </a:r>
            </a:p>
          </p:txBody>
        </p:sp>
      </p:grp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228725" y="2357436"/>
            <a:ext cx="2790825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5638800" y="3440111"/>
            <a:ext cx="27908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</a:t>
            </a:r>
            <a:r>
              <a:rPr lang="en-US" sz="2800" dirty="0" smtClean="0"/>
              <a:t>Groups of Data: GROUP BY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1008063" y="2541588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850900" y="4530725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Divide rows in a table into smaller groups by using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ltGray">
          <a:xfrm>
            <a:off x="1092200" y="3429000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blackWhite">
          <a:xfrm>
            <a:off x="982663" y="2528888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GROUP BY Clause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923925" y="32369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38213" y="47434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762000" y="2235200"/>
            <a:ext cx="7577138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All columns in the SELECT list that are not in group functions must be in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016000" y="3262313"/>
            <a:ext cx="2895600" cy="2925762"/>
            <a:chOff x="640" y="1855"/>
            <a:chExt cx="1824" cy="1843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blackWhite">
          <a:xfrm>
            <a:off x="889000" y="32242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blackWhite">
          <a:xfrm>
            <a:off x="903288" y="47307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GROUP BY Clause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889000" y="3259137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903288" y="4765675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889000" y="2147887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BY column does not have to be in the SELECT list.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952500" y="3835400"/>
            <a:ext cx="2895600" cy="2362200"/>
            <a:chOff x="600" y="2009"/>
            <a:chExt cx="1824" cy="1488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blackWhite">
          <a:xfrm>
            <a:off x="863600" y="3246437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blackWhite">
          <a:xfrm>
            <a:off x="877888" y="4752975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Grouping </a:t>
            </a:r>
            <a:r>
              <a:rPr lang="en-US" sz="2800" dirty="0" smtClean="0"/>
              <a:t>by More Than One Column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452128" y="2951162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blackWhite">
          <a:xfrm>
            <a:off x="464203" y="2314575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0541" y="194786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3710641" y="2327275"/>
            <a:ext cx="1730375" cy="4321175"/>
          </a:xfrm>
          <a:custGeom>
            <a:avLst/>
            <a:gdLst>
              <a:gd name="T0" fmla="*/ 0 w 1090"/>
              <a:gd name="T1" fmla="*/ 4319588 h 2722"/>
              <a:gd name="T2" fmla="*/ 0 w 1090"/>
              <a:gd name="T3" fmla="*/ 0 h 2722"/>
              <a:gd name="T4" fmla="*/ 1728788 w 1090"/>
              <a:gd name="T5" fmla="*/ 636587 h 2722"/>
              <a:gd name="T6" fmla="*/ 1728788 w 1090"/>
              <a:gd name="T7" fmla="*/ 3708400 h 2722"/>
              <a:gd name="T8" fmla="*/ 0 w 1090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704291" y="3690937"/>
            <a:ext cx="18113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“sum salaries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</a:t>
            </a:r>
            <a:b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job,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grouped by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522941" y="2886075"/>
            <a:ext cx="8140700" cy="1411287"/>
            <a:chOff x="335" y="1487"/>
            <a:chExt cx="5128" cy="889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522941" y="3668712"/>
            <a:ext cx="8140700" cy="1462088"/>
            <a:chOff x="335" y="1980"/>
            <a:chExt cx="5128" cy="921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26116" y="5027612"/>
            <a:ext cx="8137525" cy="1550988"/>
            <a:chOff x="337" y="2836"/>
            <a:chExt cx="5126" cy="977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421341" y="2300287"/>
            <a:ext cx="32781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JOB      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6496703" y="2947987"/>
            <a:ext cx="221138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463241" y="2947987"/>
            <a:ext cx="103822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GROUP BY Clause on Multiple Columns</a:t>
            </a:r>
            <a:endParaRPr lang="en-US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blackWhite">
          <a:xfrm>
            <a:off x="476205" y="2088356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7793" y="3602831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544468" y="2643981"/>
            <a:ext cx="3484562" cy="3198813"/>
            <a:chOff x="619" y="1604"/>
            <a:chExt cx="2195" cy="201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476205" y="2075656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job,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deptno, job;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477793" y="3590131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JOB      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Illegal </a:t>
            </a:r>
            <a:r>
              <a:rPr lang="en-US" sz="2800" dirty="0" smtClean="0"/>
              <a:t>Queries Using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189414"/>
            <a:ext cx="7712075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Any column or expression in the SELECT list that is not an aggregate function must be in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625430" y="3816601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644480" y="4892926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 rot="21180000">
            <a:off x="950867" y="4305551"/>
            <a:ext cx="661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Column missing in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Illegal </a:t>
            </a:r>
            <a:r>
              <a:rPr lang="en-US" sz="2800" dirty="0" smtClean="0"/>
              <a:t>Queries Using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394891"/>
            <a:ext cx="8628063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cannot use the WHERE clause to restrict groups.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use the HAVING clause to restrict groups.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902354" y="3982391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	 deptno;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blackWhite">
          <a:xfrm>
            <a:off x="940454" y="5449241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WHERE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 rot="19980000">
            <a:off x="2845454" y="4899966"/>
            <a:ext cx="520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Cannot use the WHERE clause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to restrict groups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413338"/>
            <a:ext cx="6573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Aggregate Functions/Group Functions/Multiple-Row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Types of Group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Group By Clause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Having Clause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Nesting Group Functions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Excluding </a:t>
            </a:r>
            <a:r>
              <a:rPr lang="en-US" sz="2800" dirty="0" smtClean="0"/>
              <a:t>Group Results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276975" y="3983971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93775" y="2383771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3271838" y="2382184"/>
            <a:ext cx="3044825" cy="4321175"/>
          </a:xfrm>
          <a:custGeom>
            <a:avLst/>
            <a:gdLst>
              <a:gd name="T0" fmla="*/ 0 w 1918"/>
              <a:gd name="T1" fmla="*/ 4319588 h 2722"/>
              <a:gd name="T2" fmla="*/ 0 w 1918"/>
              <a:gd name="T3" fmla="*/ 0 h 2722"/>
              <a:gd name="T4" fmla="*/ 3043238 w 1918"/>
              <a:gd name="T5" fmla="*/ 1612900 h 2722"/>
              <a:gd name="T6" fmla="*/ 3043238 w 1918"/>
              <a:gd name="T7" fmla="*/ 2706687 h 2722"/>
              <a:gd name="T8" fmla="*/ 0 w 1918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262438" y="3891896"/>
            <a:ext cx="1847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greater than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$2900”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15988" y="201705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62038" y="2966384"/>
            <a:ext cx="7348537" cy="1843087"/>
            <a:chOff x="547" y="1391"/>
            <a:chExt cx="4629" cy="1161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26" y="1493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FF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5000</a:t>
              </a: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062038" y="3749021"/>
            <a:ext cx="7348537" cy="1352550"/>
            <a:chOff x="547" y="1884"/>
            <a:chExt cx="4629" cy="85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026" y="220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3000</a:t>
              </a:r>
            </a:p>
          </p:txBody>
        </p:sp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1065213" y="5107921"/>
            <a:ext cx="3078162" cy="1550988"/>
            <a:chOff x="549" y="2740"/>
            <a:chExt cx="1939" cy="977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026" y="308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2850</a:t>
              </a:r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14413" y="2369484"/>
            <a:ext cx="22113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267450" y="3955396"/>
            <a:ext cx="221138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Excluding </a:t>
            </a:r>
            <a:r>
              <a:rPr lang="en-US" sz="2800" dirty="0" smtClean="0"/>
              <a:t>Group Results: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968375" y="4671359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911225" y="2017059"/>
            <a:ext cx="7699375" cy="1935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HAVING clause to restrict groups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Rows are grouped.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function is applied.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Groups matching the HAVING clause are displayed.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ltGray">
          <a:xfrm>
            <a:off x="1046163" y="5812771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55675" y="4658659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smtClean="0"/>
              <a:t>the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4041" y="2655888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61029" y="4491038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150004" y="3482976"/>
            <a:ext cx="3259137" cy="2135187"/>
            <a:chOff x="1035" y="1759"/>
            <a:chExt cx="2053" cy="134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6431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HAVING   max(sal)&gt;2900;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9" y="447833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smtClean="0"/>
              <a:t>the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76275" y="2168525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739775" y="252730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 job, SUM(sal)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HAVING    SUM(sal)&gt;5000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ORDER BY  SUM(sal);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684213" y="4413250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White">
          <a:xfrm>
            <a:off x="671513" y="440055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Nesting </a:t>
            </a:r>
            <a:r>
              <a:rPr lang="en-US" sz="2800" dirty="0" smtClean="0"/>
              <a:t>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573088" y="3436937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0076" y="4789487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57213" y="2320925"/>
            <a:ext cx="769937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maximum average salary.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622301" y="3473450"/>
            <a:ext cx="3767137" cy="2274887"/>
            <a:chOff x="615" y="1579"/>
            <a:chExt cx="2373" cy="14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598488" y="330041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587376" y="467836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Order </a:t>
            </a:r>
            <a:r>
              <a:rPr lang="en-US" sz="2800" dirty="0" smtClean="0"/>
              <a:t>of Evaluation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8671"/>
            <a:ext cx="6735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Order of evaluation of the clauses:</a:t>
            </a:r>
          </a:p>
          <a:p>
            <a:pPr lvl="1"/>
            <a:r>
              <a:rPr lang="en-US" dirty="0" smtClean="0"/>
              <a:t>WHERE clause</a:t>
            </a:r>
          </a:p>
          <a:p>
            <a:pPr lvl="1"/>
            <a:r>
              <a:rPr lang="en-US" dirty="0" smtClean="0"/>
              <a:t>GROUP BY clause</a:t>
            </a:r>
          </a:p>
          <a:p>
            <a:pPr lvl="1"/>
            <a:r>
              <a:rPr lang="en-US" dirty="0" smtClean="0"/>
              <a:t>HAVING clause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Are Group Functions?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21341" y="2017059"/>
            <a:ext cx="868680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operate on sets of rows to give one result per group.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081667" y="4148932"/>
            <a:ext cx="1430338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76217" y="2585244"/>
            <a:ext cx="2905125" cy="4092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22964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79755" y="2593182"/>
            <a:ext cx="2608262" cy="4079875"/>
          </a:xfrm>
          <a:custGeom>
            <a:avLst/>
            <a:gdLst>
              <a:gd name="T0" fmla="*/ 0 w 1643"/>
              <a:gd name="T1" fmla="*/ 4078288 h 2570"/>
              <a:gd name="T2" fmla="*/ 0 w 1643"/>
              <a:gd name="T3" fmla="*/ 0 h 2570"/>
              <a:gd name="T4" fmla="*/ 2606675 w 1643"/>
              <a:gd name="T5" fmla="*/ 1544637 h 2570"/>
              <a:gd name="T6" fmla="*/ 2606675 w 1643"/>
              <a:gd name="T7" fmla="*/ 2732087 h 2570"/>
              <a:gd name="T8" fmla="*/ 0 w 1643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09955" y="4194969"/>
            <a:ext cx="19764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 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salary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table”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0380" y="3090069"/>
            <a:ext cx="5297487" cy="3525838"/>
            <a:chOff x="1709" y="1658"/>
            <a:chExt cx="3337" cy="2221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6542" y="2615407"/>
            <a:ext cx="319246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76905" y="4155282"/>
            <a:ext cx="14192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Group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611" y="2413338"/>
            <a:ext cx="6510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AVG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COUNT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MAX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MIN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STDDEV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SUM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Group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603250" y="2487613"/>
            <a:ext cx="71691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783012" y="2643188"/>
            <a:ext cx="3130550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White">
          <a:xfrm>
            <a:off x="577850" y="2587626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AVG and SUM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>
          <a:xfrm>
            <a:off x="221226" y="2227006"/>
            <a:ext cx="9142413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You can use AVG and SUM for numeric data.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558006" y="4686300"/>
            <a:ext cx="7265988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570706" y="2878137"/>
            <a:ext cx="7240588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37381" y="2932112"/>
            <a:ext cx="2984500" cy="2644775"/>
            <a:chOff x="660" y="1472"/>
            <a:chExt cx="1880" cy="166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904206" y="2932112"/>
            <a:ext cx="3076575" cy="2644775"/>
            <a:chOff x="1458" y="1472"/>
            <a:chExt cx="1938" cy="1666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409031" y="3224212"/>
            <a:ext cx="2114550" cy="2352675"/>
            <a:chOff x="1776" y="1656"/>
            <a:chExt cx="1332" cy="1482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793331" y="3224212"/>
            <a:ext cx="2120900" cy="2352675"/>
            <a:chOff x="2648" y="1656"/>
            <a:chExt cx="1336" cy="1482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17"/>
          <p:cNvSpPr>
            <a:spLocks noChangeArrowheads="1"/>
          </p:cNvSpPr>
          <p:nvPr/>
        </p:nvSpPr>
        <p:spPr bwMode="blackWhite">
          <a:xfrm>
            <a:off x="583406" y="4699000"/>
            <a:ext cx="72405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blackWhite">
          <a:xfrm>
            <a:off x="570706" y="2865437"/>
            <a:ext cx="726598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AVG(sal), MAX(sal),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	MIN(sal),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MIN and MAX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05" y="2315497"/>
            <a:ext cx="457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You can use MIN and MAX for any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824578" y="2909888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810291" y="4125913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875378" y="2959100"/>
            <a:ext cx="3676650" cy="2073275"/>
            <a:chOff x="756" y="1502"/>
            <a:chExt cx="2316" cy="1306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2256503" y="2959100"/>
            <a:ext cx="4352925" cy="2073275"/>
            <a:chOff x="1626" y="1502"/>
            <a:chExt cx="2742" cy="1306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2"/>
          <p:cNvSpPr>
            <a:spLocks noChangeArrowheads="1"/>
          </p:cNvSpPr>
          <p:nvPr/>
        </p:nvSpPr>
        <p:spPr bwMode="blackWhite">
          <a:xfrm>
            <a:off x="837278" y="2897188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blackWhite">
          <a:xfrm>
            <a:off x="848391" y="4138613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the COUNT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7006"/>
            <a:ext cx="624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COUNT(*) returns the number of rows in a table.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812800" y="2886037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809625" y="4127462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871537" y="2913024"/>
            <a:ext cx="3003550" cy="2084388"/>
            <a:chOff x="780" y="1490"/>
            <a:chExt cx="1892" cy="1313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835025" y="4140162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812800" y="2873337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the COUNT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205" y="2459504"/>
            <a:ext cx="747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COUNT(</a:t>
            </a:r>
            <a:r>
              <a:rPr lang="en-US" i="1" dirty="0" err="1" smtClean="0"/>
              <a:t>expr</a:t>
            </a:r>
            <a:r>
              <a:rPr lang="en-US" dirty="0" smtClean="0"/>
              <a:t>) returns the number of </a:t>
            </a:r>
            <a:r>
              <a:rPr lang="en-US" dirty="0" err="1" smtClean="0"/>
              <a:t>nonnull</a:t>
            </a:r>
            <a:r>
              <a:rPr lang="en-US" dirty="0" smtClean="0"/>
              <a:t> rows.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5524" y="2947988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48699" y="4170363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913786" y="2997200"/>
            <a:ext cx="3390900" cy="2063750"/>
            <a:chOff x="780" y="1670"/>
            <a:chExt cx="2136" cy="13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58224" y="29352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86799" y="4183063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E9946D16C184EB989F9FC2A3DFC08" ma:contentTypeVersion="2" ma:contentTypeDescription="Create a new document." ma:contentTypeScope="" ma:versionID="d5fc09881e83886aaca87862f044631b">
  <xsd:schema xmlns:xsd="http://www.w3.org/2001/XMLSchema" xmlns:xs="http://www.w3.org/2001/XMLSchema" xmlns:p="http://schemas.microsoft.com/office/2006/metadata/properties" xmlns:ns2="0dfa279d-e32e-4a94-92c9-87da2dd19b4d" targetNamespace="http://schemas.microsoft.com/office/2006/metadata/properties" ma:root="true" ma:fieldsID="f0d453a66d46f20f7fa8f63c33e2d4a2" ns2:_="">
    <xsd:import namespace="0dfa279d-e32e-4a94-92c9-87da2dd19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a279d-e32e-4a94-92c9-87da2dd19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D23D14-0459-461E-88A5-B393C4B831C5}"/>
</file>

<file path=customXml/itemProps2.xml><?xml version="1.0" encoding="utf-8"?>
<ds:datastoreItem xmlns:ds="http://schemas.openxmlformats.org/officeDocument/2006/customXml" ds:itemID="{850A4261-D7D6-4420-B8F0-122330A3B465}"/>
</file>

<file path=customXml/itemProps3.xml><?xml version="1.0" encoding="utf-8"?>
<ds:datastoreItem xmlns:ds="http://schemas.openxmlformats.org/officeDocument/2006/customXml" ds:itemID="{6A1ECA02-A5FE-4A94-BD29-9F91C690BC1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398</TotalTime>
  <Words>1164</Words>
  <Application>Microsoft Macintosh PowerPoint</Application>
  <PresentationFormat>On-screen Show (4:3)</PresentationFormat>
  <Paragraphs>413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Aggregate Functions</vt:lpstr>
      <vt:lpstr>Lecture Outline</vt:lpstr>
      <vt:lpstr>What Are Group Functions?</vt:lpstr>
      <vt:lpstr>Types of Group Functions</vt:lpstr>
      <vt:lpstr>Using Group Functions</vt:lpstr>
      <vt:lpstr>Using AVG and SUM Functions</vt:lpstr>
      <vt:lpstr>Using MIN and MAX Functions</vt:lpstr>
      <vt:lpstr>Using the COUNT Function</vt:lpstr>
      <vt:lpstr>Using the COUNT Function</vt:lpstr>
      <vt:lpstr>Group Functions and Null Values</vt:lpstr>
      <vt:lpstr>Using the NVL Function with Group Functions</vt:lpstr>
      <vt:lpstr>Creating Groups of Data </vt:lpstr>
      <vt:lpstr>Creating Groups of Data: GROUP BY Clause</vt:lpstr>
      <vt:lpstr>Using the GROUP BY Clause </vt:lpstr>
      <vt:lpstr>Using the GROUP BY Clause </vt:lpstr>
      <vt:lpstr>Grouping by More Than One Column</vt:lpstr>
      <vt:lpstr>Using the GROUP BY Clause on Multiple Columns</vt:lpstr>
      <vt:lpstr>Illegal Queries Using Group Functions</vt:lpstr>
      <vt:lpstr>Illegal Queries Using Group Functions</vt:lpstr>
      <vt:lpstr>Excluding Group Results</vt:lpstr>
      <vt:lpstr>Excluding Group Results: HAVING Clause</vt:lpstr>
      <vt:lpstr>Using the HAVING Clause</vt:lpstr>
      <vt:lpstr>Using the HAVING Clause</vt:lpstr>
      <vt:lpstr>Nesting Group Functions</vt:lpstr>
      <vt:lpstr>Order of Evaluation</vt:lpstr>
      <vt:lpstr>Slide 26</vt:lpstr>
      <vt:lpstr>Slide 27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25</cp:revision>
  <dcterms:created xsi:type="dcterms:W3CDTF">2018-12-10T17:20:29Z</dcterms:created>
  <dcterms:modified xsi:type="dcterms:W3CDTF">2020-06-17T21:19:07Z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0x010100BD2E9946D16C184EB989F9FC2A3DFC08</vt:lpwstr>
  </property>
</Properties>
</file>