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60" r:id="rId7"/>
    <p:sldId id="269" r:id="rId8"/>
    <p:sldId id="261" r:id="rId9"/>
    <p:sldId id="266" r:id="rId10"/>
    <p:sldId id="276" r:id="rId11"/>
    <p:sldId id="27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199F-14CB-4C3C-86DF-C1E600030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520F24-DA23-40EF-96A2-99D921D7E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E2425-3EA9-45ED-8303-EB0349F8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2422C-8F10-480F-A047-8144D5AFA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BA3C2-C4BB-4B66-8C45-88955B1C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D9345-6188-4565-97C4-1FB087DA9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72EFE2-9FE7-41F2-8CA1-A9A0361D2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78EF4-B5A2-4AFD-A97F-C81CF4D31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594C3-2C8A-4EFA-8818-95C719FFC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77286-0E51-4FC4-A029-043058EE5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99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28C419-FBA7-4CB8-A6EF-CC3052317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5A29A-504C-409A-9AF4-A8E15BB3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BFA1C-79BE-42AD-B1B1-4BC8E4692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E41DD-B058-4293-B5CC-B4B4897A5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6AF55-B046-4BAC-BD5A-9866768D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3B69E-6E26-4CA9-90B0-136742212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5745C-5A7E-4B47-85C3-08051540B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A4B38-B590-436F-AE2F-6CF3C1911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C44-C790-413C-93C2-96D30CA3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03E0-0BFD-403E-A273-719356DED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40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4D023-E616-4FEB-BDD9-7007D68B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E3C91-1B1C-49A4-921E-4F049756E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534B1-41F6-4004-B840-CD0CE49E4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8BAD-0038-4D43-840A-4B87FC87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FC084-6B81-4BD3-ADF4-5A8DC49AC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5197-CFD9-409B-9BFF-4A581C294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88120-F756-4F3D-B918-F4A943CA4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D4CA-FD5D-4727-8281-FEFCA8548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D749FF-AFE4-4E33-80B1-91E23B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0994BB-BA7A-4915-846F-B92D8228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A4F1E-2E1A-498F-9AE8-121F764DA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A0EE-A8E7-4123-B38E-AA5693C48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EB527-AF90-4C87-AC67-C61C3F1B4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1283F-D639-4A6D-ABB3-8851BD36E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C9863-24C7-4D8F-8249-8F48862F4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447A9-0A5F-4DBB-9F85-AD0922934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EB003-9C76-470B-83BC-1532F12BE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835F0E-9068-4830-AA5C-244735C64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0C82D9-3F5E-4360-8F6C-2B673E00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7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3FEBE-7FA9-4CF6-BD68-D38E015E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596AB7-F720-47BB-B08B-16E70845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726FC-6695-4964-8215-B7505D3E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22E8A-9EC7-4B55-90CC-B07487C9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05E93-5D9A-4AD2-8BA2-1658A133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BC338-8CFE-4D54-B626-E4BD2C298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E2488-BFE6-44FA-B84D-34BCADF76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13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F8D2-49ED-459D-894A-42920A08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03F7C-C7F0-42FB-A682-22ACC7D36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A1EC76-6D3F-4CB4-BC06-C30C09422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19CD6D-AA45-4005-AC6E-618A8ADD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A6CB8-FD91-44AE-A428-727BAE4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39710D-BEE0-49DC-92F9-817F630A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C032-58CB-4DB1-9675-C787057B9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189E27-3A98-43E7-9EB9-8FF0862E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3518C-EF62-41D7-A398-F8991DF5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49F5-617A-4C78-9FB1-F5461A3E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76CD7-6328-49FA-A50A-8A46270B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F015-DC39-4AA9-9AAB-896F93F7F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882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99FE99-E880-4572-BFAA-2C5461C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50552-E954-41FC-BF3B-AEAB58E79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B465B-D8CF-438E-90EB-38458D9E1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A3C8F-72A9-4E85-91CC-77C79A6BB94F}" type="datetimeFigureOut">
              <a:rPr lang="en-US" smtClean="0"/>
              <a:t>3/24/2021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92A9D-B6B7-4FF7-929D-6F8D9D98D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C54F-6152-40F9-B059-CD4491774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EDFC4-681E-438E-8AC8-C01183A288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9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18D7-B19E-4261-89D9-9BD51D099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017" y="365126"/>
            <a:ext cx="2594113" cy="40011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14</a:t>
            </a:r>
            <a:b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40D5-078F-445F-BFCE-93256D3BB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8991" y="1460390"/>
                <a:ext cx="10515600" cy="503248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buNone/>
                </a:pPr>
                <a:r>
                  <a:rPr lang="en-US" sz="18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15-2 ENERGY IN SIMPLE HARMONIC MOTION</a:t>
                </a:r>
              </a:p>
              <a:p>
                <a:pPr marL="0" indent="0" algn="just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case of a linear oscillator, the energy transfers back and forth between kinetic energy and potential energy, while the sum of the two—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mechanical energy E of the oscillator—remains constant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means,    </a:t>
                </a:r>
              </a:p>
              <a:p>
                <a:pPr marL="0" indent="0" algn="just">
                  <a:buNone/>
                </a:pPr>
                <a:r>
                  <a:rPr lang="en-US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Mechanical Energy = Kinetic Energy + Potential Energy = constant</a:t>
                </a:r>
              </a:p>
              <a:p>
                <a:pPr marL="0" indent="0" algn="just">
                  <a:buNone/>
                </a:pP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Or,  E   = K(t) + U(t) = Constant </a:t>
                </a:r>
              </a:p>
              <a:p>
                <a:pPr marL="0" indent="0" algn="just"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Potential Energy (elastic potential energy) </a:t>
                </a:r>
              </a:p>
              <a:p>
                <a:pPr marL="0" indent="0" algn="just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potential energy of a linear oscillator like that of Fig.(a)  is associated entirely with the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spring.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Its value depends on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much the spring is stretched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compressed—that is, on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sz="18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know,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 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</a:t>
                </a:r>
                <a:r>
                  <a:rPr lang="en-US" sz="20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 x</a:t>
                </a:r>
                <a:r>
                  <a:rPr 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(ωt + φ)    ……. (1)</a:t>
                </a:r>
              </a:p>
              <a:p>
                <a:pPr marL="0" indent="0" algn="just"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[  x(t) = 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6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6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cos (ωt + φ) ]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</a:p>
              <a:p>
                <a:pPr marL="0" indent="0" algn="just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Figure (a) Linear Oscillator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A140D5-078F-445F-BFCE-93256D3BB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8991" y="1460390"/>
                <a:ext cx="10515600" cy="5032484"/>
              </a:xfrm>
              <a:blipFill>
                <a:blip r:embed="rId2"/>
                <a:stretch>
                  <a:fillRect l="-580" t="-1818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B66F1B-0779-4C97-8A5B-1BDE3A07C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51" y="4555646"/>
            <a:ext cx="3351324" cy="13658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6DE0AA-369B-4AAB-9DBB-1ECFBD8C5C23}"/>
              </a:ext>
            </a:extLst>
          </p:cNvPr>
          <p:cNvSpPr/>
          <p:nvPr/>
        </p:nvSpPr>
        <p:spPr>
          <a:xfrm>
            <a:off x="708991" y="936319"/>
            <a:ext cx="28394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15: Oscillations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D8C7-5DCD-4373-A515-8FE5D42A0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93914"/>
                <a:ext cx="10863470" cy="5592418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Kinetic Energy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kinetic energy of the system of Figure (a)  is associated entirely with the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block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Its value depends on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 fast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block is moving—that is, on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then find,     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:r>
                  <a:rPr lang="en-US" sz="1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(m ω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)x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(ωt + φ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………. (2)         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                             [  x(t) = </a:t>
                </a:r>
                <a:r>
                  <a:rPr lang="en-US" sz="19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9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(</a:t>
                </a:r>
                <a:r>
                  <a:rPr lang="el-GR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+ </a:t>
                </a:r>
                <a:r>
                  <a:rPr lang="el-GR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φ)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                                                                                                      v(t) = - ω x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(ωt + φ) ]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9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ω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2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𝐤</m:t>
                            </m:r>
                          </m:num>
                          <m:den>
                            <m:r>
                              <a:rPr lang="en-US" sz="2200" b="1" i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ω</a:t>
                </a:r>
                <a:r>
                  <a:rPr lang="en-US" sz="19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num>
                      <m:den>
                        <m:r>
                          <a:rPr lang="en-US" sz="19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k =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ω</a:t>
                </a:r>
                <a:r>
                  <a:rPr lang="en-US" sz="19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9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Substituting the value of ω</a:t>
                </a:r>
                <a:r>
                  <a:rPr lang="en-US" sz="19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Eq (2) We get,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9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K 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(ωt + φ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………. (3)</a:t>
                </a:r>
                <a:endParaRPr lang="en-US" sz="19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</a:t>
                </a: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Clr>
                    <a:schemeClr val="accent1"/>
                  </a:buClr>
                  <a:buNone/>
                </a:pPr>
                <a:endParaRPr lang="en-US" sz="1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FBD8C7-5DCD-4373-A515-8FE5D42A0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93914"/>
                <a:ext cx="10863470" cy="5592418"/>
              </a:xfrm>
              <a:blipFill>
                <a:blip r:embed="rId2"/>
                <a:stretch>
                  <a:fillRect l="-393" t="-152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5AAA39-7F7A-4111-97A6-DD6DEEB61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77" y="3548481"/>
            <a:ext cx="3351324" cy="136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4C599-3B29-418C-BC39-3C5595CB52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3399" y="1298712"/>
                <a:ext cx="10823714" cy="528692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Mechanical Energy 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mechanical energy follows from Eqs.1 and 3 and is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U(t) + K (t)</a:t>
                </a: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(ωt + φ)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(ωt + φ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lvl="0" indent="0">
                  <a:buNone/>
                </a:pP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cos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(ωt + φ) + </a:t>
                </a:r>
                <a:r>
                  <a:rPr lang="en-US" sz="19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9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(ωt + φ</a:t>
                </a:r>
                <a:r>
                  <a:rPr lang="en-US" sz="1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19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                           [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9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9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+ 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19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19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1]</a:t>
                </a:r>
              </a:p>
              <a:p>
                <a:pPr marL="0" indent="0">
                  <a:buNone/>
                </a:pPr>
                <a:endParaRPr lang="en-US" sz="19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E  =  </a:t>
                </a:r>
                <a:r>
                  <a:rPr lang="en-US" sz="19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1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900" b="1" i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900" b="1" i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endParaRPr lang="en-US" sz="19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19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mechanical energy of a linear oscillator is indeed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US" sz="19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independent of time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sz="1900" b="1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              </a:t>
                </a:r>
                <a:endParaRPr lang="en-US" sz="2000" b="1" i="1" dirty="0">
                  <a:solidFill>
                    <a:schemeClr val="accent1"/>
                  </a:solidFill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F4C599-3B29-418C-BC39-3C5595CB52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399" y="1298712"/>
                <a:ext cx="10823714" cy="5286928"/>
              </a:xfrm>
              <a:blipFill>
                <a:blip r:embed="rId2"/>
                <a:stretch>
                  <a:fillRect l="-563" t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875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D956EE-F7AE-4B40-8A23-E22A9B59A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8" y="1023005"/>
            <a:ext cx="10795221" cy="54698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energy and kinetic energy of a linear oscillator are shown as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of time 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a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: (a)  Potential energy U(t),  kinetic energy K(t),and mechanical energy E as functions of time t for a linear harmonic oscillator. Note that all energies are positive and that the potential energy and the kinetic energy peak twice during every period.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1F72BF93-4EC8-4738-9E8E-71B534C6D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045" y="1526594"/>
            <a:ext cx="4791909" cy="38048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D3E33C-93D6-483D-B811-DCACD86C1247}"/>
                  </a:ext>
                </a:extLst>
              </p:cNvPr>
              <p:cNvSpPr/>
              <p:nvPr/>
            </p:nvSpPr>
            <p:spPr>
              <a:xfrm>
                <a:off x="7370152" y="2027991"/>
                <a:ext cx="3060453" cy="52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U(t)=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21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1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</a:t>
                </a:r>
                <a:r>
                  <a:rPr lang="en-US" sz="21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(ωt + φ)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BD3E33C-93D6-483D-B811-DCACD86C1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52" y="2027991"/>
                <a:ext cx="3060453" cy="522644"/>
              </a:xfrm>
              <a:prstGeom prst="rect">
                <a:avLst/>
              </a:prstGeom>
              <a:blipFill>
                <a:blip r:embed="rId3"/>
                <a:stretch>
                  <a:fillRect l="-2390" t="-1176" r="-1594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29DEA56-EE15-45D9-9827-8217A725BE20}"/>
                  </a:ext>
                </a:extLst>
              </p:cNvPr>
              <p:cNvSpPr/>
              <p:nvPr/>
            </p:nvSpPr>
            <p:spPr>
              <a:xfrm>
                <a:off x="7370152" y="3218910"/>
                <a:ext cx="2398413" cy="42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(t)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6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</a:t>
                </a:r>
                <a:r>
                  <a:rPr lang="en-US" sz="16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(ωt + φ</a:t>
                </a:r>
                <a:r>
                  <a:rPr lang="en-US" sz="16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29DEA56-EE15-45D9-9827-8217A725BE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152" y="3218910"/>
                <a:ext cx="2398413" cy="420180"/>
              </a:xfrm>
              <a:prstGeom prst="rect">
                <a:avLst/>
              </a:prstGeom>
              <a:blipFill>
                <a:blip r:embed="rId4"/>
                <a:stretch>
                  <a:fillRect l="-1272" r="-509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59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8184-6876-408D-8FA1-E8C815B0C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30" y="1152939"/>
            <a:ext cx="11045177" cy="5339935"/>
          </a:xfrm>
        </p:spPr>
        <p:txBody>
          <a:bodyPr/>
          <a:lstStyle/>
          <a:p>
            <a:pPr marL="0" indent="0">
              <a:buClr>
                <a:schemeClr val="accent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potential energy and kinetic energy of a linear oscillator are shown </a:t>
            </a: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functions of displacement x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Fig. b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>
                <a:schemeClr val="accent1"/>
              </a:buClr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(b) Potential energy U(x), kinetic energy K(x),and mechanical energy E as functions of position x for a linear harmonic oscillator with amplitude x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x = 0 the energy is all kinetic, and for x = x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all potential.</a:t>
            </a:r>
          </a:p>
          <a:p>
            <a:pPr marL="0" indent="0">
              <a:buClr>
                <a:schemeClr val="accent1"/>
              </a:buClr>
              <a:buNone/>
            </a:pPr>
            <a:endParaRPr lang="en-US" sz="1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3C8222A-6B07-413B-AF16-43C2114FA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91" y="1745644"/>
            <a:ext cx="4620359" cy="365330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475F40-9EB7-4C27-98C1-A3C577FCFD24}"/>
                  </a:ext>
                </a:extLst>
              </p:cNvPr>
              <p:cNvSpPr/>
              <p:nvPr/>
            </p:nvSpPr>
            <p:spPr>
              <a:xfrm>
                <a:off x="6508761" y="2187017"/>
                <a:ext cx="1210588" cy="5226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21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4475F40-9EB7-4C27-98C1-A3C577FC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61" y="2187017"/>
                <a:ext cx="1210588" cy="522644"/>
              </a:xfrm>
              <a:prstGeom prst="rect">
                <a:avLst/>
              </a:prstGeom>
              <a:blipFill>
                <a:blip r:embed="rId3"/>
                <a:stretch>
                  <a:fillRect l="-6061" r="-1010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F0322A-DB7E-441B-AECE-F9BE443F775D}"/>
                  </a:ext>
                </a:extLst>
              </p:cNvPr>
              <p:cNvSpPr/>
              <p:nvPr/>
            </p:nvSpPr>
            <p:spPr>
              <a:xfrm>
                <a:off x="6508761" y="2940944"/>
                <a:ext cx="1104790" cy="4201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6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6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v</a:t>
                </a:r>
                <a:r>
                  <a:rPr lang="en-US" sz="16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8F0322A-DB7E-441B-AECE-F9BE443F7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761" y="2940944"/>
                <a:ext cx="1104790" cy="420180"/>
              </a:xfrm>
              <a:prstGeom prst="rect">
                <a:avLst/>
              </a:prstGeom>
              <a:blipFill>
                <a:blip r:embed="rId4"/>
                <a:stretch>
                  <a:fillRect l="-3315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50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4069" y="271669"/>
                <a:ext cx="11436627" cy="6380922"/>
              </a:xfrm>
            </p:spPr>
            <p:txBody>
              <a:bodyPr>
                <a:normAutofit lnSpcReduction="10000"/>
              </a:bodyPr>
              <a:lstStyle/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US" sz="2000" i="1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An oscillating block–spring system has a mechanical energy of 1.00 J, an amplitude of 10.0 cm, and a maximum speed of 1.20 m/s. Find (a) the spring constant,(b) the mass of the block, and </a:t>
                </a:r>
                <a:r>
                  <a:rPr lang="en-US" sz="20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(c) the frequency of oscillation.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Here, E = 1.00 J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8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1800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10.0 cm = 0.100 m</a:t>
                </a: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</a:t>
                </a:r>
                <a:r>
                  <a:rPr lang="en-US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1.20 m/s</a:t>
                </a:r>
                <a:endParaRPr lang="en-US" sz="18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  E </a:t>
                </a:r>
                <a:r>
                  <a:rPr lang="en-US" sz="18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 </a:t>
                </a:r>
                <a:r>
                  <a:rPr lang="en-US" sz="18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1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1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18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k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(0.100)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2000" b="1" i="1" baseline="-25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200 N/m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K + U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kx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marL="0" lvl="0" indent="0"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The maximum speed, </a:t>
                </a:r>
                <a:r>
                  <a:rPr lang="en-US" sz="1900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1900" b="1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at the relaxed state, x = 0.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 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k(0)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m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𝑬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v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(1.20)</m:t>
                        </m:r>
                        <m:r>
                          <m:rPr>
                            <m:nor/>
                          </m:rPr>
                          <a:rPr lang="en-US" sz="2000" b="1" i="1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1.39 kg                                       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 ) f </a:t>
                </a:r>
                <a:r>
                  <a:rPr lang="en-US" sz="19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900" b="1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9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9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19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sz="19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19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𝟐𝟎𝟎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0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𝟑𝟗</m:t>
                            </m:r>
                          </m:den>
                        </m:f>
                      </m:e>
                    </m:rad>
                    <m: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=11.9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Hz</m:t>
                    </m:r>
                  </m:oMath>
                </a14:m>
                <a:r>
                  <a:rPr lang="en-US" sz="18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[/s]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[T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18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18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rad>
                    <m:r>
                      <a:rPr lang="en-US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2612F3-D615-44E4-BC0C-B7E22AACC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4069" y="271669"/>
                <a:ext cx="11436627" cy="6380922"/>
              </a:xfrm>
              <a:blipFill>
                <a:blip r:embed="rId2"/>
                <a:stretch>
                  <a:fillRect l="-480" t="-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FD56DA-0137-46B9-B46A-AFB7DB5F5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572" y="2933025"/>
            <a:ext cx="4620359" cy="365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0EC424-8E43-4524-805B-2F082C4B5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8607" y="1444217"/>
            <a:ext cx="3652951" cy="148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16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138BD-65F8-42C9-A1D6-91C398BEFE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0087" y="384312"/>
                <a:ext cx="11409714" cy="6347791"/>
              </a:xfrm>
            </p:spPr>
            <p:txBody>
              <a:bodyPr>
                <a:normAutofit fontScale="92500" lnSpcReduction="10000"/>
              </a:bodyPr>
              <a:lstStyle/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 </a:t>
                </a:r>
                <a:r>
                  <a:rPr lang="en-US" sz="20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5.00 kg object on a horizontal frictionless surface is attached to a spring with k = 1000 N/m. The object is displaced from equilibrium 50.0 cm horizontally and given an initial velocity of 10.0 m/s back toward the equilibrium position. What are (a) the motion’s frequency, (b) the initial potential energy of the block–spring system,(c) the initial kinetic energy, and (d) the motion’s amplitude?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= 5.00 kg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 = 1000 N/m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50.0 cm = 0.500 m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10.0 m/s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100" b="1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100" b="1" i="1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den>
                    </m:f>
                  </m:oMath>
                </a14:m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l-GR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l-GR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  <m:r>
                          <m:rPr>
                            <m:nor/>
                          </m:rPr>
                          <a:rPr lang="en-US" sz="2100" b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ad>
                          <m:radPr>
                            <m:degHide m:val="on"/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num>
                              <m:den>
                                <m:r>
                                  <a:rPr lang="en-US" sz="21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</m:num>
                          <m:den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1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100" b="1" i="1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π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1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𝟏𝟎𝟎𝟎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𝟓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𝟎𝟎</m:t>
                            </m:r>
                            <m:r>
                              <a:rPr lang="en-US" sz="21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 2.25 Hz</a:t>
                </a: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 T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l-GR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sz="2000" b="1" dirty="0">
                        <a:solidFill>
                          <a:srgbClr val="00B05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π</m:t>
                    </m:r>
                  </m:oMath>
                </a14:m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num>
                          <m:den>
                            <m: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</m:den>
                        </m:f>
                      </m:e>
                    </m:rad>
                    <m:r>
                      <a:rPr lang="en-US" sz="2000" b="1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]</m:t>
                    </m:r>
                  </m:oMath>
                </a14:m>
                <a:endParaRPr lang="en-US" sz="2000" b="1" i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3138BD-65F8-42C9-A1D6-91C398BEF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0087" y="384312"/>
                <a:ext cx="11409714" cy="6347791"/>
              </a:xfrm>
              <a:blipFill>
                <a:blip r:embed="rId2"/>
                <a:stretch>
                  <a:fillRect l="-534" t="-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29FF0E-926E-48E5-9D89-8CDA6471F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38" y="2074677"/>
            <a:ext cx="7067063" cy="288027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82CEB9-D5C6-4DF3-BC4C-63F6CA1B266F}"/>
              </a:ext>
            </a:extLst>
          </p:cNvPr>
          <p:cNvCxnSpPr/>
          <p:nvPr/>
        </p:nvCxnSpPr>
        <p:spPr>
          <a:xfrm>
            <a:off x="9700591" y="3735541"/>
            <a:ext cx="0" cy="9011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978157A-9921-4DE1-A234-C13570545391}"/>
              </a:ext>
            </a:extLst>
          </p:cNvPr>
          <p:cNvSpPr/>
          <p:nvPr/>
        </p:nvSpPr>
        <p:spPr>
          <a:xfrm>
            <a:off x="9474406" y="4851370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50 cm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A7DB3D-3301-4B8E-B5B3-A2B5E2D1E35A}"/>
              </a:ext>
            </a:extLst>
          </p:cNvPr>
          <p:cNvSpPr/>
          <p:nvPr/>
        </p:nvSpPr>
        <p:spPr>
          <a:xfrm>
            <a:off x="9432383" y="5184753"/>
            <a:ext cx="1703351" cy="41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marR="124460" lvl="0" algn="just">
              <a:lnSpc>
                <a:spcPct val="115000"/>
              </a:lnSpc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10.0 m/s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B39312-3AE6-4727-BA51-0FDCB4CD42AF}"/>
              </a:ext>
            </a:extLst>
          </p:cNvPr>
          <p:cNvSpPr/>
          <p:nvPr/>
        </p:nvSpPr>
        <p:spPr>
          <a:xfrm>
            <a:off x="10331668" y="3119740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b="1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0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86.6 cm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81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DCB2F-6E69-4F1A-979B-AE710C23F2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185530"/>
                <a:ext cx="11705970" cy="667247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x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(1000) (0.500)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125 J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(c)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(5) (10)</a:t>
                </a:r>
                <a:r>
                  <a:rPr lang="en-US" sz="2000" b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250  J</a:t>
                </a:r>
              </a:p>
              <a:p>
                <a:pPr marL="0" indent="0"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(d)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 U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K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(125 + 250 ) J = 375 J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indent="0">
                  <a:buNone/>
                </a:pPr>
                <a:endParaRPr lang="en-US" sz="2000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  = </a:t>
                </a:r>
                <a:r>
                  <a:rPr lang="en-US" sz="2000" b="1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sz="2000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-250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amplitude (maximum displacement)]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𝑬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𝒌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( </m:t>
                            </m:r>
                            <m:r>
                              <a:rPr lang="en-US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𝟑𝟕𝟓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)</m:t>
                            </m:r>
                          </m:num>
                          <m:den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𝟏𝟎𝟎𝟎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0.866 m = 86.6 cm       </a:t>
                </a:r>
                <a:r>
                  <a:rPr lang="en-US" sz="2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[E = Constant] </a:t>
                </a:r>
              </a:p>
              <a:p>
                <a:pPr marL="0" indent="0">
                  <a:buNone/>
                </a:pP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b="1" i="1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i="1" baseline="-25000" dirty="0" err="1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86.6 cm 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DDCB2F-6E69-4F1A-979B-AE710C23F2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85530"/>
                <a:ext cx="11705970" cy="667247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4BB6B5B-7DAA-4E46-8142-23B94DC223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411" y="1777926"/>
            <a:ext cx="4620359" cy="3653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4A595-D230-4D02-9FA4-39F853A989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086" y="282832"/>
            <a:ext cx="3607031" cy="14700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E603B-5214-4126-BD34-058DAAD5D570}"/>
              </a:ext>
            </a:extLst>
          </p:cNvPr>
          <p:cNvCxnSpPr>
            <a:cxnSpLocks/>
          </p:cNvCxnSpPr>
          <p:nvPr/>
        </p:nvCxnSpPr>
        <p:spPr>
          <a:xfrm>
            <a:off x="9488556" y="938163"/>
            <a:ext cx="0" cy="336971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8B8F30D-47FF-44CB-8F41-4B8D5B9F270E}"/>
              </a:ext>
            </a:extLst>
          </p:cNvPr>
          <p:cNvCxnSpPr>
            <a:cxnSpLocks/>
          </p:cNvCxnSpPr>
          <p:nvPr/>
        </p:nvCxnSpPr>
        <p:spPr>
          <a:xfrm>
            <a:off x="9919251" y="1183329"/>
            <a:ext cx="0" cy="336971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CD8FE0-A33D-43E4-9C7F-9CD40541F9B4}"/>
              </a:ext>
            </a:extLst>
          </p:cNvPr>
          <p:cNvCxnSpPr>
            <a:cxnSpLocks/>
          </p:cNvCxnSpPr>
          <p:nvPr/>
        </p:nvCxnSpPr>
        <p:spPr>
          <a:xfrm>
            <a:off x="9488556" y="3167270"/>
            <a:ext cx="0" cy="51683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2ED6E6-1AC0-4AE5-8EAC-CD38948CEC50}"/>
              </a:ext>
            </a:extLst>
          </p:cNvPr>
          <p:cNvCxnSpPr>
            <a:cxnSpLocks/>
          </p:cNvCxnSpPr>
          <p:nvPr/>
        </p:nvCxnSpPr>
        <p:spPr>
          <a:xfrm flipH="1">
            <a:off x="8905460" y="2663687"/>
            <a:ext cx="19878" cy="10071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D30E55C-E5A8-4438-8EEF-706CCB08D470}"/>
              </a:ext>
            </a:extLst>
          </p:cNvPr>
          <p:cNvSpPr/>
          <p:nvPr/>
        </p:nvSpPr>
        <p:spPr>
          <a:xfrm>
            <a:off x="9355635" y="47815"/>
            <a:ext cx="1127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i</a:t>
            </a:r>
            <a:r>
              <a:rPr lang="en-US" dirty="0"/>
              <a:t> = 50 cm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8B5DD4-E4FD-4AB9-B985-6D84D98435A3}"/>
              </a:ext>
            </a:extLst>
          </p:cNvPr>
          <p:cNvSpPr/>
          <p:nvPr/>
        </p:nvSpPr>
        <p:spPr>
          <a:xfrm>
            <a:off x="9236365" y="234061"/>
            <a:ext cx="1680909" cy="417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8100" marR="124460" lvl="0" algn="just">
              <a:lnSpc>
                <a:spcPct val="115000"/>
              </a:lnSpc>
            </a:pP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10.0 m/s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53E80-7131-44C2-95BD-624549F04D80}"/>
                  </a:ext>
                </a:extLst>
              </p:cNvPr>
              <p:cNvSpPr/>
              <p:nvPr/>
            </p:nvSpPr>
            <p:spPr>
              <a:xfrm>
                <a:off x="338818" y="2986297"/>
                <a:ext cx="5425878" cy="535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=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mv</a:t>
                </a:r>
                <a:r>
                  <a:rPr lang="en-US" sz="2000" b="1" i="1" baseline="-25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k </a:t>
                </a:r>
                <a:r>
                  <a:rPr lang="en-US" sz="20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sz="2000" b="1" baseline="30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b="1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m(0)</a:t>
                </a:r>
                <a:r>
                  <a:rPr lang="en-US" sz="2000" b="1" i="1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b="1" i="1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53E80-7131-44C2-95BD-624549F04D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18" y="2986297"/>
                <a:ext cx="5425878" cy="535468"/>
              </a:xfrm>
              <a:prstGeom prst="rect">
                <a:avLst/>
              </a:prstGeom>
              <a:blipFill>
                <a:blip r:embed="rId5"/>
                <a:stretch>
                  <a:fillRect l="-1236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18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AE2CE-8748-4037-9D5F-1FC9A4632E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1" y="225287"/>
                <a:ext cx="10992678" cy="6632713"/>
              </a:xfrm>
            </p:spPr>
            <p:txBody>
              <a:bodyPr>
                <a:normAutofit lnSpcReduction="10000"/>
              </a:bodyPr>
              <a:lstStyle/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36 </a:t>
                </a:r>
                <a:r>
                  <a:rPr lang="en-US" sz="2000" i="1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 If the phase angle for a block–spring system in SHM is π/6 rad and the block’s position is given by x = x</a:t>
                </a:r>
                <a:r>
                  <a:rPr lang="en-US" sz="2000" i="1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cos (ωt +φ), what is the ratio of the kinetic energy to the potential energy at time t = 0?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[ωt +φ = phase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φ =phase angle]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Given: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Phase angle, φ =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π/6 rad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                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= x</a:t>
                </a:r>
                <a:r>
                  <a:rPr lang="en-US" sz="20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 (ωt +φ) 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 =  - ω x</a:t>
                </a:r>
                <a:r>
                  <a:rPr lang="en-US" sz="2000" b="1" baseline="-25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 (ωt + φ)</a:t>
                </a: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= 0</a:t>
                </a:r>
              </a:p>
              <a:p>
                <a:pPr marL="0" lvl="0" indent="0" algn="just">
                  <a:buClr>
                    <a:srgbClr val="4472C4"/>
                  </a:buClr>
                  <a:buNone/>
                </a:pP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𝐤</m:t>
                            </m:r>
                          </m:num>
                          <m:den>
                            <m:r>
                              <a:rPr lang="en-US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𝐦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1800" b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𝐤</m:t>
                        </m:r>
                      </m:num>
                      <m:den>
                        <m:r>
                          <a:rPr lang="en-US" sz="1800" b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𝐦</m:t>
                        </m:r>
                      </m:den>
                    </m:f>
                  </m:oMath>
                </a14:m>
                <a:r>
                  <a:rPr lang="en-US" sz="18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k = </a:t>
                </a:r>
                <a:r>
                  <a:rPr lang="en-US" sz="1800" b="1" i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ω</a:t>
                </a:r>
                <a:r>
                  <a:rPr lang="en-US" sz="1800" b="1" i="1" baseline="30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sz="1800" b="1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i="1" dirty="0">
                  <a:solidFill>
                    <a:prstClr val="black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000" b="0" i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mv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ωxm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)}2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{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)}2</m:t>
                        </m:r>
                      </m:den>
                    </m:f>
                    <m:r>
                      <a:rPr lang="en-US" sz="2000" b="0" i="0" baseline="30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mω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kxm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i="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baseline="-25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kxm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i="0" baseline="30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m:rPr>
                            <m:nor/>
                          </m:rPr>
                          <a:rPr lang="en-US" sz="2000" dirty="0" smtClean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os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baseline="30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sz="200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ωt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+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φ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}</m:t>
                    </m:r>
                  </m:oMath>
                </a14:m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sz="2000" dirty="0">
                    <a:solidFill>
                      <a:prstClr val="black"/>
                    </a:solidFill>
                    <a:cs typeface="Times New Roman" panose="02020603050405020304" pitchFamily="18" charset="0"/>
                  </a:rPr>
                  <a:t> {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t</m:t>
                    </m:r>
                    <m:r>
                      <m:rPr>
                        <m:nor/>
                      </m:rPr>
                      <a:rPr lang="en-US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ωt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+ 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φ</m:t>
                    </m:r>
                    <m:r>
                      <m:rPr>
                        <m:nor/>
                      </m:rPr>
                      <a:rPr lang="en-US" sz="2000" dirty="0">
                        <a:solidFill>
                          <a:prstClr val="black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)}2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tan</a:t>
                </a:r>
                <a:r>
                  <a:rPr lang="en-US" sz="21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{ω(0) + π/6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{tan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(π/6)}</a:t>
                </a:r>
                <a:r>
                  <a:rPr lang="en-US" sz="2000" baseline="30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√3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20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000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K</m:t>
                        </m:r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U</m:t>
                        </m:r>
                        <m:r>
                          <a:rPr lang="en-US" sz="2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baseline="30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Ans.</a:t>
                </a:r>
                <a:endParaRPr lang="en-US" sz="2000" baseline="300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baseline="30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solidFill>
                    <a:prstClr val="blac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20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8100" marR="124460" lvl="0" indent="0" algn="just">
                  <a:lnSpc>
                    <a:spcPct val="115000"/>
                  </a:lnSpc>
                  <a:spcBef>
                    <a:spcPts val="0"/>
                  </a:spcBef>
                  <a:buNone/>
                </a:pPr>
                <a:endParaRPr lang="en-US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AE2CE-8748-4037-9D5F-1FC9A4632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1" y="225287"/>
                <a:ext cx="10992678" cy="6632713"/>
              </a:xfrm>
              <a:blipFill>
                <a:blip r:embed="rId2"/>
                <a:stretch>
                  <a:fillRect l="-444" t="-643" b="-4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9C9148-8038-40E8-90C3-D71F2C3AC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860" y="1054259"/>
            <a:ext cx="4823384" cy="196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74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DF3422-7706-4030-BF8C-D2679CC56BFB}"/>
</file>

<file path=customXml/itemProps2.xml><?xml version="1.0" encoding="utf-8"?>
<ds:datastoreItem xmlns:ds="http://schemas.openxmlformats.org/officeDocument/2006/customXml" ds:itemID="{D490711B-456D-4A8B-A211-0812C20158E1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09e910c2-2f10-4fc0-8bd4-4d593ed897fc"/>
    <ds:schemaRef ds:uri="38818bd1-9814-4627-92e6-f988f8c35a1c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AD70D82-CE44-4ED3-91C9-51488F43308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2117</TotalTime>
  <Words>1219</Words>
  <Application>Microsoft Office PowerPoint</Application>
  <PresentationFormat>Widescreen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  Lecture 14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PHYSICS-1  Lesson - 2</dc:title>
  <dc:creator>Nandita Deb</dc:creator>
  <cp:lastModifiedBy>Dr. Md. Nurul Kabir Bhuiyan</cp:lastModifiedBy>
  <cp:revision>177</cp:revision>
  <dcterms:created xsi:type="dcterms:W3CDTF">2020-05-03T11:39:35Z</dcterms:created>
  <dcterms:modified xsi:type="dcterms:W3CDTF">2021-03-24T05:41:23Z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