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7"/>
  </p:notesMasterIdLst>
  <p:handoutMasterIdLst>
    <p:handoutMasterId r:id="rId28"/>
  </p:handoutMasterIdLst>
  <p:sldIdLst>
    <p:sldId id="308" r:id="rId5"/>
    <p:sldId id="603" r:id="rId6"/>
    <p:sldId id="555" r:id="rId7"/>
    <p:sldId id="556" r:id="rId8"/>
    <p:sldId id="557" r:id="rId9"/>
    <p:sldId id="558" r:id="rId10"/>
    <p:sldId id="559" r:id="rId11"/>
    <p:sldId id="560" r:id="rId12"/>
    <p:sldId id="561" r:id="rId13"/>
    <p:sldId id="562" r:id="rId14"/>
    <p:sldId id="563" r:id="rId15"/>
    <p:sldId id="569" r:id="rId16"/>
    <p:sldId id="570" r:id="rId17"/>
    <p:sldId id="571" r:id="rId18"/>
    <p:sldId id="572" r:id="rId19"/>
    <p:sldId id="573" r:id="rId20"/>
    <p:sldId id="574" r:id="rId21"/>
    <p:sldId id="575" r:id="rId22"/>
    <p:sldId id="576" r:id="rId23"/>
    <p:sldId id="577" r:id="rId24"/>
    <p:sldId id="578" r:id="rId25"/>
    <p:sldId id="602" r:id="rId26"/>
  </p:sldIdLst>
  <p:sldSz cx="9144000" cy="6858000" type="screen4x3"/>
  <p:notesSz cx="6858000" cy="9144000"/>
  <p:defaultTex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66"/>
    <a:srgbClr val="0000FF"/>
    <a:srgbClr val="FF6600"/>
    <a:srgbClr val="FF99FF"/>
    <a:srgbClr val="FF3300"/>
    <a:srgbClr val="00FF99"/>
    <a:srgbClr val="7F2135"/>
    <a:srgbClr val="28CF01"/>
    <a:srgbClr val="3DB0F3"/>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2C5454-1B87-46E4-9FC0-D6C3FB9E3456}" v="7" dt="2020-10-27T15:23:56.159"/>
    <p1510:client id="{E6F2EFEB-49F6-4021-BC3D-DC9BF6E46209}" v="2" dt="2020-10-16T18:03:37.8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autoAdjust="0"/>
    <p:restoredTop sz="94717" autoAdjust="0"/>
  </p:normalViewPr>
  <p:slideViewPr>
    <p:cSldViewPr>
      <p:cViewPr varScale="1">
        <p:scale>
          <a:sx n="86" d="100"/>
          <a:sy n="86" d="100"/>
        </p:scale>
        <p:origin x="1805" y="48"/>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100" d="100"/>
        <a:sy n="100" d="100"/>
      </p:scale>
      <p:origin x="0" y="0"/>
    </p:cViewPr>
  </p:sorterViewPr>
  <p:notesViewPr>
    <p:cSldViewPr>
      <p:cViewPr varScale="1">
        <p:scale>
          <a:sx n="66" d="100"/>
          <a:sy n="66"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LAH AL MAHADI" userId="S::20-42044-1@student.aiub.edu::ec802645-4583-425d-9182-97f6e78518b0" providerId="AD" clId="Web-{E6F2EFEB-49F6-4021-BC3D-DC9BF6E46209}"/>
    <pc:docChg chg="modSld">
      <pc:chgData name="ABDULLAH AL MAHADI" userId="S::20-42044-1@student.aiub.edu::ec802645-4583-425d-9182-97f6e78518b0" providerId="AD" clId="Web-{E6F2EFEB-49F6-4021-BC3D-DC9BF6E46209}" dt="2020-10-16T18:03:37.811" v="1" actId="1076"/>
      <pc:docMkLst>
        <pc:docMk/>
      </pc:docMkLst>
      <pc:sldChg chg="modSp">
        <pc:chgData name="ABDULLAH AL MAHADI" userId="S::20-42044-1@student.aiub.edu::ec802645-4583-425d-9182-97f6e78518b0" providerId="AD" clId="Web-{E6F2EFEB-49F6-4021-BC3D-DC9BF6E46209}" dt="2020-10-16T18:03:37.811" v="1" actId="1076"/>
        <pc:sldMkLst>
          <pc:docMk/>
          <pc:sldMk cId="455935443" sldId="556"/>
        </pc:sldMkLst>
        <pc:spChg chg="mod">
          <ac:chgData name="ABDULLAH AL MAHADI" userId="S::20-42044-1@student.aiub.edu::ec802645-4583-425d-9182-97f6e78518b0" providerId="AD" clId="Web-{E6F2EFEB-49F6-4021-BC3D-DC9BF6E46209}" dt="2020-10-16T18:03:37.811" v="1" actId="1076"/>
          <ac:spMkLst>
            <pc:docMk/>
            <pc:sldMk cId="455935443" sldId="556"/>
            <ac:spMk id="2" creationId="{A4FFD61C-95D2-D440-B775-1745A49268F3}"/>
          </ac:spMkLst>
        </pc:spChg>
      </pc:sldChg>
    </pc:docChg>
  </pc:docChgLst>
  <pc:docChgLst>
    <pc:chgData name="MEHEDE HASAN RAFSUN" userId="S::19-40912-2@student.aiub.edu::128b44e1-e8d6-4c58-aaaa-2716ff665e4c" providerId="AD" clId="Web-{7A2C5454-1B87-46E4-9FC0-D6C3FB9E3456}"/>
    <pc:docChg chg="modSld">
      <pc:chgData name="MEHEDE HASAN RAFSUN" userId="S::19-40912-2@student.aiub.edu::128b44e1-e8d6-4c58-aaaa-2716ff665e4c" providerId="AD" clId="Web-{7A2C5454-1B87-46E4-9FC0-D6C3FB9E3456}" dt="2020-10-27T15:23:56.159" v="6" actId="1076"/>
      <pc:docMkLst>
        <pc:docMk/>
      </pc:docMkLst>
      <pc:sldChg chg="modSp">
        <pc:chgData name="MEHEDE HASAN RAFSUN" userId="S::19-40912-2@student.aiub.edu::128b44e1-e8d6-4c58-aaaa-2716ff665e4c" providerId="AD" clId="Web-{7A2C5454-1B87-46E4-9FC0-D6C3FB9E3456}" dt="2020-10-27T15:23:56.159" v="6" actId="1076"/>
        <pc:sldMkLst>
          <pc:docMk/>
          <pc:sldMk cId="1310007215" sldId="570"/>
        </pc:sldMkLst>
        <pc:picChg chg="mod">
          <ac:chgData name="MEHEDE HASAN RAFSUN" userId="S::19-40912-2@student.aiub.edu::128b44e1-e8d6-4c58-aaaa-2716ff665e4c" providerId="AD" clId="Web-{7A2C5454-1B87-46E4-9FC0-D6C3FB9E3456}" dt="2020-10-27T15:23:56.159" v="6" actId="1076"/>
          <ac:picMkLst>
            <pc:docMk/>
            <pc:sldMk cId="1310007215" sldId="570"/>
            <ac:picMk id="6"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EDFE31-DE03-4529-902B-C1E254149AD7}" type="datetimeFigureOut">
              <a:rPr lang="en-US" smtClean="0"/>
              <a:t>10/27/2020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EE573E-2F29-4A49-B8CA-3148D9F3A5DA}" type="slidenum">
              <a:rPr lang="en-US" smtClean="0"/>
              <a:t>‹#›</a:t>
            </a:fld>
            <a:endParaRPr lang="en-US"/>
          </a:p>
        </p:txBody>
      </p:sp>
    </p:spTree>
    <p:extLst>
      <p:ext uri="{BB962C8B-B14F-4D97-AF65-F5344CB8AC3E}">
        <p14:creationId xmlns:p14="http://schemas.microsoft.com/office/powerpoint/2010/main" val="2198131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ＭＳ Ｐゴシック"/>
                <a:cs typeface="ＭＳ Ｐゴシック"/>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ＭＳ Ｐゴシック"/>
                <a:cs typeface="ＭＳ Ｐゴシック"/>
              </a:defRPr>
            </a:lvl1pPr>
          </a:lstStyle>
          <a:p>
            <a:pPr>
              <a:defRPr/>
            </a:pPr>
            <a:fld id="{61860475-E53A-46C1-9687-CA7132DF4E41}" type="datetimeFigureOut">
              <a:rPr lang="en-US"/>
              <a:pPr>
                <a:defRPr/>
              </a:pPr>
              <a:t>10/27/2020</a:t>
            </a:fld>
            <a:endParaRPr lang="en-US"/>
          </a:p>
        </p:txBody>
      </p:sp>
      <p:sp>
        <p:nvSpPr>
          <p:cNvPr id="4" name="Slide Image Placeholder 3"/>
          <p:cNvSpPr>
            <a:spLocks noGrp="1" noRot="1" noChangeAspect="1"/>
          </p:cNvSpPr>
          <p:nvPr>
            <p:ph type="sldImg" idx="2"/>
          </p:nvPr>
        </p:nvSpPr>
        <p:spPr>
          <a:xfrm>
            <a:off x="1340768" y="1115616"/>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ＭＳ Ｐゴシック"/>
                <a:cs typeface="ＭＳ Ｐゴシック"/>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ＭＳ Ｐゴシック"/>
                <a:cs typeface="ＭＳ Ｐゴシック"/>
              </a:defRPr>
            </a:lvl1pPr>
          </a:lstStyle>
          <a:p>
            <a:pPr>
              <a:defRPr/>
            </a:pPr>
            <a:fld id="{C1598E81-8B3B-4484-A9F9-ED00D8B3CC2C}" type="slidenum">
              <a:rPr lang="en-US"/>
              <a:pPr>
                <a:defRPr/>
              </a:pPr>
              <a:t>‹#›</a:t>
            </a:fld>
            <a:endParaRPr lang="en-US"/>
          </a:p>
        </p:txBody>
      </p:sp>
    </p:spTree>
    <p:extLst>
      <p:ext uri="{BB962C8B-B14F-4D97-AF65-F5344CB8AC3E}">
        <p14:creationId xmlns:p14="http://schemas.microsoft.com/office/powerpoint/2010/main" val="20541146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ＭＳ Ｐゴシック"/>
      </a:defRPr>
    </a:lvl1pPr>
    <a:lvl2pPr marL="457200" algn="l" rtl="0" eaLnBrk="0" fontAlgn="base" hangingPunct="0">
      <a:spcBef>
        <a:spcPct val="30000"/>
      </a:spcBef>
      <a:spcAft>
        <a:spcPct val="0"/>
      </a:spcAft>
      <a:defRPr sz="1200" kern="1200">
        <a:solidFill>
          <a:schemeClr val="tx1"/>
        </a:solidFill>
        <a:latin typeface="+mn-lt"/>
        <a:ea typeface="+mn-ea"/>
        <a:cs typeface="ＭＳ Ｐゴシック"/>
      </a:defRPr>
    </a:lvl2pPr>
    <a:lvl3pPr marL="914400" algn="l" rtl="0" eaLnBrk="0" fontAlgn="base" hangingPunct="0">
      <a:spcBef>
        <a:spcPct val="30000"/>
      </a:spcBef>
      <a:spcAft>
        <a:spcPct val="0"/>
      </a:spcAft>
      <a:defRPr sz="1200" kern="1200">
        <a:solidFill>
          <a:schemeClr val="tx1"/>
        </a:solidFill>
        <a:latin typeface="+mn-lt"/>
        <a:ea typeface="+mn-ea"/>
        <a:cs typeface="ＭＳ Ｐゴシック"/>
      </a:defRPr>
    </a:lvl3pPr>
    <a:lvl4pPr marL="1371600" algn="l" rtl="0" eaLnBrk="0" fontAlgn="base" hangingPunct="0">
      <a:spcBef>
        <a:spcPct val="30000"/>
      </a:spcBef>
      <a:spcAft>
        <a:spcPct val="0"/>
      </a:spcAft>
      <a:defRPr sz="1200" kern="1200">
        <a:solidFill>
          <a:schemeClr val="tx1"/>
        </a:solidFill>
        <a:latin typeface="+mn-lt"/>
        <a:ea typeface="+mn-ea"/>
        <a:cs typeface="ＭＳ Ｐゴシック"/>
      </a:defRPr>
    </a:lvl4pPr>
    <a:lvl5pPr marL="1828800" algn="l" rtl="0" eaLnBrk="0" fontAlgn="base" hangingPunct="0">
      <a:spcBef>
        <a:spcPct val="30000"/>
      </a:spcBef>
      <a:spcAft>
        <a:spcPct val="0"/>
      </a:spcAft>
      <a:defRPr sz="1200" kern="1200">
        <a:solidFill>
          <a:schemeClr val="tx1"/>
        </a:solidFill>
        <a:latin typeface="+mn-lt"/>
        <a:ea typeface="+mn-ea"/>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41438" y="1116013"/>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1598E81-8B3B-4484-A9F9-ED00D8B3CC2C}" type="slidenum">
              <a:rPr lang="en-US" smtClean="0"/>
              <a:pPr>
                <a:defRPr/>
              </a:pPr>
              <a:t>1</a:t>
            </a:fld>
            <a:endParaRPr lang="en-US"/>
          </a:p>
        </p:txBody>
      </p:sp>
    </p:spTree>
    <p:extLst>
      <p:ext uri="{BB962C8B-B14F-4D97-AF65-F5344CB8AC3E}">
        <p14:creationId xmlns:p14="http://schemas.microsoft.com/office/powerpoint/2010/main" val="1009463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41438" y="1116013"/>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1598E81-8B3B-4484-A9F9-ED00D8B3CC2C}" type="slidenum">
              <a:rPr lang="en-US" smtClean="0"/>
              <a:pPr>
                <a:defRPr/>
              </a:pPr>
              <a:t>2</a:t>
            </a:fld>
            <a:endParaRPr lang="en-US"/>
          </a:p>
        </p:txBody>
      </p:sp>
    </p:spTree>
    <p:extLst>
      <p:ext uri="{BB962C8B-B14F-4D97-AF65-F5344CB8AC3E}">
        <p14:creationId xmlns:p14="http://schemas.microsoft.com/office/powerpoint/2010/main" val="1009463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en-US" altLang="ja-JP"/>
              <a:t>Click to edit Master title style</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a:t>Click to edit Master subtitle style</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FD5E13CE-8692-D44B-AD4D-F6444689AC15}" type="datetime1">
              <a:rPr lang="en-US" altLang="ja-JP" smtClean="0"/>
              <a:t>10/27/2020</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6234C4BD-0E4F-4B7C-8322-85314FE4DD41}" type="slidenum">
              <a:rPr lang="ja-JP" altLang="en-US" smtClean="0"/>
              <a:pPr>
                <a:defRPr/>
              </a:pPr>
              <a:t>‹#›</a:t>
            </a:fld>
            <a:endParaRPr lang="ja-JP" altLang="en-US"/>
          </a:p>
        </p:txBody>
      </p:sp>
    </p:spTree>
    <p:extLst>
      <p:ext uri="{BB962C8B-B14F-4D97-AF65-F5344CB8AC3E}">
        <p14:creationId xmlns:p14="http://schemas.microsoft.com/office/powerpoint/2010/main" val="709595187"/>
      </p:ext>
    </p:extLst>
  </p:cSld>
  <p:clrMapOvr>
    <a:masterClrMapping/>
  </p:clrMapOvr>
  <p:transition spd="med">
    <p:wipe/>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Click to edit Master title style</a:t>
            </a:r>
            <a:endParaRPr lang="ja-JP" altLang="en-US"/>
          </a:p>
        </p:txBody>
      </p:sp>
      <p:sp>
        <p:nvSpPr>
          <p:cNvPr id="3" name="縦書きテキスト プレースホルダ 2"/>
          <p:cNvSpPr>
            <a:spLocks noGrp="1"/>
          </p:cNvSpPr>
          <p:nvPr>
            <p:ph type="body" orient="vert" idx="1"/>
          </p:nvPr>
        </p:nvSpPr>
        <p:spPr/>
        <p:txBody>
          <a:bodyPr vert="eaVert"/>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FD5E13CE-8692-D44B-AD4D-F6444689AC15}" type="datetime1">
              <a:rPr lang="en-US" altLang="ja-JP" smtClean="0"/>
              <a:t>10/27/2020</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6234C4BD-0E4F-4B7C-8322-85314FE4DD41}" type="slidenum">
              <a:rPr lang="ja-JP" altLang="en-US" smtClean="0"/>
              <a:pPr>
                <a:defRPr/>
              </a:pPr>
              <a:t>‹#›</a:t>
            </a:fld>
            <a:endParaRPr lang="ja-JP" altLang="en-US"/>
          </a:p>
        </p:txBody>
      </p:sp>
    </p:spTree>
    <p:extLst>
      <p:ext uri="{BB962C8B-B14F-4D97-AF65-F5344CB8AC3E}">
        <p14:creationId xmlns:p14="http://schemas.microsoft.com/office/powerpoint/2010/main" val="1373540250"/>
      </p:ext>
    </p:extLst>
  </p:cSld>
  <p:clrMapOvr>
    <a:masterClrMapping/>
  </p:clrMapOvr>
  <p:transition spd="med">
    <p:wipe/>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en-US" altLang="ja-JP"/>
              <a:t>Click to edit Master title style</a:t>
            </a:r>
            <a:endParaRPr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FD5E13CE-8692-D44B-AD4D-F6444689AC15}" type="datetime1">
              <a:rPr lang="en-US" altLang="ja-JP" smtClean="0"/>
              <a:t>10/27/2020</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6234C4BD-0E4F-4B7C-8322-85314FE4DD41}" type="slidenum">
              <a:rPr lang="ja-JP" altLang="en-US" smtClean="0"/>
              <a:pPr>
                <a:defRPr/>
              </a:pPr>
              <a:t>‹#›</a:t>
            </a:fld>
            <a:endParaRPr lang="ja-JP" altLang="en-US"/>
          </a:p>
        </p:txBody>
      </p:sp>
    </p:spTree>
    <p:extLst>
      <p:ext uri="{BB962C8B-B14F-4D97-AF65-F5344CB8AC3E}">
        <p14:creationId xmlns:p14="http://schemas.microsoft.com/office/powerpoint/2010/main" val="2590016308"/>
      </p:ext>
    </p:extLst>
  </p:cSld>
  <p:clrMapOvr>
    <a:masterClrMapping/>
  </p:clrMapOvr>
  <p:transition spd="med">
    <p:wip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Click to edit Master title style</a:t>
            </a:r>
            <a:endParaRPr lang="ja-JP" altLang="en-US"/>
          </a:p>
        </p:txBody>
      </p:sp>
      <p:sp>
        <p:nvSpPr>
          <p:cNvPr id="3" name="コンテンツ プレースホルダ 2"/>
          <p:cNvSpPr>
            <a:spLocks noGrp="1"/>
          </p:cNvSpPr>
          <p:nvPr>
            <p:ph idx="1"/>
          </p:nvPr>
        </p:nvSpPr>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FD5E13CE-8692-D44B-AD4D-F6444689AC15}" type="datetime1">
              <a:rPr lang="en-US" altLang="ja-JP" smtClean="0"/>
              <a:t>10/27/2020</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6234C4BD-0E4F-4B7C-8322-85314FE4DD41}" type="slidenum">
              <a:rPr lang="ja-JP" altLang="en-US" smtClean="0"/>
              <a:pPr>
                <a:defRPr/>
              </a:pPr>
              <a:t>‹#›</a:t>
            </a:fld>
            <a:endParaRPr lang="ja-JP" altLang="en-US"/>
          </a:p>
        </p:txBody>
      </p:sp>
    </p:spTree>
    <p:extLst>
      <p:ext uri="{BB962C8B-B14F-4D97-AF65-F5344CB8AC3E}">
        <p14:creationId xmlns:p14="http://schemas.microsoft.com/office/powerpoint/2010/main" val="497441209"/>
      </p:ext>
    </p:extLst>
  </p:cSld>
  <p:clrMapOvr>
    <a:masterClrMapping/>
  </p:clrMapOvr>
  <p:transition spd="med">
    <p:wip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85800" y="2927422"/>
            <a:ext cx="7772400" cy="1362075"/>
          </a:xfrm>
        </p:spPr>
        <p:txBody>
          <a:bodyPr anchor="t"/>
          <a:lstStyle>
            <a:lvl1pPr algn="l">
              <a:defRPr sz="4000" b="0" cap="none"/>
            </a:lvl1pPr>
          </a:lstStyle>
          <a:p>
            <a:r>
              <a:rPr lang="en-US" altLang="ja-JP" dirty="0"/>
              <a:t>Click to edit master title style</a:t>
            </a:r>
            <a:endParaRPr lang="ja-JP" altLang="en-US"/>
          </a:p>
        </p:txBody>
      </p:sp>
      <p:sp>
        <p:nvSpPr>
          <p:cNvPr id="3" name="テキスト プレースホルダ 2"/>
          <p:cNvSpPr>
            <a:spLocks noGrp="1"/>
          </p:cNvSpPr>
          <p:nvPr>
            <p:ph type="body" idx="1"/>
          </p:nvPr>
        </p:nvSpPr>
        <p:spPr>
          <a:xfrm>
            <a:off x="685800" y="4386191"/>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Edit Master text styles</a:t>
            </a:r>
          </a:p>
        </p:txBody>
      </p:sp>
      <p:sp>
        <p:nvSpPr>
          <p:cNvPr id="4" name="日付プレースホルダ 3"/>
          <p:cNvSpPr>
            <a:spLocks noGrp="1"/>
          </p:cNvSpPr>
          <p:nvPr>
            <p:ph type="dt" sz="half" idx="10"/>
          </p:nvPr>
        </p:nvSpPr>
        <p:spPr/>
        <p:txBody>
          <a:bodyPr/>
          <a:lstStyle>
            <a:lvl1pPr>
              <a:defRPr/>
            </a:lvl1pPr>
          </a:lstStyle>
          <a:p>
            <a:pPr>
              <a:defRPr/>
            </a:pPr>
            <a:fld id="{FD5E13CE-8692-D44B-AD4D-F6444689AC15}" type="datetime1">
              <a:rPr lang="en-US" altLang="ja-JP" smtClean="0"/>
              <a:t>10/27/2020</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6234C4BD-0E4F-4B7C-8322-85314FE4DD41}" type="slidenum">
              <a:rPr lang="ja-JP" altLang="en-US" smtClean="0"/>
              <a:pPr>
                <a:defRPr/>
              </a:pPr>
              <a:t>‹#›</a:t>
            </a:fld>
            <a:endParaRPr lang="ja-JP" altLang="en-US"/>
          </a:p>
        </p:txBody>
      </p:sp>
    </p:spTree>
    <p:extLst>
      <p:ext uri="{BB962C8B-B14F-4D97-AF65-F5344CB8AC3E}">
        <p14:creationId xmlns:p14="http://schemas.microsoft.com/office/powerpoint/2010/main" val="175655725"/>
      </p:ext>
    </p:extLst>
  </p:cSld>
  <p:clrMapOvr>
    <a:masterClrMapping/>
  </p:clrMapOvr>
  <p:transition spd="med">
    <p:wipe/>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Click to edit Master title style</a:t>
            </a:r>
            <a:endParaRPr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FD5E13CE-8692-D44B-AD4D-F6444689AC15}" type="datetime1">
              <a:rPr lang="en-US" altLang="ja-JP" smtClean="0"/>
              <a:t>10/27/2020</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6234C4BD-0E4F-4B7C-8322-85314FE4DD41}" type="slidenum">
              <a:rPr lang="ja-JP" altLang="en-US" smtClean="0"/>
              <a:pPr>
                <a:defRPr/>
              </a:pPr>
              <a:t>‹#›</a:t>
            </a:fld>
            <a:endParaRPr lang="ja-JP" altLang="en-US"/>
          </a:p>
        </p:txBody>
      </p:sp>
    </p:spTree>
    <p:extLst>
      <p:ext uri="{BB962C8B-B14F-4D97-AF65-F5344CB8AC3E}">
        <p14:creationId xmlns:p14="http://schemas.microsoft.com/office/powerpoint/2010/main" val="3010131468"/>
      </p:ext>
    </p:extLst>
  </p:cSld>
  <p:clrMapOvr>
    <a:masterClrMapping/>
  </p:clrMapOvr>
  <p:transition spd="med">
    <p:wipe/>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en-US" altLang="ja-JP"/>
              <a:t>Click to edit Master title style</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Edit Master text styles</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Edit Master text styles</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FD5E13CE-8692-D44B-AD4D-F6444689AC15}" type="datetime1">
              <a:rPr lang="en-US" altLang="ja-JP" smtClean="0"/>
              <a:t>10/27/2020</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pPr>
              <a:defRPr/>
            </a:pPr>
            <a:fld id="{6234C4BD-0E4F-4B7C-8322-85314FE4DD41}" type="slidenum">
              <a:rPr lang="ja-JP" altLang="en-US" smtClean="0"/>
              <a:pPr>
                <a:defRPr/>
              </a:pPr>
              <a:t>‹#›</a:t>
            </a:fld>
            <a:endParaRPr lang="ja-JP" altLang="en-US"/>
          </a:p>
        </p:txBody>
      </p:sp>
    </p:spTree>
    <p:extLst>
      <p:ext uri="{BB962C8B-B14F-4D97-AF65-F5344CB8AC3E}">
        <p14:creationId xmlns:p14="http://schemas.microsoft.com/office/powerpoint/2010/main" val="1909326613"/>
      </p:ext>
    </p:extLst>
  </p:cSld>
  <p:clrMapOvr>
    <a:masterClrMapping/>
  </p:clrMapOvr>
  <p:transition spd="med">
    <p:wipe/>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Click to edit Master title style</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FD5E13CE-8692-D44B-AD4D-F6444689AC15}" type="datetime1">
              <a:rPr lang="en-US" altLang="ja-JP" smtClean="0"/>
              <a:t>10/27/2020</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pPr>
              <a:defRPr/>
            </a:pPr>
            <a:fld id="{6234C4BD-0E4F-4B7C-8322-85314FE4DD41}" type="slidenum">
              <a:rPr lang="ja-JP" altLang="en-US" smtClean="0"/>
              <a:pPr>
                <a:defRPr/>
              </a:pPr>
              <a:t>‹#›</a:t>
            </a:fld>
            <a:endParaRPr lang="ja-JP" altLang="en-US"/>
          </a:p>
        </p:txBody>
      </p:sp>
    </p:spTree>
    <p:extLst>
      <p:ext uri="{BB962C8B-B14F-4D97-AF65-F5344CB8AC3E}">
        <p14:creationId xmlns:p14="http://schemas.microsoft.com/office/powerpoint/2010/main" val="1275506238"/>
      </p:ext>
    </p:extLst>
  </p:cSld>
  <p:clrMapOvr>
    <a:masterClrMapping/>
  </p:clrMapOvr>
  <p:transition spd="med">
    <p:wipe/>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FD5E13CE-8692-D44B-AD4D-F6444689AC15}" type="datetime1">
              <a:rPr lang="en-US" altLang="ja-JP" smtClean="0"/>
              <a:t>10/27/2020</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pPr>
              <a:defRPr/>
            </a:pPr>
            <a:fld id="{6234C4BD-0E4F-4B7C-8322-85314FE4DD41}" type="slidenum">
              <a:rPr lang="ja-JP" altLang="en-US" smtClean="0"/>
              <a:pPr>
                <a:defRPr/>
              </a:pPr>
              <a:t>‹#›</a:t>
            </a:fld>
            <a:endParaRPr lang="ja-JP" altLang="en-US"/>
          </a:p>
        </p:txBody>
      </p:sp>
    </p:spTree>
    <p:extLst>
      <p:ext uri="{BB962C8B-B14F-4D97-AF65-F5344CB8AC3E}">
        <p14:creationId xmlns:p14="http://schemas.microsoft.com/office/powerpoint/2010/main" val="1569503592"/>
      </p:ext>
    </p:extLst>
  </p:cSld>
  <p:clrMapOvr>
    <a:masterClrMapping/>
  </p:clrMapOvr>
  <p:transition spd="med">
    <p:wipe/>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Edit Master text styles</a:t>
            </a:r>
          </a:p>
        </p:txBody>
      </p:sp>
      <p:sp>
        <p:nvSpPr>
          <p:cNvPr id="5" name="日付プレースホルダ 3"/>
          <p:cNvSpPr>
            <a:spLocks noGrp="1"/>
          </p:cNvSpPr>
          <p:nvPr>
            <p:ph type="dt" sz="half" idx="10"/>
          </p:nvPr>
        </p:nvSpPr>
        <p:spPr/>
        <p:txBody>
          <a:bodyPr/>
          <a:lstStyle>
            <a:lvl1pPr>
              <a:defRPr/>
            </a:lvl1pPr>
          </a:lstStyle>
          <a:p>
            <a:pPr>
              <a:defRPr/>
            </a:pPr>
            <a:fld id="{FD5E13CE-8692-D44B-AD4D-F6444689AC15}" type="datetime1">
              <a:rPr lang="en-US" altLang="ja-JP" smtClean="0"/>
              <a:t>10/27/2020</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6234C4BD-0E4F-4B7C-8322-85314FE4DD41}" type="slidenum">
              <a:rPr lang="ja-JP" altLang="en-US" smtClean="0"/>
              <a:pPr>
                <a:defRPr/>
              </a:pPr>
              <a:t>‹#›</a:t>
            </a:fld>
            <a:endParaRPr lang="ja-JP" altLang="en-US"/>
          </a:p>
        </p:txBody>
      </p:sp>
    </p:spTree>
    <p:extLst>
      <p:ext uri="{BB962C8B-B14F-4D97-AF65-F5344CB8AC3E}">
        <p14:creationId xmlns:p14="http://schemas.microsoft.com/office/powerpoint/2010/main" val="1281425329"/>
      </p:ext>
    </p:extLst>
  </p:cSld>
  <p:clrMapOvr>
    <a:masterClrMapping/>
  </p:clrMapOvr>
  <p:transition spd="med">
    <p:wipe/>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タイトル 1"/>
          <p:cNvSpPr>
            <a:spLocks noGrp="1"/>
          </p:cNvSpPr>
          <p:nvPr>
            <p:ph type="title"/>
          </p:nvPr>
        </p:nvSpPr>
        <p:spPr>
          <a:xfrm>
            <a:off x="488269" y="719704"/>
            <a:ext cx="2287588" cy="1337695"/>
          </a:xfrm>
        </p:spPr>
        <p:txBody>
          <a:bodyPr anchor="b"/>
          <a:lstStyle>
            <a:lvl1pPr algn="l">
              <a:defRPr sz="2000" b="0">
                <a:latin typeface="Times New Roman" panose="02020603050405020304" pitchFamily="18" charset="0"/>
                <a:cs typeface="Times New Roman" panose="02020603050405020304" pitchFamily="18" charset="0"/>
              </a:defRPr>
            </a:lvl1pPr>
          </a:lstStyle>
          <a:p>
            <a:r>
              <a:rPr lang="en-US" altLang="ja-JP"/>
              <a:t>Click to edit Master title style</a:t>
            </a:r>
            <a:endParaRPr lang="ja-JP" altLang="en-US"/>
          </a:p>
        </p:txBody>
      </p:sp>
      <p:sp>
        <p:nvSpPr>
          <p:cNvPr id="3" name="図プレースホルダ 2"/>
          <p:cNvSpPr>
            <a:spLocks noGrp="1"/>
          </p:cNvSpPr>
          <p:nvPr>
            <p:ph type="pic" idx="1" hasCustomPrompt="1"/>
          </p:nvPr>
        </p:nvSpPr>
        <p:spPr>
          <a:xfrm>
            <a:off x="3200400" y="969169"/>
            <a:ext cx="5486400" cy="4370274"/>
          </a:xfrm>
        </p:spPr>
        <p:txBody>
          <a:bodyPr rtlCol="0">
            <a:normAutofit/>
          </a:bodyPr>
          <a:lstStyle>
            <a:lvl1pPr marL="0" indent="0">
              <a:buNone/>
              <a:defRPr sz="3200" b="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dirty="0"/>
              <a:t>Picture</a:t>
            </a:r>
            <a:endParaRPr lang="ja-JP" altLang="en-US" noProof="0"/>
          </a:p>
        </p:txBody>
      </p:sp>
      <p:sp>
        <p:nvSpPr>
          <p:cNvPr id="4" name="テキスト プレースホルダ 3"/>
          <p:cNvSpPr>
            <a:spLocks noGrp="1"/>
          </p:cNvSpPr>
          <p:nvPr>
            <p:ph type="body" sz="half" idx="2"/>
          </p:nvPr>
        </p:nvSpPr>
        <p:spPr>
          <a:xfrm>
            <a:off x="457200" y="2319053"/>
            <a:ext cx="2318657" cy="302039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Edit Master text styles</a:t>
            </a:r>
          </a:p>
        </p:txBody>
      </p:sp>
      <p:sp>
        <p:nvSpPr>
          <p:cNvPr id="5" name="日付プレースホルダ 3"/>
          <p:cNvSpPr>
            <a:spLocks noGrp="1"/>
          </p:cNvSpPr>
          <p:nvPr>
            <p:ph type="dt" sz="half" idx="10"/>
          </p:nvPr>
        </p:nvSpPr>
        <p:spPr/>
        <p:txBody>
          <a:bodyPr/>
          <a:lstStyle>
            <a:lvl1pPr>
              <a:defRPr/>
            </a:lvl1pPr>
          </a:lstStyle>
          <a:p>
            <a:pPr>
              <a:defRPr/>
            </a:pPr>
            <a:fld id="{FD5E13CE-8692-D44B-AD4D-F6444689AC15}" type="datetime1">
              <a:rPr lang="en-US" altLang="ja-JP" smtClean="0"/>
              <a:t>10/27/2020</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6234C4BD-0E4F-4B7C-8322-85314FE4DD41}" type="slidenum">
              <a:rPr lang="ja-JP" altLang="en-US" smtClean="0"/>
              <a:pPr>
                <a:defRPr/>
              </a:pPr>
              <a:t>‹#›</a:t>
            </a:fld>
            <a:endParaRPr lang="ja-JP" altLang="en-US"/>
          </a:p>
        </p:txBody>
      </p:sp>
    </p:spTree>
    <p:extLst>
      <p:ext uri="{BB962C8B-B14F-4D97-AF65-F5344CB8AC3E}">
        <p14:creationId xmlns:p14="http://schemas.microsoft.com/office/powerpoint/2010/main" val="1094078297"/>
      </p:ext>
    </p:extLst>
  </p:cSld>
  <p:clrMapOvr>
    <a:masterClrMapping/>
  </p:clrMapOvr>
  <p:transition spd="med">
    <p:wipe/>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正方形/長方形 7"/>
          <p:cNvSpPr/>
          <p:nvPr/>
        </p:nvSpPr>
        <p:spPr>
          <a:xfrm>
            <a:off x="0" y="6057875"/>
            <a:ext cx="9144000" cy="792088"/>
          </a:xfrm>
          <a:prstGeom prst="rect">
            <a:avLst/>
          </a:prstGeom>
          <a:gradFill flip="none" rotWithShape="1">
            <a:gsLst>
              <a:gs pos="0">
                <a:srgbClr val="5E9EFF"/>
              </a:gs>
              <a:gs pos="80000">
                <a:srgbClr val="85C2FF">
                  <a:alpha val="0"/>
                </a:srgbClr>
              </a:gs>
              <a:gs pos="100000">
                <a:srgbClr val="85C2FF">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ja-JP" altLang="en-US"/>
          </a:p>
        </p:txBody>
      </p:sp>
      <p:sp>
        <p:nvSpPr>
          <p:cNvPr id="1029" name="タイトル プレースホルダ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ja-JP" altLang="en-US"/>
          </a:p>
        </p:txBody>
      </p:sp>
      <p:sp>
        <p:nvSpPr>
          <p:cNvPr id="1030" name="テキスト プレースホル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ja-JP" altLang="en-US" dirty="0"/>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cs typeface="+mn-cs"/>
              </a:defRPr>
            </a:lvl1pPr>
          </a:lstStyle>
          <a:p>
            <a:pPr>
              <a:defRPr/>
            </a:pPr>
            <a:fld id="{FD5E13CE-8692-D44B-AD4D-F6444689AC15}" type="datetime1">
              <a:rPr lang="en-US" altLang="ja-JP" smtClean="0"/>
              <a:t>10/27/2020</a:t>
            </a:fld>
            <a:endParaRPr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fld id="{6234C4BD-0E4F-4B7C-8322-85314FE4DD41}" type="slidenum">
              <a:rPr lang="ja-JP" altLang="en-US" smtClean="0"/>
              <a:pPr>
                <a:defRPr/>
              </a:pPr>
              <a:t>‹#›</a:t>
            </a:fld>
            <a:endParaRPr lang="ja-JP" altLang="en-US"/>
          </a:p>
        </p:txBody>
      </p:sp>
      <p:pic>
        <p:nvPicPr>
          <p:cNvPr id="9" name="Picture 4" descr="Image result for aiub logo"/>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0" y="6141599"/>
            <a:ext cx="724917" cy="73183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702307" y="6057875"/>
            <a:ext cx="4580678" cy="830997"/>
          </a:xfrm>
          <a:prstGeom prst="rect">
            <a:avLst/>
          </a:prstGeom>
        </p:spPr>
        <p:txBody>
          <a:bodyPr wrap="none">
            <a:spAutoFit/>
          </a:bodyPr>
          <a:lstStyle/>
          <a:p>
            <a:pPr algn="l" eaLnBrk="1" latinLnBrk="1" hangingPunct="1"/>
            <a:endParaRPr lang="en-US" altLang="ja-JP" sz="1600" b="1" i="0" baseline="0" dirty="0">
              <a:solidFill>
                <a:srgbClr val="FF6600"/>
              </a:solidFill>
              <a:latin typeface="Cambria" panose="02040503050406030204" pitchFamily="18" charset="0"/>
              <a:ea typeface="ＭＳ 明朝" panose="02020609040205080304" pitchFamily="17" charset="-128"/>
              <a:cs typeface="Times New Roman" panose="02020603050405020304" pitchFamily="18" charset="0"/>
            </a:endParaRPr>
          </a:p>
          <a:p>
            <a:pPr algn="l" eaLnBrk="1" latinLnBrk="1" hangingPunct="1"/>
            <a:r>
              <a:rPr lang="en-US" altLang="ja-JP" sz="1600" b="1" i="0" baseline="0" dirty="0">
                <a:solidFill>
                  <a:srgbClr val="FF6600"/>
                </a:solidFill>
                <a:latin typeface="Cambria" panose="02040503050406030204" pitchFamily="18" charset="0"/>
                <a:ea typeface="ＭＳ 明朝" panose="02020609040205080304" pitchFamily="17" charset="-128"/>
                <a:cs typeface="Times New Roman" panose="02020603050405020304" pitchFamily="18" charset="0"/>
              </a:rPr>
              <a:t>Faculty of Engineering</a:t>
            </a:r>
            <a:endParaRPr lang="en-US" altLang="ja-JP" sz="1600" b="1" i="0" dirty="0">
              <a:solidFill>
                <a:srgbClr val="FF6600"/>
              </a:solidFill>
              <a:latin typeface="Cambria" panose="02040503050406030204" pitchFamily="18" charset="0"/>
              <a:ea typeface="ＭＳ 明朝" panose="02020609040205080304" pitchFamily="17" charset="-128"/>
              <a:cs typeface="Times New Roman" panose="02020603050405020304" pitchFamily="18" charset="0"/>
            </a:endParaRPr>
          </a:p>
          <a:p>
            <a:pPr algn="l" eaLnBrk="1" latinLnBrk="1" hangingPunct="1"/>
            <a:r>
              <a:rPr lang="en-US" altLang="ja-JP" sz="1600" b="1" i="0" dirty="0">
                <a:solidFill>
                  <a:schemeClr val="tx1"/>
                </a:solidFill>
                <a:latin typeface="Cambria" panose="02040503050406030204" pitchFamily="18" charset="0"/>
                <a:ea typeface="ＭＳ 明朝" panose="02020609040205080304" pitchFamily="17" charset="-128"/>
                <a:cs typeface="Times New Roman" panose="02020603050405020304" pitchFamily="18" charset="0"/>
              </a:rPr>
              <a:t>American</a:t>
            </a:r>
            <a:r>
              <a:rPr lang="en-US" altLang="ja-JP" sz="1600" b="1" i="0" baseline="0" dirty="0">
                <a:solidFill>
                  <a:schemeClr val="tx1"/>
                </a:solidFill>
                <a:latin typeface="Cambria" panose="02040503050406030204" pitchFamily="18" charset="0"/>
                <a:ea typeface="ＭＳ 明朝" panose="02020609040205080304" pitchFamily="17" charset="-128"/>
                <a:cs typeface="Times New Roman" panose="02020603050405020304" pitchFamily="18" charset="0"/>
              </a:rPr>
              <a:t> International University-Bangladesh</a:t>
            </a:r>
            <a:endParaRPr lang="en-US" altLang="ja-JP" sz="1600" b="1" i="0" dirty="0">
              <a:solidFill>
                <a:schemeClr val="tx1"/>
              </a:solidFill>
              <a:latin typeface="Cambria" panose="02040503050406030204" pitchFamily="18" charset="0"/>
              <a:ea typeface="ＭＳ 明朝" panose="02020609040205080304" pitchFamily="17" charset="-128"/>
              <a:cs typeface="Times New Roman" panose="02020603050405020304" pitchFamily="18" charset="0"/>
            </a:endParaRPr>
          </a:p>
        </p:txBody>
      </p:sp>
      <p:sp>
        <p:nvSpPr>
          <p:cNvPr id="11" name="正方形/長方形 7">
            <a:extLst>
              <a:ext uri="{FF2B5EF4-FFF2-40B4-BE49-F238E27FC236}">
                <a16:creationId xmlns:a16="http://schemas.microsoft.com/office/drawing/2014/main" id="{426F265F-2D83-2C4E-9986-1636C3CA93A1}"/>
              </a:ext>
            </a:extLst>
          </p:cNvPr>
          <p:cNvSpPr/>
          <p:nvPr userDrawn="1"/>
        </p:nvSpPr>
        <p:spPr>
          <a:xfrm>
            <a:off x="0" y="6057875"/>
            <a:ext cx="9144000" cy="792088"/>
          </a:xfrm>
          <a:prstGeom prst="rect">
            <a:avLst/>
          </a:prstGeom>
          <a:gradFill flip="none" rotWithShape="1">
            <a:gsLst>
              <a:gs pos="0">
                <a:srgbClr val="5E9EFF"/>
              </a:gs>
              <a:gs pos="80000">
                <a:srgbClr val="85C2FF">
                  <a:alpha val="0"/>
                </a:srgbClr>
              </a:gs>
              <a:gs pos="100000">
                <a:srgbClr val="85C2FF">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ja-JP" altLang="en-US"/>
          </a:p>
        </p:txBody>
      </p:sp>
      <p:pic>
        <p:nvPicPr>
          <p:cNvPr id="12" name="Picture 4" descr="Image result for aiub logo">
            <a:extLst>
              <a:ext uri="{FF2B5EF4-FFF2-40B4-BE49-F238E27FC236}">
                <a16:creationId xmlns:a16="http://schemas.microsoft.com/office/drawing/2014/main" id="{18D461FB-69CA-D54E-B674-FD789E917556}"/>
              </a:ext>
            </a:extLst>
          </p:cNvPr>
          <p:cNvPicPr>
            <a:picLocks noChangeAspect="1" noChangeArrowheads="1"/>
          </p:cNvPicPr>
          <p:nvPr userDrawn="1"/>
        </p:nvPicPr>
        <p:blipFill>
          <a:blip r:embed="rId13" cstate="email">
            <a:extLst>
              <a:ext uri="{28A0092B-C50C-407E-A947-70E740481C1C}">
                <a14:useLocalDpi xmlns:a14="http://schemas.microsoft.com/office/drawing/2010/main"/>
              </a:ext>
            </a:extLst>
          </a:blip>
          <a:srcRect/>
          <a:stretch>
            <a:fillRect/>
          </a:stretch>
        </p:blipFill>
        <p:spPr bwMode="auto">
          <a:xfrm>
            <a:off x="0" y="6141599"/>
            <a:ext cx="724917" cy="731837"/>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7DA05D3F-32C4-0146-9913-0A224A3EFB1D}"/>
              </a:ext>
            </a:extLst>
          </p:cNvPr>
          <p:cNvSpPr/>
          <p:nvPr userDrawn="1"/>
        </p:nvSpPr>
        <p:spPr>
          <a:xfrm>
            <a:off x="702307" y="6057875"/>
            <a:ext cx="4580678" cy="830997"/>
          </a:xfrm>
          <a:prstGeom prst="rect">
            <a:avLst/>
          </a:prstGeom>
        </p:spPr>
        <p:txBody>
          <a:bodyPr wrap="none">
            <a:spAutoFit/>
          </a:bodyPr>
          <a:lstStyle/>
          <a:p>
            <a:pPr algn="l" eaLnBrk="1" latinLnBrk="1" hangingPunct="1"/>
            <a:endParaRPr lang="en-US" altLang="ja-JP" sz="1600" b="1" i="0" baseline="0" dirty="0">
              <a:solidFill>
                <a:srgbClr val="FF6600"/>
              </a:solidFill>
              <a:latin typeface="Cambria" panose="02040503050406030204" pitchFamily="18" charset="0"/>
              <a:ea typeface="ＭＳ 明朝" panose="02020609040205080304" pitchFamily="17" charset="-128"/>
              <a:cs typeface="Times New Roman" panose="02020603050405020304" pitchFamily="18" charset="0"/>
            </a:endParaRPr>
          </a:p>
          <a:p>
            <a:pPr algn="l" eaLnBrk="1" latinLnBrk="1" hangingPunct="1"/>
            <a:r>
              <a:rPr lang="en-US" altLang="ja-JP" sz="1600" b="1" i="0" baseline="0" dirty="0">
                <a:solidFill>
                  <a:srgbClr val="FF6600"/>
                </a:solidFill>
                <a:latin typeface="Cambria" panose="02040503050406030204" pitchFamily="18" charset="0"/>
                <a:ea typeface="ＭＳ 明朝" panose="02020609040205080304" pitchFamily="17" charset="-128"/>
                <a:cs typeface="Times New Roman" panose="02020603050405020304" pitchFamily="18" charset="0"/>
              </a:rPr>
              <a:t>Faculty of Engineering</a:t>
            </a:r>
            <a:endParaRPr lang="en-US" altLang="ja-JP" sz="1600" b="1" i="0" dirty="0">
              <a:solidFill>
                <a:srgbClr val="FF6600"/>
              </a:solidFill>
              <a:latin typeface="Cambria" panose="02040503050406030204" pitchFamily="18" charset="0"/>
              <a:ea typeface="ＭＳ 明朝" panose="02020609040205080304" pitchFamily="17" charset="-128"/>
              <a:cs typeface="Times New Roman" panose="02020603050405020304" pitchFamily="18" charset="0"/>
            </a:endParaRPr>
          </a:p>
          <a:p>
            <a:pPr algn="l" eaLnBrk="1" latinLnBrk="1" hangingPunct="1"/>
            <a:r>
              <a:rPr lang="en-US" altLang="ja-JP" sz="1600" b="1" i="0" dirty="0">
                <a:solidFill>
                  <a:schemeClr val="tx1"/>
                </a:solidFill>
                <a:latin typeface="Cambria" panose="02040503050406030204" pitchFamily="18" charset="0"/>
                <a:ea typeface="ＭＳ 明朝" panose="02020609040205080304" pitchFamily="17" charset="-128"/>
                <a:cs typeface="Times New Roman" panose="02020603050405020304" pitchFamily="18" charset="0"/>
              </a:rPr>
              <a:t>American</a:t>
            </a:r>
            <a:r>
              <a:rPr lang="en-US" altLang="ja-JP" sz="1600" b="1" i="0" baseline="0" dirty="0">
                <a:solidFill>
                  <a:schemeClr val="tx1"/>
                </a:solidFill>
                <a:latin typeface="Cambria" panose="02040503050406030204" pitchFamily="18" charset="0"/>
                <a:ea typeface="ＭＳ 明朝" panose="02020609040205080304" pitchFamily="17" charset="-128"/>
                <a:cs typeface="Times New Roman" panose="02020603050405020304" pitchFamily="18" charset="0"/>
              </a:rPr>
              <a:t> International University-Bangladesh</a:t>
            </a:r>
            <a:endParaRPr lang="en-US" altLang="ja-JP" sz="1600" b="1" i="0" dirty="0">
              <a:solidFill>
                <a:schemeClr val="tx1"/>
              </a:solidFill>
              <a:latin typeface="Cambria" panose="020405030504060302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714452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wipe/>
  </p:transition>
  <p:hf hdr="0" ftr="0" dt="0"/>
  <p:txStyles>
    <p:titleStyle>
      <a:lvl1pPr algn="l" rtl="0" eaLnBrk="1" fontAlgn="base" hangingPunct="1">
        <a:spcBef>
          <a:spcPct val="0"/>
        </a:spcBef>
        <a:spcAft>
          <a:spcPct val="0"/>
        </a:spcAft>
        <a:defRPr kumimoji="1" sz="4400" kern="1200">
          <a:solidFill>
            <a:schemeClr val="tx1"/>
          </a:solidFill>
          <a:latin typeface="Times New Roman" panose="02020603050405020304" pitchFamily="18" charset="0"/>
          <a:ea typeface="+mj-ea"/>
          <a:cs typeface="Times New Roman" panose="02020603050405020304" pitchFamily="18" charset="0"/>
        </a:defRPr>
      </a:lvl1pPr>
      <a:lvl2pPr algn="ctr" rtl="0" eaLnBrk="1" fontAlgn="base" hangingPunct="1">
        <a:spcBef>
          <a:spcPct val="0"/>
        </a:spcBef>
        <a:spcAft>
          <a:spcPct val="0"/>
        </a:spcAft>
        <a:defRPr kumimoji="1" sz="4400">
          <a:solidFill>
            <a:schemeClr val="tx1"/>
          </a:solidFill>
          <a:latin typeface="Calibri" panose="020F0502020204030204" pitchFamily="34" charset="0"/>
          <a:ea typeface="ＭＳ Ｐゴシック"/>
          <a:cs typeface="ＭＳ Ｐゴシック"/>
        </a:defRPr>
      </a:lvl2pPr>
      <a:lvl3pPr algn="ctr" rtl="0" eaLnBrk="1" fontAlgn="base" hangingPunct="1">
        <a:spcBef>
          <a:spcPct val="0"/>
        </a:spcBef>
        <a:spcAft>
          <a:spcPct val="0"/>
        </a:spcAft>
        <a:defRPr kumimoji="1" sz="4400">
          <a:solidFill>
            <a:schemeClr val="tx1"/>
          </a:solidFill>
          <a:latin typeface="Calibri" panose="020F0502020204030204" pitchFamily="34" charset="0"/>
          <a:ea typeface="ＭＳ Ｐゴシック"/>
          <a:cs typeface="ＭＳ Ｐゴシック"/>
        </a:defRPr>
      </a:lvl3pPr>
      <a:lvl4pPr algn="ctr" rtl="0" eaLnBrk="1" fontAlgn="base" hangingPunct="1">
        <a:spcBef>
          <a:spcPct val="0"/>
        </a:spcBef>
        <a:spcAft>
          <a:spcPct val="0"/>
        </a:spcAft>
        <a:defRPr kumimoji="1" sz="4400">
          <a:solidFill>
            <a:schemeClr val="tx1"/>
          </a:solidFill>
          <a:latin typeface="Calibri" panose="020F0502020204030204" pitchFamily="34" charset="0"/>
          <a:ea typeface="ＭＳ Ｐゴシック"/>
          <a:cs typeface="ＭＳ Ｐゴシック"/>
        </a:defRPr>
      </a:lvl4pPr>
      <a:lvl5pPr algn="ctr" rtl="0" eaLnBrk="1" fontAlgn="base" hangingPunct="1">
        <a:spcBef>
          <a:spcPct val="0"/>
        </a:spcBef>
        <a:spcAft>
          <a:spcPct val="0"/>
        </a:spcAft>
        <a:defRPr kumimoji="1" sz="4400">
          <a:solidFill>
            <a:schemeClr val="tx1"/>
          </a:solidFill>
          <a:latin typeface="Calibri" panose="020F0502020204030204" pitchFamily="34" charset="0"/>
          <a:ea typeface="ＭＳ Ｐゴシック"/>
          <a:cs typeface="ＭＳ Ｐゴシック"/>
        </a:defRPr>
      </a:lvl5pPr>
      <a:lvl6pPr marL="457200" algn="ctr" rtl="0" eaLnBrk="1" fontAlgn="base" hangingPunct="1">
        <a:spcBef>
          <a:spcPct val="0"/>
        </a:spcBef>
        <a:spcAft>
          <a:spcPct val="0"/>
        </a:spcAft>
        <a:defRPr kumimoji="1" sz="4400">
          <a:solidFill>
            <a:schemeClr val="tx1"/>
          </a:solidFill>
          <a:latin typeface="Calibri" panose="020F0502020204030204" pitchFamily="34" charset="0"/>
          <a:ea typeface="ＭＳ Ｐゴシック"/>
          <a:cs typeface="ＭＳ Ｐゴシック"/>
        </a:defRPr>
      </a:lvl6pPr>
      <a:lvl7pPr marL="914400" algn="ctr" rtl="0" eaLnBrk="1" fontAlgn="base" hangingPunct="1">
        <a:spcBef>
          <a:spcPct val="0"/>
        </a:spcBef>
        <a:spcAft>
          <a:spcPct val="0"/>
        </a:spcAft>
        <a:defRPr kumimoji="1" sz="4400">
          <a:solidFill>
            <a:schemeClr val="tx1"/>
          </a:solidFill>
          <a:latin typeface="Calibri" panose="020F0502020204030204" pitchFamily="34" charset="0"/>
          <a:ea typeface="ＭＳ Ｐゴシック"/>
          <a:cs typeface="ＭＳ Ｐゴシック"/>
        </a:defRPr>
      </a:lvl7pPr>
      <a:lvl8pPr marL="1371600" algn="ctr" rtl="0" eaLnBrk="1" fontAlgn="base" hangingPunct="1">
        <a:spcBef>
          <a:spcPct val="0"/>
        </a:spcBef>
        <a:spcAft>
          <a:spcPct val="0"/>
        </a:spcAft>
        <a:defRPr kumimoji="1" sz="4400">
          <a:solidFill>
            <a:schemeClr val="tx1"/>
          </a:solidFill>
          <a:latin typeface="Calibri" panose="020F0502020204030204" pitchFamily="34" charset="0"/>
          <a:ea typeface="ＭＳ Ｐゴシック"/>
          <a:cs typeface="ＭＳ Ｐゴシック"/>
        </a:defRPr>
      </a:lvl8pPr>
      <a:lvl9pPr marL="1828800" algn="ctr" rtl="0" eaLnBrk="1" fontAlgn="base" hangingPunct="1">
        <a:spcBef>
          <a:spcPct val="0"/>
        </a:spcBef>
        <a:spcAft>
          <a:spcPct val="0"/>
        </a:spcAft>
        <a:defRPr kumimoji="1" sz="4400">
          <a:solidFill>
            <a:schemeClr val="tx1"/>
          </a:solidFill>
          <a:latin typeface="Calibri" panose="020F0502020204030204" pitchFamily="34" charset="0"/>
          <a:ea typeface="ＭＳ Ｐゴシック"/>
          <a:cs typeface="ＭＳ Ｐゴシック"/>
        </a:defRPr>
      </a:lvl9pPr>
    </p:titleStyle>
    <p:bodyStyle>
      <a:lvl1pPr marL="342900" indent="-342900" algn="l" rtl="0" eaLnBrk="1" fontAlgn="base" hangingPunct="1">
        <a:spcBef>
          <a:spcPct val="20000"/>
        </a:spcBef>
        <a:spcAft>
          <a:spcPct val="0"/>
        </a:spcAft>
        <a:buFont typeface="Arial" panose="020B0604020202020204" pitchFamily="34" charset="0"/>
        <a:buChar char="•"/>
        <a:defRPr kumimoji="1" sz="3200" kern="1200">
          <a:solidFill>
            <a:schemeClr val="tx1"/>
          </a:solidFill>
          <a:latin typeface="+mn-lt"/>
          <a:ea typeface="+mn-ea"/>
          <a:cs typeface="ＭＳ Ｐゴシック"/>
        </a:defRPr>
      </a:lvl1pPr>
      <a:lvl2pPr marL="742950" indent="-285750" algn="l" rtl="0" eaLnBrk="1" fontAlgn="base" hangingPunct="1">
        <a:spcBef>
          <a:spcPct val="20000"/>
        </a:spcBef>
        <a:spcAft>
          <a:spcPct val="0"/>
        </a:spcAft>
        <a:buFont typeface="Arial" panose="020B0604020202020204" pitchFamily="34" charset="0"/>
        <a:buChar char="–"/>
        <a:defRPr kumimoji="1" sz="2800" kern="1200">
          <a:solidFill>
            <a:schemeClr val="tx1"/>
          </a:solidFill>
          <a:latin typeface="+mn-lt"/>
          <a:ea typeface="+mn-ea"/>
          <a:cs typeface="ＭＳ Ｐゴシック"/>
        </a:defRPr>
      </a:lvl2pPr>
      <a:lvl3pPr marL="1143000" indent="-228600" algn="l" rtl="0" eaLnBrk="1" fontAlgn="base" hangingPunct="1">
        <a:spcBef>
          <a:spcPct val="20000"/>
        </a:spcBef>
        <a:spcAft>
          <a:spcPct val="0"/>
        </a:spcAft>
        <a:buFont typeface="Arial" panose="020B0604020202020204" pitchFamily="34" charset="0"/>
        <a:buChar char="•"/>
        <a:defRPr kumimoji="1" sz="2400" kern="1200">
          <a:solidFill>
            <a:schemeClr val="tx1"/>
          </a:solidFill>
          <a:latin typeface="+mn-lt"/>
          <a:ea typeface="+mn-ea"/>
          <a:cs typeface="ＭＳ Ｐゴシック"/>
        </a:defRPr>
      </a:lvl3pPr>
      <a:lvl4pPr marL="16002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mn-ea"/>
          <a:cs typeface="ＭＳ Ｐゴシック"/>
        </a:defRPr>
      </a:lvl4pPr>
      <a:lvl5pPr marL="20574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mn-ea"/>
          <a:cs typeface="ＭＳ Ｐゴシック"/>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6464A9F-7A83-A14F-AC5F-16649A0F02B9}"/>
              </a:ext>
            </a:extLst>
          </p:cNvPr>
          <p:cNvSpPr txBox="1">
            <a:spLocks/>
          </p:cNvSpPr>
          <p:nvPr/>
        </p:nvSpPr>
        <p:spPr>
          <a:xfrm>
            <a:off x="1957568" y="599304"/>
            <a:ext cx="5228860" cy="878351"/>
          </a:xfrm>
          <a:prstGeom prst="rect">
            <a:avLst/>
          </a:prstGeom>
        </p:spPr>
        <p:txBody>
          <a:bodyPr vert="horz" lIns="68580" tIns="34290" rIns="68580" bIns="34290" rtlCol="0" anchor="b">
            <a:normAutofit fontScale="925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sz="5400" b="1" dirty="0">
                <a:solidFill>
                  <a:srgbClr val="FF0000"/>
                </a:solidFill>
                <a:latin typeface="Times New Roman" panose="02020603050405020304" pitchFamily="18" charset="0"/>
                <a:cs typeface="Times New Roman" panose="02020603050405020304" pitchFamily="18" charset="0"/>
              </a:rPr>
              <a:t>Electronic Devices</a:t>
            </a:r>
            <a:endParaRPr lang="en-US" sz="4000" b="1" dirty="0">
              <a:solidFill>
                <a:srgbClr val="FF0000"/>
              </a:solidFill>
              <a:latin typeface="Times New Roman" panose="02020603050405020304" pitchFamily="18" charset="0"/>
              <a:cs typeface="Times New Roman" panose="02020603050405020304" pitchFamily="18" charset="0"/>
            </a:endParaRPr>
          </a:p>
        </p:txBody>
      </p:sp>
      <p:sp>
        <p:nvSpPr>
          <p:cNvPr id="7" name="Subtitle 2">
            <a:extLst>
              <a:ext uri="{FF2B5EF4-FFF2-40B4-BE49-F238E27FC236}">
                <a16:creationId xmlns:a16="http://schemas.microsoft.com/office/drawing/2014/main" id="{DAC12A18-6B90-B243-A08F-78CE41FE7808}"/>
              </a:ext>
            </a:extLst>
          </p:cNvPr>
          <p:cNvSpPr txBox="1">
            <a:spLocks/>
          </p:cNvSpPr>
          <p:nvPr/>
        </p:nvSpPr>
        <p:spPr>
          <a:xfrm>
            <a:off x="2497103" y="5313601"/>
            <a:ext cx="4149793" cy="696988"/>
          </a:xfrm>
          <a:prstGeom prst="rect">
            <a:avLst/>
          </a:prstGeom>
        </p:spPr>
        <p:txBody>
          <a:bodyPr vert="horz" lIns="68580" tIns="34290" rIns="68580" bIns="3429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spcBef>
                <a:spcPts val="350"/>
              </a:spcBef>
            </a:pPr>
            <a:r>
              <a:rPr kumimoji="0" lang="en-US" altLang="en-US" sz="1100" u="sng" dirty="0">
                <a:solidFill>
                  <a:schemeClr val="accent1">
                    <a:lumMod val="75000"/>
                  </a:schemeClr>
                </a:solidFill>
                <a:latin typeface="TimesNewRomanPS"/>
              </a:rPr>
              <a:t>Reference book</a:t>
            </a:r>
            <a:r>
              <a:rPr kumimoji="0" lang="en-US" altLang="en-US" sz="1100" dirty="0">
                <a:solidFill>
                  <a:schemeClr val="accent1">
                    <a:lumMod val="75000"/>
                  </a:schemeClr>
                </a:solidFill>
                <a:latin typeface="TimesNewRomanPS"/>
              </a:rPr>
              <a:t>:</a:t>
            </a:r>
            <a:endParaRPr lang="en-US" sz="1100" b="1" u="sng" dirty="0">
              <a:solidFill>
                <a:schemeClr val="accent1">
                  <a:lumMod val="75000"/>
                </a:schemeClr>
              </a:solidFill>
              <a:latin typeface="Times New Roman" panose="02020603050405020304" pitchFamily="18" charset="0"/>
              <a:cs typeface="Times New Roman" panose="02020603050405020304" pitchFamily="18" charset="0"/>
            </a:endParaRPr>
          </a:p>
          <a:p>
            <a:pPr algn="ctr">
              <a:lnSpc>
                <a:spcPct val="100000"/>
              </a:lnSpc>
              <a:spcBef>
                <a:spcPts val="350"/>
              </a:spcBef>
            </a:pPr>
            <a:r>
              <a:rPr kumimoji="0" lang="en-US" altLang="en-US" sz="1400" b="1" dirty="0">
                <a:solidFill>
                  <a:schemeClr val="accent1">
                    <a:lumMod val="75000"/>
                  </a:schemeClr>
                </a:solidFill>
                <a:latin typeface="TimesNewRomanPS"/>
              </a:rPr>
              <a:t>Electronic Devices and Circuit Theory</a:t>
            </a:r>
            <a:r>
              <a:rPr kumimoji="0" lang="en-US" altLang="en-US" sz="1400" dirty="0">
                <a:solidFill>
                  <a:schemeClr val="accent1">
                    <a:lumMod val="75000"/>
                  </a:schemeClr>
                </a:solidFill>
                <a:latin typeface="TimesNewRomanPS"/>
              </a:rPr>
              <a:t> </a:t>
            </a:r>
          </a:p>
          <a:p>
            <a:pPr algn="ctr">
              <a:lnSpc>
                <a:spcPct val="100000"/>
              </a:lnSpc>
              <a:spcBef>
                <a:spcPts val="350"/>
              </a:spcBef>
            </a:pPr>
            <a:r>
              <a:rPr lang="en-US" sz="1100" dirty="0">
                <a:solidFill>
                  <a:schemeClr val="accent1">
                    <a:lumMod val="75000"/>
                  </a:schemeClr>
                </a:solidFill>
                <a:latin typeface="TimesNewRomanPS"/>
              </a:rPr>
              <a:t>Robert L. </a:t>
            </a:r>
            <a:r>
              <a:rPr lang="en-US" sz="1100" dirty="0" err="1">
                <a:solidFill>
                  <a:schemeClr val="accent1">
                    <a:lumMod val="75000"/>
                  </a:schemeClr>
                </a:solidFill>
                <a:latin typeface="TimesNewRomanPS"/>
              </a:rPr>
              <a:t>Boylestad</a:t>
            </a:r>
            <a:r>
              <a:rPr lang="en-US" sz="1100" dirty="0">
                <a:solidFill>
                  <a:schemeClr val="accent1">
                    <a:lumMod val="75000"/>
                  </a:schemeClr>
                </a:solidFill>
                <a:latin typeface="TimesNewRomanPS"/>
              </a:rPr>
              <a:t> and L. </a:t>
            </a:r>
            <a:r>
              <a:rPr lang="en-US" sz="1100" dirty="0" err="1">
                <a:solidFill>
                  <a:schemeClr val="accent1">
                    <a:lumMod val="75000"/>
                  </a:schemeClr>
                </a:solidFill>
                <a:latin typeface="TimesNewRomanPS"/>
              </a:rPr>
              <a:t>Nashelsky</a:t>
            </a:r>
            <a:r>
              <a:rPr lang="en-US" sz="1100" dirty="0">
                <a:solidFill>
                  <a:schemeClr val="accent1">
                    <a:lumMod val="75000"/>
                  </a:schemeClr>
                </a:solidFill>
                <a:latin typeface="TimesNewRomanPS"/>
              </a:rPr>
              <a:t> , (11</a:t>
            </a:r>
            <a:r>
              <a:rPr lang="en-US" sz="1100" baseline="30000" dirty="0">
                <a:solidFill>
                  <a:schemeClr val="accent1">
                    <a:lumMod val="75000"/>
                  </a:schemeClr>
                </a:solidFill>
                <a:latin typeface="TimesNewRomanPS"/>
              </a:rPr>
              <a:t>th</a:t>
            </a:r>
            <a:r>
              <a:rPr lang="en-US" sz="1100" dirty="0">
                <a:solidFill>
                  <a:schemeClr val="accent1">
                    <a:lumMod val="75000"/>
                  </a:schemeClr>
                </a:solidFill>
                <a:latin typeface="TimesNewRomanPS"/>
              </a:rPr>
              <a:t> Edition)</a:t>
            </a:r>
            <a:endParaRPr lang="en-US" sz="1100" dirty="0">
              <a:solidFill>
                <a:schemeClr val="accent1">
                  <a:lumMod val="75000"/>
                </a:schemeClr>
              </a:solidFill>
            </a:endParaRPr>
          </a:p>
        </p:txBody>
      </p:sp>
      <p:sp>
        <p:nvSpPr>
          <p:cNvPr id="11" name="Title 1">
            <a:extLst>
              <a:ext uri="{FF2B5EF4-FFF2-40B4-BE49-F238E27FC236}">
                <a16:creationId xmlns:a16="http://schemas.microsoft.com/office/drawing/2014/main" id="{F2F7147F-3C77-1945-918A-8D54F34BA435}"/>
              </a:ext>
            </a:extLst>
          </p:cNvPr>
          <p:cNvSpPr txBox="1">
            <a:spLocks/>
          </p:cNvSpPr>
          <p:nvPr/>
        </p:nvSpPr>
        <p:spPr>
          <a:xfrm>
            <a:off x="3264972" y="1916831"/>
            <a:ext cx="2614052" cy="878351"/>
          </a:xfrm>
          <a:prstGeom prst="rect">
            <a:avLst/>
          </a:prstGeom>
        </p:spPr>
        <p:txBody>
          <a:bodyPr vert="horz" lIns="68580" tIns="34290" rIns="68580" bIns="3429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sz="2400" b="1" dirty="0">
                <a:solidFill>
                  <a:srgbClr val="0000FF"/>
                </a:solidFill>
                <a:latin typeface="Times New Roman" panose="02020603050405020304" pitchFamily="18" charset="0"/>
                <a:cs typeface="Times New Roman" panose="02020603050405020304" pitchFamily="18" charset="0"/>
              </a:rPr>
              <a:t>Mid Term</a:t>
            </a:r>
            <a:br>
              <a:rPr lang="en-US" sz="2400" b="1" dirty="0">
                <a:solidFill>
                  <a:srgbClr val="0000FF"/>
                </a:solidFill>
                <a:latin typeface="Times New Roman" panose="02020603050405020304" pitchFamily="18" charset="0"/>
                <a:cs typeface="Times New Roman" panose="02020603050405020304" pitchFamily="18" charset="0"/>
              </a:rPr>
            </a:br>
            <a:r>
              <a:rPr lang="en-US" sz="2400" b="1" dirty="0">
                <a:solidFill>
                  <a:srgbClr val="0000FF"/>
                </a:solidFill>
                <a:latin typeface="Times New Roman" panose="02020603050405020304" pitchFamily="18" charset="0"/>
                <a:cs typeface="Times New Roman" panose="02020603050405020304" pitchFamily="18" charset="0"/>
              </a:rPr>
              <a:t>Lecture - 01</a:t>
            </a:r>
          </a:p>
        </p:txBody>
      </p:sp>
    </p:spTree>
  </p:cSld>
  <p:clrMapOvr>
    <a:masterClrMapping/>
  </p:clrMapOvr>
  <p:transition spd="med">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08" y="1340768"/>
            <a:ext cx="4896544" cy="3816424"/>
          </a:xfrm>
        </p:spPr>
        <p:txBody>
          <a:bodyPr>
            <a:normAutofit fontScale="92500"/>
          </a:bodyPr>
          <a:lstStyle/>
          <a:p>
            <a:pPr algn="just">
              <a:buClr>
                <a:schemeClr val="tx1"/>
              </a:buClr>
              <a:buFont typeface="Wingdings" panose="05000000000000000000" pitchFamily="2" charset="2"/>
              <a:buChar char="v"/>
            </a:pPr>
            <a:r>
              <a:rPr lang="en-US" sz="2400" b="1" u="sng" dirty="0">
                <a:solidFill>
                  <a:srgbClr val="FF0000"/>
                </a:solidFill>
                <a:latin typeface="Cambria" panose="02040503050406030204" pitchFamily="18" charset="0"/>
                <a:ea typeface="Cambria" panose="02040503050406030204" pitchFamily="18" charset="0"/>
              </a:rPr>
              <a:t>In a pure silicon or germanium crystal the four valence electrons of one atom form a bonding arrangement with four adjoining atoms</a:t>
            </a:r>
            <a:r>
              <a:rPr lang="en-US" sz="2400" b="1" dirty="0">
                <a:latin typeface="Cambria" panose="02040503050406030204" pitchFamily="18" charset="0"/>
                <a:ea typeface="Cambria" panose="02040503050406030204" pitchFamily="18" charset="0"/>
              </a:rPr>
              <a:t>, as shown in Fig. 1.4.</a:t>
            </a:r>
          </a:p>
          <a:p>
            <a:pPr algn="just"/>
            <a:endParaRPr lang="en-US" sz="2400" b="1" dirty="0">
              <a:latin typeface="Cambria" panose="02040503050406030204" pitchFamily="18" charset="0"/>
              <a:ea typeface="Cambria" panose="02040503050406030204" pitchFamily="18" charset="0"/>
            </a:endParaRPr>
          </a:p>
          <a:p>
            <a:pPr algn="just">
              <a:buFont typeface="Wingdings" panose="05000000000000000000" pitchFamily="2" charset="2"/>
              <a:buChar char="v"/>
            </a:pPr>
            <a:r>
              <a:rPr lang="en-US" sz="2400" b="1" dirty="0">
                <a:latin typeface="Cambria" panose="02040503050406030204" pitchFamily="18" charset="0"/>
                <a:ea typeface="Cambria" panose="02040503050406030204" pitchFamily="18" charset="0"/>
              </a:rPr>
              <a:t>This bonding of atoms, strengthened by the </a:t>
            </a:r>
            <a:r>
              <a:rPr lang="en-US" sz="2400" b="1" u="sng" dirty="0">
                <a:solidFill>
                  <a:srgbClr val="FF0000"/>
                </a:solidFill>
                <a:latin typeface="Cambria" panose="02040503050406030204" pitchFamily="18" charset="0"/>
                <a:ea typeface="Cambria" panose="02040503050406030204" pitchFamily="18" charset="0"/>
              </a:rPr>
              <a:t>sharing</a:t>
            </a:r>
            <a:r>
              <a:rPr lang="en-US" sz="2400" b="1" dirty="0">
                <a:solidFill>
                  <a:srgbClr val="FF0000"/>
                </a:solidFill>
                <a:latin typeface="Cambria" panose="02040503050406030204" pitchFamily="18" charset="0"/>
                <a:ea typeface="Cambria" panose="02040503050406030204" pitchFamily="18" charset="0"/>
              </a:rPr>
              <a:t> </a:t>
            </a:r>
            <a:r>
              <a:rPr lang="en-US" sz="2400" b="1" u="sng" dirty="0">
                <a:solidFill>
                  <a:srgbClr val="FF0000"/>
                </a:solidFill>
                <a:latin typeface="Cambria" panose="02040503050406030204" pitchFamily="18" charset="0"/>
                <a:ea typeface="Cambria" panose="02040503050406030204" pitchFamily="18" charset="0"/>
              </a:rPr>
              <a:t>of electrons, is called covalent bonding</a:t>
            </a:r>
            <a:r>
              <a:rPr lang="en-US" sz="2400" b="1" dirty="0">
                <a:latin typeface="Cambria" panose="02040503050406030204" pitchFamily="18" charset="0"/>
                <a:ea typeface="Cambria" panose="02040503050406030204" pitchFamily="18" charset="0"/>
              </a:rPr>
              <a:t>.</a:t>
            </a:r>
          </a:p>
          <a:p>
            <a:pPr marL="0" indent="0" algn="just">
              <a:buNone/>
            </a:pPr>
            <a:endParaRPr lang="en-US" sz="1800" b="1" i="1" u="sng" dirty="0">
              <a:latin typeface="Arial Narrow" panose="020B0606020202030204" pitchFamily="34" charset="0"/>
            </a:endParaRPr>
          </a:p>
        </p:txBody>
      </p:sp>
      <p:pic>
        <p:nvPicPr>
          <p:cNvPr id="8" name="Picture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870712" y="908720"/>
            <a:ext cx="4209309" cy="4896544"/>
          </a:xfrm>
          <a:prstGeom prst="rect">
            <a:avLst/>
          </a:prstGeom>
        </p:spPr>
      </p:pic>
      <p:sp>
        <p:nvSpPr>
          <p:cNvPr id="5" name="Text Box 4">
            <a:extLst>
              <a:ext uri="{FF2B5EF4-FFF2-40B4-BE49-F238E27FC236}">
                <a16:creationId xmlns:a16="http://schemas.microsoft.com/office/drawing/2014/main" id="{9E740552-E31A-9947-8CED-F67A74168321}"/>
              </a:ext>
            </a:extLst>
          </p:cNvPr>
          <p:cNvSpPr txBox="1">
            <a:spLocks noChangeArrowheads="1"/>
          </p:cNvSpPr>
          <p:nvPr/>
        </p:nvSpPr>
        <p:spPr bwMode="auto">
          <a:xfrm>
            <a:off x="179512" y="107921"/>
            <a:ext cx="8856984"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Covalent Bonding &amp; Intrinsic Materials Contd.</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3102308646"/>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052736"/>
            <a:ext cx="5208271" cy="4616168"/>
          </a:xfrm>
        </p:spPr>
        <p:txBody>
          <a:bodyPr>
            <a:noAutofit/>
          </a:bodyPr>
          <a:lstStyle/>
          <a:p>
            <a:pPr algn="just">
              <a:buFont typeface="Wingdings" panose="05000000000000000000" pitchFamily="2" charset="2"/>
              <a:buChar char="v"/>
            </a:pPr>
            <a:r>
              <a:rPr lang="en-US" sz="2200" b="1" dirty="0">
                <a:latin typeface="Cambria" panose="02040503050406030204" pitchFamily="18" charset="0"/>
                <a:ea typeface="Cambria" panose="02040503050406030204" pitchFamily="18" charset="0"/>
              </a:rPr>
              <a:t>Because GaAs is a compound semiconductor, there is sharing between the two different atoms, as shown in Fig. 1.5. </a:t>
            </a:r>
          </a:p>
          <a:p>
            <a:pPr algn="just"/>
            <a:endParaRPr lang="en-US" sz="2200" b="1" dirty="0">
              <a:latin typeface="Cambria" panose="02040503050406030204" pitchFamily="18" charset="0"/>
              <a:ea typeface="Cambria" panose="02040503050406030204" pitchFamily="18" charset="0"/>
            </a:endParaRPr>
          </a:p>
          <a:p>
            <a:pPr algn="just">
              <a:buFont typeface="Wingdings" panose="05000000000000000000" pitchFamily="2" charset="2"/>
              <a:buChar char="v"/>
            </a:pPr>
            <a:r>
              <a:rPr lang="en-US" sz="2200" b="1" dirty="0">
                <a:latin typeface="Cambria" panose="02040503050406030204" pitchFamily="18" charset="0"/>
                <a:ea typeface="Cambria" panose="02040503050406030204" pitchFamily="18" charset="0"/>
              </a:rPr>
              <a:t>Each atom, gallium or arsenic, is surrounded by atoms of the complementary type. There is still a sharing of electrons similar in structure to that of Ge and Si, but now five electrons are provided by the As atom and three by the Ga atom.</a:t>
            </a:r>
          </a:p>
        </p:txBody>
      </p:sp>
      <p:pic>
        <p:nvPicPr>
          <p:cNvPr id="6" name="Picture 5"/>
          <p:cNvPicPr>
            <a:picLocks noChangeAspect="1"/>
          </p:cNvPicPr>
          <p:nvPr/>
        </p:nvPicPr>
        <p:blipFill>
          <a:blip r:embed="rId2" cstate="email">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a:ext>
            </a:extLst>
          </a:blip>
          <a:stretch>
            <a:fillRect/>
          </a:stretch>
        </p:blipFill>
        <p:spPr>
          <a:xfrm>
            <a:off x="5522063" y="1340768"/>
            <a:ext cx="3606776" cy="3888432"/>
          </a:xfrm>
          <a:prstGeom prst="rect">
            <a:avLst/>
          </a:prstGeom>
        </p:spPr>
      </p:pic>
      <p:sp>
        <p:nvSpPr>
          <p:cNvPr id="5" name="Text Box 4">
            <a:extLst>
              <a:ext uri="{FF2B5EF4-FFF2-40B4-BE49-F238E27FC236}">
                <a16:creationId xmlns:a16="http://schemas.microsoft.com/office/drawing/2014/main" id="{30E26A85-506C-9D48-90F7-B60F4F305A2D}"/>
              </a:ext>
            </a:extLst>
          </p:cNvPr>
          <p:cNvSpPr txBox="1">
            <a:spLocks noChangeArrowheads="1"/>
          </p:cNvSpPr>
          <p:nvPr/>
        </p:nvSpPr>
        <p:spPr bwMode="auto">
          <a:xfrm>
            <a:off x="179512" y="107921"/>
            <a:ext cx="8856984"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Covalent Bonding &amp; Intrinsic Materials Contd.</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588355315"/>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dissolve">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9709" y="1196752"/>
            <a:ext cx="4378295" cy="4745996"/>
          </a:xfrm>
        </p:spPr>
        <p:txBody>
          <a:bodyPr>
            <a:noAutofit/>
          </a:bodyPr>
          <a:lstStyle/>
          <a:p>
            <a:pPr algn="just"/>
            <a:r>
              <a:rPr lang="en-US" sz="1800" b="1" dirty="0">
                <a:latin typeface="Cambria" panose="02040503050406030204" pitchFamily="18" charset="0"/>
                <a:ea typeface="Cambria" panose="02040503050406030204" pitchFamily="18" charset="0"/>
              </a:rPr>
              <a:t>Within the atomic structure of each and every isolated atom there are specific energy levels associated with each shell and orbiting electron, as shown in Fig. 1.6. </a:t>
            </a:r>
          </a:p>
          <a:p>
            <a:pPr algn="just"/>
            <a:endParaRPr lang="en-US" sz="1800" b="1" dirty="0">
              <a:latin typeface="Cambria" panose="02040503050406030204" pitchFamily="18" charset="0"/>
              <a:ea typeface="Cambria" panose="02040503050406030204" pitchFamily="18" charset="0"/>
            </a:endParaRPr>
          </a:p>
          <a:p>
            <a:pPr algn="just"/>
            <a:r>
              <a:rPr lang="en-US" sz="1800" b="1" dirty="0">
                <a:latin typeface="Cambria" panose="02040503050406030204" pitchFamily="18" charset="0"/>
                <a:ea typeface="Cambria" panose="02040503050406030204" pitchFamily="18" charset="0"/>
              </a:rPr>
              <a:t>The energy levels associated with each shell will be different for every element.</a:t>
            </a:r>
          </a:p>
          <a:p>
            <a:pPr algn="just"/>
            <a:endParaRPr lang="en-US" sz="1800" b="1" dirty="0">
              <a:latin typeface="Cambria" panose="02040503050406030204" pitchFamily="18" charset="0"/>
              <a:ea typeface="Cambria" panose="02040503050406030204" pitchFamily="18" charset="0"/>
            </a:endParaRPr>
          </a:p>
          <a:p>
            <a:pPr algn="just"/>
            <a:r>
              <a:rPr lang="en-US" sz="1800" b="1" dirty="0">
                <a:latin typeface="Cambria" panose="02040503050406030204" pitchFamily="18" charset="0"/>
                <a:ea typeface="Cambria" panose="02040503050406030204" pitchFamily="18" charset="0"/>
              </a:rPr>
              <a:t>The farther an electron is from the nucleus, the higher is the energy state, and any electron that has left its parent atom has a higher energy state than any electron in the atomic structure.</a:t>
            </a:r>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4932040" y="2060848"/>
            <a:ext cx="3981093" cy="2932931"/>
          </a:xfrm>
          <a:prstGeom prst="rect">
            <a:avLst/>
          </a:prstGeom>
        </p:spPr>
      </p:pic>
      <p:sp>
        <p:nvSpPr>
          <p:cNvPr id="7" name="Text Box 4"/>
          <p:cNvSpPr txBox="1">
            <a:spLocks noChangeArrowheads="1"/>
          </p:cNvSpPr>
          <p:nvPr/>
        </p:nvSpPr>
        <p:spPr bwMode="auto">
          <a:xfrm>
            <a:off x="2699792" y="116632"/>
            <a:ext cx="3600400"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Energy Levels</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3264704212"/>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42"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491845" y="1150049"/>
            <a:ext cx="7931938" cy="4438974"/>
          </a:xfrm>
          <a:prstGeom prst="rect">
            <a:avLst/>
          </a:prstGeom>
        </p:spPr>
      </p:pic>
      <p:sp>
        <p:nvSpPr>
          <p:cNvPr id="7" name="Text Box 4"/>
          <p:cNvSpPr txBox="1">
            <a:spLocks noChangeArrowheads="1"/>
          </p:cNvSpPr>
          <p:nvPr/>
        </p:nvSpPr>
        <p:spPr bwMode="auto">
          <a:xfrm>
            <a:off x="2483768" y="116632"/>
            <a:ext cx="4464496"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Energy Levels Contd.</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1310007215"/>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916376"/>
            <a:ext cx="8640960" cy="4752528"/>
          </a:xfrm>
        </p:spPr>
        <p:txBody>
          <a:bodyPr>
            <a:normAutofit/>
          </a:bodyPr>
          <a:lstStyle/>
          <a:p>
            <a:pPr algn="just">
              <a:buFont typeface="Wingdings" panose="05000000000000000000" pitchFamily="2" charset="2"/>
              <a:buChar char="v"/>
            </a:pPr>
            <a:r>
              <a:rPr lang="en-US" sz="2100" b="1" dirty="0">
                <a:latin typeface="Cambria" panose="02040503050406030204" pitchFamily="18" charset="0"/>
                <a:ea typeface="Cambria" panose="02040503050406030204" pitchFamily="18" charset="0"/>
              </a:rPr>
              <a:t>The </a:t>
            </a:r>
            <a:r>
              <a:rPr lang="en-US" sz="2100" b="1" i="1" u="sng" dirty="0">
                <a:solidFill>
                  <a:srgbClr val="FF0000"/>
                </a:solidFill>
                <a:latin typeface="Cambria" panose="02040503050406030204" pitchFamily="18" charset="0"/>
                <a:ea typeface="Cambria" panose="02040503050406030204" pitchFamily="18" charset="0"/>
              </a:rPr>
              <a:t>characteristics of a semiconductor material can be altered</a:t>
            </a:r>
            <a:r>
              <a:rPr lang="en-US" sz="2100" b="1" dirty="0">
                <a:solidFill>
                  <a:srgbClr val="FF0000"/>
                </a:solidFill>
                <a:latin typeface="Cambria" panose="02040503050406030204" pitchFamily="18" charset="0"/>
                <a:ea typeface="Cambria" panose="02040503050406030204" pitchFamily="18" charset="0"/>
              </a:rPr>
              <a:t> </a:t>
            </a:r>
            <a:r>
              <a:rPr lang="en-US" sz="2100" b="1" dirty="0">
                <a:latin typeface="Cambria" panose="02040503050406030204" pitchFamily="18" charset="0"/>
                <a:ea typeface="Cambria" panose="02040503050406030204" pitchFamily="18" charset="0"/>
              </a:rPr>
              <a:t>significantly by the </a:t>
            </a:r>
            <a:r>
              <a:rPr lang="en-US" sz="2100" b="1" i="1" u="sng" dirty="0">
                <a:solidFill>
                  <a:srgbClr val="FF0000"/>
                </a:solidFill>
                <a:latin typeface="Cambria" panose="02040503050406030204" pitchFamily="18" charset="0"/>
                <a:ea typeface="Cambria" panose="02040503050406030204" pitchFamily="18" charset="0"/>
              </a:rPr>
              <a:t>addition of specific impurity atoms</a:t>
            </a:r>
            <a:r>
              <a:rPr lang="en-US" sz="2100" b="1" dirty="0">
                <a:solidFill>
                  <a:srgbClr val="FF0000"/>
                </a:solidFill>
                <a:latin typeface="Cambria" panose="02040503050406030204" pitchFamily="18" charset="0"/>
                <a:ea typeface="Cambria" panose="02040503050406030204" pitchFamily="18" charset="0"/>
              </a:rPr>
              <a:t> </a:t>
            </a:r>
            <a:r>
              <a:rPr lang="en-US" sz="2100" b="1" dirty="0">
                <a:latin typeface="Cambria" panose="02040503050406030204" pitchFamily="18" charset="0"/>
                <a:ea typeface="Cambria" panose="02040503050406030204" pitchFamily="18" charset="0"/>
              </a:rPr>
              <a:t>to the relatively pure semiconductor material. </a:t>
            </a:r>
          </a:p>
          <a:p>
            <a:pPr algn="just"/>
            <a:endParaRPr lang="en-US" sz="2100" b="1" dirty="0">
              <a:latin typeface="Cambria" panose="02040503050406030204" pitchFamily="18" charset="0"/>
              <a:ea typeface="Cambria" panose="02040503050406030204" pitchFamily="18" charset="0"/>
            </a:endParaRPr>
          </a:p>
          <a:p>
            <a:pPr algn="just">
              <a:buFont typeface="Wingdings" panose="05000000000000000000" pitchFamily="2" charset="2"/>
              <a:buChar char="v"/>
            </a:pPr>
            <a:r>
              <a:rPr lang="en-US" sz="2100" b="1" dirty="0">
                <a:latin typeface="Cambria" panose="02040503050406030204" pitchFamily="18" charset="0"/>
                <a:ea typeface="Cambria" panose="02040503050406030204" pitchFamily="18" charset="0"/>
              </a:rPr>
              <a:t>These impurities, although only </a:t>
            </a:r>
            <a:r>
              <a:rPr lang="en-US" sz="2100" b="1" i="1" u="sng" dirty="0">
                <a:solidFill>
                  <a:srgbClr val="FF0000"/>
                </a:solidFill>
                <a:latin typeface="Cambria" panose="02040503050406030204" pitchFamily="18" charset="0"/>
                <a:ea typeface="Cambria" panose="02040503050406030204" pitchFamily="18" charset="0"/>
              </a:rPr>
              <a:t>added at 1 part in 10 million</a:t>
            </a:r>
            <a:r>
              <a:rPr lang="en-US" sz="2100" b="1" dirty="0">
                <a:latin typeface="Cambria" panose="02040503050406030204" pitchFamily="18" charset="0"/>
                <a:ea typeface="Cambria" panose="02040503050406030204" pitchFamily="18" charset="0"/>
              </a:rPr>
              <a:t>, can </a:t>
            </a:r>
            <a:r>
              <a:rPr lang="en-US" sz="2100" b="1" i="1" u="sng" dirty="0">
                <a:solidFill>
                  <a:srgbClr val="FF0000"/>
                </a:solidFill>
                <a:latin typeface="Cambria" panose="02040503050406030204" pitchFamily="18" charset="0"/>
                <a:ea typeface="Cambria" panose="02040503050406030204" pitchFamily="18" charset="0"/>
              </a:rPr>
              <a:t>alter the band structure sufficiently</a:t>
            </a:r>
            <a:r>
              <a:rPr lang="en-US" sz="2100" b="1" dirty="0">
                <a:solidFill>
                  <a:srgbClr val="FF0000"/>
                </a:solidFill>
                <a:latin typeface="Cambria" panose="02040503050406030204" pitchFamily="18" charset="0"/>
                <a:ea typeface="Cambria" panose="02040503050406030204" pitchFamily="18" charset="0"/>
              </a:rPr>
              <a:t> </a:t>
            </a:r>
            <a:r>
              <a:rPr lang="en-US" sz="2100" b="1" dirty="0">
                <a:latin typeface="Cambria" panose="02040503050406030204" pitchFamily="18" charset="0"/>
                <a:ea typeface="Cambria" panose="02040503050406030204" pitchFamily="18" charset="0"/>
              </a:rPr>
              <a:t>to totally change the electrical properties of the material.</a:t>
            </a:r>
          </a:p>
          <a:p>
            <a:pPr algn="just"/>
            <a:endParaRPr lang="en-US" sz="2100" b="1" dirty="0">
              <a:latin typeface="Cambria" panose="02040503050406030204" pitchFamily="18" charset="0"/>
              <a:ea typeface="Cambria" panose="02040503050406030204" pitchFamily="18" charset="0"/>
            </a:endParaRPr>
          </a:p>
          <a:p>
            <a:pPr algn="just">
              <a:buFont typeface="Wingdings" panose="05000000000000000000" pitchFamily="2" charset="2"/>
              <a:buChar char="v"/>
            </a:pPr>
            <a:r>
              <a:rPr lang="en-US" sz="2100" b="1" dirty="0">
                <a:latin typeface="Cambria" panose="02040503050406030204" pitchFamily="18" charset="0"/>
                <a:ea typeface="Cambria" panose="02040503050406030204" pitchFamily="18" charset="0"/>
              </a:rPr>
              <a:t>A semiconductor material that has been </a:t>
            </a:r>
            <a:r>
              <a:rPr lang="en-US" sz="2100" b="1" i="1" u="sng" dirty="0">
                <a:solidFill>
                  <a:srgbClr val="FF0000"/>
                </a:solidFill>
                <a:latin typeface="Cambria" panose="02040503050406030204" pitchFamily="18" charset="0"/>
                <a:ea typeface="Cambria" panose="02040503050406030204" pitchFamily="18" charset="0"/>
              </a:rPr>
              <a:t>subjected to the doping process</a:t>
            </a:r>
            <a:r>
              <a:rPr lang="en-US" sz="2100" b="1" dirty="0">
                <a:latin typeface="Cambria" panose="02040503050406030204" pitchFamily="18" charset="0"/>
                <a:ea typeface="Cambria" panose="02040503050406030204" pitchFamily="18" charset="0"/>
              </a:rPr>
              <a:t> is called an </a:t>
            </a:r>
            <a:r>
              <a:rPr lang="en-US" sz="2100" b="1" i="1" u="sng" dirty="0">
                <a:solidFill>
                  <a:srgbClr val="FF0000"/>
                </a:solidFill>
                <a:latin typeface="Cambria" panose="02040503050406030204" pitchFamily="18" charset="0"/>
                <a:ea typeface="Cambria" panose="02040503050406030204" pitchFamily="18" charset="0"/>
              </a:rPr>
              <a:t>extrinsic material</a:t>
            </a:r>
            <a:r>
              <a:rPr lang="en-US" sz="2100" b="1" i="1" u="sng" dirty="0">
                <a:latin typeface="Cambria" panose="02040503050406030204" pitchFamily="18" charset="0"/>
                <a:ea typeface="Cambria" panose="02040503050406030204" pitchFamily="18" charset="0"/>
              </a:rPr>
              <a:t>.</a:t>
            </a:r>
            <a:endParaRPr lang="en-US" sz="2100" b="1" dirty="0">
              <a:latin typeface="Cambria" panose="02040503050406030204" pitchFamily="18" charset="0"/>
              <a:ea typeface="Cambria" panose="02040503050406030204" pitchFamily="18" charset="0"/>
            </a:endParaRPr>
          </a:p>
          <a:p>
            <a:pPr algn="just"/>
            <a:endParaRPr lang="en-US" sz="2100" b="1" i="1" u="sng" dirty="0">
              <a:latin typeface="Cambria" panose="02040503050406030204" pitchFamily="18" charset="0"/>
              <a:ea typeface="Cambria" panose="02040503050406030204" pitchFamily="18" charset="0"/>
            </a:endParaRPr>
          </a:p>
          <a:p>
            <a:pPr algn="just">
              <a:buFont typeface="Wingdings" panose="05000000000000000000" pitchFamily="2" charset="2"/>
              <a:buChar char="v"/>
            </a:pPr>
            <a:r>
              <a:rPr lang="en-US" sz="2100" b="1" dirty="0">
                <a:latin typeface="Cambria" panose="02040503050406030204" pitchFamily="18" charset="0"/>
                <a:ea typeface="Cambria" panose="02040503050406030204" pitchFamily="18" charset="0"/>
              </a:rPr>
              <a:t>There are two extrinsic materials of immeasurable importance to semiconductor device fabrication</a:t>
            </a:r>
            <a:r>
              <a:rPr lang="en-US" sz="2100" b="1" dirty="0">
                <a:solidFill>
                  <a:srgbClr val="FF0000"/>
                </a:solidFill>
                <a:latin typeface="Cambria" panose="02040503050406030204" pitchFamily="18" charset="0"/>
                <a:ea typeface="Cambria" panose="02040503050406030204" pitchFamily="18" charset="0"/>
              </a:rPr>
              <a:t>: </a:t>
            </a:r>
            <a:r>
              <a:rPr lang="en-US" sz="2100" b="1" i="1" u="sng" dirty="0">
                <a:solidFill>
                  <a:srgbClr val="FF0000"/>
                </a:solidFill>
                <a:latin typeface="Cambria" panose="02040503050406030204" pitchFamily="18" charset="0"/>
                <a:ea typeface="Cambria" panose="02040503050406030204" pitchFamily="18" charset="0"/>
              </a:rPr>
              <a:t>n -type and p -type materials</a:t>
            </a:r>
            <a:r>
              <a:rPr lang="en-US" sz="2100" b="1" i="1" u="sng" dirty="0">
                <a:latin typeface="Cambria" panose="02040503050406030204" pitchFamily="18" charset="0"/>
                <a:ea typeface="Cambria" panose="02040503050406030204" pitchFamily="18" charset="0"/>
              </a:rPr>
              <a:t>. </a:t>
            </a:r>
          </a:p>
          <a:p>
            <a:pPr algn="just"/>
            <a:endParaRPr lang="en-US" sz="1800" dirty="0">
              <a:latin typeface="Arial Narrow" panose="020B0606020202030204" pitchFamily="34" charset="0"/>
            </a:endParaRPr>
          </a:p>
        </p:txBody>
      </p:sp>
      <p:sp>
        <p:nvSpPr>
          <p:cNvPr id="6" name="Text Box 4"/>
          <p:cNvSpPr txBox="1">
            <a:spLocks noChangeArrowheads="1"/>
          </p:cNvSpPr>
          <p:nvPr/>
        </p:nvSpPr>
        <p:spPr bwMode="auto">
          <a:xfrm>
            <a:off x="2267744" y="116632"/>
            <a:ext cx="5328592"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n-Type &amp; p-Type Materials</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2974763119"/>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764704"/>
            <a:ext cx="4604081" cy="5178044"/>
          </a:xfrm>
        </p:spPr>
        <p:txBody>
          <a:bodyPr>
            <a:noAutofit/>
          </a:bodyPr>
          <a:lstStyle/>
          <a:p>
            <a:pPr algn="just">
              <a:buFont typeface="Wingdings" panose="05000000000000000000" pitchFamily="2" charset="2"/>
              <a:buChar char="v"/>
            </a:pPr>
            <a:r>
              <a:rPr lang="en-US" sz="2000" b="1" dirty="0">
                <a:latin typeface="Cambria" panose="02040503050406030204" pitchFamily="18" charset="0"/>
                <a:ea typeface="Cambria" panose="02040503050406030204" pitchFamily="18" charset="0"/>
              </a:rPr>
              <a:t>Both n -type and p -type materials are formed by </a:t>
            </a:r>
            <a:r>
              <a:rPr lang="en-US" sz="2000" b="1" i="1" u="sng" dirty="0">
                <a:solidFill>
                  <a:srgbClr val="FF0000"/>
                </a:solidFill>
                <a:latin typeface="Cambria" panose="02040503050406030204" pitchFamily="18" charset="0"/>
                <a:ea typeface="Cambria" panose="02040503050406030204" pitchFamily="18" charset="0"/>
              </a:rPr>
              <a:t>adding a predetermined number of impurity atoms</a:t>
            </a:r>
            <a:r>
              <a:rPr lang="en-US" sz="2000" b="1" dirty="0">
                <a:solidFill>
                  <a:srgbClr val="FF0000"/>
                </a:solidFill>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to a silicon base. </a:t>
            </a:r>
          </a:p>
          <a:p>
            <a:pPr algn="just"/>
            <a:endParaRPr lang="en-US" sz="2000" b="1" dirty="0">
              <a:latin typeface="Cambria" panose="02040503050406030204" pitchFamily="18" charset="0"/>
              <a:ea typeface="Cambria" panose="02040503050406030204" pitchFamily="18" charset="0"/>
            </a:endParaRPr>
          </a:p>
          <a:p>
            <a:pPr algn="just">
              <a:buFont typeface="Wingdings" panose="05000000000000000000" pitchFamily="2" charset="2"/>
              <a:buChar char="v"/>
            </a:pPr>
            <a:r>
              <a:rPr lang="en-US" sz="2000" b="1" dirty="0">
                <a:latin typeface="Cambria" panose="02040503050406030204" pitchFamily="18" charset="0"/>
                <a:ea typeface="Cambria" panose="02040503050406030204" pitchFamily="18" charset="0"/>
              </a:rPr>
              <a:t>An n -type material is created by introducing impurity elements that have </a:t>
            </a:r>
            <a:r>
              <a:rPr lang="en-US" sz="2000" b="1" u="sng" dirty="0">
                <a:solidFill>
                  <a:srgbClr val="FF0000"/>
                </a:solidFill>
                <a:latin typeface="Cambria" panose="02040503050406030204" pitchFamily="18" charset="0"/>
                <a:ea typeface="Cambria" panose="02040503050406030204" pitchFamily="18" charset="0"/>
              </a:rPr>
              <a:t>five valence electrons (pentavalent</a:t>
            </a:r>
            <a:r>
              <a:rPr lang="en-US" sz="2000" b="1" dirty="0">
                <a:solidFill>
                  <a:srgbClr val="FF0000"/>
                </a:solidFill>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such as antimony, arsenic, and phosphorus. (Group V elements in Periodic Table)</a:t>
            </a:r>
          </a:p>
          <a:p>
            <a:pPr algn="just"/>
            <a:endParaRPr lang="en-US" sz="2000" b="1" dirty="0">
              <a:latin typeface="Cambria" panose="02040503050406030204" pitchFamily="18" charset="0"/>
              <a:ea typeface="Cambria" panose="02040503050406030204" pitchFamily="18" charset="0"/>
            </a:endParaRPr>
          </a:p>
          <a:p>
            <a:pPr algn="just">
              <a:buFont typeface="Wingdings" panose="05000000000000000000" pitchFamily="2" charset="2"/>
              <a:buChar char="v"/>
            </a:pPr>
            <a:r>
              <a:rPr lang="en-US" sz="2000" b="1" dirty="0">
                <a:latin typeface="Cambria" panose="02040503050406030204" pitchFamily="18" charset="0"/>
                <a:ea typeface="Cambria" panose="02040503050406030204" pitchFamily="18" charset="0"/>
              </a:rPr>
              <a:t>The effect of such impurity elements is indicated in Fig. 1.7 (using antimony as the impurity in a silicon base). </a:t>
            </a:r>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508104" y="1268760"/>
            <a:ext cx="3312368" cy="4049542"/>
          </a:xfrm>
          <a:prstGeom prst="rect">
            <a:avLst/>
          </a:prstGeom>
        </p:spPr>
      </p:pic>
      <p:sp>
        <p:nvSpPr>
          <p:cNvPr id="7" name="Text Box 4"/>
          <p:cNvSpPr txBox="1">
            <a:spLocks noChangeArrowheads="1"/>
          </p:cNvSpPr>
          <p:nvPr/>
        </p:nvSpPr>
        <p:spPr bwMode="auto">
          <a:xfrm>
            <a:off x="3104166" y="59376"/>
            <a:ext cx="3240360"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n-Type Material</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763992685"/>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dissolve">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dissolv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dissolve">
                                      <p:cBhvr>
                                        <p:cTn id="2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836712"/>
            <a:ext cx="8640960" cy="5219369"/>
          </a:xfrm>
        </p:spPr>
        <p:txBody>
          <a:bodyPr>
            <a:noAutofit/>
          </a:bodyPr>
          <a:lstStyle/>
          <a:p>
            <a:pPr algn="just">
              <a:buFont typeface="Wingdings" panose="05000000000000000000" pitchFamily="2" charset="2"/>
              <a:buChar char="ü"/>
            </a:pPr>
            <a:r>
              <a:rPr lang="en-US" sz="2000" b="1" dirty="0">
                <a:latin typeface="Cambria" panose="02040503050406030204" pitchFamily="18" charset="0"/>
                <a:ea typeface="Cambria" panose="02040503050406030204" pitchFamily="18" charset="0"/>
              </a:rPr>
              <a:t>Note that the four covalent bonds are still present. There is, however, </a:t>
            </a:r>
            <a:r>
              <a:rPr lang="en-US" sz="2000" b="1" i="1" u="sng" dirty="0">
                <a:solidFill>
                  <a:srgbClr val="FF0000"/>
                </a:solidFill>
                <a:latin typeface="Cambria" panose="02040503050406030204" pitchFamily="18" charset="0"/>
                <a:ea typeface="Cambria" panose="02040503050406030204" pitchFamily="18" charset="0"/>
              </a:rPr>
              <a:t>an additional fifth electron due to the impurity atom</a:t>
            </a:r>
            <a:r>
              <a:rPr lang="en-US" sz="2000" b="1" dirty="0">
                <a:latin typeface="Cambria" panose="02040503050406030204" pitchFamily="18" charset="0"/>
                <a:ea typeface="Cambria" panose="02040503050406030204" pitchFamily="18" charset="0"/>
              </a:rPr>
              <a:t>, which is unassociated with any particular covalent bond. </a:t>
            </a:r>
          </a:p>
          <a:p>
            <a:pPr algn="just"/>
            <a:endParaRPr lang="en-US" sz="2000" b="1" dirty="0">
              <a:latin typeface="Cambria" panose="02040503050406030204" pitchFamily="18" charset="0"/>
              <a:ea typeface="Cambria" panose="02040503050406030204" pitchFamily="18" charset="0"/>
            </a:endParaRPr>
          </a:p>
          <a:p>
            <a:pPr algn="just">
              <a:buFont typeface="Wingdings" panose="05000000000000000000" pitchFamily="2" charset="2"/>
              <a:buChar char="ü"/>
            </a:pPr>
            <a:r>
              <a:rPr lang="en-US" sz="2000" b="1" dirty="0">
                <a:latin typeface="Cambria" panose="02040503050406030204" pitchFamily="18" charset="0"/>
                <a:ea typeface="Cambria" panose="02040503050406030204" pitchFamily="18" charset="0"/>
              </a:rPr>
              <a:t>This remaining electron, loosely bound to its parent (antimony) atom, is relatively free to move within the newly formed n -type material.</a:t>
            </a:r>
          </a:p>
          <a:p>
            <a:pPr algn="just"/>
            <a:endParaRPr lang="en-US" sz="2000" b="1" dirty="0">
              <a:latin typeface="Cambria" panose="02040503050406030204" pitchFamily="18" charset="0"/>
              <a:ea typeface="Cambria" panose="02040503050406030204" pitchFamily="18" charset="0"/>
            </a:endParaRPr>
          </a:p>
          <a:p>
            <a:pPr algn="just">
              <a:buFont typeface="Wingdings" panose="05000000000000000000" pitchFamily="2" charset="2"/>
              <a:buChar char="ü"/>
            </a:pPr>
            <a:r>
              <a:rPr lang="en-US" sz="2000" b="1" dirty="0">
                <a:latin typeface="Cambria" panose="02040503050406030204" pitchFamily="18" charset="0"/>
                <a:ea typeface="Cambria" panose="02040503050406030204" pitchFamily="18" charset="0"/>
              </a:rPr>
              <a:t>Diffused impurities with five valence electrons are called </a:t>
            </a:r>
            <a:r>
              <a:rPr lang="en-US" sz="2000" b="1" i="1" u="sng" dirty="0">
                <a:solidFill>
                  <a:srgbClr val="FF0000"/>
                </a:solidFill>
                <a:latin typeface="Cambria" panose="02040503050406030204" pitchFamily="18" charset="0"/>
                <a:ea typeface="Cambria" panose="02040503050406030204" pitchFamily="18" charset="0"/>
              </a:rPr>
              <a:t>donor atoms.</a:t>
            </a:r>
          </a:p>
          <a:p>
            <a:pPr algn="just"/>
            <a:endParaRPr lang="en-US" sz="2000" b="1" i="1" u="sng" dirty="0">
              <a:latin typeface="Cambria" panose="02040503050406030204" pitchFamily="18" charset="0"/>
              <a:ea typeface="Cambria" panose="02040503050406030204" pitchFamily="18" charset="0"/>
            </a:endParaRPr>
          </a:p>
          <a:p>
            <a:pPr algn="just">
              <a:buFont typeface="Wingdings" panose="05000000000000000000" pitchFamily="2" charset="2"/>
              <a:buChar char="ü"/>
            </a:pPr>
            <a:r>
              <a:rPr lang="en-US" sz="2000" b="1" dirty="0">
                <a:latin typeface="Cambria" panose="02040503050406030204" pitchFamily="18" charset="0"/>
                <a:ea typeface="Cambria" panose="02040503050406030204" pitchFamily="18" charset="0"/>
              </a:rPr>
              <a:t>It is important to realize that even though a </a:t>
            </a:r>
            <a:r>
              <a:rPr lang="en-US" sz="2000" b="1" i="1" u="sng" dirty="0">
                <a:solidFill>
                  <a:srgbClr val="FF0000"/>
                </a:solidFill>
                <a:latin typeface="Cambria" panose="02040503050406030204" pitchFamily="18" charset="0"/>
                <a:ea typeface="Cambria" panose="02040503050406030204" pitchFamily="18" charset="0"/>
              </a:rPr>
              <a:t>large number of free carriers</a:t>
            </a:r>
            <a:r>
              <a:rPr lang="en-US" sz="2000" b="1" dirty="0">
                <a:latin typeface="Cambria" panose="02040503050406030204" pitchFamily="18" charset="0"/>
                <a:ea typeface="Cambria" panose="02040503050406030204" pitchFamily="18" charset="0"/>
              </a:rPr>
              <a:t> have been established in the n -type material, it is </a:t>
            </a:r>
            <a:r>
              <a:rPr lang="en-US" sz="2000" b="1" i="1" u="sng" dirty="0">
                <a:solidFill>
                  <a:srgbClr val="FF0000"/>
                </a:solidFill>
                <a:latin typeface="Cambria" panose="02040503050406030204" pitchFamily="18" charset="0"/>
                <a:ea typeface="Cambria" panose="02040503050406030204" pitchFamily="18" charset="0"/>
              </a:rPr>
              <a:t>still electrically neutral</a:t>
            </a:r>
            <a:r>
              <a:rPr lang="en-US" sz="2000" b="1" dirty="0">
                <a:latin typeface="Cambria" panose="02040503050406030204" pitchFamily="18" charset="0"/>
                <a:ea typeface="Cambria" panose="02040503050406030204" pitchFamily="18" charset="0"/>
              </a:rPr>
              <a:t> since ideally the </a:t>
            </a:r>
            <a:r>
              <a:rPr lang="en-US" sz="2000" b="1" i="1" u="sng" dirty="0">
                <a:solidFill>
                  <a:srgbClr val="FF0000"/>
                </a:solidFill>
                <a:latin typeface="Cambria" panose="02040503050406030204" pitchFamily="18" charset="0"/>
                <a:ea typeface="Cambria" panose="02040503050406030204" pitchFamily="18" charset="0"/>
              </a:rPr>
              <a:t>number of positively charged protons in the nuclei is still equal to the number of free and orbiting negatively charged electrons</a:t>
            </a:r>
            <a:r>
              <a:rPr lang="en-US" sz="2000" b="1" dirty="0">
                <a:latin typeface="Cambria" panose="02040503050406030204" pitchFamily="18" charset="0"/>
                <a:ea typeface="Cambria" panose="02040503050406030204" pitchFamily="18" charset="0"/>
              </a:rPr>
              <a:t> in the structure.</a:t>
            </a:r>
          </a:p>
        </p:txBody>
      </p:sp>
      <p:sp>
        <p:nvSpPr>
          <p:cNvPr id="6" name="Text Box 4"/>
          <p:cNvSpPr txBox="1">
            <a:spLocks noChangeArrowheads="1"/>
          </p:cNvSpPr>
          <p:nvPr/>
        </p:nvSpPr>
        <p:spPr bwMode="auto">
          <a:xfrm>
            <a:off x="2483768" y="59376"/>
            <a:ext cx="4636186"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n-Type Material Contd.</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2521229485"/>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864" y="657903"/>
            <a:ext cx="4139952" cy="5400600"/>
          </a:xfrm>
        </p:spPr>
        <p:txBody>
          <a:bodyPr>
            <a:noAutofit/>
          </a:bodyPr>
          <a:lstStyle/>
          <a:p>
            <a:pPr algn="just">
              <a:buFont typeface="Wingdings" panose="05000000000000000000" pitchFamily="2" charset="2"/>
              <a:buChar char="v"/>
            </a:pPr>
            <a:r>
              <a:rPr lang="en-US" sz="2100" b="1" dirty="0">
                <a:solidFill>
                  <a:srgbClr val="FF0000"/>
                </a:solidFill>
                <a:latin typeface="Cambria" panose="02040503050406030204" pitchFamily="18" charset="0"/>
                <a:ea typeface="Cambria" panose="02040503050406030204" pitchFamily="18" charset="0"/>
              </a:rPr>
              <a:t>Those </a:t>
            </a:r>
            <a:r>
              <a:rPr lang="en-US" sz="2100" b="1" i="1" u="sng" dirty="0">
                <a:solidFill>
                  <a:srgbClr val="FF0000"/>
                </a:solidFill>
                <a:latin typeface="Cambria" panose="02040503050406030204" pitchFamily="18" charset="0"/>
                <a:ea typeface="Cambria" panose="02040503050406030204" pitchFamily="18" charset="0"/>
              </a:rPr>
              <a:t>free electrons due to the added impurity sit at this energy level</a:t>
            </a:r>
            <a:r>
              <a:rPr lang="en-US" sz="2100" b="1" dirty="0">
                <a:latin typeface="Cambria" panose="02040503050406030204" pitchFamily="18" charset="0"/>
                <a:ea typeface="Cambria" panose="02040503050406030204" pitchFamily="18" charset="0"/>
              </a:rPr>
              <a:t> and have less difficulty absorbing a sufficient measure of thermal energy to move into the conduction band at room temperature.</a:t>
            </a:r>
          </a:p>
          <a:p>
            <a:pPr algn="just"/>
            <a:endParaRPr lang="en-US" sz="2100" b="1" dirty="0">
              <a:latin typeface="Cambria" panose="02040503050406030204" pitchFamily="18" charset="0"/>
              <a:ea typeface="Cambria" panose="02040503050406030204" pitchFamily="18" charset="0"/>
            </a:endParaRPr>
          </a:p>
          <a:p>
            <a:pPr algn="just">
              <a:buFont typeface="Wingdings" panose="05000000000000000000" pitchFamily="2" charset="2"/>
              <a:buChar char="v"/>
            </a:pPr>
            <a:r>
              <a:rPr lang="en-US" sz="2100" b="1" dirty="0">
                <a:latin typeface="Cambria" panose="02040503050406030204" pitchFamily="18" charset="0"/>
                <a:ea typeface="Cambria" panose="02040503050406030204" pitchFamily="18" charset="0"/>
              </a:rPr>
              <a:t>The result is that at room temperature, there are a large number of carriers (electrons) in the conduction level, and the conductivity of the material increases significantly. </a:t>
            </a:r>
          </a:p>
        </p:txBody>
      </p:sp>
      <p:sp>
        <p:nvSpPr>
          <p:cNvPr id="7" name="Text Box 4"/>
          <p:cNvSpPr txBox="1">
            <a:spLocks noChangeArrowheads="1"/>
          </p:cNvSpPr>
          <p:nvPr/>
        </p:nvSpPr>
        <p:spPr bwMode="auto">
          <a:xfrm>
            <a:off x="2600110" y="59376"/>
            <a:ext cx="4492170"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n-Type Material Contd.</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pic>
        <p:nvPicPr>
          <p:cNvPr id="8" name="Picture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198885" y="1899435"/>
            <a:ext cx="4836537" cy="2917535"/>
          </a:xfrm>
          <a:prstGeom prst="rect">
            <a:avLst/>
          </a:prstGeom>
        </p:spPr>
      </p:pic>
    </p:spTree>
    <p:extLst>
      <p:ext uri="{BB962C8B-B14F-4D97-AF65-F5344CB8AC3E}">
        <p14:creationId xmlns:p14="http://schemas.microsoft.com/office/powerpoint/2010/main" val="1789007428"/>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blinds(horizontal)">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linds(horizontal)">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836712"/>
            <a:ext cx="5282304" cy="5085367"/>
          </a:xfrm>
        </p:spPr>
        <p:txBody>
          <a:bodyPr>
            <a:normAutofit fontScale="92500"/>
          </a:bodyPr>
          <a:lstStyle/>
          <a:p>
            <a:pPr algn="just">
              <a:buFont typeface="Wingdings" panose="05000000000000000000" pitchFamily="2" charset="2"/>
              <a:buChar char="v"/>
            </a:pPr>
            <a:r>
              <a:rPr lang="en-US" sz="2400" b="1" dirty="0">
                <a:latin typeface="Cambria" panose="02040503050406030204" pitchFamily="18" charset="0"/>
                <a:ea typeface="Cambria" panose="02040503050406030204" pitchFamily="18" charset="0"/>
              </a:rPr>
              <a:t>The p -type material is formed by </a:t>
            </a:r>
            <a:r>
              <a:rPr lang="en-US" sz="2400" b="1" i="1" u="sng" dirty="0">
                <a:solidFill>
                  <a:srgbClr val="FF0000"/>
                </a:solidFill>
                <a:latin typeface="Cambria" panose="02040503050406030204" pitchFamily="18" charset="0"/>
                <a:ea typeface="Cambria" panose="02040503050406030204" pitchFamily="18" charset="0"/>
              </a:rPr>
              <a:t>doping a pure germanium or silicon crystal with impurity atoms having three valence electrons</a:t>
            </a:r>
            <a:r>
              <a:rPr lang="en-US" sz="2400" b="1" i="1" u="sng" dirty="0">
                <a:latin typeface="Cambria" panose="02040503050406030204" pitchFamily="18" charset="0"/>
                <a:ea typeface="Cambria" panose="02040503050406030204" pitchFamily="18" charset="0"/>
              </a:rPr>
              <a:t>. </a:t>
            </a:r>
          </a:p>
          <a:p>
            <a:pPr algn="just"/>
            <a:endParaRPr lang="en-US" sz="2400" b="1" i="1" u="sng" dirty="0">
              <a:latin typeface="Cambria" panose="02040503050406030204" pitchFamily="18" charset="0"/>
              <a:ea typeface="Cambria" panose="02040503050406030204" pitchFamily="18" charset="0"/>
            </a:endParaRPr>
          </a:p>
          <a:p>
            <a:pPr algn="just">
              <a:buFont typeface="Wingdings" panose="05000000000000000000" pitchFamily="2" charset="2"/>
              <a:buChar char="v"/>
            </a:pPr>
            <a:r>
              <a:rPr lang="en-US" sz="2400" b="1" dirty="0">
                <a:latin typeface="Cambria" panose="02040503050406030204" pitchFamily="18" charset="0"/>
                <a:ea typeface="Cambria" panose="02040503050406030204" pitchFamily="18" charset="0"/>
              </a:rPr>
              <a:t>The elements most frequently used for this purpose are boron, gallium, and indium. (Group III elements in Periodic Table) </a:t>
            </a:r>
          </a:p>
          <a:p>
            <a:pPr algn="just"/>
            <a:endParaRPr lang="en-US" sz="2400" b="1" dirty="0">
              <a:latin typeface="Cambria" panose="02040503050406030204" pitchFamily="18" charset="0"/>
              <a:ea typeface="Cambria" panose="02040503050406030204" pitchFamily="18" charset="0"/>
            </a:endParaRPr>
          </a:p>
          <a:p>
            <a:pPr algn="just">
              <a:buFont typeface="Wingdings" panose="05000000000000000000" pitchFamily="2" charset="2"/>
              <a:buChar char="v"/>
            </a:pPr>
            <a:r>
              <a:rPr lang="en-US" sz="2400" b="1" dirty="0">
                <a:latin typeface="Cambria" panose="02040503050406030204" pitchFamily="18" charset="0"/>
                <a:ea typeface="Cambria" panose="02040503050406030204" pitchFamily="18" charset="0"/>
              </a:rPr>
              <a:t>Note that there is now </a:t>
            </a:r>
            <a:r>
              <a:rPr lang="en-US" sz="2400" b="1" dirty="0">
                <a:solidFill>
                  <a:srgbClr val="FF0000"/>
                </a:solidFill>
                <a:latin typeface="Cambria" panose="02040503050406030204" pitchFamily="18" charset="0"/>
                <a:ea typeface="Cambria" panose="02040503050406030204" pitchFamily="18" charset="0"/>
              </a:rPr>
              <a:t>an </a:t>
            </a:r>
            <a:r>
              <a:rPr lang="en-US" sz="2400" b="1" i="1" u="sng" dirty="0">
                <a:solidFill>
                  <a:srgbClr val="FF0000"/>
                </a:solidFill>
                <a:latin typeface="Cambria" panose="02040503050406030204" pitchFamily="18" charset="0"/>
                <a:ea typeface="Cambria" panose="02040503050406030204" pitchFamily="18" charset="0"/>
              </a:rPr>
              <a:t>insufficient number of electrons to complete the covalent bonds</a:t>
            </a:r>
            <a:r>
              <a:rPr lang="en-US" sz="2400" b="1" dirty="0">
                <a:latin typeface="Cambria" panose="02040503050406030204" pitchFamily="18" charset="0"/>
                <a:ea typeface="Cambria" panose="02040503050406030204" pitchFamily="18" charset="0"/>
              </a:rPr>
              <a:t> of the newly formed lattice. </a:t>
            </a:r>
            <a:endParaRPr lang="en-US" sz="2400" b="1" i="1" u="sng" dirty="0">
              <a:latin typeface="Cambria" panose="02040503050406030204" pitchFamily="18" charset="0"/>
              <a:ea typeface="Cambria" panose="02040503050406030204" pitchFamily="18" charset="0"/>
            </a:endParaRPr>
          </a:p>
          <a:p>
            <a:pPr algn="just"/>
            <a:endParaRPr lang="en-US" sz="1800" b="1" i="1" u="sng" dirty="0">
              <a:latin typeface="Arial Narrow" panose="020B0606020202030204" pitchFamily="34" charset="0"/>
            </a:endParaRPr>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652120" y="1556792"/>
            <a:ext cx="3322480" cy="4060809"/>
          </a:xfrm>
          <a:prstGeom prst="rect">
            <a:avLst/>
          </a:prstGeom>
        </p:spPr>
      </p:pic>
      <p:sp>
        <p:nvSpPr>
          <p:cNvPr id="7" name="Text Box 4"/>
          <p:cNvSpPr txBox="1">
            <a:spLocks noChangeArrowheads="1"/>
          </p:cNvSpPr>
          <p:nvPr/>
        </p:nvSpPr>
        <p:spPr bwMode="auto">
          <a:xfrm>
            <a:off x="3131840" y="116632"/>
            <a:ext cx="3312368"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p-Type Material</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1519732893"/>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blinds(horizontal)">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linds(horizont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linds(horizontal)">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060392"/>
            <a:ext cx="8784976" cy="4608512"/>
          </a:xfrm>
        </p:spPr>
        <p:txBody>
          <a:bodyPr>
            <a:noAutofit/>
          </a:bodyPr>
          <a:lstStyle/>
          <a:p>
            <a:pPr algn="just">
              <a:buFont typeface="Wingdings" panose="05000000000000000000" pitchFamily="2" charset="2"/>
              <a:buChar char="q"/>
            </a:pPr>
            <a:r>
              <a:rPr lang="en-US" sz="2300" b="1" dirty="0">
                <a:latin typeface="Cambria" panose="02040503050406030204" pitchFamily="18" charset="0"/>
                <a:ea typeface="Cambria" panose="02040503050406030204" pitchFamily="18" charset="0"/>
              </a:rPr>
              <a:t>The resulting vacancy is called a hole and is represented by a small circle or a plus sign, indicating the absence of a negative charge.</a:t>
            </a:r>
          </a:p>
          <a:p>
            <a:pPr algn="just"/>
            <a:endParaRPr lang="en-US" sz="2300" b="1" dirty="0">
              <a:latin typeface="Cambria" panose="02040503050406030204" pitchFamily="18" charset="0"/>
              <a:ea typeface="Cambria" panose="02040503050406030204" pitchFamily="18" charset="0"/>
            </a:endParaRPr>
          </a:p>
          <a:p>
            <a:pPr algn="just">
              <a:buFont typeface="Wingdings" panose="05000000000000000000" pitchFamily="2" charset="2"/>
              <a:buChar char="q"/>
            </a:pPr>
            <a:r>
              <a:rPr lang="en-US" sz="2300" b="1" dirty="0">
                <a:latin typeface="Cambria" panose="02040503050406030204" pitchFamily="18" charset="0"/>
                <a:ea typeface="Cambria" panose="02040503050406030204" pitchFamily="18" charset="0"/>
              </a:rPr>
              <a:t>Since the resulting vacancy will readily accept a free electron:</a:t>
            </a:r>
          </a:p>
          <a:p>
            <a:pPr marL="0" indent="0" algn="just">
              <a:buNone/>
            </a:pPr>
            <a:endParaRPr lang="en-US" sz="2300" b="1" dirty="0">
              <a:latin typeface="Cambria" panose="02040503050406030204" pitchFamily="18" charset="0"/>
              <a:ea typeface="Cambria" panose="02040503050406030204" pitchFamily="18" charset="0"/>
            </a:endParaRPr>
          </a:p>
          <a:p>
            <a:pPr marL="0" indent="0" algn="just">
              <a:buNone/>
            </a:pPr>
            <a:r>
              <a:rPr lang="en-US" sz="2300" b="1" dirty="0">
                <a:solidFill>
                  <a:srgbClr val="0000FF"/>
                </a:solidFill>
                <a:latin typeface="Cambria" panose="02040503050406030204" pitchFamily="18" charset="0"/>
                <a:ea typeface="Cambria" panose="02040503050406030204" pitchFamily="18" charset="0"/>
              </a:rPr>
              <a:t>The diffused impurities with three valence electrons are called </a:t>
            </a:r>
            <a:r>
              <a:rPr lang="en-US" sz="2300" b="1" i="1" u="sng" dirty="0">
                <a:solidFill>
                  <a:srgbClr val="FF0000"/>
                </a:solidFill>
                <a:latin typeface="Cambria" panose="02040503050406030204" pitchFamily="18" charset="0"/>
                <a:ea typeface="Cambria" panose="02040503050406030204" pitchFamily="18" charset="0"/>
              </a:rPr>
              <a:t>acceptor atoms.</a:t>
            </a:r>
          </a:p>
          <a:p>
            <a:pPr marL="0" indent="0" algn="just">
              <a:buNone/>
            </a:pPr>
            <a:endParaRPr lang="en-US" sz="2300" b="1" i="1" u="sng" dirty="0">
              <a:latin typeface="Cambria" panose="02040503050406030204" pitchFamily="18" charset="0"/>
              <a:ea typeface="Cambria" panose="02040503050406030204" pitchFamily="18" charset="0"/>
            </a:endParaRPr>
          </a:p>
          <a:p>
            <a:pPr algn="just">
              <a:buFont typeface="Wingdings" panose="05000000000000000000" pitchFamily="2" charset="2"/>
              <a:buChar char="q"/>
            </a:pPr>
            <a:r>
              <a:rPr lang="en-US" sz="2300" b="1" dirty="0">
                <a:latin typeface="Cambria" panose="02040503050406030204" pitchFamily="18" charset="0"/>
                <a:ea typeface="Cambria" panose="02040503050406030204" pitchFamily="18" charset="0"/>
              </a:rPr>
              <a:t>The resulting p -type material is </a:t>
            </a:r>
            <a:r>
              <a:rPr lang="en-US" sz="2300" b="1" i="1" u="sng" dirty="0">
                <a:solidFill>
                  <a:srgbClr val="FF0000"/>
                </a:solidFill>
                <a:latin typeface="Cambria" panose="02040503050406030204" pitchFamily="18" charset="0"/>
                <a:ea typeface="Cambria" panose="02040503050406030204" pitchFamily="18" charset="0"/>
              </a:rPr>
              <a:t>electrically neutral</a:t>
            </a:r>
            <a:r>
              <a:rPr lang="en-US" sz="2300" b="1" dirty="0">
                <a:latin typeface="Cambria" panose="02040503050406030204" pitchFamily="18" charset="0"/>
                <a:ea typeface="Cambria" panose="02040503050406030204" pitchFamily="18" charset="0"/>
              </a:rPr>
              <a:t>, for the same reasons described for the n -type material.</a:t>
            </a:r>
          </a:p>
        </p:txBody>
      </p:sp>
      <p:sp>
        <p:nvSpPr>
          <p:cNvPr id="6" name="Text Box 4"/>
          <p:cNvSpPr txBox="1">
            <a:spLocks noChangeArrowheads="1"/>
          </p:cNvSpPr>
          <p:nvPr/>
        </p:nvSpPr>
        <p:spPr bwMode="auto">
          <a:xfrm>
            <a:off x="2123728" y="59376"/>
            <a:ext cx="5400600"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p-Type Material Contd.</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3590445596"/>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6464A9F-7A83-A14F-AC5F-16649A0F02B9}"/>
              </a:ext>
            </a:extLst>
          </p:cNvPr>
          <p:cNvSpPr txBox="1">
            <a:spLocks/>
          </p:cNvSpPr>
          <p:nvPr/>
        </p:nvSpPr>
        <p:spPr>
          <a:xfrm>
            <a:off x="1957568" y="599304"/>
            <a:ext cx="5228860" cy="878351"/>
          </a:xfrm>
          <a:prstGeom prst="rect">
            <a:avLst/>
          </a:prstGeom>
        </p:spPr>
        <p:txBody>
          <a:bodyPr vert="horz" lIns="68580" tIns="34290" rIns="68580" bIns="34290" rtlCol="0" anchor="b">
            <a:normAutofit fontScale="925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sz="5400" b="1" dirty="0">
                <a:solidFill>
                  <a:srgbClr val="FF0000"/>
                </a:solidFill>
                <a:latin typeface="Times New Roman" panose="02020603050405020304" pitchFamily="18" charset="0"/>
                <a:cs typeface="Times New Roman" panose="02020603050405020304" pitchFamily="18" charset="0"/>
              </a:rPr>
              <a:t>Electronic Devices</a:t>
            </a:r>
            <a:endParaRPr lang="en-US" sz="4000" b="1" dirty="0">
              <a:solidFill>
                <a:srgbClr val="FF0000"/>
              </a:solidFill>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F2F7147F-3C77-1945-918A-8D54F34BA435}"/>
              </a:ext>
            </a:extLst>
          </p:cNvPr>
          <p:cNvSpPr txBox="1">
            <a:spLocks/>
          </p:cNvSpPr>
          <p:nvPr/>
        </p:nvSpPr>
        <p:spPr>
          <a:xfrm>
            <a:off x="1043608" y="2852936"/>
            <a:ext cx="7128792" cy="878351"/>
          </a:xfrm>
          <a:prstGeom prst="rect">
            <a:avLst/>
          </a:prstGeom>
        </p:spPr>
        <p:txBody>
          <a:bodyPr vert="horz" lIns="68580" tIns="34290" rIns="68580" bIns="3429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sz="3200" b="1" dirty="0">
                <a:solidFill>
                  <a:srgbClr val="0000FF"/>
                </a:solidFill>
                <a:latin typeface="Times New Roman" panose="02020603050405020304" pitchFamily="18" charset="0"/>
                <a:cs typeface="Times New Roman" panose="02020603050405020304" pitchFamily="18" charset="0"/>
              </a:rPr>
              <a:t>CHAPTER 1</a:t>
            </a:r>
            <a:br>
              <a:rPr lang="en-US" sz="3200" b="1" dirty="0">
                <a:solidFill>
                  <a:srgbClr val="0000FF"/>
                </a:solidFill>
                <a:latin typeface="Times New Roman" panose="02020603050405020304" pitchFamily="18" charset="0"/>
                <a:cs typeface="Times New Roman" panose="02020603050405020304" pitchFamily="18" charset="0"/>
              </a:rPr>
            </a:br>
            <a:r>
              <a:rPr lang="en-US" sz="3200" b="1" dirty="0">
                <a:solidFill>
                  <a:srgbClr val="0000FF"/>
                </a:solidFill>
                <a:latin typeface="Times New Roman" panose="02020603050405020304" pitchFamily="18" charset="0"/>
                <a:cs typeface="Times New Roman" panose="02020603050405020304" pitchFamily="18" charset="0"/>
              </a:rPr>
              <a:t>SEMICONDUCTOR DIODES</a:t>
            </a:r>
          </a:p>
        </p:txBody>
      </p:sp>
    </p:spTree>
    <p:extLst>
      <p:ext uri="{BB962C8B-B14F-4D97-AF65-F5344CB8AC3E}">
        <p14:creationId xmlns:p14="http://schemas.microsoft.com/office/powerpoint/2010/main" val="2979888209"/>
      </p:ext>
    </p:extLst>
  </p:cSld>
  <p:clrMapOvr>
    <a:masterClrMapping/>
  </p:clrMapOvr>
  <p:transition spd="med">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96752"/>
            <a:ext cx="8496944" cy="1343445"/>
          </a:xfrm>
          <a:solidFill>
            <a:schemeClr val="accent3">
              <a:lumMod val="20000"/>
              <a:lumOff val="80000"/>
            </a:schemeClr>
          </a:solidFill>
        </p:spPr>
        <p:txBody>
          <a:bodyPr>
            <a:normAutofit/>
          </a:bodyPr>
          <a:lstStyle/>
          <a:p>
            <a:pPr marL="0" indent="0" algn="just">
              <a:buNone/>
            </a:pPr>
            <a:r>
              <a:rPr lang="en-US" sz="2000" b="1" dirty="0">
                <a:latin typeface="Cambria" panose="02040503050406030204" pitchFamily="18" charset="0"/>
                <a:ea typeface="Cambria" panose="02040503050406030204" pitchFamily="18" charset="0"/>
              </a:rPr>
              <a:t>The effect of the hole on conduction is shown in Fig. If a valence electron </a:t>
            </a:r>
            <a:r>
              <a:rPr lang="en-US" sz="2000" b="1" i="1" u="sng" dirty="0">
                <a:solidFill>
                  <a:srgbClr val="FF0000"/>
                </a:solidFill>
                <a:latin typeface="Cambria" panose="02040503050406030204" pitchFamily="18" charset="0"/>
                <a:ea typeface="Cambria" panose="02040503050406030204" pitchFamily="18" charset="0"/>
              </a:rPr>
              <a:t>acquires sufficient kinetic energy to break its covalent bond</a:t>
            </a:r>
            <a:r>
              <a:rPr lang="en-US" sz="2000" b="1" dirty="0">
                <a:latin typeface="Cambria" panose="02040503050406030204" pitchFamily="18" charset="0"/>
                <a:ea typeface="Cambria" panose="02040503050406030204" pitchFamily="18" charset="0"/>
              </a:rPr>
              <a:t> and </a:t>
            </a:r>
            <a:r>
              <a:rPr lang="en-US" sz="2000" b="1" i="1" u="sng" dirty="0">
                <a:solidFill>
                  <a:srgbClr val="FF0000"/>
                </a:solidFill>
                <a:latin typeface="Cambria" panose="02040503050406030204" pitchFamily="18" charset="0"/>
                <a:ea typeface="Cambria" panose="02040503050406030204" pitchFamily="18" charset="0"/>
              </a:rPr>
              <a:t>fills the void created by a hole</a:t>
            </a:r>
            <a:r>
              <a:rPr lang="en-US" sz="2000" b="1" dirty="0">
                <a:latin typeface="Cambria" panose="02040503050406030204" pitchFamily="18" charset="0"/>
                <a:ea typeface="Cambria" panose="02040503050406030204" pitchFamily="18" charset="0"/>
              </a:rPr>
              <a:t>, then a vacancy, or hole, will be created in the covalent bond that released the electron.</a:t>
            </a:r>
          </a:p>
        </p:txBody>
      </p:sp>
      <p:sp>
        <p:nvSpPr>
          <p:cNvPr id="7" name="Text Box 4"/>
          <p:cNvSpPr txBox="1">
            <a:spLocks noChangeArrowheads="1"/>
          </p:cNvSpPr>
          <p:nvPr/>
        </p:nvSpPr>
        <p:spPr bwMode="auto">
          <a:xfrm>
            <a:off x="2312078" y="98582"/>
            <a:ext cx="4924218"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Electron vs Hole Flow</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pic>
        <p:nvPicPr>
          <p:cNvPr id="8" name="Picture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67544" y="2636912"/>
            <a:ext cx="2736304" cy="1944216"/>
          </a:xfrm>
          <a:prstGeom prst="rect">
            <a:avLst/>
          </a:prstGeom>
        </p:spPr>
      </p:pic>
      <p:pic>
        <p:nvPicPr>
          <p:cNvPr id="6" name="Picture 5">
            <a:extLst>
              <a:ext uri="{FF2B5EF4-FFF2-40B4-BE49-F238E27FC236}">
                <a16:creationId xmlns:a16="http://schemas.microsoft.com/office/drawing/2014/main" id="{DB359770-EC49-D34B-8099-9C8F6671D752}"/>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275856" y="2758972"/>
            <a:ext cx="2880320" cy="2470227"/>
          </a:xfrm>
          <a:prstGeom prst="rect">
            <a:avLst/>
          </a:prstGeom>
        </p:spPr>
      </p:pic>
      <p:pic>
        <p:nvPicPr>
          <p:cNvPr id="9" name="Picture 8">
            <a:extLst>
              <a:ext uri="{FF2B5EF4-FFF2-40B4-BE49-F238E27FC236}">
                <a16:creationId xmlns:a16="http://schemas.microsoft.com/office/drawing/2014/main" id="{CCB5D90E-45A4-5242-8E6B-9CCD05888C00}"/>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6156176" y="2758973"/>
            <a:ext cx="2664296" cy="1966172"/>
          </a:xfrm>
          <a:prstGeom prst="rect">
            <a:avLst/>
          </a:prstGeom>
        </p:spPr>
      </p:pic>
    </p:spTree>
    <p:extLst>
      <p:ext uri="{BB962C8B-B14F-4D97-AF65-F5344CB8AC3E}">
        <p14:creationId xmlns:p14="http://schemas.microsoft.com/office/powerpoint/2010/main" val="584473265"/>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blinds(horizontal)">
                                      <p:cBhvr>
                                        <p:cTn id="12" dur="500"/>
                                        <p:tgtEl>
                                          <p:spTgt spid="3">
                                            <p:bg/>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linds(horizont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483" y="872568"/>
            <a:ext cx="8208912" cy="1463228"/>
          </a:xfrm>
          <a:solidFill>
            <a:schemeClr val="accent3">
              <a:lumMod val="20000"/>
              <a:lumOff val="80000"/>
            </a:schemeClr>
          </a:solidFill>
        </p:spPr>
        <p:txBody>
          <a:bodyPr>
            <a:normAutofit/>
          </a:bodyPr>
          <a:lstStyle/>
          <a:p>
            <a:pPr algn="just">
              <a:buFont typeface="Wingdings" panose="05000000000000000000" pitchFamily="2" charset="2"/>
              <a:buChar char="v"/>
            </a:pPr>
            <a:r>
              <a:rPr lang="en-US" sz="2000" b="1" dirty="0">
                <a:latin typeface="Cambria" panose="02040503050406030204" pitchFamily="18" charset="0"/>
                <a:ea typeface="Cambria" panose="02040503050406030204" pitchFamily="18" charset="0"/>
              </a:rPr>
              <a:t>In an n-type material ( Fig. a ) the electron is called the majority carrier and the hole the minority carrier.</a:t>
            </a:r>
          </a:p>
          <a:p>
            <a:pPr algn="just">
              <a:buFont typeface="Wingdings" panose="05000000000000000000" pitchFamily="2" charset="2"/>
              <a:buChar char="v"/>
            </a:pPr>
            <a:r>
              <a:rPr lang="en-US" sz="2000" b="1" dirty="0">
                <a:latin typeface="Cambria" panose="02040503050406030204" pitchFamily="18" charset="0"/>
                <a:ea typeface="Cambria" panose="02040503050406030204" pitchFamily="18" charset="0"/>
              </a:rPr>
              <a:t>In a p-type material the hole is the majority carrier and the electron is the minority carrier.</a:t>
            </a:r>
          </a:p>
        </p:txBody>
      </p:sp>
      <p:sp>
        <p:nvSpPr>
          <p:cNvPr id="6" name="Text Box 4"/>
          <p:cNvSpPr txBox="1">
            <a:spLocks noChangeArrowheads="1"/>
          </p:cNvSpPr>
          <p:nvPr/>
        </p:nvSpPr>
        <p:spPr bwMode="auto">
          <a:xfrm>
            <a:off x="1835696" y="65619"/>
            <a:ext cx="5730486"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Majority &amp; Minority Carriers</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pic>
        <p:nvPicPr>
          <p:cNvPr id="8" name="Picture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187624" y="2420889"/>
            <a:ext cx="3456384" cy="2736304"/>
          </a:xfrm>
          <a:prstGeom prst="rect">
            <a:avLst/>
          </a:prstGeom>
        </p:spPr>
      </p:pic>
      <p:pic>
        <p:nvPicPr>
          <p:cNvPr id="5" name="Picture 4">
            <a:extLst>
              <a:ext uri="{FF2B5EF4-FFF2-40B4-BE49-F238E27FC236}">
                <a16:creationId xmlns:a16="http://schemas.microsoft.com/office/drawing/2014/main" id="{608DA096-6FF7-D34C-9D31-E47BC907C0B0}"/>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788024" y="2418704"/>
            <a:ext cx="3456384" cy="2666480"/>
          </a:xfrm>
          <a:prstGeom prst="rect">
            <a:avLst/>
          </a:prstGeom>
        </p:spPr>
      </p:pic>
    </p:spTree>
    <p:extLst>
      <p:ext uri="{BB962C8B-B14F-4D97-AF65-F5344CB8AC3E}">
        <p14:creationId xmlns:p14="http://schemas.microsoft.com/office/powerpoint/2010/main" val="2543386899"/>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dissolve">
                                      <p:cBhvr>
                                        <p:cTn id="12" dur="500"/>
                                        <p:tgtEl>
                                          <p:spTgt spid="3">
                                            <p:bg/>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dissolve">
                                      <p:cBhvr>
                                        <p:cTn id="15" dur="500"/>
                                        <p:tgtEl>
                                          <p:spTgt spid="3">
                                            <p:txEl>
                                              <p:pRg st="0" end="0"/>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dissolve">
                                      <p:cBhvr>
                                        <p:cTn id="23" dur="500"/>
                                        <p:tgtEl>
                                          <p:spTgt spid="3">
                                            <p:txEl>
                                              <p:pRg st="1" end="1"/>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619672" y="2310225"/>
            <a:ext cx="632408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eaLnBrk="1" hangingPunct="1">
              <a:spcBef>
                <a:spcPts val="1200"/>
              </a:spcBef>
              <a:buFontTx/>
              <a:buNone/>
            </a:pPr>
            <a:r>
              <a:rPr lang="en-US" altLang="ja-JP" sz="6600" b="1" dirty="0">
                <a:solidFill>
                  <a:schemeClr val="accent3"/>
                </a:solidFill>
                <a:latin typeface="Apple Chancery" panose="03020702040506060504" pitchFamily="66" charset="-79"/>
                <a:cs typeface="Apple Chancery" panose="03020702040506060504" pitchFamily="66" charset="-79"/>
              </a:rPr>
              <a:t>Thank You</a:t>
            </a:r>
          </a:p>
        </p:txBody>
      </p:sp>
      <p:sp>
        <p:nvSpPr>
          <p:cNvPr id="2" name="Slide Number Placeholder 1">
            <a:extLst>
              <a:ext uri="{FF2B5EF4-FFF2-40B4-BE49-F238E27FC236}">
                <a16:creationId xmlns:a16="http://schemas.microsoft.com/office/drawing/2014/main" id="{60B60151-275B-234C-B96C-372251543F9B}"/>
              </a:ext>
            </a:extLst>
          </p:cNvPr>
          <p:cNvSpPr>
            <a:spLocks noGrp="1"/>
          </p:cNvSpPr>
          <p:nvPr>
            <p:ph type="sldNum" sz="quarter" idx="12"/>
          </p:nvPr>
        </p:nvSpPr>
        <p:spPr/>
        <p:txBody>
          <a:bodyPr/>
          <a:lstStyle/>
          <a:p>
            <a:pPr>
              <a:defRPr/>
            </a:pPr>
            <a:fld id="{47F6B988-E08C-4CCC-98F2-2921209802BF}" type="slidenum">
              <a:rPr lang="ja-JP" altLang="en-US" smtClean="0"/>
              <a:pPr>
                <a:defRPr/>
              </a:pPr>
              <a:t>22</a:t>
            </a:fld>
            <a:endParaRPr lang="ja-JP" altLang="en-US"/>
          </a:p>
        </p:txBody>
      </p:sp>
    </p:spTree>
    <p:extLst>
      <p:ext uri="{BB962C8B-B14F-4D97-AF65-F5344CB8AC3E}">
        <p14:creationId xmlns:p14="http://schemas.microsoft.com/office/powerpoint/2010/main" val="962840140"/>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828487"/>
            <a:ext cx="8744841" cy="2661037"/>
          </a:xfrm>
        </p:spPr>
        <p:txBody>
          <a:bodyPr>
            <a:normAutofit fontScale="70000" lnSpcReduction="20000"/>
          </a:bodyPr>
          <a:lstStyle/>
          <a:p>
            <a:pPr algn="just">
              <a:buClr>
                <a:srgbClr val="FF0000"/>
              </a:buClr>
              <a:buFont typeface="Wingdings" panose="05000000000000000000" pitchFamily="2" charset="2"/>
              <a:buChar char="q"/>
            </a:pPr>
            <a:r>
              <a:rPr lang="en-US" sz="2900" b="1" dirty="0">
                <a:latin typeface="Cambria" panose="02040503050406030204" pitchFamily="18" charset="0"/>
                <a:ea typeface="Cambria" panose="02040503050406030204" pitchFamily="18" charset="0"/>
              </a:rPr>
              <a:t>Today, the Intel® </a:t>
            </a:r>
            <a:r>
              <a:rPr lang="en-US" sz="2900" b="1" dirty="0" err="1">
                <a:latin typeface="Cambria" panose="02040503050406030204" pitchFamily="18" charset="0"/>
                <a:ea typeface="Cambria" panose="02040503050406030204" pitchFamily="18" charset="0"/>
              </a:rPr>
              <a:t>Core</a:t>
            </a:r>
            <a:r>
              <a:rPr lang="en-US" sz="2900" b="1" baseline="30000" dirty="0" err="1">
                <a:latin typeface="Cambria" panose="02040503050406030204" pitchFamily="18" charset="0"/>
                <a:ea typeface="Cambria" panose="02040503050406030204" pitchFamily="18" charset="0"/>
              </a:rPr>
              <a:t>TM</a:t>
            </a:r>
            <a:r>
              <a:rPr lang="en-US" sz="2900" b="1" dirty="0">
                <a:latin typeface="Cambria" panose="02040503050406030204" pitchFamily="18" charset="0"/>
                <a:ea typeface="Cambria" panose="02040503050406030204" pitchFamily="18" charset="0"/>
              </a:rPr>
              <a:t> i7 Extreme Edition Processor of Fig. 1.2 has 731 million transistors in a package that is only slightly larger than a 1.67 sq. inches.</a:t>
            </a:r>
          </a:p>
          <a:p>
            <a:pPr algn="just">
              <a:buClr>
                <a:srgbClr val="FF0000"/>
              </a:buClr>
              <a:buFont typeface="Wingdings" panose="05000000000000000000" pitchFamily="2" charset="2"/>
              <a:buChar char="q"/>
            </a:pPr>
            <a:endParaRPr lang="en-US" sz="2500" b="1" dirty="0">
              <a:latin typeface="Cambria" panose="02040503050406030204" pitchFamily="18" charset="0"/>
              <a:ea typeface="Cambria" panose="02040503050406030204" pitchFamily="18" charset="0"/>
            </a:endParaRPr>
          </a:p>
          <a:p>
            <a:pPr algn="just">
              <a:buClr>
                <a:srgbClr val="FF0000"/>
              </a:buClr>
              <a:buFont typeface="Wingdings" panose="05000000000000000000" pitchFamily="2" charset="2"/>
              <a:buChar char="q"/>
            </a:pPr>
            <a:r>
              <a:rPr lang="en-US" sz="2900" b="1" dirty="0">
                <a:latin typeface="Cambria" panose="02040503050406030204" pitchFamily="18" charset="0"/>
                <a:ea typeface="Cambria" panose="02040503050406030204" pitchFamily="18" charset="0"/>
              </a:rPr>
              <a:t>In 1965, Dr. Gordon E. Moore presented a paper predicting that the transistor count in a single IC chip would double every two years. </a:t>
            </a:r>
          </a:p>
          <a:p>
            <a:pPr algn="just">
              <a:buClr>
                <a:srgbClr val="FF0000"/>
              </a:buClr>
              <a:buFont typeface="Wingdings" panose="05000000000000000000" pitchFamily="2" charset="2"/>
              <a:buChar char="q"/>
            </a:pPr>
            <a:endParaRPr lang="en-US" sz="2500" b="1" dirty="0">
              <a:latin typeface="Cambria" panose="02040503050406030204" pitchFamily="18" charset="0"/>
              <a:ea typeface="Cambria" panose="02040503050406030204" pitchFamily="18" charset="0"/>
            </a:endParaRPr>
          </a:p>
          <a:p>
            <a:pPr algn="just">
              <a:buClr>
                <a:srgbClr val="FF0000"/>
              </a:buClr>
              <a:buFont typeface="Wingdings" panose="05000000000000000000" pitchFamily="2" charset="2"/>
              <a:buChar char="q"/>
            </a:pPr>
            <a:r>
              <a:rPr lang="en-US" sz="2900" b="1" dirty="0">
                <a:latin typeface="Cambria" panose="02040503050406030204" pitchFamily="18" charset="0"/>
                <a:ea typeface="Cambria" panose="02040503050406030204" pitchFamily="18" charset="0"/>
              </a:rPr>
              <a:t>Now, more than 45 years, later we find that his prediction is amazingly accurate and expected to continue for the next few decades. </a:t>
            </a:r>
          </a:p>
          <a:p>
            <a:pPr algn="just"/>
            <a:endParaRPr lang="en-US" sz="1800" dirty="0">
              <a:latin typeface="Arial Narrow" panose="020B0606020202030204" pitchFamily="34" charset="0"/>
            </a:endParaRPr>
          </a:p>
        </p:txBody>
      </p:sp>
      <p:pic>
        <p:nvPicPr>
          <p:cNvPr id="6" name="Picture 5"/>
          <p:cNvPicPr>
            <a:picLocks noChangeAspect="1"/>
          </p:cNvPicPr>
          <p:nvPr/>
        </p:nvPicPr>
        <p:blipFill>
          <a:blip r:embed="rId2"/>
          <a:stretch>
            <a:fillRect/>
          </a:stretch>
        </p:blipFill>
        <p:spPr>
          <a:xfrm>
            <a:off x="2771800" y="4005064"/>
            <a:ext cx="1687157" cy="1296844"/>
          </a:xfrm>
          <a:prstGeom prst="rect">
            <a:avLst/>
          </a:prstGeom>
        </p:spPr>
      </p:pic>
      <p:pic>
        <p:nvPicPr>
          <p:cNvPr id="7" name="Picture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004048" y="3861048"/>
            <a:ext cx="1686558" cy="1520668"/>
          </a:xfrm>
          <a:prstGeom prst="rect">
            <a:avLst/>
          </a:prstGeom>
        </p:spPr>
      </p:pic>
      <p:sp>
        <p:nvSpPr>
          <p:cNvPr id="8" name="TextBox 7"/>
          <p:cNvSpPr txBox="1"/>
          <p:nvPr/>
        </p:nvSpPr>
        <p:spPr>
          <a:xfrm>
            <a:off x="1692580" y="5492330"/>
            <a:ext cx="7231773" cy="369332"/>
          </a:xfrm>
          <a:prstGeom prst="rect">
            <a:avLst/>
          </a:prstGeom>
          <a:noFill/>
        </p:spPr>
        <p:txBody>
          <a:bodyPr wrap="square" rtlCol="0">
            <a:spAutoFit/>
          </a:bodyPr>
          <a:lstStyle/>
          <a:p>
            <a:r>
              <a:rPr lang="en-US" b="1" dirty="0">
                <a:latin typeface="Cambria" panose="02040503050406030204" pitchFamily="18" charset="0"/>
                <a:ea typeface="Cambria" panose="02040503050406030204" pitchFamily="18" charset="0"/>
              </a:rPr>
              <a:t>Figure 1.2: Intel® Core™ i7 Extreme Edition Processor. </a:t>
            </a:r>
          </a:p>
        </p:txBody>
      </p:sp>
      <p:sp>
        <p:nvSpPr>
          <p:cNvPr id="9" name="Text Box 4"/>
          <p:cNvSpPr txBox="1">
            <a:spLocks noChangeArrowheads="1"/>
          </p:cNvSpPr>
          <p:nvPr/>
        </p:nvSpPr>
        <p:spPr bwMode="auto">
          <a:xfrm>
            <a:off x="2524803" y="28505"/>
            <a:ext cx="4336507"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Introduction</a:t>
            </a:r>
            <a:endParaRPr lang="en-US" sz="3400" b="1" dirty="0">
              <a:solidFill>
                <a:srgbClr val="C00000"/>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2211638172"/>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par>
                                <p:cTn id="16" presetID="9"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dissolve">
                                      <p:cBhvr>
                                        <p:cTn id="26" dur="5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dissolve">
                                      <p:cBhvr>
                                        <p:cTn id="3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143" y="836712"/>
            <a:ext cx="8863714" cy="5038421"/>
          </a:xfrm>
          <a:solidFill>
            <a:schemeClr val="bg1">
              <a:lumMod val="95000"/>
            </a:schemeClr>
          </a:solidFill>
        </p:spPr>
        <p:txBody>
          <a:bodyPr>
            <a:noAutofit/>
          </a:bodyPr>
          <a:lstStyle/>
          <a:p>
            <a:pPr algn="just">
              <a:buClr>
                <a:srgbClr val="FF0000"/>
              </a:buClr>
              <a:buFont typeface="Wingdings" panose="05000000000000000000" pitchFamily="2" charset="2"/>
              <a:buChar char="v"/>
            </a:pPr>
            <a:r>
              <a:rPr lang="en-US" sz="2050" b="1" dirty="0">
                <a:latin typeface="Cambria" panose="02040503050406030204" pitchFamily="18" charset="0"/>
                <a:ea typeface="Cambria" panose="02040503050406030204" pitchFamily="18" charset="0"/>
              </a:rPr>
              <a:t>The construction of every discrete (individual) solid-state (hard crystal structure) electronic device or integrated circuit begins with a semiconductor material of the highest quality.</a:t>
            </a:r>
          </a:p>
          <a:p>
            <a:pPr algn="just">
              <a:buClr>
                <a:srgbClr val="FF0000"/>
              </a:buClr>
              <a:buFont typeface="Wingdings" panose="05000000000000000000" pitchFamily="2" charset="2"/>
              <a:buChar char="v"/>
            </a:pPr>
            <a:r>
              <a:rPr lang="en-US" sz="2050" b="1" dirty="0">
                <a:latin typeface="Cambria" panose="02040503050406030204" pitchFamily="18" charset="0"/>
                <a:ea typeface="Cambria" panose="02040503050406030204" pitchFamily="18" charset="0"/>
              </a:rPr>
              <a:t>Semiconductors are a special class of elements having a conductivity between that of a good conductor and that of an insulator.</a:t>
            </a:r>
          </a:p>
          <a:p>
            <a:pPr algn="just">
              <a:buClr>
                <a:srgbClr val="FF0000"/>
              </a:buClr>
              <a:buFont typeface="Wingdings" panose="05000000000000000000" pitchFamily="2" charset="2"/>
              <a:buChar char="v"/>
            </a:pPr>
            <a:r>
              <a:rPr lang="en-US" sz="2050" b="1" dirty="0">
                <a:latin typeface="Cambria" panose="02040503050406030204" pitchFamily="18" charset="0"/>
                <a:ea typeface="Cambria" panose="02040503050406030204" pitchFamily="18" charset="0"/>
              </a:rPr>
              <a:t>In general, semiconductor materials fall into one of two classes: single-crystal and compound.</a:t>
            </a:r>
          </a:p>
          <a:p>
            <a:pPr algn="just">
              <a:buClr>
                <a:srgbClr val="FF0000"/>
              </a:buClr>
              <a:buFont typeface="Wingdings" panose="05000000000000000000" pitchFamily="2" charset="2"/>
              <a:buChar char="v"/>
            </a:pPr>
            <a:r>
              <a:rPr lang="en-US" sz="2050" b="1" dirty="0">
                <a:latin typeface="Cambria" panose="02040503050406030204" pitchFamily="18" charset="0"/>
                <a:ea typeface="Cambria" panose="02040503050406030204" pitchFamily="18" charset="0"/>
              </a:rPr>
              <a:t>Single-crystal semiconductors such as germanium (Ge) and silicon (Si) have </a:t>
            </a:r>
            <a:r>
              <a:rPr lang="en-US" sz="2050" b="1" dirty="0">
                <a:solidFill>
                  <a:srgbClr val="FF0000"/>
                </a:solidFill>
                <a:latin typeface="Cambria" panose="02040503050406030204" pitchFamily="18" charset="0"/>
                <a:ea typeface="Cambria" panose="02040503050406030204" pitchFamily="18" charset="0"/>
              </a:rPr>
              <a:t>a </a:t>
            </a:r>
            <a:r>
              <a:rPr lang="en-US" sz="2050" b="1" i="1" u="sng" dirty="0">
                <a:solidFill>
                  <a:srgbClr val="FF0000"/>
                </a:solidFill>
                <a:latin typeface="Cambria" panose="02040503050406030204" pitchFamily="18" charset="0"/>
                <a:ea typeface="Cambria" panose="02040503050406030204" pitchFamily="18" charset="0"/>
              </a:rPr>
              <a:t>repetitive crystal structure</a:t>
            </a:r>
            <a:r>
              <a:rPr lang="en-US" sz="2050" b="1" i="1" u="sng" dirty="0">
                <a:latin typeface="Cambria" panose="02040503050406030204" pitchFamily="18" charset="0"/>
                <a:ea typeface="Cambria" panose="02040503050406030204" pitchFamily="18" charset="0"/>
              </a:rPr>
              <a:t>,</a:t>
            </a:r>
            <a:r>
              <a:rPr lang="en-US" sz="2050" b="1" i="1" dirty="0">
                <a:latin typeface="Cambria" panose="02040503050406030204" pitchFamily="18" charset="0"/>
                <a:ea typeface="Cambria" panose="02040503050406030204" pitchFamily="18" charset="0"/>
              </a:rPr>
              <a:t> </a:t>
            </a:r>
            <a:r>
              <a:rPr lang="en-US" sz="2050" b="1" dirty="0">
                <a:latin typeface="Cambria" panose="02040503050406030204" pitchFamily="18" charset="0"/>
                <a:ea typeface="Cambria" panose="02040503050406030204" pitchFamily="18" charset="0"/>
              </a:rPr>
              <a:t>whereas compound semiconductors such as gallium arsenide (GaAs), cadmium sulfide (</a:t>
            </a:r>
            <a:r>
              <a:rPr lang="en-US" sz="2050" b="1" dirty="0" err="1">
                <a:latin typeface="Cambria" panose="02040503050406030204" pitchFamily="18" charset="0"/>
                <a:ea typeface="Cambria" panose="02040503050406030204" pitchFamily="18" charset="0"/>
              </a:rPr>
              <a:t>CdS</a:t>
            </a:r>
            <a:r>
              <a:rPr lang="en-US" sz="2050" b="1" dirty="0">
                <a:latin typeface="Cambria" panose="02040503050406030204" pitchFamily="18" charset="0"/>
                <a:ea typeface="Cambria" panose="02040503050406030204" pitchFamily="18" charset="0"/>
              </a:rPr>
              <a:t>), gallium nitride (</a:t>
            </a:r>
            <a:r>
              <a:rPr lang="en-US" sz="2050" b="1" dirty="0" err="1">
                <a:latin typeface="Cambria" panose="02040503050406030204" pitchFamily="18" charset="0"/>
                <a:ea typeface="Cambria" panose="02040503050406030204" pitchFamily="18" charset="0"/>
              </a:rPr>
              <a:t>GaN</a:t>
            </a:r>
            <a:r>
              <a:rPr lang="en-US" sz="2050" b="1" dirty="0">
                <a:latin typeface="Cambria" panose="02040503050406030204" pitchFamily="18" charset="0"/>
                <a:ea typeface="Cambria" panose="02040503050406030204" pitchFamily="18" charset="0"/>
              </a:rPr>
              <a:t>), and gallium arsenide phosphide (</a:t>
            </a:r>
            <a:r>
              <a:rPr lang="en-US" sz="2050" b="1" dirty="0" err="1">
                <a:latin typeface="Cambria" panose="02040503050406030204" pitchFamily="18" charset="0"/>
                <a:ea typeface="Cambria" panose="02040503050406030204" pitchFamily="18" charset="0"/>
              </a:rPr>
              <a:t>GaAsP</a:t>
            </a:r>
            <a:r>
              <a:rPr lang="en-US" sz="2050" b="1" dirty="0">
                <a:latin typeface="Cambria" panose="02040503050406030204" pitchFamily="18" charset="0"/>
                <a:ea typeface="Cambria" panose="02040503050406030204" pitchFamily="18" charset="0"/>
              </a:rPr>
              <a:t>) are constructed of </a:t>
            </a:r>
            <a:r>
              <a:rPr lang="en-US" sz="2050" b="1" i="1" u="sng" dirty="0">
                <a:solidFill>
                  <a:srgbClr val="FF0000"/>
                </a:solidFill>
                <a:latin typeface="Cambria" panose="02040503050406030204" pitchFamily="18" charset="0"/>
                <a:ea typeface="Cambria" panose="02040503050406030204" pitchFamily="18" charset="0"/>
              </a:rPr>
              <a:t>two or more semiconductor materials of different atomic structures.</a:t>
            </a:r>
          </a:p>
          <a:p>
            <a:pPr algn="just">
              <a:buClr>
                <a:srgbClr val="FF0000"/>
              </a:buClr>
              <a:buFont typeface="Wingdings" panose="05000000000000000000" pitchFamily="2" charset="2"/>
              <a:buChar char="v"/>
            </a:pPr>
            <a:r>
              <a:rPr lang="en-US" sz="2050" b="1" dirty="0">
                <a:latin typeface="Cambria" panose="02040503050406030204" pitchFamily="18" charset="0"/>
                <a:ea typeface="Cambria" panose="02040503050406030204" pitchFamily="18" charset="0"/>
              </a:rPr>
              <a:t>The three semiconductors used most frequently in the construction of electronic devices are </a:t>
            </a:r>
            <a:r>
              <a:rPr lang="en-US" sz="2050" b="1" i="1" u="sng" dirty="0">
                <a:solidFill>
                  <a:srgbClr val="FF0000"/>
                </a:solidFill>
                <a:latin typeface="Cambria" panose="02040503050406030204" pitchFamily="18" charset="0"/>
                <a:ea typeface="Cambria" panose="02040503050406030204" pitchFamily="18" charset="0"/>
              </a:rPr>
              <a:t>Ge, Si, and GaAs.</a:t>
            </a:r>
          </a:p>
        </p:txBody>
      </p:sp>
      <p:sp>
        <p:nvSpPr>
          <p:cNvPr id="2" name="Slide Number Placeholder 1">
            <a:extLst>
              <a:ext uri="{FF2B5EF4-FFF2-40B4-BE49-F238E27FC236}">
                <a16:creationId xmlns:a16="http://schemas.microsoft.com/office/drawing/2014/main" id="{A4FFD61C-95D2-D440-B775-1745A49268F3}"/>
              </a:ext>
            </a:extLst>
          </p:cNvPr>
          <p:cNvSpPr>
            <a:spLocks noGrp="1"/>
          </p:cNvSpPr>
          <p:nvPr>
            <p:ph type="sldNum" sz="quarter" idx="12"/>
          </p:nvPr>
        </p:nvSpPr>
        <p:spPr>
          <a:xfrm>
            <a:off x="6553200" y="6356350"/>
            <a:ext cx="2133600" cy="365125"/>
          </a:xfrm>
        </p:spPr>
        <p:txBody>
          <a:bodyPr/>
          <a:lstStyle/>
          <a:p>
            <a:pPr>
              <a:defRPr/>
            </a:pPr>
            <a:fld id="{47F6B988-E08C-4CCC-98F2-2921209802BF}" type="slidenum">
              <a:rPr lang="ja-JP" altLang="en-US" smtClean="0"/>
              <a:pPr>
                <a:defRPr/>
              </a:pPr>
              <a:t>4</a:t>
            </a:fld>
            <a:endParaRPr lang="ja-JP" altLang="en-US"/>
          </a:p>
        </p:txBody>
      </p:sp>
      <p:sp>
        <p:nvSpPr>
          <p:cNvPr id="6" name="Text Box 4"/>
          <p:cNvSpPr txBox="1">
            <a:spLocks noChangeArrowheads="1"/>
          </p:cNvSpPr>
          <p:nvPr/>
        </p:nvSpPr>
        <p:spPr bwMode="auto">
          <a:xfrm>
            <a:off x="467544" y="77143"/>
            <a:ext cx="8208912"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Semiconductor Materials: </a:t>
            </a:r>
            <a:r>
              <a:rPr lang="en-US" sz="3400" b="1" dirty="0">
                <a:solidFill>
                  <a:srgbClr val="0000FF"/>
                </a:solidFill>
                <a:latin typeface="Cambria" panose="02040503050406030204" pitchFamily="18" charset="0"/>
                <a:ea typeface="Cambria" panose="02040503050406030204" pitchFamily="18" charset="0"/>
                <a:cs typeface="Times New Roman" pitchFamily="18" charset="0"/>
              </a:rPr>
              <a:t>Ge</a:t>
            </a:r>
            <a:r>
              <a:rPr lang="en-US" sz="3400" b="1">
                <a:solidFill>
                  <a:srgbClr val="0000FF"/>
                </a:solidFill>
                <a:latin typeface="Cambria" panose="02040503050406030204" pitchFamily="18" charset="0"/>
                <a:ea typeface="Cambria" panose="02040503050406030204" pitchFamily="18" charset="0"/>
                <a:cs typeface="Times New Roman" pitchFamily="18" charset="0"/>
              </a:rPr>
              <a:t>, Si </a:t>
            </a:r>
            <a:r>
              <a:rPr lang="en-US" sz="3400" b="1" dirty="0">
                <a:solidFill>
                  <a:srgbClr val="0000FF"/>
                </a:solidFill>
                <a:latin typeface="Cambria" panose="02040503050406030204" pitchFamily="18" charset="0"/>
                <a:ea typeface="Cambria" panose="02040503050406030204" pitchFamily="18" charset="0"/>
                <a:cs typeface="Times New Roman" pitchFamily="18" charset="0"/>
              </a:rPr>
              <a:t>&amp; GaAs</a:t>
            </a:r>
          </a:p>
        </p:txBody>
      </p:sp>
    </p:spTree>
    <p:extLst>
      <p:ext uri="{BB962C8B-B14F-4D97-AF65-F5344CB8AC3E}">
        <p14:creationId xmlns:p14="http://schemas.microsoft.com/office/powerpoint/2010/main" val="455935443"/>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052736"/>
            <a:ext cx="8765991" cy="4392488"/>
          </a:xfrm>
        </p:spPr>
        <p:txBody>
          <a:bodyPr>
            <a:noAutofit/>
          </a:bodyPr>
          <a:lstStyle/>
          <a:p>
            <a:pPr marL="0" indent="0" algn="ctr">
              <a:buNone/>
            </a:pPr>
            <a:r>
              <a:rPr lang="en-US" sz="2800" b="1" i="1" dirty="0">
                <a:solidFill>
                  <a:srgbClr val="0000FF"/>
                </a:solidFill>
                <a:latin typeface="Cambria" panose="02040503050406030204" pitchFamily="18" charset="0"/>
                <a:ea typeface="Cambria" panose="02040503050406030204" pitchFamily="18" charset="0"/>
              </a:rPr>
              <a:t> </a:t>
            </a:r>
            <a:r>
              <a:rPr lang="en-US" sz="2800" b="1" i="1" u="sng" dirty="0">
                <a:solidFill>
                  <a:srgbClr val="0000FF"/>
                </a:solidFill>
                <a:latin typeface="Cambria" panose="02040503050406030204" pitchFamily="18" charset="0"/>
                <a:ea typeface="Cambria" panose="02040503050406030204" pitchFamily="18" charset="0"/>
              </a:rPr>
              <a:t>Germanium:</a:t>
            </a:r>
            <a:endParaRPr lang="en-US" sz="2800" b="1" dirty="0">
              <a:solidFill>
                <a:srgbClr val="0000FF"/>
              </a:solidFill>
              <a:latin typeface="Cambria" panose="02040503050406030204" pitchFamily="18" charset="0"/>
              <a:ea typeface="Cambria" panose="02040503050406030204" pitchFamily="18" charset="0"/>
            </a:endParaRPr>
          </a:p>
          <a:p>
            <a:pPr algn="just"/>
            <a:r>
              <a:rPr lang="en-US" sz="2000" b="1" dirty="0">
                <a:latin typeface="Cambria" panose="02040503050406030204" pitchFamily="18" charset="0"/>
                <a:ea typeface="Cambria" panose="02040503050406030204" pitchFamily="18" charset="0"/>
              </a:rPr>
              <a:t>In the first few decades following the </a:t>
            </a:r>
            <a:r>
              <a:rPr lang="en-US" sz="2000" b="1" i="1" u="sng" dirty="0">
                <a:solidFill>
                  <a:srgbClr val="FF0000"/>
                </a:solidFill>
                <a:latin typeface="Cambria" panose="02040503050406030204" pitchFamily="18" charset="0"/>
                <a:ea typeface="Cambria" panose="02040503050406030204" pitchFamily="18" charset="0"/>
              </a:rPr>
              <a:t>discovery of the diode</a:t>
            </a:r>
            <a:r>
              <a:rPr lang="en-US" sz="2000" b="1" dirty="0">
                <a:solidFill>
                  <a:srgbClr val="FF0000"/>
                </a:solidFill>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in 1939 and </a:t>
            </a:r>
            <a:r>
              <a:rPr lang="en-US" sz="2000" b="1" i="1" u="sng" dirty="0">
                <a:solidFill>
                  <a:srgbClr val="FF0000"/>
                </a:solidFill>
                <a:latin typeface="Cambria" panose="02040503050406030204" pitchFamily="18" charset="0"/>
                <a:ea typeface="Cambria" panose="02040503050406030204" pitchFamily="18" charset="0"/>
              </a:rPr>
              <a:t>the transistor</a:t>
            </a:r>
            <a:r>
              <a:rPr lang="en-US" sz="2000" b="1" dirty="0">
                <a:solidFill>
                  <a:srgbClr val="FF0000"/>
                </a:solidFill>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in 1947 </a:t>
            </a:r>
            <a:r>
              <a:rPr lang="en-US" sz="2000" b="1" i="1" u="sng" dirty="0">
                <a:solidFill>
                  <a:srgbClr val="FF0000"/>
                </a:solidFill>
                <a:latin typeface="Cambria" panose="02040503050406030204" pitchFamily="18" charset="0"/>
                <a:ea typeface="Cambria" panose="02040503050406030204" pitchFamily="18" charset="0"/>
              </a:rPr>
              <a:t>germanium was used almost exclusively</a:t>
            </a:r>
            <a:r>
              <a:rPr lang="en-US" sz="2000" b="1" dirty="0">
                <a:solidFill>
                  <a:srgbClr val="FF0000"/>
                </a:solidFill>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because it was relatively easy to find and was available in fairly large quantities.</a:t>
            </a:r>
          </a:p>
          <a:p>
            <a:pPr algn="just"/>
            <a:endParaRPr lang="en-US" sz="2000" b="1" dirty="0">
              <a:latin typeface="Cambria" panose="02040503050406030204" pitchFamily="18" charset="0"/>
              <a:ea typeface="Cambria" panose="02040503050406030204" pitchFamily="18" charset="0"/>
            </a:endParaRPr>
          </a:p>
          <a:p>
            <a:pPr algn="just"/>
            <a:r>
              <a:rPr lang="en-US" sz="2000" b="1" dirty="0">
                <a:latin typeface="Cambria" panose="02040503050406030204" pitchFamily="18" charset="0"/>
                <a:ea typeface="Cambria" panose="02040503050406030204" pitchFamily="18" charset="0"/>
              </a:rPr>
              <a:t>It was also relatively </a:t>
            </a:r>
            <a:r>
              <a:rPr lang="en-US" sz="2000" b="1" i="1" u="sng" dirty="0">
                <a:solidFill>
                  <a:srgbClr val="FF0000"/>
                </a:solidFill>
                <a:latin typeface="Cambria" panose="02040503050406030204" pitchFamily="18" charset="0"/>
                <a:ea typeface="Cambria" panose="02040503050406030204" pitchFamily="18" charset="0"/>
              </a:rPr>
              <a:t>easy to refine to obtain very high levels of purity</a:t>
            </a:r>
            <a:r>
              <a:rPr lang="en-US" sz="2000" b="1" dirty="0">
                <a:latin typeface="Cambria" panose="02040503050406030204" pitchFamily="18" charset="0"/>
                <a:ea typeface="Cambria" panose="02040503050406030204" pitchFamily="18" charset="0"/>
              </a:rPr>
              <a:t>, an important aspect in the fabrication process.</a:t>
            </a:r>
          </a:p>
          <a:p>
            <a:pPr algn="just"/>
            <a:endParaRPr lang="en-US" sz="2000" b="1" dirty="0">
              <a:latin typeface="Cambria" panose="02040503050406030204" pitchFamily="18" charset="0"/>
              <a:ea typeface="Cambria" panose="02040503050406030204" pitchFamily="18" charset="0"/>
            </a:endParaRPr>
          </a:p>
          <a:p>
            <a:pPr algn="just"/>
            <a:r>
              <a:rPr lang="en-US" sz="2000" b="1" dirty="0">
                <a:latin typeface="Cambria" panose="02040503050406030204" pitchFamily="18" charset="0"/>
                <a:ea typeface="Cambria" panose="02040503050406030204" pitchFamily="18" charset="0"/>
              </a:rPr>
              <a:t>However, it was discovered in the early years that diodes and transistors constructed using germanium as the base material </a:t>
            </a:r>
            <a:r>
              <a:rPr lang="en-US" sz="2000" b="1" i="1" u="sng" dirty="0">
                <a:solidFill>
                  <a:srgbClr val="FF0000"/>
                </a:solidFill>
                <a:latin typeface="Cambria" panose="02040503050406030204" pitchFamily="18" charset="0"/>
                <a:ea typeface="Cambria" panose="02040503050406030204" pitchFamily="18" charset="0"/>
              </a:rPr>
              <a:t>suffered from low levels of reliability due primarily to its sensitivity to changes in temperature.</a:t>
            </a:r>
          </a:p>
        </p:txBody>
      </p:sp>
      <p:sp>
        <p:nvSpPr>
          <p:cNvPr id="6" name="Text Box 4"/>
          <p:cNvSpPr txBox="1">
            <a:spLocks noChangeArrowheads="1"/>
          </p:cNvSpPr>
          <p:nvPr/>
        </p:nvSpPr>
        <p:spPr bwMode="auto">
          <a:xfrm>
            <a:off x="167711" y="260648"/>
            <a:ext cx="8784976"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Semiconductor Materials: </a:t>
            </a:r>
            <a:r>
              <a:rPr lang="en-US" sz="3200" b="1" dirty="0">
                <a:solidFill>
                  <a:srgbClr val="0000FF"/>
                </a:solidFill>
                <a:latin typeface="Cambria" panose="02040503050406030204" pitchFamily="18" charset="0"/>
                <a:ea typeface="Cambria" panose="02040503050406030204" pitchFamily="18" charset="0"/>
                <a:cs typeface="Times New Roman" pitchFamily="18" charset="0"/>
              </a:rPr>
              <a:t>Ge, SI &amp; GaAs Contd.</a:t>
            </a:r>
          </a:p>
        </p:txBody>
      </p:sp>
    </p:spTree>
    <p:extLst>
      <p:ext uri="{BB962C8B-B14F-4D97-AF65-F5344CB8AC3E}">
        <p14:creationId xmlns:p14="http://schemas.microsoft.com/office/powerpoint/2010/main" val="3224132541"/>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trips(downRigh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strips(downRigh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trips(downRigh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strips(downRight)">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097447"/>
            <a:ext cx="8496944" cy="4084911"/>
          </a:xfrm>
        </p:spPr>
        <p:txBody>
          <a:bodyPr>
            <a:noAutofit/>
          </a:bodyPr>
          <a:lstStyle/>
          <a:p>
            <a:pPr marL="0" indent="0" algn="ctr">
              <a:buNone/>
            </a:pPr>
            <a:r>
              <a:rPr lang="en-US" sz="2800" b="1" i="1" u="sng" dirty="0">
                <a:solidFill>
                  <a:srgbClr val="0000FF"/>
                </a:solidFill>
                <a:latin typeface="Cambria" panose="02040503050406030204" pitchFamily="18" charset="0"/>
                <a:ea typeface="Cambria" panose="02040503050406030204" pitchFamily="18" charset="0"/>
              </a:rPr>
              <a:t>Silicon:</a:t>
            </a:r>
          </a:p>
          <a:p>
            <a:pPr algn="just"/>
            <a:r>
              <a:rPr lang="en-US" sz="2000" b="1" dirty="0">
                <a:latin typeface="Cambria" panose="02040503050406030204" pitchFamily="18" charset="0"/>
                <a:ea typeface="Cambria" panose="02040503050406030204" pitchFamily="18" charset="0"/>
              </a:rPr>
              <a:t>At the time, scientists were aware that another material, </a:t>
            </a:r>
            <a:r>
              <a:rPr lang="en-US" sz="2000" b="1" i="1" u="sng" dirty="0">
                <a:solidFill>
                  <a:srgbClr val="FF0000"/>
                </a:solidFill>
                <a:latin typeface="Cambria" panose="02040503050406030204" pitchFamily="18" charset="0"/>
                <a:ea typeface="Cambria" panose="02040503050406030204" pitchFamily="18" charset="0"/>
              </a:rPr>
              <a:t>silicon, had improved temperature sensitivities</a:t>
            </a:r>
            <a:r>
              <a:rPr lang="en-US" sz="2000" b="1" dirty="0">
                <a:latin typeface="Cambria" panose="02040503050406030204" pitchFamily="18" charset="0"/>
                <a:ea typeface="Cambria" panose="02040503050406030204" pitchFamily="18" charset="0"/>
              </a:rPr>
              <a:t>, but the refining process for manufacturing silicon of very high levels of purity was still in the development stages.</a:t>
            </a:r>
          </a:p>
          <a:p>
            <a:pPr algn="just"/>
            <a:endParaRPr lang="en-US" sz="2000" b="1" dirty="0">
              <a:latin typeface="Cambria" panose="02040503050406030204" pitchFamily="18" charset="0"/>
              <a:ea typeface="Cambria" panose="02040503050406030204" pitchFamily="18" charset="0"/>
            </a:endParaRPr>
          </a:p>
          <a:p>
            <a:pPr algn="just"/>
            <a:r>
              <a:rPr lang="en-US" sz="2000" b="1" dirty="0">
                <a:latin typeface="Cambria" panose="02040503050406030204" pitchFamily="18" charset="0"/>
                <a:ea typeface="Cambria" panose="02040503050406030204" pitchFamily="18" charset="0"/>
              </a:rPr>
              <a:t>Finally, however, in 1954 the first silicon transistor was introduced, and silicon quickly became the semiconductor material of choice. </a:t>
            </a:r>
          </a:p>
          <a:p>
            <a:pPr algn="just"/>
            <a:endParaRPr lang="en-US" sz="2000" b="1" dirty="0">
              <a:latin typeface="Cambria" panose="02040503050406030204" pitchFamily="18" charset="0"/>
              <a:ea typeface="Cambria" panose="02040503050406030204" pitchFamily="18" charset="0"/>
            </a:endParaRPr>
          </a:p>
          <a:p>
            <a:pPr algn="just"/>
            <a:r>
              <a:rPr lang="en-US" sz="2000" b="1" dirty="0">
                <a:latin typeface="Cambria" panose="02040503050406030204" pitchFamily="18" charset="0"/>
                <a:ea typeface="Cambria" panose="02040503050406030204" pitchFamily="18" charset="0"/>
              </a:rPr>
              <a:t>Not only is silicon </a:t>
            </a:r>
            <a:r>
              <a:rPr lang="en-US" sz="2000" b="1" i="1" u="sng" dirty="0">
                <a:solidFill>
                  <a:srgbClr val="FF0000"/>
                </a:solidFill>
                <a:latin typeface="Cambria" panose="02040503050406030204" pitchFamily="18" charset="0"/>
                <a:ea typeface="Cambria" panose="02040503050406030204" pitchFamily="18" charset="0"/>
              </a:rPr>
              <a:t>less temperature sensitive</a:t>
            </a:r>
            <a:r>
              <a:rPr lang="en-US" sz="2000" b="1" dirty="0">
                <a:latin typeface="Cambria" panose="02040503050406030204" pitchFamily="18" charset="0"/>
                <a:ea typeface="Cambria" panose="02040503050406030204" pitchFamily="18" charset="0"/>
              </a:rPr>
              <a:t>, but it is one of the most </a:t>
            </a:r>
            <a:r>
              <a:rPr lang="en-US" sz="2000" b="1" i="1" u="sng" dirty="0">
                <a:solidFill>
                  <a:srgbClr val="FF0000"/>
                </a:solidFill>
                <a:latin typeface="Cambria" panose="02040503050406030204" pitchFamily="18" charset="0"/>
                <a:ea typeface="Cambria" panose="02040503050406030204" pitchFamily="18" charset="0"/>
              </a:rPr>
              <a:t>abundant materials on earth</a:t>
            </a:r>
            <a:r>
              <a:rPr lang="en-US" sz="2000" b="1" dirty="0">
                <a:latin typeface="Cambria" panose="02040503050406030204" pitchFamily="18" charset="0"/>
                <a:ea typeface="Cambria" panose="02040503050406030204" pitchFamily="18" charset="0"/>
              </a:rPr>
              <a:t>, removing any concerns about availability.</a:t>
            </a:r>
          </a:p>
        </p:txBody>
      </p:sp>
      <p:sp>
        <p:nvSpPr>
          <p:cNvPr id="6" name="Text Box 4"/>
          <p:cNvSpPr txBox="1">
            <a:spLocks noChangeArrowheads="1"/>
          </p:cNvSpPr>
          <p:nvPr/>
        </p:nvSpPr>
        <p:spPr bwMode="auto">
          <a:xfrm>
            <a:off x="179512" y="26126"/>
            <a:ext cx="8784976"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Semiconductor Materials: </a:t>
            </a:r>
            <a:r>
              <a:rPr lang="en-US" sz="3200" b="1" dirty="0">
                <a:solidFill>
                  <a:srgbClr val="0000FF"/>
                </a:solidFill>
                <a:latin typeface="Cambria" panose="02040503050406030204" pitchFamily="18" charset="0"/>
                <a:ea typeface="Cambria" panose="02040503050406030204" pitchFamily="18" charset="0"/>
                <a:cs typeface="Times New Roman" pitchFamily="18" charset="0"/>
              </a:rPr>
              <a:t>Ge, SI &amp; GaAs Contd.</a:t>
            </a:r>
          </a:p>
        </p:txBody>
      </p:sp>
    </p:spTree>
    <p:extLst>
      <p:ext uri="{BB962C8B-B14F-4D97-AF65-F5344CB8AC3E}">
        <p14:creationId xmlns:p14="http://schemas.microsoft.com/office/powerpoint/2010/main" val="2463472398"/>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052736"/>
            <a:ext cx="8856984" cy="4680520"/>
          </a:xfrm>
        </p:spPr>
        <p:txBody>
          <a:bodyPr>
            <a:noAutofit/>
          </a:bodyPr>
          <a:lstStyle/>
          <a:p>
            <a:pPr marL="0" indent="0" algn="ctr">
              <a:buNone/>
            </a:pPr>
            <a:r>
              <a:rPr lang="en-US" sz="2800" b="1" i="1" dirty="0">
                <a:solidFill>
                  <a:srgbClr val="0000FF"/>
                </a:solidFill>
                <a:latin typeface="Cambria" panose="02040503050406030204" pitchFamily="18" charset="0"/>
                <a:ea typeface="Cambria" panose="02040503050406030204" pitchFamily="18" charset="0"/>
              </a:rPr>
              <a:t>  </a:t>
            </a:r>
            <a:r>
              <a:rPr lang="en-US" sz="2800" b="1" i="1" u="sng" dirty="0">
                <a:solidFill>
                  <a:srgbClr val="0000FF"/>
                </a:solidFill>
                <a:latin typeface="Cambria" panose="02040503050406030204" pitchFamily="18" charset="0"/>
                <a:ea typeface="Cambria" panose="02040503050406030204" pitchFamily="18" charset="0"/>
              </a:rPr>
              <a:t>Gallium Arsenide:</a:t>
            </a:r>
          </a:p>
          <a:p>
            <a:pPr algn="just"/>
            <a:r>
              <a:rPr lang="en-US" sz="2000" b="1" dirty="0">
                <a:latin typeface="Cambria" panose="02040503050406030204" pitchFamily="18" charset="0"/>
                <a:ea typeface="Cambria" panose="02040503050406030204" pitchFamily="18" charset="0"/>
              </a:rPr>
              <a:t>As time moved on, however, the field of electronics became increasingly sensitive to issues of speed. </a:t>
            </a:r>
          </a:p>
          <a:p>
            <a:pPr algn="just"/>
            <a:r>
              <a:rPr lang="en-US" sz="2000" b="1" dirty="0">
                <a:latin typeface="Cambria" panose="02040503050406030204" pitchFamily="18" charset="0"/>
                <a:ea typeface="Cambria" panose="02040503050406030204" pitchFamily="18" charset="0"/>
              </a:rPr>
              <a:t>The result was the development of the first GaAs transistor in the early 1970s. </a:t>
            </a:r>
          </a:p>
          <a:p>
            <a:pPr algn="just"/>
            <a:r>
              <a:rPr lang="en-US" sz="2000" b="1" dirty="0">
                <a:latin typeface="Cambria" panose="02040503050406030204" pitchFamily="18" charset="0"/>
                <a:ea typeface="Cambria" panose="02040503050406030204" pitchFamily="18" charset="0"/>
              </a:rPr>
              <a:t>This new transistor had </a:t>
            </a:r>
            <a:r>
              <a:rPr lang="en-US" sz="2000" b="1" i="1" u="sng" dirty="0">
                <a:solidFill>
                  <a:srgbClr val="FF0000"/>
                </a:solidFill>
                <a:latin typeface="Cambria" panose="02040503050406030204" pitchFamily="18" charset="0"/>
                <a:ea typeface="Cambria" panose="02040503050406030204" pitchFamily="18" charset="0"/>
              </a:rPr>
              <a:t>speeds of operation up to five times that of Si</a:t>
            </a:r>
            <a:r>
              <a:rPr lang="en-US" sz="2000" b="1" i="1" dirty="0">
                <a:latin typeface="Cambria" panose="02040503050406030204" pitchFamily="18" charset="0"/>
                <a:ea typeface="Cambria" panose="02040503050406030204" pitchFamily="18" charset="0"/>
              </a:rPr>
              <a:t>.</a:t>
            </a:r>
            <a:r>
              <a:rPr lang="en-US" sz="2000" b="1" i="1" u="sng" dirty="0">
                <a:latin typeface="Cambria" panose="02040503050406030204" pitchFamily="18" charset="0"/>
                <a:ea typeface="Cambria" panose="02040503050406030204" pitchFamily="18" charset="0"/>
              </a:rPr>
              <a:t> </a:t>
            </a:r>
          </a:p>
          <a:p>
            <a:pPr algn="just"/>
            <a:r>
              <a:rPr lang="en-US" sz="2000" b="1" dirty="0">
                <a:latin typeface="Cambria" panose="02040503050406030204" pitchFamily="18" charset="0"/>
                <a:ea typeface="Cambria" panose="02040503050406030204" pitchFamily="18" charset="0"/>
              </a:rPr>
              <a:t>GaAs was </a:t>
            </a:r>
            <a:r>
              <a:rPr lang="en-US" sz="2000" b="1" i="1" u="sng" dirty="0">
                <a:solidFill>
                  <a:srgbClr val="FF0000"/>
                </a:solidFill>
                <a:latin typeface="Cambria" panose="02040503050406030204" pitchFamily="18" charset="0"/>
                <a:ea typeface="Cambria" panose="02040503050406030204" pitchFamily="18" charset="0"/>
              </a:rPr>
              <a:t>more difficult to manufacture at high levels of purity</a:t>
            </a:r>
            <a:r>
              <a:rPr lang="en-US" sz="2000" b="1" dirty="0">
                <a:latin typeface="Cambria" panose="02040503050406030204" pitchFamily="18" charset="0"/>
                <a:ea typeface="Cambria" panose="02040503050406030204" pitchFamily="18" charset="0"/>
              </a:rPr>
              <a:t>, was </a:t>
            </a:r>
            <a:r>
              <a:rPr lang="en-US" sz="2000" b="1" i="1" u="sng" dirty="0">
                <a:solidFill>
                  <a:srgbClr val="FF0000"/>
                </a:solidFill>
                <a:latin typeface="Cambria" panose="02040503050406030204" pitchFamily="18" charset="0"/>
                <a:ea typeface="Cambria" panose="02040503050406030204" pitchFamily="18" charset="0"/>
              </a:rPr>
              <a:t>more expensive</a:t>
            </a:r>
            <a:r>
              <a:rPr lang="en-US" sz="2000" b="1" dirty="0">
                <a:latin typeface="Cambria" panose="02040503050406030204" pitchFamily="18" charset="0"/>
                <a:ea typeface="Cambria" panose="02040503050406030204" pitchFamily="18" charset="0"/>
              </a:rPr>
              <a:t>, and had little design support in the early years of development.</a:t>
            </a:r>
          </a:p>
          <a:p>
            <a:pPr algn="just"/>
            <a:r>
              <a:rPr lang="en-US" sz="2000" b="1" dirty="0">
                <a:latin typeface="Cambria" panose="02040503050406030204" pitchFamily="18" charset="0"/>
                <a:ea typeface="Cambria" panose="02040503050406030204" pitchFamily="18" charset="0"/>
              </a:rPr>
              <a:t>However, in time </a:t>
            </a:r>
            <a:r>
              <a:rPr lang="en-US" sz="2000" b="1" i="1" u="sng" dirty="0">
                <a:solidFill>
                  <a:srgbClr val="FF0000"/>
                </a:solidFill>
                <a:latin typeface="Cambria" panose="02040503050406030204" pitchFamily="18" charset="0"/>
                <a:ea typeface="Cambria" panose="02040503050406030204" pitchFamily="18" charset="0"/>
              </a:rPr>
              <a:t>the demand for increased speed</a:t>
            </a:r>
            <a:r>
              <a:rPr lang="en-US" sz="2000" b="1" i="1" dirty="0">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resulted in more funding for GaAs research, to the point that today it is </a:t>
            </a:r>
            <a:r>
              <a:rPr lang="en-US" sz="2000" b="1" i="1" u="sng" dirty="0">
                <a:solidFill>
                  <a:srgbClr val="FF0000"/>
                </a:solidFill>
                <a:latin typeface="Cambria" panose="02040503050406030204" pitchFamily="18" charset="0"/>
                <a:ea typeface="Cambria" panose="02040503050406030204" pitchFamily="18" charset="0"/>
              </a:rPr>
              <a:t>often used as the base material for new high-speed, very large scale integrated (VLSI) circuit designs</a:t>
            </a:r>
            <a:r>
              <a:rPr lang="en-US" sz="2000" b="1" i="1" dirty="0">
                <a:latin typeface="Cambria" panose="02040503050406030204" pitchFamily="18" charset="0"/>
                <a:ea typeface="Cambria" panose="02040503050406030204" pitchFamily="18" charset="0"/>
              </a:rPr>
              <a:t>.</a:t>
            </a:r>
          </a:p>
        </p:txBody>
      </p:sp>
      <p:sp>
        <p:nvSpPr>
          <p:cNvPr id="6" name="Text Box 4"/>
          <p:cNvSpPr txBox="1">
            <a:spLocks noChangeArrowheads="1"/>
          </p:cNvSpPr>
          <p:nvPr/>
        </p:nvSpPr>
        <p:spPr bwMode="auto">
          <a:xfrm>
            <a:off x="179512" y="26126"/>
            <a:ext cx="8784976"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Semiconductor Materials: </a:t>
            </a:r>
            <a:r>
              <a:rPr lang="en-US" sz="3200" b="1" dirty="0">
                <a:solidFill>
                  <a:srgbClr val="0000FF"/>
                </a:solidFill>
                <a:latin typeface="Cambria" panose="02040503050406030204" pitchFamily="18" charset="0"/>
                <a:ea typeface="Cambria" panose="02040503050406030204" pitchFamily="18" charset="0"/>
                <a:cs typeface="Times New Roman" pitchFamily="18" charset="0"/>
              </a:rPr>
              <a:t>Ge, SI &amp; GaAs Contd.</a:t>
            </a:r>
          </a:p>
        </p:txBody>
      </p:sp>
    </p:spTree>
    <p:extLst>
      <p:ext uri="{BB962C8B-B14F-4D97-AF65-F5344CB8AC3E}">
        <p14:creationId xmlns:p14="http://schemas.microsoft.com/office/powerpoint/2010/main" val="1310953179"/>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75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75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75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75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75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7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788275"/>
            <a:ext cx="8806288" cy="2127067"/>
          </a:xfrm>
          <a:solidFill>
            <a:schemeClr val="accent3">
              <a:lumMod val="20000"/>
              <a:lumOff val="80000"/>
            </a:schemeClr>
          </a:solidFill>
        </p:spPr>
        <p:txBody>
          <a:bodyPr>
            <a:normAutofit/>
          </a:bodyPr>
          <a:lstStyle/>
          <a:p>
            <a:pPr algn="just">
              <a:buClr>
                <a:srgbClr val="FF0000"/>
              </a:buClr>
              <a:buFont typeface="Wingdings" panose="05000000000000000000" pitchFamily="2" charset="2"/>
              <a:buChar char="Ø"/>
            </a:pPr>
            <a:r>
              <a:rPr lang="en-US" sz="1800" dirty="0">
                <a:latin typeface="Cambria" panose="02040503050406030204" pitchFamily="18" charset="0"/>
                <a:ea typeface="Cambria" panose="02040503050406030204" pitchFamily="18" charset="0"/>
              </a:rPr>
              <a:t>To fully appreciate why Si, Ge, and GaAs are the semiconductors of choice for the electronics industry requires some understanding of the atomic structure of each and how the atoms are bound together to form a crystalline structure.</a:t>
            </a:r>
          </a:p>
          <a:p>
            <a:pPr algn="just">
              <a:buClr>
                <a:srgbClr val="FF0000"/>
              </a:buClr>
              <a:buFont typeface="Wingdings" panose="05000000000000000000" pitchFamily="2" charset="2"/>
              <a:buChar char="Ø"/>
            </a:pPr>
            <a:r>
              <a:rPr lang="en-US" sz="1800" dirty="0">
                <a:latin typeface="Cambria" panose="02040503050406030204" pitchFamily="18" charset="0"/>
                <a:ea typeface="Cambria" panose="02040503050406030204" pitchFamily="18" charset="0"/>
              </a:rPr>
              <a:t>The fundamental components of an atom are the </a:t>
            </a:r>
            <a:r>
              <a:rPr lang="en-US" sz="1800" b="1" i="1" u="sng" dirty="0">
                <a:solidFill>
                  <a:srgbClr val="FF0000"/>
                </a:solidFill>
                <a:latin typeface="Cambria" panose="02040503050406030204" pitchFamily="18" charset="0"/>
                <a:ea typeface="Cambria" panose="02040503050406030204" pitchFamily="18" charset="0"/>
              </a:rPr>
              <a:t>electron, proton, and neutron</a:t>
            </a:r>
            <a:r>
              <a:rPr lang="en-US" sz="1800" b="1" i="1" dirty="0">
                <a:latin typeface="Cambria" panose="02040503050406030204" pitchFamily="18" charset="0"/>
                <a:ea typeface="Cambria" panose="02040503050406030204" pitchFamily="18" charset="0"/>
              </a:rPr>
              <a:t>.</a:t>
            </a:r>
            <a:r>
              <a:rPr lang="en-US" sz="1800" b="1" i="1" u="sng" dirty="0">
                <a:latin typeface="Cambria" panose="02040503050406030204" pitchFamily="18" charset="0"/>
                <a:ea typeface="Cambria" panose="02040503050406030204" pitchFamily="18" charset="0"/>
              </a:rPr>
              <a:t> </a:t>
            </a:r>
          </a:p>
          <a:p>
            <a:pPr algn="just">
              <a:buClr>
                <a:srgbClr val="FF0000"/>
              </a:buClr>
              <a:buFont typeface="Wingdings" panose="05000000000000000000" pitchFamily="2" charset="2"/>
              <a:buChar char="Ø"/>
            </a:pPr>
            <a:r>
              <a:rPr lang="en-US" sz="1800" dirty="0">
                <a:latin typeface="Cambria" panose="02040503050406030204" pitchFamily="18" charset="0"/>
                <a:ea typeface="Cambria" panose="02040503050406030204" pitchFamily="18" charset="0"/>
              </a:rPr>
              <a:t>In the lattice structure, </a:t>
            </a:r>
            <a:r>
              <a:rPr lang="en-US" sz="1800" b="1" i="1" u="sng" dirty="0">
                <a:solidFill>
                  <a:srgbClr val="FF0000"/>
                </a:solidFill>
                <a:latin typeface="Cambria" panose="02040503050406030204" pitchFamily="18" charset="0"/>
                <a:ea typeface="Cambria" panose="02040503050406030204" pitchFamily="18" charset="0"/>
              </a:rPr>
              <a:t>neutrons and protons form the nucleus</a:t>
            </a:r>
            <a:r>
              <a:rPr lang="en-US" sz="1800" dirty="0">
                <a:solidFill>
                  <a:srgbClr val="FF0000"/>
                </a:solidFill>
                <a:latin typeface="Cambria" panose="02040503050406030204" pitchFamily="18" charset="0"/>
                <a:ea typeface="Cambria" panose="02040503050406030204" pitchFamily="18" charset="0"/>
              </a:rPr>
              <a:t> </a:t>
            </a:r>
            <a:r>
              <a:rPr lang="en-US" sz="1800" dirty="0">
                <a:latin typeface="Cambria" panose="02040503050406030204" pitchFamily="18" charset="0"/>
                <a:ea typeface="Cambria" panose="02040503050406030204" pitchFamily="18" charset="0"/>
              </a:rPr>
              <a:t>and </a:t>
            </a:r>
            <a:r>
              <a:rPr lang="en-US" sz="1800" b="1" i="1" u="sng" dirty="0">
                <a:solidFill>
                  <a:srgbClr val="FF0000"/>
                </a:solidFill>
                <a:latin typeface="Cambria" panose="02040503050406030204" pitchFamily="18" charset="0"/>
                <a:ea typeface="Cambria" panose="02040503050406030204" pitchFamily="18" charset="0"/>
              </a:rPr>
              <a:t>electrons appear in fixed orbits around the nucleus</a:t>
            </a:r>
            <a:r>
              <a:rPr lang="en-US" sz="1800" b="1" i="1" dirty="0">
                <a:latin typeface="Cambria" panose="02040503050406030204" pitchFamily="18" charset="0"/>
                <a:ea typeface="Cambria" panose="02040503050406030204" pitchFamily="18" charset="0"/>
              </a:rPr>
              <a:t>.</a:t>
            </a:r>
            <a:r>
              <a:rPr lang="en-US" sz="1800" dirty="0">
                <a:latin typeface="Cambria" panose="02040503050406030204" pitchFamily="18" charset="0"/>
                <a:ea typeface="Cambria" panose="02040503050406030204" pitchFamily="18" charset="0"/>
              </a:rPr>
              <a:t> The Bohr model for the three materials is provided in Fig. 1.3.</a:t>
            </a:r>
          </a:p>
          <a:p>
            <a:pPr algn="just"/>
            <a:endParaRPr lang="en-US" sz="1800" dirty="0">
              <a:latin typeface="Arial Narrow" panose="020B0606020202030204" pitchFamily="34" charset="0"/>
            </a:endParaRP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4541" y="3190877"/>
            <a:ext cx="4270764" cy="2264569"/>
          </a:xfrm>
          <a:prstGeom prst="rect">
            <a:avLst/>
          </a:prstGeom>
        </p:spPr>
      </p:pic>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49152" y="3106266"/>
            <a:ext cx="4138216" cy="2433793"/>
          </a:xfrm>
          <a:prstGeom prst="rect">
            <a:avLst/>
          </a:prstGeom>
        </p:spPr>
      </p:pic>
      <p:pic>
        <p:nvPicPr>
          <p:cNvPr id="9" name="Picture 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125615" y="5410707"/>
            <a:ext cx="2964656" cy="592931"/>
          </a:xfrm>
          <a:prstGeom prst="rect">
            <a:avLst/>
          </a:prstGeom>
        </p:spPr>
      </p:pic>
      <p:sp>
        <p:nvSpPr>
          <p:cNvPr id="10" name="Text Box 4"/>
          <p:cNvSpPr txBox="1">
            <a:spLocks noChangeArrowheads="1"/>
          </p:cNvSpPr>
          <p:nvPr/>
        </p:nvSpPr>
        <p:spPr bwMode="auto">
          <a:xfrm>
            <a:off x="179512" y="26126"/>
            <a:ext cx="8784976"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Covalent Bonding and Intrinsic Materials</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210556300"/>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randombar(horizontal)">
                                      <p:cBhvr>
                                        <p:cTn id="12" dur="500"/>
                                        <p:tgtEl>
                                          <p:spTgt spid="3">
                                            <p:bg/>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0" dur="500"/>
                                        <p:tgtEl>
                                          <p:spTgt spid="3">
                                            <p:txEl>
                                              <p:pRg st="1" end="1"/>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randombar(horizont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randombar(horizontal)">
                                      <p:cBhvr>
                                        <p:cTn id="33" dur="500"/>
                                        <p:tgtEl>
                                          <p:spTgt spid="8"/>
                                        </p:tgtEl>
                                      </p:cBhvr>
                                    </p:animEffect>
                                  </p:childTnLst>
                                </p:cTn>
                              </p:par>
                              <p:par>
                                <p:cTn id="34" presetID="14" presetClass="entr" presetSubtype="10" fill="hold"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randombar(horizontal)">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908720"/>
            <a:ext cx="8856984" cy="4896544"/>
          </a:xfrm>
          <a:solidFill>
            <a:schemeClr val="bg1"/>
          </a:solidFill>
        </p:spPr>
        <p:txBody>
          <a:bodyPr>
            <a:noAutofit/>
          </a:bodyPr>
          <a:lstStyle/>
          <a:p>
            <a:pPr algn="just"/>
            <a:r>
              <a:rPr lang="en-US" sz="2000" b="1" dirty="0">
                <a:latin typeface="Cambria" panose="02040503050406030204" pitchFamily="18" charset="0"/>
                <a:ea typeface="Cambria" panose="02040503050406030204" pitchFamily="18" charset="0"/>
              </a:rPr>
              <a:t>As indicated in Fig. 1.3, </a:t>
            </a:r>
            <a:r>
              <a:rPr lang="en-US" sz="2000" b="1" u="sng" dirty="0">
                <a:solidFill>
                  <a:srgbClr val="FF0000"/>
                </a:solidFill>
                <a:latin typeface="Cambria" panose="02040503050406030204" pitchFamily="18" charset="0"/>
                <a:ea typeface="Cambria" panose="02040503050406030204" pitchFamily="18" charset="0"/>
              </a:rPr>
              <a:t>silicon has 14 orbiting electrons</a:t>
            </a:r>
            <a:r>
              <a:rPr lang="en-US" sz="2000" b="1" dirty="0">
                <a:latin typeface="Cambria" panose="02040503050406030204" pitchFamily="18" charset="0"/>
                <a:ea typeface="Cambria" panose="02040503050406030204" pitchFamily="18" charset="0"/>
              </a:rPr>
              <a:t>, </a:t>
            </a:r>
            <a:r>
              <a:rPr lang="en-US" sz="2000" b="1" u="sng" dirty="0">
                <a:solidFill>
                  <a:srgbClr val="FF0000"/>
                </a:solidFill>
                <a:latin typeface="Cambria" panose="02040503050406030204" pitchFamily="18" charset="0"/>
                <a:ea typeface="Cambria" panose="02040503050406030204" pitchFamily="18" charset="0"/>
              </a:rPr>
              <a:t>germanium has 32 electrons</a:t>
            </a:r>
            <a:r>
              <a:rPr lang="en-US" sz="2000" b="1" dirty="0">
                <a:latin typeface="Cambria" panose="02040503050406030204" pitchFamily="18" charset="0"/>
                <a:ea typeface="Cambria" panose="02040503050406030204" pitchFamily="18" charset="0"/>
              </a:rPr>
              <a:t>, </a:t>
            </a:r>
            <a:r>
              <a:rPr lang="en-US" sz="2000" b="1" u="sng" dirty="0">
                <a:solidFill>
                  <a:srgbClr val="FF0000"/>
                </a:solidFill>
                <a:latin typeface="Cambria" panose="02040503050406030204" pitchFamily="18" charset="0"/>
                <a:ea typeface="Cambria" panose="02040503050406030204" pitchFamily="18" charset="0"/>
              </a:rPr>
              <a:t>gallium has 31 electrons</a:t>
            </a:r>
            <a:r>
              <a:rPr lang="en-US" sz="2000" b="1" dirty="0">
                <a:latin typeface="Cambria" panose="02040503050406030204" pitchFamily="18" charset="0"/>
                <a:ea typeface="Cambria" panose="02040503050406030204" pitchFamily="18" charset="0"/>
              </a:rPr>
              <a:t>, and </a:t>
            </a:r>
            <a:r>
              <a:rPr lang="en-US" sz="2000" b="1" u="sng" dirty="0">
                <a:solidFill>
                  <a:srgbClr val="FF0000"/>
                </a:solidFill>
                <a:latin typeface="Cambria" panose="02040503050406030204" pitchFamily="18" charset="0"/>
                <a:ea typeface="Cambria" panose="02040503050406030204" pitchFamily="18" charset="0"/>
              </a:rPr>
              <a:t>arsenic has 33 </a:t>
            </a:r>
            <a:r>
              <a:rPr lang="en-US" sz="2000" b="1" dirty="0">
                <a:latin typeface="Cambria" panose="02040503050406030204" pitchFamily="18" charset="0"/>
                <a:ea typeface="Cambria" panose="02040503050406030204" pitchFamily="18" charset="0"/>
              </a:rPr>
              <a:t>orbiting electrons (the same arsenic that is a very poisonous chemical agent).</a:t>
            </a:r>
          </a:p>
          <a:p>
            <a:pPr algn="just"/>
            <a:r>
              <a:rPr lang="en-US" sz="2000" b="1" dirty="0">
                <a:latin typeface="Cambria" panose="02040503050406030204" pitchFamily="18" charset="0"/>
                <a:ea typeface="Cambria" panose="02040503050406030204" pitchFamily="18" charset="0"/>
              </a:rPr>
              <a:t>For germanium and silicon there are four electrons in the outermost shell, which are referred to as </a:t>
            </a:r>
            <a:r>
              <a:rPr lang="en-US" sz="2000" b="1" u="sng" dirty="0">
                <a:solidFill>
                  <a:srgbClr val="FF0000"/>
                </a:solidFill>
                <a:latin typeface="Cambria" panose="02040503050406030204" pitchFamily="18" charset="0"/>
                <a:ea typeface="Cambria" panose="02040503050406030204" pitchFamily="18" charset="0"/>
              </a:rPr>
              <a:t>valence electrons</a:t>
            </a:r>
            <a:r>
              <a:rPr lang="en-US" sz="2000" b="1" dirty="0">
                <a:latin typeface="Cambria" panose="02040503050406030204" pitchFamily="18" charset="0"/>
                <a:ea typeface="Cambria" panose="02040503050406030204" pitchFamily="18" charset="0"/>
              </a:rPr>
              <a:t>.</a:t>
            </a:r>
          </a:p>
          <a:p>
            <a:pPr algn="just"/>
            <a:r>
              <a:rPr lang="en-US" sz="2000" b="1" dirty="0">
                <a:latin typeface="Cambria" panose="02040503050406030204" pitchFamily="18" charset="0"/>
                <a:ea typeface="Cambria" panose="02040503050406030204" pitchFamily="18" charset="0"/>
              </a:rPr>
              <a:t> Gallium has three valence electrons and arsenic has five valence electrons.</a:t>
            </a:r>
          </a:p>
          <a:p>
            <a:pPr algn="just"/>
            <a:r>
              <a:rPr lang="en-US" sz="2000" b="1" dirty="0">
                <a:latin typeface="Cambria" panose="02040503050406030204" pitchFamily="18" charset="0"/>
                <a:ea typeface="Cambria" panose="02040503050406030204" pitchFamily="18" charset="0"/>
              </a:rPr>
              <a:t>Atoms that have four valence electrons are called tetravalent , those with three are called trivalent, and those with five are called pentavalent.</a:t>
            </a:r>
          </a:p>
          <a:p>
            <a:pPr algn="just"/>
            <a:r>
              <a:rPr lang="en-US" sz="2000" b="1" dirty="0">
                <a:latin typeface="Cambria" panose="02040503050406030204" pitchFamily="18" charset="0"/>
                <a:ea typeface="Cambria" panose="02040503050406030204" pitchFamily="18" charset="0"/>
              </a:rPr>
              <a:t> The term valence is used to indicate that the potential (ionization potential) required to remove any one of these electrons from the atomic structure is significantly lower than that required for any other electron in the structure.</a:t>
            </a:r>
          </a:p>
        </p:txBody>
      </p:sp>
      <p:sp>
        <p:nvSpPr>
          <p:cNvPr id="6" name="Text Box 4"/>
          <p:cNvSpPr txBox="1">
            <a:spLocks noChangeArrowheads="1"/>
          </p:cNvSpPr>
          <p:nvPr/>
        </p:nvSpPr>
        <p:spPr bwMode="auto">
          <a:xfrm>
            <a:off x="179512" y="107921"/>
            <a:ext cx="8856984"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Covalent Bonding &amp; Intrinsic Materials Contd.</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266373945"/>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75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75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75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75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AIU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UB" id="{C3691B3F-AFB3-1043-B2CE-519162D2B4F9}" vid="{172FF336-25F7-BF41-8D49-49B49C7BC2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59d0560e39f12cef339de385b95781a9">
  <xsd:schema xmlns:xsd="http://www.w3.org/2001/XMLSchema" xmlns:xs="http://www.w3.org/2001/XMLSchema" xmlns:p="http://schemas.microsoft.com/office/2006/metadata/properties" xmlns:ns2="d2759a66-45ac-4dcc-97a7-1d1447a6f8ca" targetNamespace="http://schemas.microsoft.com/office/2006/metadata/properties" ma:root="true" ma:fieldsID="9108f46eeb2257c471bc6d348b8541f4"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01F96A3-92FF-4010-9E75-C6330FFBFEA9}">
  <ds:schemaRefs>
    <ds:schemaRef ds:uri="http://schemas.microsoft.com/sharepoint/v3/contenttype/forms"/>
  </ds:schemaRefs>
</ds:datastoreItem>
</file>

<file path=customXml/itemProps2.xml><?xml version="1.0" encoding="utf-8"?>
<ds:datastoreItem xmlns:ds="http://schemas.openxmlformats.org/officeDocument/2006/customXml" ds:itemID="{30ED840A-2122-47D2-91EF-029D4E2F99F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B61FD18-7A26-4BFE-B866-6351ED4956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Template>
  <TotalTime>4407</TotalTime>
  <Words>1739</Words>
  <Application>Microsoft Office PowerPoint</Application>
  <PresentationFormat>On-screen Show (4:3)</PresentationFormat>
  <Paragraphs>116</Paragraphs>
  <Slides>22</Slides>
  <Notes>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AIUB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331koho</dc:creator>
  <cp:lastModifiedBy>Tasnuva Tasneem</cp:lastModifiedBy>
  <cp:revision>1431</cp:revision>
  <dcterms:created xsi:type="dcterms:W3CDTF">2012-08-23T05:34:28Z</dcterms:created>
  <dcterms:modified xsi:type="dcterms:W3CDTF">2020-10-27T15:23:56Z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