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92"/>
  </p:notesMasterIdLst>
  <p:sldIdLst>
    <p:sldId id="393" r:id="rId11"/>
    <p:sldId id="258" r:id="rId12"/>
    <p:sldId id="459" r:id="rId13"/>
    <p:sldId id="460" r:id="rId14"/>
    <p:sldId id="461" r:id="rId15"/>
    <p:sldId id="462" r:id="rId16"/>
    <p:sldId id="463" r:id="rId17"/>
    <p:sldId id="535" r:id="rId18"/>
    <p:sldId id="465" r:id="rId19"/>
    <p:sldId id="466" r:id="rId20"/>
    <p:sldId id="467" r:id="rId21"/>
    <p:sldId id="468" r:id="rId22"/>
    <p:sldId id="469" r:id="rId23"/>
    <p:sldId id="536" r:id="rId24"/>
    <p:sldId id="471" r:id="rId25"/>
    <p:sldId id="472" r:id="rId26"/>
    <p:sldId id="473" r:id="rId27"/>
    <p:sldId id="474" r:id="rId28"/>
    <p:sldId id="475" r:id="rId29"/>
    <p:sldId id="476" r:id="rId30"/>
    <p:sldId id="477" r:id="rId31"/>
    <p:sldId id="478" r:id="rId32"/>
    <p:sldId id="479" r:id="rId33"/>
    <p:sldId id="480" r:id="rId34"/>
    <p:sldId id="537" r:id="rId35"/>
    <p:sldId id="482" r:id="rId36"/>
    <p:sldId id="483" r:id="rId37"/>
    <p:sldId id="484" r:id="rId38"/>
    <p:sldId id="485" r:id="rId39"/>
    <p:sldId id="486" r:id="rId40"/>
    <p:sldId id="487" r:id="rId41"/>
    <p:sldId id="488" r:id="rId42"/>
    <p:sldId id="489" r:id="rId43"/>
    <p:sldId id="490" r:id="rId44"/>
    <p:sldId id="491" r:id="rId45"/>
    <p:sldId id="538" r:id="rId46"/>
    <p:sldId id="551" r:id="rId47"/>
    <p:sldId id="552" r:id="rId48"/>
    <p:sldId id="494" r:id="rId49"/>
    <p:sldId id="495" r:id="rId50"/>
    <p:sldId id="539" r:id="rId51"/>
    <p:sldId id="540" r:id="rId52"/>
    <p:sldId id="498" r:id="rId53"/>
    <p:sldId id="541" r:id="rId54"/>
    <p:sldId id="543" r:id="rId55"/>
    <p:sldId id="544" r:id="rId56"/>
    <p:sldId id="545" r:id="rId57"/>
    <p:sldId id="546" r:id="rId58"/>
    <p:sldId id="504" r:id="rId59"/>
    <p:sldId id="416" r:id="rId60"/>
    <p:sldId id="417" r:id="rId61"/>
    <p:sldId id="547" r:id="rId62"/>
    <p:sldId id="508" r:id="rId63"/>
    <p:sldId id="509" r:id="rId64"/>
    <p:sldId id="510" r:id="rId65"/>
    <p:sldId id="548" r:id="rId66"/>
    <p:sldId id="512" r:id="rId67"/>
    <p:sldId id="513" r:id="rId68"/>
    <p:sldId id="514" r:id="rId69"/>
    <p:sldId id="515" r:id="rId70"/>
    <p:sldId id="516" r:id="rId71"/>
    <p:sldId id="412" r:id="rId72"/>
    <p:sldId id="517" r:id="rId73"/>
    <p:sldId id="518" r:id="rId74"/>
    <p:sldId id="519" r:id="rId75"/>
    <p:sldId id="520" r:id="rId76"/>
    <p:sldId id="521" r:id="rId77"/>
    <p:sldId id="414" r:id="rId78"/>
    <p:sldId id="415" r:id="rId79"/>
    <p:sldId id="524" r:id="rId80"/>
    <p:sldId id="525" r:id="rId81"/>
    <p:sldId id="549" r:id="rId82"/>
    <p:sldId id="527" r:id="rId83"/>
    <p:sldId id="550" r:id="rId84"/>
    <p:sldId id="529" r:id="rId85"/>
    <p:sldId id="530" r:id="rId86"/>
    <p:sldId id="531" r:id="rId87"/>
    <p:sldId id="532" r:id="rId88"/>
    <p:sldId id="533" r:id="rId89"/>
    <p:sldId id="534" r:id="rId90"/>
    <p:sldId id="298" r:id="rId91"/>
  </p:sldIdLst>
  <p:sldSz cx="9144000" cy="6858000" type="screen4x3"/>
  <p:notesSz cx="7315200" cy="96012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6" autoAdjust="0"/>
    <p:restoredTop sz="96196" autoAdjust="0"/>
  </p:normalViewPr>
  <p:slideViewPr>
    <p:cSldViewPr>
      <p:cViewPr>
        <p:scale>
          <a:sx n="64" d="100"/>
          <a:sy n="64" d="100"/>
        </p:scale>
        <p:origin x="48" y="48"/>
      </p:cViewPr>
      <p:guideLst>
        <p:guide orient="horz" pos="2160"/>
        <p:guide pos="2880"/>
      </p:guideLst>
    </p:cSldViewPr>
  </p:slideViewPr>
  <p:outlineViewPr>
    <p:cViewPr>
      <p:scale>
        <a:sx n="33" d="100"/>
        <a:sy n="33" d="100"/>
      </p:scale>
      <p:origin x="0" y="-3393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presProps" Target="presProps.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tags" Target="tags/tag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3/27/2020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11085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073E54-D085-4E2E-B9A5-A53D7E51940E}" type="slidenum">
              <a:rPr lang="en-US" smtClean="0"/>
              <a:t>47</a:t>
            </a:fld>
            <a:endParaRPr lang="en-US" dirty="0"/>
          </a:p>
        </p:txBody>
      </p:sp>
    </p:spTree>
    <p:extLst>
      <p:ext uri="{BB962C8B-B14F-4D97-AF65-F5344CB8AC3E}">
        <p14:creationId xmlns:p14="http://schemas.microsoft.com/office/powerpoint/2010/main" val="3875849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81</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5.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10</a:t>
            </a:r>
          </a:p>
        </p:txBody>
      </p:sp>
      <p:sp>
        <p:nvSpPr>
          <p:cNvPr id="6" name="CT"/>
          <p:cNvSpPr>
            <a:spLocks noGrp="1"/>
          </p:cNvSpPr>
          <p:nvPr>
            <p:ph sz="quarter" idx="20"/>
          </p:nvPr>
        </p:nvSpPr>
        <p:spPr>
          <a:xfrm>
            <a:off x="152400" y="4572000"/>
            <a:ext cx="8839200" cy="990600"/>
          </a:xfrm>
        </p:spPr>
        <p:txBody>
          <a:bodyPr/>
          <a:lstStyle/>
          <a:p>
            <a:r>
              <a:rPr lang="en-US" sz="4000" dirty="0"/>
              <a:t>Plant Assets, Natural Resources, and Intangible Assets</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(5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382000" cy="3733800"/>
          </a:xfrm>
        </p:spPr>
        <p:txBody>
          <a:bodyPr/>
          <a:lstStyle/>
          <a:p>
            <a:r>
              <a:rPr lang="en-US" altLang="en-US" b="1" dirty="0"/>
              <a:t>Buildings</a:t>
            </a:r>
          </a:p>
          <a:p>
            <a:r>
              <a:rPr lang="en-US" altLang="en-US" b="1" dirty="0"/>
              <a:t>Includes </a:t>
            </a:r>
            <a:r>
              <a:rPr lang="en-US" altLang="en-US" b="1"/>
              <a:t>all </a:t>
            </a:r>
            <a:r>
              <a:rPr lang="en-US" altLang="en-US"/>
              <a:t>necessary expenditures related </a:t>
            </a:r>
            <a:r>
              <a:rPr lang="en-US" altLang="en-US" dirty="0"/>
              <a:t>directly to purchase or construction.</a:t>
            </a:r>
          </a:p>
          <a:p>
            <a:r>
              <a:rPr lang="en-US" altLang="en-US" b="1" dirty="0"/>
              <a:t>Purchase costs:</a:t>
            </a:r>
            <a:endParaRPr lang="en-US" altLang="en-US" dirty="0"/>
          </a:p>
          <a:p>
            <a:pPr marL="292608" indent="-292608">
              <a:buClr>
                <a:srgbClr val="800000"/>
              </a:buClr>
              <a:buSzPct val="100000"/>
              <a:buFont typeface="Arial" panose="020B0604020202020204" pitchFamily="34" charset="0"/>
              <a:buChar char="•"/>
            </a:pPr>
            <a:r>
              <a:rPr lang="en-US" altLang="en-US" dirty="0"/>
              <a:t>Purchase price, closing costs (attorney’s fees, title insurance, etc.) and real estate broker’s commission</a:t>
            </a:r>
          </a:p>
          <a:p>
            <a:pPr marL="292608" indent="-292608">
              <a:buClr>
                <a:srgbClr val="800000"/>
              </a:buClr>
              <a:buSzPct val="100000"/>
              <a:buFont typeface="Arial" panose="020B0604020202020204" pitchFamily="34" charset="0"/>
              <a:buChar char="•"/>
            </a:pPr>
            <a:r>
              <a:rPr lang="en-US" altLang="en-US" dirty="0"/>
              <a:t>Remodeling and replacing or repairing the roof, floors, electrical wiring, and plumbing</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33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(6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3962400"/>
          </a:xfrm>
        </p:spPr>
        <p:txBody>
          <a:bodyPr/>
          <a:lstStyle/>
          <a:p>
            <a:r>
              <a:rPr lang="en-US" altLang="en-US" b="1" dirty="0"/>
              <a:t>Buildings</a:t>
            </a:r>
          </a:p>
          <a:p>
            <a:r>
              <a:rPr lang="en-US" altLang="en-US" b="1" dirty="0"/>
              <a:t>Includes </a:t>
            </a:r>
            <a:r>
              <a:rPr lang="en-US" altLang="en-US" b="1"/>
              <a:t>all </a:t>
            </a:r>
            <a:r>
              <a:rPr lang="en-US" altLang="en-US"/>
              <a:t>necessary expenditures</a:t>
            </a:r>
            <a:r>
              <a:rPr lang="en-US" altLang="en-US" b="1"/>
              <a:t> </a:t>
            </a:r>
            <a:r>
              <a:rPr lang="en-US" altLang="en-US" dirty="0"/>
              <a:t>related directly to purchase or construction.</a:t>
            </a:r>
          </a:p>
          <a:p>
            <a:r>
              <a:rPr lang="en-US" altLang="en-US" b="1" dirty="0"/>
              <a:t>Construction costs:</a:t>
            </a:r>
            <a:endParaRPr lang="en-US" altLang="en-US" dirty="0"/>
          </a:p>
          <a:p>
            <a:pPr marL="292608" indent="-292608">
              <a:buClr>
                <a:srgbClr val="800000"/>
              </a:buClr>
              <a:buSzPct val="100000"/>
              <a:buFont typeface="Arial" panose="020B0604020202020204" pitchFamily="34" charset="0"/>
              <a:buChar char="•"/>
            </a:pPr>
            <a:r>
              <a:rPr lang="en-US" altLang="en-US" dirty="0"/>
              <a:t>Contract price</a:t>
            </a:r>
          </a:p>
          <a:p>
            <a:pPr marL="292608" indent="-292608">
              <a:buClr>
                <a:srgbClr val="800000"/>
              </a:buClr>
              <a:buSzPct val="100000"/>
              <a:buFont typeface="Arial" panose="020B0604020202020204" pitchFamily="34" charset="0"/>
              <a:buChar char="•"/>
            </a:pPr>
            <a:r>
              <a:rPr lang="en-US" altLang="en-US" dirty="0"/>
              <a:t>Payments for architects’ fees</a:t>
            </a:r>
          </a:p>
          <a:p>
            <a:pPr marL="292608" indent="-292608">
              <a:buClr>
                <a:srgbClr val="800000"/>
              </a:buClr>
              <a:buSzPct val="100000"/>
              <a:buFont typeface="Arial" panose="020B0604020202020204" pitchFamily="34" charset="0"/>
              <a:buChar char="•"/>
            </a:pPr>
            <a:r>
              <a:rPr lang="en-US" altLang="en-US" dirty="0"/>
              <a:t>Building permits</a:t>
            </a:r>
          </a:p>
          <a:p>
            <a:pPr marL="292608" indent="-292608">
              <a:buClr>
                <a:srgbClr val="800000"/>
              </a:buClr>
              <a:buSzPct val="100000"/>
              <a:buFont typeface="Arial" panose="020B0604020202020204" pitchFamily="34" charset="0"/>
              <a:buChar char="•"/>
            </a:pPr>
            <a:r>
              <a:rPr lang="en-US" altLang="en-US" dirty="0"/>
              <a:t>Excavation costs</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305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(7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4191000"/>
          </a:xfrm>
        </p:spPr>
        <p:txBody>
          <a:bodyPr/>
          <a:lstStyle/>
          <a:p>
            <a:r>
              <a:rPr lang="en-US" altLang="en-US" b="1" dirty="0"/>
              <a:t>Equipment</a:t>
            </a:r>
          </a:p>
          <a:p>
            <a:r>
              <a:rPr lang="en-US" altLang="en-US" b="1" dirty="0"/>
              <a:t>Includes </a:t>
            </a:r>
            <a:r>
              <a:rPr lang="en-US" altLang="en-US" b="1"/>
              <a:t>all costs</a:t>
            </a:r>
            <a:r>
              <a:rPr lang="en-US" altLang="en-US"/>
              <a:t> </a:t>
            </a:r>
            <a:r>
              <a:rPr lang="en-US" altLang="en-US" dirty="0"/>
              <a:t>incurred in acquiring the equipment and preparing it for use.</a:t>
            </a:r>
          </a:p>
          <a:p>
            <a:r>
              <a:rPr lang="en-US" altLang="en-US" b="1" dirty="0"/>
              <a:t>Costs typically include:</a:t>
            </a:r>
            <a:endParaRPr lang="en-US" altLang="en-US" dirty="0"/>
          </a:p>
          <a:p>
            <a:pPr marL="292608" indent="-292608">
              <a:spcBef>
                <a:spcPts val="600"/>
              </a:spcBef>
              <a:buClr>
                <a:srgbClr val="800000"/>
              </a:buClr>
              <a:buSzPct val="100000"/>
              <a:buFont typeface="Arial" panose="020B0604020202020204" pitchFamily="34" charset="0"/>
              <a:buChar char="•"/>
            </a:pPr>
            <a:r>
              <a:rPr lang="en-US" altLang="en-US" dirty="0"/>
              <a:t>Cash purchase price</a:t>
            </a:r>
          </a:p>
          <a:p>
            <a:pPr marL="292608" indent="-292608">
              <a:spcBef>
                <a:spcPts val="600"/>
              </a:spcBef>
              <a:buClr>
                <a:srgbClr val="800000"/>
              </a:buClr>
              <a:buSzPct val="100000"/>
              <a:buFont typeface="Arial" panose="020B0604020202020204" pitchFamily="34" charset="0"/>
              <a:buChar char="•"/>
            </a:pPr>
            <a:r>
              <a:rPr lang="en-US" altLang="en-US" dirty="0"/>
              <a:t>Sales taxes</a:t>
            </a:r>
          </a:p>
          <a:p>
            <a:pPr marL="292608" indent="-292608">
              <a:spcBef>
                <a:spcPts val="600"/>
              </a:spcBef>
              <a:buClr>
                <a:srgbClr val="800000"/>
              </a:buClr>
              <a:buSzPct val="100000"/>
              <a:buFont typeface="Arial" panose="020B0604020202020204" pitchFamily="34" charset="0"/>
              <a:buChar char="•"/>
            </a:pPr>
            <a:r>
              <a:rPr lang="en-US" altLang="en-US" dirty="0"/>
              <a:t>Freight charges</a:t>
            </a:r>
          </a:p>
          <a:p>
            <a:pPr marL="292608" indent="-292608">
              <a:spcBef>
                <a:spcPts val="600"/>
              </a:spcBef>
              <a:buClr>
                <a:srgbClr val="800000"/>
              </a:buClr>
              <a:buSzPct val="100000"/>
              <a:buFont typeface="Arial" panose="020B0604020202020204" pitchFamily="34" charset="0"/>
              <a:buChar char="•"/>
            </a:pPr>
            <a:r>
              <a:rPr lang="en-US" altLang="en-US" dirty="0"/>
              <a:t>Insurance during transit paid by purchaser</a:t>
            </a:r>
          </a:p>
          <a:p>
            <a:pPr marL="292608" indent="-292608">
              <a:spcBef>
                <a:spcPts val="600"/>
              </a:spcBef>
              <a:buClr>
                <a:srgbClr val="800000"/>
              </a:buClr>
              <a:buSzPct val="100000"/>
              <a:buFont typeface="Arial" panose="020B0604020202020204" pitchFamily="34" charset="0"/>
              <a:buChar char="•"/>
            </a:pPr>
            <a:r>
              <a:rPr lang="en-US" altLang="en-US" dirty="0"/>
              <a:t>Assembling, installing, and testing</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708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0"/>
            <a:ext cx="76962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(8 of 11)</a:t>
            </a:r>
            <a:endParaRPr lang="en-US" sz="2700" dirty="0"/>
          </a:p>
        </p:txBody>
      </p:sp>
      <p:sp>
        <p:nvSpPr>
          <p:cNvPr id="3" name="Content Placeholder 2">
            <a:extLst>
              <a:ext uri="{FF2B5EF4-FFF2-40B4-BE49-F238E27FC236}">
                <a16:creationId xmlns:a16="http://schemas.microsoft.com/office/drawing/2014/main" id="{A59E3BE4-5E16-4EF8-BACE-5B6060B72CD7}"/>
              </a:ext>
            </a:extLst>
          </p:cNvPr>
          <p:cNvSpPr>
            <a:spLocks noGrp="1"/>
          </p:cNvSpPr>
          <p:nvPr>
            <p:ph sz="quarter" idx="16"/>
          </p:nvPr>
        </p:nvSpPr>
        <p:spPr>
          <a:xfrm>
            <a:off x="304800" y="1981200"/>
            <a:ext cx="8534400" cy="1752600"/>
          </a:xfrm>
        </p:spPr>
        <p:txBody>
          <a:bodyPr/>
          <a:lstStyle/>
          <a:p>
            <a:r>
              <a:rPr lang="en-US" sz="2400" b="1" dirty="0"/>
              <a:t>Illustration: </a:t>
            </a:r>
            <a:r>
              <a:rPr lang="en-US" altLang="en-US" sz="2400" dirty="0"/>
              <a:t>Lenard Company purchases a delivery truck at a cash price of $22,000. Related expenditures are sales taxes $1,320, painting and lettering $500, motor vehicle license $80, and a three-year accident insurance policy $1,600. </a:t>
            </a:r>
            <a:r>
              <a:rPr lang="en-US" altLang="en-US" sz="2400" b="1" dirty="0"/>
              <a:t>Compute</a:t>
            </a:r>
            <a:r>
              <a:rPr lang="en-US" altLang="en-US" sz="2400" dirty="0"/>
              <a:t> the cost of the delivery truck.</a:t>
            </a:r>
          </a:p>
        </p:txBody>
      </p:sp>
      <p:graphicFrame>
        <p:nvGraphicFramePr>
          <p:cNvPr id="25" name="Content Placeholder 24" descr="An illustration displays the cost of the delivery truck. It contains two columns, the first unnamed column contains the parameters, and the second is titled as equipment. The cash price for equipment is $22,000. The sales taxes for equipment is 1,320. The painting and lettering of equipment is 500. The cost of the delivery truck is $23,820 highlighted in red font. &#10;"/>
          <p:cNvGraphicFramePr>
            <a:graphicFrameLocks noGrp="1"/>
          </p:cNvGraphicFramePr>
          <p:nvPr>
            <p:ph sz="quarter" idx="18"/>
            <p:extLst>
              <p:ext uri="{D42A27DB-BD31-4B8C-83A1-F6EECF244321}">
                <p14:modId xmlns:p14="http://schemas.microsoft.com/office/powerpoint/2010/main" val="2513902878"/>
              </p:ext>
            </p:extLst>
          </p:nvPr>
        </p:nvGraphicFramePr>
        <p:xfrm>
          <a:off x="2331847" y="3848089"/>
          <a:ext cx="4480306" cy="1981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711962211"/>
                    </a:ext>
                  </a:extLst>
                </a:gridCol>
                <a:gridCol w="1737106">
                  <a:extLst>
                    <a:ext uri="{9D8B030D-6E8A-4147-A177-3AD203B41FA5}">
                      <a16:colId xmlns:a16="http://schemas.microsoft.com/office/drawing/2014/main" val="199898014"/>
                    </a:ext>
                  </a:extLst>
                </a:gridCol>
              </a:tblGrid>
              <a:tr h="258974">
                <a:tc>
                  <a:txBody>
                    <a:bodyPr/>
                    <a:lstStyle/>
                    <a:p>
                      <a:endParaRPr lang="en-IN" sz="20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000000"/>
                          </a:solidFill>
                          <a:latin typeface="+mn-lt"/>
                        </a:rPr>
                        <a:t>Delivery Truck</a:t>
                      </a:r>
                      <a:endParaRPr lang="en-US" sz="2000" b="1" dirty="0">
                        <a:solidFill>
                          <a:srgbClr val="000000"/>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569891"/>
                  </a:ext>
                </a:extLst>
              </a:tr>
              <a:tr h="258974">
                <a:tc>
                  <a:txBody>
                    <a:bodyPr/>
                    <a:lstStyle/>
                    <a:p>
                      <a:r>
                        <a:rPr lang="en-US" sz="2000" dirty="0">
                          <a:latin typeface="+mn-lt"/>
                        </a:rPr>
                        <a:t>Cash price</a:t>
                      </a:r>
                      <a:endParaRPr lang="en-IN" sz="20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a:latin typeface="+mn-lt"/>
                        </a:rPr>
                        <a:t>$22,000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4395932"/>
                  </a:ext>
                </a:extLst>
              </a:tr>
              <a:tr h="258974">
                <a:tc>
                  <a:txBody>
                    <a:bodyPr/>
                    <a:lstStyle/>
                    <a:p>
                      <a:r>
                        <a:rPr lang="en-US" sz="2000" dirty="0">
                          <a:latin typeface="+mn-lt"/>
                        </a:rPr>
                        <a:t>Sales taxes</a:t>
                      </a:r>
                      <a:endParaRPr lang="en-IN" sz="20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dirty="0">
                          <a:latin typeface="+mn-lt"/>
                        </a:rPr>
                        <a:t>1,320</a:t>
                      </a:r>
                      <a:endParaRPr lang="en-IN" sz="2000"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431744"/>
                  </a:ext>
                </a:extLst>
              </a:tr>
              <a:tr h="258974">
                <a:tc>
                  <a:txBody>
                    <a:bodyPr/>
                    <a:lstStyle/>
                    <a:p>
                      <a:r>
                        <a:rPr lang="en-US" sz="2000" dirty="0">
                          <a:latin typeface="+mn-lt"/>
                        </a:rPr>
                        <a:t>Painting and lettering</a:t>
                      </a:r>
                      <a:endParaRPr lang="en-IN" sz="20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u="sng" dirty="0">
                          <a:latin typeface="+mn-lt"/>
                        </a:rPr>
                        <a:t>        500</a:t>
                      </a:r>
                      <a:endParaRPr lang="en-IN" sz="2000" u="sng"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0972334"/>
                  </a:ext>
                </a:extLst>
              </a:tr>
              <a:tr h="258974">
                <a:tc>
                  <a:txBody>
                    <a:bodyPr/>
                    <a:lstStyle/>
                    <a:p>
                      <a:r>
                        <a:rPr lang="en-US" sz="2000" b="1" dirty="0">
                          <a:solidFill>
                            <a:srgbClr val="990000"/>
                          </a:solidFill>
                          <a:latin typeface="+mn-lt"/>
                        </a:rPr>
                        <a:t>Cost of delivery truck</a:t>
                      </a:r>
                      <a:endParaRPr lang="en-IN" sz="2000" dirty="0">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u="dbl" strike="noStrike" baseline="0" dirty="0">
                          <a:solidFill>
                            <a:srgbClr val="990000"/>
                          </a:solidFill>
                          <a:effectLst/>
                          <a:uFill>
                            <a:solidFill>
                              <a:schemeClr val="tx1"/>
                            </a:solidFill>
                          </a:uFill>
                          <a:latin typeface="+mn-lt"/>
                        </a:rPr>
                        <a:t>$23,820</a:t>
                      </a:r>
                      <a:endParaRPr lang="en-US" sz="2000" b="1" i="0" u="dbl" strike="noStrike" baseline="0" dirty="0">
                        <a:solidFill>
                          <a:srgbClr val="990000"/>
                        </a:solidFill>
                        <a:effectLst/>
                        <a:uFill>
                          <a:solidFill>
                            <a:schemeClr val="tx1"/>
                          </a:solidFill>
                        </a:u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82664"/>
                  </a:ext>
                </a:extLst>
              </a:tr>
            </a:tbl>
          </a:graphicData>
        </a:graphic>
      </p:graphicFrame>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959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32C-B15F-417D-BECC-CFA411EB84A6}"/>
              </a:ext>
            </a:extLst>
          </p:cNvPr>
          <p:cNvSpPr>
            <a:spLocks noGrp="1"/>
          </p:cNvSpPr>
          <p:nvPr>
            <p:ph type="title"/>
          </p:nvPr>
        </p:nvSpPr>
        <p:spPr>
          <a:xfrm>
            <a:off x="304800" y="762001"/>
            <a:ext cx="7772400" cy="990600"/>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(9 of 11)</a:t>
            </a:r>
            <a:endParaRPr lang="en-US" sz="2700" dirty="0"/>
          </a:p>
        </p:txBody>
      </p:sp>
      <p:sp>
        <p:nvSpPr>
          <p:cNvPr id="38" name="Content Placeholder 37">
            <a:extLst>
              <a:ext uri="{FF2B5EF4-FFF2-40B4-BE49-F238E27FC236}">
                <a16:creationId xmlns:a16="http://schemas.microsoft.com/office/drawing/2014/main" id="{2AF4F66F-882B-4A32-AB34-E67F6C2F1935}"/>
              </a:ext>
            </a:extLst>
          </p:cNvPr>
          <p:cNvSpPr>
            <a:spLocks noGrp="1"/>
          </p:cNvSpPr>
          <p:nvPr>
            <p:ph sz="quarter" idx="23"/>
          </p:nvPr>
        </p:nvSpPr>
        <p:spPr>
          <a:xfrm>
            <a:off x="304800" y="1936751"/>
            <a:ext cx="8382000" cy="1704974"/>
          </a:xfrm>
        </p:spPr>
        <p:txBody>
          <a:bodyPr/>
          <a:lstStyle/>
          <a:p>
            <a:r>
              <a:rPr lang="en-US" sz="2400" b="1"/>
              <a:t>Illustration: </a:t>
            </a:r>
            <a:r>
              <a:rPr lang="en-US" altLang="en-US" sz="2400"/>
              <a:t>Lenard Company purchases a delivery truck at a cash price of $22,000. Related expenditures are sales taxes $1,320, painting and lettering $500, motor vehicle license $80, and a three-year accident insurance policy $1,600. </a:t>
            </a:r>
            <a:r>
              <a:rPr lang="en-US" altLang="en-US" sz="2400" b="1"/>
              <a:t>Prepare the journal entry </a:t>
            </a:r>
            <a:r>
              <a:rPr lang="en-US" altLang="en-US" sz="2400"/>
              <a:t>to record these costs.</a:t>
            </a:r>
            <a:endParaRPr lang="en-IN" sz="2400"/>
          </a:p>
        </p:txBody>
      </p:sp>
      <p:sp>
        <p:nvSpPr>
          <p:cNvPr id="42" name="Content Placeholder 41">
            <a:extLst>
              <a:ext uri="{FF2B5EF4-FFF2-40B4-BE49-F238E27FC236}">
                <a16:creationId xmlns:a16="http://schemas.microsoft.com/office/drawing/2014/main" id="{CF52DAD5-180C-42E4-8A96-CE872CFCE4E3}"/>
              </a:ext>
            </a:extLst>
          </p:cNvPr>
          <p:cNvSpPr>
            <a:spLocks noGrp="1"/>
          </p:cNvSpPr>
          <p:nvPr>
            <p:ph sz="quarter" idx="27"/>
          </p:nvPr>
        </p:nvSpPr>
        <p:spPr>
          <a:xfrm>
            <a:off x="408973" y="3733800"/>
            <a:ext cx="2362200" cy="365125"/>
          </a:xfrm>
        </p:spPr>
        <p:txBody>
          <a:bodyPr/>
          <a:lstStyle/>
          <a:p>
            <a:r>
              <a:rPr lang="en-US" sz="2200"/>
              <a:t>Equipment</a:t>
            </a:r>
            <a:endParaRPr lang="en-IN" sz="2200"/>
          </a:p>
        </p:txBody>
      </p:sp>
      <p:sp>
        <p:nvSpPr>
          <p:cNvPr id="43" name="Content Placeholder 42">
            <a:extLst>
              <a:ext uri="{FF2B5EF4-FFF2-40B4-BE49-F238E27FC236}">
                <a16:creationId xmlns:a16="http://schemas.microsoft.com/office/drawing/2014/main" id="{8A77F1BC-8A65-4FBC-806C-3EB587D11EBC}"/>
              </a:ext>
            </a:extLst>
          </p:cNvPr>
          <p:cNvSpPr>
            <a:spLocks noGrp="1"/>
          </p:cNvSpPr>
          <p:nvPr>
            <p:ph sz="quarter" idx="28"/>
          </p:nvPr>
        </p:nvSpPr>
        <p:spPr>
          <a:xfrm>
            <a:off x="5571653" y="3733800"/>
            <a:ext cx="990600" cy="365125"/>
          </a:xfrm>
        </p:spPr>
        <p:txBody>
          <a:bodyPr/>
          <a:lstStyle/>
          <a:p>
            <a:r>
              <a:rPr lang="en-US" sz="2200" dirty="0">
                <a:latin typeface="Calibri" panose="020F0502020204030204" pitchFamily="34" charset="0"/>
              </a:rPr>
              <a:t>23,820</a:t>
            </a:r>
            <a:endParaRPr lang="en-IN" sz="2200" dirty="0"/>
          </a:p>
        </p:txBody>
      </p:sp>
      <p:sp>
        <p:nvSpPr>
          <p:cNvPr id="44" name="Content Placeholder 43">
            <a:extLst>
              <a:ext uri="{FF2B5EF4-FFF2-40B4-BE49-F238E27FC236}">
                <a16:creationId xmlns:a16="http://schemas.microsoft.com/office/drawing/2014/main" id="{180CD8E7-04B9-4F30-AB12-73239888CFE8}"/>
              </a:ext>
            </a:extLst>
          </p:cNvPr>
          <p:cNvSpPr>
            <a:spLocks noGrp="1"/>
          </p:cNvSpPr>
          <p:nvPr>
            <p:ph sz="quarter" idx="29"/>
          </p:nvPr>
        </p:nvSpPr>
        <p:spPr>
          <a:xfrm>
            <a:off x="408973" y="4100467"/>
            <a:ext cx="2362200" cy="365125"/>
          </a:xfrm>
        </p:spPr>
        <p:txBody>
          <a:bodyPr/>
          <a:lstStyle/>
          <a:p>
            <a:r>
              <a:rPr lang="en-US" sz="2200" dirty="0"/>
              <a:t>License Expense</a:t>
            </a:r>
            <a:endParaRPr lang="en-IN" sz="2200" dirty="0"/>
          </a:p>
        </p:txBody>
      </p:sp>
      <p:sp>
        <p:nvSpPr>
          <p:cNvPr id="45" name="Content Placeholder 44">
            <a:extLst>
              <a:ext uri="{FF2B5EF4-FFF2-40B4-BE49-F238E27FC236}">
                <a16:creationId xmlns:a16="http://schemas.microsoft.com/office/drawing/2014/main" id="{35FC82C5-3C1B-497F-B2EA-8B90C779A2D8}"/>
              </a:ext>
            </a:extLst>
          </p:cNvPr>
          <p:cNvSpPr>
            <a:spLocks noGrp="1"/>
          </p:cNvSpPr>
          <p:nvPr>
            <p:ph sz="quarter" idx="30"/>
          </p:nvPr>
        </p:nvSpPr>
        <p:spPr>
          <a:xfrm>
            <a:off x="6066100" y="4100467"/>
            <a:ext cx="533400" cy="365125"/>
          </a:xfrm>
        </p:spPr>
        <p:txBody>
          <a:bodyPr/>
          <a:lstStyle/>
          <a:p>
            <a:r>
              <a:rPr lang="en-US" sz="2200">
                <a:latin typeface="Calibri" panose="020F0502020204030204" pitchFamily="34" charset="0"/>
              </a:rPr>
              <a:t>80</a:t>
            </a:r>
            <a:endParaRPr lang="en-IN" sz="2200"/>
          </a:p>
        </p:txBody>
      </p:sp>
      <p:sp>
        <p:nvSpPr>
          <p:cNvPr id="46" name="Content Placeholder 45">
            <a:extLst>
              <a:ext uri="{FF2B5EF4-FFF2-40B4-BE49-F238E27FC236}">
                <a16:creationId xmlns:a16="http://schemas.microsoft.com/office/drawing/2014/main" id="{8248D546-0FF1-4E29-B500-9A742F2EFDCD}"/>
              </a:ext>
            </a:extLst>
          </p:cNvPr>
          <p:cNvSpPr>
            <a:spLocks noGrp="1"/>
          </p:cNvSpPr>
          <p:nvPr>
            <p:ph sz="quarter" idx="31"/>
          </p:nvPr>
        </p:nvSpPr>
        <p:spPr>
          <a:xfrm>
            <a:off x="408973" y="4435475"/>
            <a:ext cx="2362200" cy="365125"/>
          </a:xfrm>
        </p:spPr>
        <p:txBody>
          <a:bodyPr/>
          <a:lstStyle/>
          <a:p>
            <a:r>
              <a:rPr lang="en-US" sz="2200" dirty="0"/>
              <a:t>Prepaid Insurance</a:t>
            </a:r>
            <a:endParaRPr lang="en-IN" sz="2200" dirty="0"/>
          </a:p>
        </p:txBody>
      </p:sp>
      <p:sp>
        <p:nvSpPr>
          <p:cNvPr id="47" name="Content Placeholder 46">
            <a:extLst>
              <a:ext uri="{FF2B5EF4-FFF2-40B4-BE49-F238E27FC236}">
                <a16:creationId xmlns:a16="http://schemas.microsoft.com/office/drawing/2014/main" id="{BD188533-0F43-4538-BA63-87AEFD80FFBE}"/>
              </a:ext>
            </a:extLst>
          </p:cNvPr>
          <p:cNvSpPr>
            <a:spLocks noGrp="1"/>
          </p:cNvSpPr>
          <p:nvPr>
            <p:ph sz="quarter" idx="32"/>
          </p:nvPr>
        </p:nvSpPr>
        <p:spPr>
          <a:xfrm>
            <a:off x="5733325" y="4435475"/>
            <a:ext cx="819875" cy="365125"/>
          </a:xfrm>
        </p:spPr>
        <p:txBody>
          <a:bodyPr/>
          <a:lstStyle/>
          <a:p>
            <a:r>
              <a:rPr lang="en-US" sz="2200">
                <a:latin typeface="Calibri" panose="020F0502020204030204" pitchFamily="34" charset="0"/>
              </a:rPr>
              <a:t>1,600</a:t>
            </a:r>
            <a:endParaRPr lang="en-IN" sz="2200"/>
          </a:p>
        </p:txBody>
      </p:sp>
      <p:sp>
        <p:nvSpPr>
          <p:cNvPr id="48" name="Content Placeholder 47">
            <a:extLst>
              <a:ext uri="{FF2B5EF4-FFF2-40B4-BE49-F238E27FC236}">
                <a16:creationId xmlns:a16="http://schemas.microsoft.com/office/drawing/2014/main" id="{AB86BD27-15BD-4125-8F9D-EAEDC7D2C395}"/>
              </a:ext>
            </a:extLst>
          </p:cNvPr>
          <p:cNvSpPr>
            <a:spLocks noGrp="1"/>
          </p:cNvSpPr>
          <p:nvPr>
            <p:ph sz="quarter" idx="33"/>
          </p:nvPr>
        </p:nvSpPr>
        <p:spPr>
          <a:xfrm>
            <a:off x="662648" y="4800600"/>
            <a:ext cx="1981200" cy="365125"/>
          </a:xfrm>
        </p:spPr>
        <p:txBody>
          <a:bodyPr/>
          <a:lstStyle/>
          <a:p>
            <a:r>
              <a:rPr lang="en-US" altLang="en-US" sz="2200" dirty="0">
                <a:solidFill>
                  <a:srgbClr val="000000"/>
                </a:solidFill>
              </a:rPr>
              <a:t>Cash</a:t>
            </a:r>
            <a:endParaRPr lang="en-IN" sz="2200" dirty="0"/>
          </a:p>
        </p:txBody>
      </p:sp>
      <p:sp>
        <p:nvSpPr>
          <p:cNvPr id="49" name="Content Placeholder 48">
            <a:extLst>
              <a:ext uri="{FF2B5EF4-FFF2-40B4-BE49-F238E27FC236}">
                <a16:creationId xmlns:a16="http://schemas.microsoft.com/office/drawing/2014/main" id="{10EFC0BA-DC28-4392-B6D0-4DEA9F1DD230}"/>
              </a:ext>
            </a:extLst>
          </p:cNvPr>
          <p:cNvSpPr>
            <a:spLocks noGrp="1"/>
          </p:cNvSpPr>
          <p:nvPr>
            <p:ph sz="quarter" idx="34"/>
          </p:nvPr>
        </p:nvSpPr>
        <p:spPr>
          <a:xfrm>
            <a:off x="7047052" y="4800600"/>
            <a:ext cx="990600" cy="365125"/>
          </a:xfrm>
        </p:spPr>
        <p:txBody>
          <a:bodyPr/>
          <a:lstStyle/>
          <a:p>
            <a:r>
              <a:rPr lang="en-US" altLang="en-US" sz="2200">
                <a:solidFill>
                  <a:srgbClr val="000000"/>
                </a:solidFill>
                <a:latin typeface="Calibri" panose="020F0502020204030204" pitchFamily="34" charset="0"/>
              </a:rPr>
              <a:t>25,500</a:t>
            </a:r>
            <a:endParaRPr lang="en-IN" sz="2200"/>
          </a:p>
        </p:txBody>
      </p:sp>
      <p:sp>
        <p:nvSpPr>
          <p:cNvPr id="50" name="Content Placeholder 49">
            <a:extLst>
              <a:ext uri="{FF2B5EF4-FFF2-40B4-BE49-F238E27FC236}">
                <a16:creationId xmlns:a16="http://schemas.microsoft.com/office/drawing/2014/main" id="{97E28AE2-EABC-4435-AE40-DD3E95512374}"/>
              </a:ext>
            </a:extLst>
          </p:cNvPr>
          <p:cNvSpPr>
            <a:spLocks noGrp="1"/>
          </p:cNvSpPr>
          <p:nvPr>
            <p:ph sz="quarter" idx="35"/>
          </p:nvPr>
        </p:nvSpPr>
        <p:spPr>
          <a:xfrm>
            <a:off x="889920" y="5148654"/>
            <a:ext cx="3901627" cy="701675"/>
          </a:xfrm>
        </p:spPr>
        <p:txBody>
          <a:bodyPr/>
          <a:lstStyle/>
          <a:p>
            <a:r>
              <a:rPr lang="en-IN" sz="2200"/>
              <a:t>(To record purchase of delivery truck and related expenditures)</a:t>
            </a:r>
          </a:p>
        </p:txBody>
      </p:sp>
      <p:sp>
        <p:nvSpPr>
          <p:cNvPr id="23" name="Slide Number Placeholder 22">
            <a:extLst>
              <a:ext uri="{FF2B5EF4-FFF2-40B4-BE49-F238E27FC236}">
                <a16:creationId xmlns:a16="http://schemas.microsoft.com/office/drawing/2014/main" id="{C2572356-E3D8-422E-8466-960F899BC0A9}"/>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24" name="Footer Placeholder 23">
            <a:extLst>
              <a:ext uri="{FF2B5EF4-FFF2-40B4-BE49-F238E27FC236}">
                <a16:creationId xmlns:a16="http://schemas.microsoft.com/office/drawing/2014/main" id="{E0128178-192B-4C71-8431-DFFF5052C9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0203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43" grpId="0" build="p"/>
      <p:bldP spid="44" grpId="0" build="p"/>
      <p:bldP spid="45" grpId="0" build="p"/>
      <p:bldP spid="46" grpId="0" build="p"/>
      <p:bldP spid="47" grpId="0" build="p"/>
      <p:bldP spid="48" grpId="0" build="p"/>
      <p:bldP spid="49" grpId="0" build="p"/>
      <p:bldP spid="5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0E60-66DD-4190-9E6B-0F3951FC81C7}"/>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(10 of 11)</a:t>
            </a:r>
            <a:endParaRPr lang="en-US" sz="2700" dirty="0"/>
          </a:p>
        </p:txBody>
      </p:sp>
      <p:sp>
        <p:nvSpPr>
          <p:cNvPr id="3" name="Content Placeholder 2">
            <a:extLst>
              <a:ext uri="{FF2B5EF4-FFF2-40B4-BE49-F238E27FC236}">
                <a16:creationId xmlns:a16="http://schemas.microsoft.com/office/drawing/2014/main" id="{F9B01E00-A4DF-4789-B428-84F6C89BFB3D}"/>
              </a:ext>
            </a:extLst>
          </p:cNvPr>
          <p:cNvSpPr>
            <a:spLocks noGrp="1"/>
          </p:cNvSpPr>
          <p:nvPr>
            <p:ph sz="quarter" idx="16"/>
          </p:nvPr>
        </p:nvSpPr>
        <p:spPr>
          <a:xfrm>
            <a:off x="304800" y="1981200"/>
            <a:ext cx="8534400" cy="1905000"/>
          </a:xfrm>
        </p:spPr>
        <p:txBody>
          <a:bodyPr/>
          <a:lstStyle/>
          <a:p>
            <a:r>
              <a:rPr lang="en-US" b="1" dirty="0">
                <a:solidFill>
                  <a:schemeClr val="accent4"/>
                </a:solidFill>
              </a:rPr>
              <a:t>Ordinary Repairs</a:t>
            </a:r>
            <a:r>
              <a:rPr lang="en-US" b="1" dirty="0">
                <a:solidFill>
                  <a:srgbClr val="0000CC"/>
                </a:solidFill>
              </a:rPr>
              <a:t> </a:t>
            </a:r>
            <a:r>
              <a:rPr lang="en-US" dirty="0"/>
              <a:t>are expenditures to maintain the operating efficiency and productive life of the unit.</a:t>
            </a:r>
          </a:p>
          <a:p>
            <a:pPr marL="292608" indent="-292608">
              <a:buClr>
                <a:srgbClr val="800000"/>
              </a:buClr>
              <a:buSzPct val="100000"/>
              <a:buFont typeface="Arial" panose="020B0604020202020204" pitchFamily="34" charset="0"/>
              <a:buChar char="•"/>
            </a:pPr>
            <a:r>
              <a:rPr lang="en-US" dirty="0"/>
              <a:t>Debit to Maintenance and Repairs Expense</a:t>
            </a:r>
          </a:p>
          <a:p>
            <a:pPr marL="292608" indent="-292608">
              <a:buClr>
                <a:srgbClr val="800000"/>
              </a:buClr>
              <a:buSzPct val="100000"/>
              <a:buFont typeface="Arial" panose="020B0604020202020204" pitchFamily="34" charset="0"/>
              <a:buChar char="•"/>
            </a:pPr>
            <a:r>
              <a:rPr lang="en-US" dirty="0"/>
              <a:t>Referred to as </a:t>
            </a:r>
            <a:r>
              <a:rPr lang="en-US" b="1" dirty="0">
                <a:solidFill>
                  <a:schemeClr val="accent4"/>
                </a:solidFill>
              </a:rPr>
              <a:t>revenue expenditures</a:t>
            </a:r>
          </a:p>
        </p:txBody>
      </p:sp>
      <p:sp>
        <p:nvSpPr>
          <p:cNvPr id="7" name="Content Placeholder 6"/>
          <p:cNvSpPr>
            <a:spLocks noGrp="1"/>
          </p:cNvSpPr>
          <p:nvPr>
            <p:ph sz="quarter" idx="18"/>
          </p:nvPr>
        </p:nvSpPr>
        <p:spPr>
          <a:xfrm>
            <a:off x="313267" y="3962400"/>
            <a:ext cx="8373533" cy="2209800"/>
          </a:xfrm>
        </p:spPr>
        <p:txBody>
          <a:bodyPr/>
          <a:lstStyle/>
          <a:p>
            <a:pPr>
              <a:buClr>
                <a:srgbClr val="800000"/>
              </a:buClr>
              <a:buSzPct val="100000"/>
            </a:pPr>
            <a:r>
              <a:rPr lang="en-US" altLang="en-US" b="1" dirty="0">
                <a:solidFill>
                  <a:schemeClr val="accent4"/>
                </a:solidFill>
              </a:rPr>
              <a:t>Additions and Improvements</a:t>
            </a:r>
            <a:r>
              <a:rPr lang="en-US" altLang="en-US" b="1" dirty="0">
                <a:solidFill>
                  <a:srgbClr val="0000CC"/>
                </a:solidFill>
              </a:rPr>
              <a:t> </a:t>
            </a:r>
            <a:r>
              <a:rPr lang="en-US" altLang="en-US" dirty="0"/>
              <a:t>are costs incurred to increase the operating efficiency, productive capacity, or useful life of a plant asset.</a:t>
            </a:r>
          </a:p>
          <a:p>
            <a:pPr marL="292608" indent="-292608">
              <a:buClr>
                <a:srgbClr val="800000"/>
              </a:buClr>
              <a:buSzPct val="100000"/>
              <a:buFont typeface="Arial" panose="020B0604020202020204" pitchFamily="34" charset="0"/>
              <a:buChar char="•"/>
            </a:pPr>
            <a:r>
              <a:rPr lang="en-US" altLang="en-US" dirty="0"/>
              <a:t>Debit plant asset affected</a:t>
            </a:r>
          </a:p>
          <a:p>
            <a:pPr marL="292608" indent="-292608">
              <a:buClr>
                <a:srgbClr val="800000"/>
              </a:buClr>
              <a:buSzPct val="100000"/>
              <a:buFont typeface="Arial" panose="020B0604020202020204" pitchFamily="34" charset="0"/>
              <a:buChar char="•"/>
            </a:pPr>
            <a:r>
              <a:rPr lang="en-US" altLang="en-US" dirty="0"/>
              <a:t>Referred to as </a:t>
            </a:r>
            <a:r>
              <a:rPr lang="en-US" altLang="en-US" b="1" dirty="0">
                <a:solidFill>
                  <a:schemeClr val="accent4"/>
                </a:solidFill>
              </a:rPr>
              <a:t>capital expenditures</a:t>
            </a:r>
          </a:p>
        </p:txBody>
      </p:sp>
      <p:sp>
        <p:nvSpPr>
          <p:cNvPr id="4" name="Slide Number Placeholder 3">
            <a:extLst>
              <a:ext uri="{FF2B5EF4-FFF2-40B4-BE49-F238E27FC236}">
                <a16:creationId xmlns:a16="http://schemas.microsoft.com/office/drawing/2014/main" id="{910D5306-4674-497E-8FB2-13AB55AD82DF}"/>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413277EF-4923-4CFB-B799-0BA2C267407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8181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2334-DD4B-48E0-A155-667D04A12374}"/>
              </a:ext>
            </a:extLst>
          </p:cNvPr>
          <p:cNvSpPr>
            <a:spLocks noGrp="1"/>
          </p:cNvSpPr>
          <p:nvPr>
            <p:ph type="title"/>
          </p:nvPr>
        </p:nvSpPr>
        <p:spPr>
          <a:xfrm>
            <a:off x="304800" y="609600"/>
            <a:ext cx="73152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(11 of 11)</a:t>
            </a:r>
            <a:endParaRPr lang="en-US" sz="2700" dirty="0"/>
          </a:p>
        </p:txBody>
      </p:sp>
      <p:sp>
        <p:nvSpPr>
          <p:cNvPr id="3" name="Content Placeholder 2">
            <a:extLst>
              <a:ext uri="{FF2B5EF4-FFF2-40B4-BE49-F238E27FC236}">
                <a16:creationId xmlns:a16="http://schemas.microsoft.com/office/drawing/2014/main" id="{01766E7B-0ADC-413F-888B-93FFA8DE0E1C}"/>
              </a:ext>
            </a:extLst>
          </p:cNvPr>
          <p:cNvSpPr>
            <a:spLocks noGrp="1"/>
          </p:cNvSpPr>
          <p:nvPr>
            <p:ph sz="quarter" idx="16"/>
          </p:nvPr>
        </p:nvSpPr>
        <p:spPr>
          <a:xfrm>
            <a:off x="304800" y="1828800"/>
            <a:ext cx="8534400" cy="3276600"/>
          </a:xfrm>
        </p:spPr>
        <p:txBody>
          <a:bodyPr/>
          <a:lstStyle/>
          <a:p>
            <a:r>
              <a:rPr lang="en-US" altLang="en-US" sz="1600" b="1" dirty="0"/>
              <a:t>Anatomy of a Fraud</a:t>
            </a:r>
          </a:p>
          <a:p>
            <a:r>
              <a:rPr lang="en-US" altLang="en-US" sz="1600" dirty="0"/>
              <a:t>Bernie Ebers was the founder and C</a:t>
            </a:r>
            <a:r>
              <a:rPr lang="en-US" altLang="en-US" sz="100" dirty="0"/>
              <a:t> </a:t>
            </a:r>
            <a:r>
              <a:rPr lang="en-US" altLang="en-US" sz="1600" dirty="0"/>
              <a:t>E</a:t>
            </a:r>
            <a:r>
              <a:rPr lang="en-US" altLang="en-US" sz="100" dirty="0"/>
              <a:t> </a:t>
            </a:r>
            <a:r>
              <a:rPr lang="en-US" altLang="en-US" sz="1600" dirty="0"/>
              <a:t>O of the phone company </a:t>
            </a:r>
            <a:r>
              <a:rPr lang="en-US" altLang="en-US" sz="1600" b="1" dirty="0">
                <a:solidFill>
                  <a:schemeClr val="accent2"/>
                </a:solidFill>
              </a:rPr>
              <a:t>WorldCom</a:t>
            </a:r>
            <a:r>
              <a:rPr lang="en-US" altLang="en-US" sz="1600" dirty="0"/>
              <a:t>. The company engaged in a series of increasingly large, debt-financed acquisitions of other companies. These acquisitions made the company grow quickly, which made the stock price increase dramatically. However, because the acquired companies all had different accounting systems, WorldCom’s financial records were a mess. When WorldCom’s performance started to flatten out, Bernie coerced WorldCom’s accountants to engage in a number of fraudulent activities to make net income look better than it really was and thus prop up the stock price. One of these frauds involved treating $7 billion of line costs as capital expenditures. The line costs, which were rental fees paid to other phone companies to use their phone lines, had always been properly expensed in previous years. Capitalization delayed expense recognition to future periods and thus boosted current-period profits.</a:t>
            </a:r>
          </a:p>
          <a:p>
            <a:r>
              <a:rPr lang="en-US" sz="1600" b="1" dirty="0"/>
              <a:t>Total take: $7 billion</a:t>
            </a:r>
          </a:p>
          <a:p>
            <a:r>
              <a:rPr lang="en-US" altLang="en-US" sz="1600" b="1" dirty="0">
                <a:solidFill>
                  <a:srgbClr val="990000"/>
                </a:solidFill>
              </a:rPr>
              <a:t>The Missing Controls</a:t>
            </a:r>
          </a:p>
        </p:txBody>
      </p:sp>
      <p:sp>
        <p:nvSpPr>
          <p:cNvPr id="4" name="Content Placeholder 3">
            <a:extLst>
              <a:ext uri="{FF2B5EF4-FFF2-40B4-BE49-F238E27FC236}">
                <a16:creationId xmlns:a16="http://schemas.microsoft.com/office/drawing/2014/main" id="{85FFCB48-1308-46DC-8B09-3EC1C6F9DB56}"/>
              </a:ext>
            </a:extLst>
          </p:cNvPr>
          <p:cNvSpPr>
            <a:spLocks noGrp="1"/>
          </p:cNvSpPr>
          <p:nvPr>
            <p:ph sz="quarter" idx="17"/>
          </p:nvPr>
        </p:nvSpPr>
        <p:spPr>
          <a:xfrm>
            <a:off x="304800" y="5082479"/>
            <a:ext cx="8534400" cy="1207129"/>
          </a:xfrm>
        </p:spPr>
        <p:txBody>
          <a:bodyPr/>
          <a:lstStyle/>
          <a:p>
            <a:r>
              <a:rPr lang="en-US" altLang="en-US" sz="1600" b="1" dirty="0"/>
              <a:t>Documentation procedures.</a:t>
            </a:r>
            <a:r>
              <a:rPr lang="en-US" altLang="en-US" sz="1600" dirty="0"/>
              <a:t> The company’s accounting system was a disorganized collection of non-integrated systems, which resulted from a series of corporate acquisitions. Top management took advantage of this disorganization to conceal its fraudulent activities.</a:t>
            </a:r>
          </a:p>
          <a:p>
            <a:pPr>
              <a:spcBef>
                <a:spcPts val="500"/>
              </a:spcBef>
            </a:pPr>
            <a:r>
              <a:rPr lang="en-US" altLang="en-US" sz="1600" b="1" dirty="0"/>
              <a:t>Independent internal verification.</a:t>
            </a:r>
            <a:r>
              <a:rPr lang="en-US" altLang="en-US" sz="1600" dirty="0"/>
              <a:t> The fraud should have been detected by a comparison of actual physical assets with the list of physical assets shown in the accounting records.</a:t>
            </a:r>
          </a:p>
        </p:txBody>
      </p:sp>
      <p:sp>
        <p:nvSpPr>
          <p:cNvPr id="6" name="Slide Number Placeholder 5">
            <a:extLst>
              <a:ext uri="{FF2B5EF4-FFF2-40B4-BE49-F238E27FC236}">
                <a16:creationId xmlns:a16="http://schemas.microsoft.com/office/drawing/2014/main" id="{3DC11ADB-CEE1-48BD-BD55-0FC499F6D2CC}"/>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7" name="Footer Placeholder 6">
            <a:extLst>
              <a:ext uri="{FF2B5EF4-FFF2-40B4-BE49-F238E27FC236}">
                <a16:creationId xmlns:a16="http://schemas.microsoft.com/office/drawing/2014/main" id="{08740523-F042-4568-8ECE-518793DF8D5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5210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7A03-B0DE-487A-8143-2ADC52D83A86}"/>
              </a:ext>
            </a:extLst>
          </p:cNvPr>
          <p:cNvSpPr>
            <a:spLocks noGrp="1"/>
          </p:cNvSpPr>
          <p:nvPr>
            <p:ph type="title"/>
          </p:nvPr>
        </p:nvSpPr>
        <p:spPr>
          <a:xfrm>
            <a:off x="304800" y="762001"/>
            <a:ext cx="8534400" cy="654048"/>
          </a:xfrm>
        </p:spPr>
        <p:txBody>
          <a:bodyPr/>
          <a:lstStyle/>
          <a:p>
            <a:r>
              <a:rPr lang="en-US" b="1" dirty="0">
                <a:ea typeface="Source Sans Pro" charset="0"/>
              </a:rPr>
              <a:t>Do It! 1: </a:t>
            </a:r>
            <a:r>
              <a:rPr lang="en-US" b="1" dirty="0">
                <a:solidFill>
                  <a:srgbClr val="196E78"/>
                </a:solidFill>
                <a:ea typeface="Source Sans Pro" charset="0"/>
              </a:rPr>
              <a:t>Cost of Plant Assets</a:t>
            </a:r>
            <a:endParaRPr lang="en-US" dirty="0"/>
          </a:p>
        </p:txBody>
      </p:sp>
      <p:sp>
        <p:nvSpPr>
          <p:cNvPr id="3" name="Content Placeholder 2">
            <a:extLst>
              <a:ext uri="{FF2B5EF4-FFF2-40B4-BE49-F238E27FC236}">
                <a16:creationId xmlns:a16="http://schemas.microsoft.com/office/drawing/2014/main" id="{3C948203-42F7-450F-B04F-D01270AD4B71}"/>
              </a:ext>
            </a:extLst>
          </p:cNvPr>
          <p:cNvSpPr>
            <a:spLocks noGrp="1"/>
          </p:cNvSpPr>
          <p:nvPr>
            <p:ph sz="quarter" idx="16"/>
          </p:nvPr>
        </p:nvSpPr>
        <p:spPr>
          <a:xfrm>
            <a:off x="304800" y="1828799"/>
            <a:ext cx="8534400" cy="2529513"/>
          </a:xfrm>
        </p:spPr>
        <p:txBody>
          <a:bodyPr/>
          <a:lstStyle/>
          <a:p>
            <a:r>
              <a:rPr lang="en-US" sz="2400" dirty="0"/>
              <a:t>Assume that Drummond Heating and Cooling Co. purchases a delivery truck for $15,000 cash, plus sales taxes of $900 and delivery costs of $500. The buyer also pays $200 for painting and lettering, $600 for an annual insurance policy, and $80 for a motor vehicle license. Explain how each of these costs would be accounted for.</a:t>
            </a:r>
          </a:p>
          <a:p>
            <a:r>
              <a:rPr lang="en-US" sz="2400" b="1" dirty="0">
                <a:solidFill>
                  <a:srgbClr val="990000"/>
                </a:solidFill>
              </a:rPr>
              <a:t>Solution</a:t>
            </a:r>
            <a:endParaRPr lang="en-US" sz="2400" dirty="0"/>
          </a:p>
        </p:txBody>
      </p:sp>
      <p:sp>
        <p:nvSpPr>
          <p:cNvPr id="4" name="Content Placeholder 3">
            <a:extLst>
              <a:ext uri="{FF2B5EF4-FFF2-40B4-BE49-F238E27FC236}">
                <a16:creationId xmlns:a16="http://schemas.microsoft.com/office/drawing/2014/main" id="{BC228ACC-8BDF-4201-B1B2-09F6B2BE67FB}"/>
              </a:ext>
            </a:extLst>
          </p:cNvPr>
          <p:cNvSpPr>
            <a:spLocks noGrp="1"/>
          </p:cNvSpPr>
          <p:nvPr>
            <p:ph sz="quarter" idx="17"/>
          </p:nvPr>
        </p:nvSpPr>
        <p:spPr>
          <a:xfrm>
            <a:off x="304800" y="4358313"/>
            <a:ext cx="8686800" cy="1051887"/>
          </a:xfrm>
        </p:spPr>
        <p:txBody>
          <a:bodyPr/>
          <a:lstStyle/>
          <a:p>
            <a:pPr marL="292608" indent="-292608">
              <a:buClr>
                <a:schemeClr val="accent2"/>
              </a:buClr>
              <a:buFont typeface="Arial" panose="020B0604020202020204" pitchFamily="34" charset="0"/>
              <a:buChar char="•"/>
            </a:pPr>
            <a:r>
              <a:rPr lang="en-US" sz="2400" dirty="0"/>
              <a:t>The first four payments ($15,000, $900, $500, and $200) are </a:t>
            </a:r>
            <a:r>
              <a:rPr lang="en-IN" sz="2400" dirty="0"/>
              <a:t>expenditures necessary to make the truck ready for its intended use and, therefore,</a:t>
            </a:r>
            <a:r>
              <a:rPr lang="en-US" sz="2400" dirty="0"/>
              <a:t> are included in the </a:t>
            </a:r>
            <a:r>
              <a:rPr lang="en-US" sz="2400" b="1" dirty="0"/>
              <a:t>cost of the truck ($16,600).</a:t>
            </a:r>
            <a:endParaRPr lang="en-US" sz="2400" dirty="0"/>
          </a:p>
        </p:txBody>
      </p:sp>
      <p:sp>
        <p:nvSpPr>
          <p:cNvPr id="5" name="Content Placeholder 4">
            <a:extLst>
              <a:ext uri="{FF2B5EF4-FFF2-40B4-BE49-F238E27FC236}">
                <a16:creationId xmlns:a16="http://schemas.microsoft.com/office/drawing/2014/main" id="{2589DC36-00AB-4331-BC19-3061235B12E6}"/>
              </a:ext>
            </a:extLst>
          </p:cNvPr>
          <p:cNvSpPr>
            <a:spLocks noGrp="1"/>
          </p:cNvSpPr>
          <p:nvPr>
            <p:ph sz="quarter" idx="18"/>
          </p:nvPr>
        </p:nvSpPr>
        <p:spPr>
          <a:xfrm>
            <a:off x="313267" y="5463251"/>
            <a:ext cx="8534400" cy="685799"/>
          </a:xfrm>
        </p:spPr>
        <p:txBody>
          <a:bodyPr/>
          <a:lstStyle/>
          <a:p>
            <a:pPr marL="292608" indent="-292608">
              <a:buClr>
                <a:schemeClr val="accent2"/>
              </a:buClr>
              <a:buFont typeface="Arial" panose="020B0604020202020204" pitchFamily="34" charset="0"/>
              <a:buChar char="•"/>
            </a:pPr>
            <a:r>
              <a:rPr lang="en-US" sz="2400" dirty="0"/>
              <a:t>The payments for </a:t>
            </a:r>
            <a:r>
              <a:rPr lang="en-US" sz="2400" b="1" dirty="0"/>
              <a:t>insurance</a:t>
            </a:r>
            <a:r>
              <a:rPr lang="en-US" sz="2400" dirty="0"/>
              <a:t> and the </a:t>
            </a:r>
            <a:r>
              <a:rPr lang="en-US" sz="2400" b="1" dirty="0"/>
              <a:t>license</a:t>
            </a:r>
            <a:r>
              <a:rPr lang="en-US" sz="2400" dirty="0"/>
              <a:t> are operating costs incurred annually and therefore are </a:t>
            </a:r>
            <a:r>
              <a:rPr lang="en-US" sz="2400" b="1" dirty="0"/>
              <a:t>expensed.</a:t>
            </a:r>
            <a:endParaRPr lang="en-US" sz="2400" dirty="0"/>
          </a:p>
        </p:txBody>
      </p:sp>
      <p:sp>
        <p:nvSpPr>
          <p:cNvPr id="6" name="Slide Number Placeholder 5">
            <a:extLst>
              <a:ext uri="{FF2B5EF4-FFF2-40B4-BE49-F238E27FC236}">
                <a16:creationId xmlns:a16="http://schemas.microsoft.com/office/drawing/2014/main" id="{B2477090-058E-4845-9487-1CFE300CB105}"/>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id="{683FE974-2579-4881-A3F5-6DF4A8DBE50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80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8BBD-32E8-4799-8178-54BC5F9C5F2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Depreciation Methods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40CCF93E-9A94-4A6F-B551-CB780DB52949}"/>
              </a:ext>
            </a:extLst>
          </p:cNvPr>
          <p:cNvSpPr>
            <a:spLocks noGrp="1"/>
          </p:cNvSpPr>
          <p:nvPr>
            <p:ph sz="quarter" idx="16"/>
          </p:nvPr>
        </p:nvSpPr>
        <p:spPr>
          <a:xfrm>
            <a:off x="304800" y="1828800"/>
            <a:ext cx="8534400" cy="3352800"/>
          </a:xfrm>
        </p:spPr>
        <p:txBody>
          <a:bodyPr/>
          <a:lstStyle/>
          <a:p>
            <a:r>
              <a:rPr lang="en-US" sz="2400" b="1" dirty="0"/>
              <a:t>Depreciation</a:t>
            </a:r>
          </a:p>
          <a:p>
            <a:pPr>
              <a:buSzPct val="80000"/>
            </a:pPr>
            <a:r>
              <a:rPr lang="en-US" altLang="en-US" sz="2400" b="1" dirty="0"/>
              <a:t>Process of allocating to expense </a:t>
            </a:r>
            <a:r>
              <a:rPr lang="en-US" altLang="en-US" sz="2400" dirty="0"/>
              <a:t>the cost of a plant asset over its useful (service) life in a </a:t>
            </a:r>
            <a:r>
              <a:rPr lang="en-US" altLang="en-US" sz="2400" b="1" dirty="0"/>
              <a:t>rational and systematic manner</a:t>
            </a:r>
            <a:r>
              <a:rPr lang="en-US" altLang="en-US" sz="2400" dirty="0"/>
              <a:t>.</a:t>
            </a:r>
          </a:p>
          <a:p>
            <a:pPr marL="292608" indent="-292608">
              <a:buClr>
                <a:srgbClr val="800000"/>
              </a:buClr>
              <a:buSzPct val="100000"/>
              <a:buFont typeface="Arial" panose="020B0604020202020204" pitchFamily="34" charset="0"/>
              <a:buChar char="•"/>
            </a:pPr>
            <a:r>
              <a:rPr lang="en-US" altLang="en-US" sz="2400" dirty="0"/>
              <a:t>Process of cost allocation, not asset valuation</a:t>
            </a:r>
          </a:p>
          <a:p>
            <a:pPr marL="292608" indent="-292608">
              <a:buClr>
                <a:srgbClr val="800000"/>
              </a:buClr>
              <a:buSzPct val="100000"/>
              <a:buFont typeface="Arial" panose="020B0604020202020204" pitchFamily="34" charset="0"/>
              <a:buChar char="•"/>
            </a:pPr>
            <a:r>
              <a:rPr lang="en-US" altLang="en-US" sz="2400" dirty="0"/>
              <a:t>Applies to land improvements, buildings, and equipment, not land</a:t>
            </a:r>
          </a:p>
          <a:p>
            <a:pPr marL="292608" indent="-292608">
              <a:buClr>
                <a:srgbClr val="800000"/>
              </a:buClr>
              <a:buSzPct val="100000"/>
              <a:buFont typeface="Arial" panose="020B0604020202020204" pitchFamily="34" charset="0"/>
              <a:buChar char="•"/>
            </a:pPr>
            <a:r>
              <a:rPr lang="en-US" altLang="en-US" sz="2400" dirty="0"/>
              <a:t>Depreciable because the revenue-producing ability of asset will decline over the asset’s useful life</a:t>
            </a:r>
          </a:p>
        </p:txBody>
      </p:sp>
      <p:sp>
        <p:nvSpPr>
          <p:cNvPr id="4" name="Slide Number Placeholder 3">
            <a:extLst>
              <a:ext uri="{FF2B5EF4-FFF2-40B4-BE49-F238E27FC236}">
                <a16:creationId xmlns:a16="http://schemas.microsoft.com/office/drawing/2014/main" id="{D1FEFD19-31DC-4398-A91F-39A499507558}"/>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C7B3EBC9-6100-48DF-ACEC-6B7E79C552D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4104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AE94-BBFE-4874-A34D-22C31A1D550A}"/>
              </a:ext>
            </a:extLst>
          </p:cNvPr>
          <p:cNvSpPr>
            <a:spLocks noGrp="1"/>
          </p:cNvSpPr>
          <p:nvPr>
            <p:ph type="title"/>
          </p:nvPr>
        </p:nvSpPr>
        <p:spPr>
          <a:xfrm>
            <a:off x="304800" y="762001"/>
            <a:ext cx="8534400" cy="690305"/>
          </a:xfrm>
        </p:spPr>
        <p:txBody>
          <a:bodyPr/>
          <a:lstStyle/>
          <a:p>
            <a:r>
              <a:rPr lang="en-US" b="1" dirty="0">
                <a:ea typeface="Source Sans Pro" charset="0"/>
                <a:cs typeface="Calibri" panose="020F0502020204030204" pitchFamily="34" charset="0"/>
              </a:rPr>
              <a:t>Factors in Computing Depreciation</a:t>
            </a:r>
            <a:endParaRPr lang="en-US" dirty="0"/>
          </a:p>
        </p:txBody>
      </p:sp>
      <p:pic>
        <p:nvPicPr>
          <p:cNvPr id="8" name="Content Placeholder 7" descr="An illustration of a truck going down a hill shows three factors in computing depreciation. Cost: all expenditures necessary to acquire the asset and make it ready for intended use. Useful life: estimate of the expected life based on need for repair, service life, and vulnerability to obsolescence. Salvage value: estimate of the asset’s value at the end of its useful life. At the top of the hill, the truck is shiny with a price tag. As it goes down, it gets discolored, its body damaged, and the windows are cracked.">
            <a:extLst>
              <a:ext uri="{FF2B5EF4-FFF2-40B4-BE49-F238E27FC236}">
                <a16:creationId xmlns:a16="http://schemas.microsoft.com/office/drawing/2014/main" id="{9A668306-035F-4E69-98F4-530771564F9C}"/>
              </a:ext>
            </a:extLst>
          </p:cNvPr>
          <p:cNvPicPr>
            <a:picLocks noGrp="1" noChangeAspect="1"/>
          </p:cNvPicPr>
          <p:nvPr>
            <p:ph sz="quarter" idx="16"/>
          </p:nvPr>
        </p:nvPicPr>
        <p:blipFill>
          <a:blip r:embed="rId2"/>
          <a:stretch>
            <a:fillRect/>
          </a:stretch>
        </p:blipFill>
        <p:spPr>
          <a:xfrm>
            <a:off x="1182337" y="1884306"/>
            <a:ext cx="6626927" cy="2402144"/>
          </a:xfrm>
          <a:prstGeom prst="rect">
            <a:avLst/>
          </a:prstGeom>
        </p:spPr>
      </p:pic>
      <p:sp>
        <p:nvSpPr>
          <p:cNvPr id="4" name="Content Placeholder 3">
            <a:extLst>
              <a:ext uri="{FF2B5EF4-FFF2-40B4-BE49-F238E27FC236}">
                <a16:creationId xmlns:a16="http://schemas.microsoft.com/office/drawing/2014/main" id="{D043A78E-5F2C-4C04-90E9-BBB9BC574466}"/>
              </a:ext>
            </a:extLst>
          </p:cNvPr>
          <p:cNvSpPr>
            <a:spLocks noGrp="1"/>
          </p:cNvSpPr>
          <p:nvPr>
            <p:ph sz="quarter" idx="17"/>
          </p:nvPr>
        </p:nvSpPr>
        <p:spPr>
          <a:xfrm>
            <a:off x="304800" y="4603750"/>
            <a:ext cx="3733800" cy="1035050"/>
          </a:xfrm>
        </p:spPr>
        <p:txBody>
          <a:bodyPr/>
          <a:lstStyle/>
          <a:p>
            <a:pPr>
              <a:defRPr/>
            </a:pPr>
            <a:r>
              <a:rPr lang="en-US" sz="2000" b="1" dirty="0"/>
              <a:t>Alternative Terminology</a:t>
            </a:r>
          </a:p>
          <a:p>
            <a:pPr>
              <a:defRPr/>
            </a:pPr>
            <a:r>
              <a:rPr lang="en-US" sz="2000" dirty="0"/>
              <a:t>Another term sometimes used for salvage value is </a:t>
            </a:r>
            <a:r>
              <a:rPr lang="en-US" sz="2000" i="1" dirty="0"/>
              <a:t>residual value</a:t>
            </a:r>
            <a:r>
              <a:rPr lang="en-US" sz="2000" dirty="0"/>
              <a:t>.</a:t>
            </a:r>
          </a:p>
        </p:txBody>
      </p:sp>
      <p:sp>
        <p:nvSpPr>
          <p:cNvPr id="5" name="Content Placeholder 4">
            <a:extLst>
              <a:ext uri="{FF2B5EF4-FFF2-40B4-BE49-F238E27FC236}">
                <a16:creationId xmlns:a16="http://schemas.microsoft.com/office/drawing/2014/main" id="{B63A37AA-03DB-4E2F-84A8-0628B6862DBB}"/>
              </a:ext>
            </a:extLst>
          </p:cNvPr>
          <p:cNvSpPr>
            <a:spLocks noGrp="1"/>
          </p:cNvSpPr>
          <p:nvPr>
            <p:ph sz="quarter" idx="18"/>
          </p:nvPr>
        </p:nvSpPr>
        <p:spPr>
          <a:xfrm>
            <a:off x="4191000" y="4572000"/>
            <a:ext cx="4419600" cy="1600200"/>
          </a:xfrm>
        </p:spPr>
        <p:txBody>
          <a:bodyPr/>
          <a:lstStyle/>
          <a:p>
            <a:r>
              <a:rPr lang="en-US" altLang="en-US" sz="2000" b="1" dirty="0"/>
              <a:t>Helpful Hint</a:t>
            </a:r>
          </a:p>
          <a:p>
            <a:r>
              <a:rPr lang="en-US" altLang="en-US" sz="2000" dirty="0"/>
              <a:t>Depreciation expense is reported on the income statement. Accumulated depreciation is reported on the balance sheet as a deduction from plant assets.</a:t>
            </a:r>
          </a:p>
        </p:txBody>
      </p:sp>
      <p:sp>
        <p:nvSpPr>
          <p:cNvPr id="6" name="Slide Number Placeholder 5">
            <a:extLst>
              <a:ext uri="{FF2B5EF4-FFF2-40B4-BE49-F238E27FC236}">
                <a16:creationId xmlns:a16="http://schemas.microsoft.com/office/drawing/2014/main" id="{25E64E49-48E0-4489-A9FA-D788B98753D5}"/>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7" name="Footer Placeholder 6">
            <a:extLst>
              <a:ext uri="{FF2B5EF4-FFF2-40B4-BE49-F238E27FC236}">
                <a16:creationId xmlns:a16="http://schemas.microsoft.com/office/drawing/2014/main" id="{01ADD958-6B66-4148-B509-52F4B7215AB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883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68579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6"/>
          </p:nvPr>
        </p:nvSpPr>
        <p:spPr>
          <a:xfrm>
            <a:off x="304800" y="1752600"/>
            <a:ext cx="8686800" cy="41910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1 </a:t>
            </a:r>
            <a:r>
              <a:rPr lang="en-US" dirty="0">
                <a:latin typeface="Calibri" panose="020F0502020204030204" pitchFamily="34" charset="0"/>
              </a:rPr>
              <a:t>Explain the accounting for plant asset expenditures.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2 </a:t>
            </a:r>
            <a:r>
              <a:rPr lang="en-US" dirty="0">
                <a:latin typeface="Calibri" panose="020F0502020204030204" pitchFamily="34" charset="0"/>
              </a:rPr>
              <a:t>Apply depreciation methods to plant assets.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3 </a:t>
            </a:r>
            <a:r>
              <a:rPr lang="en-US" dirty="0">
                <a:latin typeface="Calibri" panose="020F0502020204030204" pitchFamily="34" charset="0"/>
              </a:rPr>
              <a:t>Explain how to account for the disposal of plant assets.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4 </a:t>
            </a:r>
            <a:r>
              <a:rPr lang="en-US" dirty="0">
                <a:latin typeface="Calibri" panose="020F0502020204030204" pitchFamily="34" charset="0"/>
              </a:rPr>
              <a:t>Describe how to account for natural resources and intangible assets.</a:t>
            </a:r>
          </a:p>
          <a:p>
            <a:pPr marL="746125" indent="-746125"/>
            <a:r>
              <a:rPr lang="en-US"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b="1" dirty="0">
                <a:solidFill>
                  <a:srgbClr val="990000"/>
                </a:solidFill>
                <a:latin typeface="Calibri" panose="020F0502020204030204" pitchFamily="34" charset="0"/>
              </a:rPr>
              <a:t>O 5 </a:t>
            </a:r>
            <a:r>
              <a:rPr lang="en-US" dirty="0">
                <a:latin typeface="Calibri" panose="020F0502020204030204" pitchFamily="34" charset="0"/>
              </a:rPr>
              <a:t>Discuss how plant assets, natural resources, and intangible assets are reported and analyzed.</a:t>
            </a:r>
          </a:p>
        </p:txBody>
      </p:sp>
      <p:sp>
        <p:nvSpPr>
          <p:cNvPr id="5" name="Slide Number Placeholder"/>
          <p:cNvSpPr>
            <a:spLocks noGrp="1"/>
          </p:cNvSpPr>
          <p:nvPr>
            <p:ph type="sldNum" sz="quarter" idx="10"/>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F43F-6361-4BE9-BAE1-EF76D4DDDDCF}"/>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Depreciation Methods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526DC21B-286A-407D-9FB9-4AC89E15124E}"/>
              </a:ext>
            </a:extLst>
          </p:cNvPr>
          <p:cNvSpPr>
            <a:spLocks noGrp="1"/>
          </p:cNvSpPr>
          <p:nvPr>
            <p:ph sz="quarter" idx="16"/>
          </p:nvPr>
        </p:nvSpPr>
        <p:spPr>
          <a:xfrm>
            <a:off x="304800" y="1828800"/>
            <a:ext cx="5105400" cy="3581400"/>
          </a:xfrm>
        </p:spPr>
        <p:txBody>
          <a:bodyPr/>
          <a:lstStyle/>
          <a:p>
            <a:r>
              <a:rPr lang="en-US" altLang="en-US" sz="2600" b="1" dirty="0">
                <a:latin typeface="Calibri" panose="020F0502020204030204" pitchFamily="34" charset="0"/>
              </a:rPr>
              <a:t>Management selects the method </a:t>
            </a:r>
            <a:r>
              <a:rPr lang="en-US" altLang="en-US" sz="2600" dirty="0">
                <a:latin typeface="Calibri" panose="020F0502020204030204" pitchFamily="34" charset="0"/>
              </a:rPr>
              <a:t>it believes best measures an asset’s contribution to revenue over its useful life.</a:t>
            </a:r>
          </a:p>
          <a:p>
            <a:pPr>
              <a:buClr>
                <a:srgbClr val="800000"/>
              </a:buClr>
            </a:pPr>
            <a:r>
              <a:rPr lang="en-US" altLang="en-US" sz="2600" dirty="0">
                <a:latin typeface="Calibri" panose="020F0502020204030204" pitchFamily="34" charset="0"/>
              </a:rPr>
              <a:t>Examples include:</a:t>
            </a:r>
          </a:p>
          <a:p>
            <a:pPr marL="402336" lvl="1" indent="-402336">
              <a:spcBef>
                <a:spcPts val="1000"/>
              </a:spcBef>
              <a:buClr>
                <a:schemeClr val="accent2"/>
              </a:buClr>
              <a:buFont typeface="Comic Sans MS" pitchFamily="66" charset="0"/>
              <a:buAutoNum type="arabicPeriod"/>
            </a:pPr>
            <a:r>
              <a:rPr lang="en-US" altLang="en-US" sz="2600" dirty="0">
                <a:latin typeface="Calibri" panose="020F0502020204030204" pitchFamily="34" charset="0"/>
              </a:rPr>
              <a:t>Straight-line method</a:t>
            </a:r>
          </a:p>
          <a:p>
            <a:pPr marL="402336" lvl="1" indent="-402336">
              <a:spcBef>
                <a:spcPts val="1000"/>
              </a:spcBef>
              <a:buClr>
                <a:schemeClr val="accent2"/>
              </a:buClr>
              <a:buFont typeface="Comic Sans MS" pitchFamily="66" charset="0"/>
              <a:buAutoNum type="arabicPeriod"/>
            </a:pPr>
            <a:r>
              <a:rPr lang="en-US" altLang="en-US" sz="2600" dirty="0">
                <a:latin typeface="Calibri" panose="020F0502020204030204" pitchFamily="34" charset="0"/>
              </a:rPr>
              <a:t>Units-of-activity method</a:t>
            </a:r>
          </a:p>
          <a:p>
            <a:pPr marL="402336" lvl="1" indent="-402336">
              <a:spcBef>
                <a:spcPts val="1000"/>
              </a:spcBef>
              <a:buClr>
                <a:schemeClr val="accent2"/>
              </a:buClr>
              <a:buFont typeface="Comic Sans MS" pitchFamily="66" charset="0"/>
              <a:buAutoNum type="arabicPeriod"/>
            </a:pPr>
            <a:r>
              <a:rPr lang="en-US" altLang="en-US" sz="2600" dirty="0">
                <a:latin typeface="Calibri" panose="020F0502020204030204" pitchFamily="34" charset="0"/>
              </a:rPr>
              <a:t>Declining-balance method</a:t>
            </a:r>
          </a:p>
        </p:txBody>
      </p:sp>
      <p:pic>
        <p:nvPicPr>
          <p:cNvPr id="7" name="Content Placeholder 6" descr="A pie chart shows that 83% is straight-line, 5% is units-of-activity, 4% is declining-balance, and 8% is other.&#10;">
            <a:extLst>
              <a:ext uri="{FF2B5EF4-FFF2-40B4-BE49-F238E27FC236}">
                <a16:creationId xmlns:a16="http://schemas.microsoft.com/office/drawing/2014/main" id="{8E26298E-FB0C-4783-B420-83B1D9196938}"/>
              </a:ext>
            </a:extLst>
          </p:cNvPr>
          <p:cNvPicPr>
            <a:picLocks noGrp="1" noChangeAspect="1"/>
          </p:cNvPicPr>
          <p:nvPr>
            <p:ph sz="quarter" idx="17"/>
          </p:nvPr>
        </p:nvPicPr>
        <p:blipFill>
          <a:blip r:embed="rId2"/>
          <a:stretch>
            <a:fillRect/>
          </a:stretch>
        </p:blipFill>
        <p:spPr>
          <a:xfrm>
            <a:off x="5791200" y="1937603"/>
            <a:ext cx="2797702" cy="4125794"/>
          </a:xfrm>
          <a:prstGeom prst="rect">
            <a:avLst/>
          </a:prstGeom>
        </p:spPr>
      </p:pic>
      <p:sp>
        <p:nvSpPr>
          <p:cNvPr id="5" name="Slide Number Placeholder 4">
            <a:extLst>
              <a:ext uri="{FF2B5EF4-FFF2-40B4-BE49-F238E27FC236}">
                <a16:creationId xmlns:a16="http://schemas.microsoft.com/office/drawing/2014/main" id="{B6FCDB70-A9D0-46E5-9AB5-92DF0386F549}"/>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6" name="Footer Placeholder 5">
            <a:extLst>
              <a:ext uri="{FF2B5EF4-FFF2-40B4-BE49-F238E27FC236}">
                <a16:creationId xmlns:a16="http://schemas.microsoft.com/office/drawing/2014/main" id="{4A96CCE9-2824-420E-A37F-0D094CFED52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397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F08B-761E-42C5-8BC5-8D2B880BA816}"/>
              </a:ext>
            </a:extLst>
          </p:cNvPr>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Depreciation Methods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C6795639-067A-4855-AB3F-B704D59C7E2A}"/>
              </a:ext>
            </a:extLst>
          </p:cNvPr>
          <p:cNvSpPr>
            <a:spLocks noGrp="1"/>
          </p:cNvSpPr>
          <p:nvPr>
            <p:ph sz="quarter" idx="16"/>
          </p:nvPr>
        </p:nvSpPr>
        <p:spPr>
          <a:xfrm>
            <a:off x="304800" y="1828800"/>
            <a:ext cx="8534400" cy="806450"/>
          </a:xfrm>
        </p:spPr>
        <p:txBody>
          <a:bodyPr/>
          <a:lstStyle/>
          <a:p>
            <a:r>
              <a:rPr lang="en-US" altLang="en-US" sz="2600" b="1" dirty="0"/>
              <a:t>Illustration: </a:t>
            </a:r>
            <a:r>
              <a:rPr lang="en-US" altLang="en-US" sz="2600" dirty="0"/>
              <a:t>Barb’s Florists purchased a small delivery truck on January 1, 2020.</a:t>
            </a:r>
            <a:endParaRPr lang="en-US" sz="2600" dirty="0"/>
          </a:p>
        </p:txBody>
      </p:sp>
      <p:graphicFrame>
        <p:nvGraphicFramePr>
          <p:cNvPr id="8" name="Content Placeholder 7" descr="Table is accessible to screenreaders">
            <a:extLst>
              <a:ext uri="{FF2B5EF4-FFF2-40B4-BE49-F238E27FC236}">
                <a16:creationId xmlns:a16="http://schemas.microsoft.com/office/drawing/2014/main" id="{8A15F828-A3F6-4C09-ADF9-F070C2FEB832}"/>
              </a:ext>
            </a:extLst>
          </p:cNvPr>
          <p:cNvGraphicFramePr>
            <a:graphicFrameLocks noGrp="1"/>
          </p:cNvGraphicFramePr>
          <p:nvPr>
            <p:ph sz="quarter" idx="17"/>
            <p:extLst>
              <p:ext uri="{D42A27DB-BD31-4B8C-83A1-F6EECF244321}">
                <p14:modId xmlns:p14="http://schemas.microsoft.com/office/powerpoint/2010/main" val="3510099020"/>
              </p:ext>
            </p:extLst>
          </p:nvPr>
        </p:nvGraphicFramePr>
        <p:xfrm>
          <a:off x="1524000" y="2971800"/>
          <a:ext cx="5810250" cy="1828800"/>
        </p:xfrm>
        <a:graphic>
          <a:graphicData uri="http://schemas.openxmlformats.org/drawingml/2006/table">
            <a:tbl>
              <a:tblPr firstRow="1" bandRow="1">
                <a:tableStyleId>{5C22544A-7EE6-4342-B048-85BDC9FD1C3A}</a:tableStyleId>
              </a:tblPr>
              <a:tblGrid>
                <a:gridCol w="4133850">
                  <a:extLst>
                    <a:ext uri="{9D8B030D-6E8A-4147-A177-3AD203B41FA5}">
                      <a16:colId xmlns:a16="http://schemas.microsoft.com/office/drawing/2014/main" val="1641657699"/>
                    </a:ext>
                  </a:extLst>
                </a:gridCol>
                <a:gridCol w="1676400">
                  <a:extLst>
                    <a:ext uri="{9D8B030D-6E8A-4147-A177-3AD203B41FA5}">
                      <a16:colId xmlns:a16="http://schemas.microsoft.com/office/drawing/2014/main" val="1738528601"/>
                    </a:ext>
                  </a:extLst>
                </a:gridCol>
              </a:tblGrid>
              <a:tr h="456477">
                <a:tc>
                  <a:txBody>
                    <a:bodyPr/>
                    <a:lstStyle/>
                    <a:p>
                      <a:r>
                        <a:rPr lang="en-US" altLang="en-US" sz="2400" b="0" baseline="0" dirty="0">
                          <a:solidFill>
                            <a:schemeClr val="tx1"/>
                          </a:solidFill>
                        </a:rPr>
                        <a:t>Cost</a:t>
                      </a:r>
                      <a:endParaRPr lang="en-US" sz="2400" b="0" baseline="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en-US" sz="2400" b="0" baseline="0" dirty="0">
                          <a:solidFill>
                            <a:schemeClr val="tx1"/>
                          </a:solidFill>
                        </a:rPr>
                        <a:t>$13,000</a:t>
                      </a:r>
                      <a:endParaRPr lang="en-US" sz="2400" b="0" baseline="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797681756"/>
                  </a:ext>
                </a:extLst>
              </a:tr>
              <a:tr h="456477">
                <a:tc>
                  <a:txBody>
                    <a:bodyPr/>
                    <a:lstStyle/>
                    <a:p>
                      <a:r>
                        <a:rPr lang="en-US" altLang="en-US" sz="2400" b="0" baseline="0" dirty="0">
                          <a:solidFill>
                            <a:schemeClr val="tx1"/>
                          </a:solidFill>
                        </a:rPr>
                        <a:t>Expected salvage value</a:t>
                      </a:r>
                      <a:endParaRPr lang="en-US" sz="2400" b="0" baseline="0"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r"/>
                      <a:r>
                        <a:rPr lang="en-US" altLang="en-US" sz="2400" b="0" baseline="0" dirty="0">
                          <a:solidFill>
                            <a:schemeClr val="tx1"/>
                          </a:solidFill>
                        </a:rPr>
                        <a:t>$  1,000</a:t>
                      </a:r>
                      <a:endParaRPr lang="en-US" sz="2400" b="0" baseline="0" dirty="0">
                        <a:solidFill>
                          <a:schemeClr val="tx1"/>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684661509"/>
                  </a:ext>
                </a:extLst>
              </a:tr>
              <a:tr h="456477">
                <a:tc>
                  <a:txBody>
                    <a:bodyPr/>
                    <a:lstStyle/>
                    <a:p>
                      <a:r>
                        <a:rPr lang="en-US" altLang="en-US" sz="2400" b="0" baseline="0" dirty="0">
                          <a:solidFill>
                            <a:schemeClr val="tx1"/>
                          </a:solidFill>
                        </a:rPr>
                        <a:t>Estimated useful life in years</a:t>
                      </a:r>
                      <a:endParaRPr lang="en-US" sz="2400" b="0" baseline="0"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r"/>
                      <a:r>
                        <a:rPr lang="en-US" altLang="en-US" sz="2400" b="0" baseline="0" dirty="0">
                          <a:solidFill>
                            <a:schemeClr val="tx1"/>
                          </a:solidFill>
                        </a:rPr>
                        <a:t>5</a:t>
                      </a:r>
                      <a:endParaRPr lang="en-US" sz="2400" b="0" baseline="0" dirty="0">
                        <a:solidFill>
                          <a:schemeClr val="tx1"/>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082191610"/>
                  </a:ext>
                </a:extLst>
              </a:tr>
              <a:tr h="456477">
                <a:tc>
                  <a:txBody>
                    <a:bodyPr/>
                    <a:lstStyle/>
                    <a:p>
                      <a:r>
                        <a:rPr lang="en-US" altLang="en-US" sz="2400" b="0" baseline="0" dirty="0">
                          <a:solidFill>
                            <a:schemeClr val="tx1"/>
                          </a:solidFill>
                        </a:rPr>
                        <a:t>Estimated useful life in miles</a:t>
                      </a:r>
                      <a:endParaRPr lang="en-US" sz="2400" b="0" baseline="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en-US" sz="2400" b="0" baseline="0" dirty="0">
                          <a:solidFill>
                            <a:schemeClr val="tx1"/>
                          </a:solidFill>
                        </a:rPr>
                        <a:t>100,000</a:t>
                      </a:r>
                      <a:endParaRPr lang="en-US" sz="2400" b="0" baseline="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160618"/>
                  </a:ext>
                </a:extLst>
              </a:tr>
            </a:tbl>
          </a:graphicData>
        </a:graphic>
      </p:graphicFrame>
      <p:sp>
        <p:nvSpPr>
          <p:cNvPr id="5" name="Content Placeholder 4">
            <a:extLst>
              <a:ext uri="{FF2B5EF4-FFF2-40B4-BE49-F238E27FC236}">
                <a16:creationId xmlns:a16="http://schemas.microsoft.com/office/drawing/2014/main" id="{9E84FF16-9CA2-494B-B169-053AF8EB1EA8}"/>
              </a:ext>
            </a:extLst>
          </p:cNvPr>
          <p:cNvSpPr>
            <a:spLocks noGrp="1"/>
          </p:cNvSpPr>
          <p:nvPr>
            <p:ph sz="quarter" idx="18"/>
          </p:nvPr>
        </p:nvSpPr>
        <p:spPr>
          <a:xfrm>
            <a:off x="313267" y="5084595"/>
            <a:ext cx="8534400" cy="1011405"/>
          </a:xfrm>
        </p:spPr>
        <p:txBody>
          <a:bodyPr/>
          <a:lstStyle/>
          <a:p>
            <a:pPr>
              <a:lnSpc>
                <a:spcPct val="100000"/>
              </a:lnSpc>
              <a:spcBef>
                <a:spcPts val="1800"/>
              </a:spcBef>
              <a:buSzPct val="80000"/>
            </a:pPr>
            <a:r>
              <a:rPr lang="en-US" altLang="en-US" sz="2400" b="1" dirty="0">
                <a:latin typeface="Calibri" panose="020F0502020204030204" pitchFamily="34" charset="0"/>
              </a:rPr>
              <a:t>Required: </a:t>
            </a:r>
            <a:r>
              <a:rPr lang="en-US" altLang="en-US" sz="2400" dirty="0">
                <a:latin typeface="Calibri" panose="020F0502020204030204" pitchFamily="34" charset="0"/>
              </a:rPr>
              <a:t>Compute depreciation using the following.</a:t>
            </a:r>
          </a:p>
          <a:p>
            <a:pPr>
              <a:lnSpc>
                <a:spcPct val="100000"/>
              </a:lnSpc>
              <a:spcBef>
                <a:spcPts val="1200"/>
              </a:spcBef>
              <a:buSzPct val="80000"/>
            </a:pPr>
            <a:r>
              <a:rPr lang="en-US" altLang="en-US" sz="2400" dirty="0">
                <a:latin typeface="Calibri" panose="020F0502020204030204" pitchFamily="34" charset="0"/>
              </a:rPr>
              <a:t>(a) Straight-Line (b) Units-of-Activity (c) Declining Balance</a:t>
            </a:r>
            <a:endParaRPr lang="en-US" sz="2400"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E664CA79-FCEB-4528-9FA0-CE23A9EF849E}"/>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7" name="Footer Placeholder 6">
            <a:extLst>
              <a:ext uri="{FF2B5EF4-FFF2-40B4-BE49-F238E27FC236}">
                <a16:creationId xmlns:a16="http://schemas.microsoft.com/office/drawing/2014/main" id="{3D03441B-CA3D-4171-8712-C6307135235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0744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DE5A-FF27-4506-8460-F09068B34102}"/>
              </a:ext>
            </a:extLst>
          </p:cNvPr>
          <p:cNvSpPr>
            <a:spLocks noGrp="1"/>
          </p:cNvSpPr>
          <p:nvPr>
            <p:ph type="title"/>
          </p:nvPr>
        </p:nvSpPr>
        <p:spPr>
          <a:xfrm>
            <a:off x="304800" y="762001"/>
            <a:ext cx="8534400" cy="806449"/>
          </a:xfrm>
        </p:spPr>
        <p:txBody>
          <a:bodyPr/>
          <a:lstStyle/>
          <a:p>
            <a:r>
              <a:rPr lang="en-US" b="1" dirty="0">
                <a:ea typeface="Source Sans Pro" charset="0"/>
                <a:cs typeface="Calibri" panose="020F0502020204030204" pitchFamily="34" charset="0"/>
              </a:rPr>
              <a:t>Straight-Line Method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E569AAD1-53B1-4C5D-BEFF-A77335EE9918}"/>
              </a:ext>
            </a:extLst>
          </p:cNvPr>
          <p:cNvSpPr>
            <a:spLocks noGrp="1"/>
          </p:cNvSpPr>
          <p:nvPr>
            <p:ph sz="quarter" idx="16"/>
          </p:nvPr>
        </p:nvSpPr>
        <p:spPr>
          <a:xfrm>
            <a:off x="304800" y="1828800"/>
            <a:ext cx="8534400" cy="903348"/>
          </a:xfrm>
        </p:spPr>
        <p:txBody>
          <a:bodyPr/>
          <a:lstStyle/>
          <a:p>
            <a:pPr marL="292608" indent="-292608">
              <a:buClr>
                <a:srgbClr val="800000"/>
              </a:buClr>
              <a:buSzPct val="100000"/>
              <a:buFont typeface="Arial" panose="020B0604020202020204" pitchFamily="34" charset="0"/>
              <a:buChar char="•"/>
            </a:pPr>
            <a:r>
              <a:rPr lang="en-US" altLang="en-US" sz="2600" dirty="0"/>
              <a:t>Expense is </a:t>
            </a:r>
            <a:r>
              <a:rPr lang="en-US" altLang="en-US" sz="2600" b="1" dirty="0"/>
              <a:t>same amount </a:t>
            </a:r>
            <a:r>
              <a:rPr lang="en-US" altLang="en-US" sz="2600" dirty="0"/>
              <a:t>for each year</a:t>
            </a:r>
          </a:p>
          <a:p>
            <a:pPr marL="292608" indent="-292608">
              <a:buClr>
                <a:srgbClr val="800000"/>
              </a:buClr>
              <a:buSzPct val="100000"/>
              <a:buFont typeface="Arial" panose="020B0604020202020204" pitchFamily="34" charset="0"/>
              <a:buChar char="•"/>
            </a:pPr>
            <a:r>
              <a:rPr lang="en-US" altLang="en-US" sz="2600" dirty="0"/>
              <a:t>Depreciable cost = Cost less salvage value</a:t>
            </a:r>
          </a:p>
        </p:txBody>
      </p:sp>
      <p:pic>
        <p:nvPicPr>
          <p:cNvPr id="7" name="Content Placeholder 6" descr="The first equation displays, cost minus salvage value = depreciable cost. In amounts, $13,000 minus $1,000 = $12,000. The second equation displays, depreciable cost from the first equation, over useful life in years = Annual depreciation expense, displayed in red font. In amounts, $12,000 divided by 5 = $2,400, displayed in red font.">
            <a:extLst>
              <a:ext uri="{FF2B5EF4-FFF2-40B4-BE49-F238E27FC236}">
                <a16:creationId xmlns:a16="http://schemas.microsoft.com/office/drawing/2014/main" id="{E295EC8C-CBBF-4493-B77D-848E542C03DB}"/>
              </a:ext>
            </a:extLst>
          </p:cNvPr>
          <p:cNvPicPr>
            <a:picLocks noGrp="1" noChangeAspect="1"/>
          </p:cNvPicPr>
          <p:nvPr>
            <p:ph sz="quarter" idx="17"/>
          </p:nvPr>
        </p:nvPicPr>
        <p:blipFill>
          <a:blip r:embed="rId2"/>
          <a:stretch>
            <a:fillRect/>
          </a:stretch>
        </p:blipFill>
        <p:spPr>
          <a:xfrm>
            <a:off x="927190" y="3002123"/>
            <a:ext cx="7289620" cy="3103502"/>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554DCB47-F422-4009-A7AE-451CD802E587}"/>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6" name="Footer Placeholder 5">
            <a:extLst>
              <a:ext uri="{FF2B5EF4-FFF2-40B4-BE49-F238E27FC236}">
                <a16:creationId xmlns:a16="http://schemas.microsoft.com/office/drawing/2014/main" id="{7672DF96-2E0E-48D1-A7A5-38B3F545BCA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534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238-FAF5-40E8-8D1D-271FA515D82C}"/>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Straight-Line Method </a:t>
            </a:r>
            <a:r>
              <a:rPr lang="en-US" sz="2400" dirty="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8C4A3420-F999-40D2-A744-3881CA1E4A63}"/>
              </a:ext>
            </a:extLst>
          </p:cNvPr>
          <p:cNvSpPr>
            <a:spLocks noGrp="1"/>
          </p:cNvSpPr>
          <p:nvPr>
            <p:ph sz="quarter" idx="16"/>
          </p:nvPr>
        </p:nvSpPr>
        <p:spPr>
          <a:xfrm>
            <a:off x="304800" y="1828800"/>
            <a:ext cx="1752600" cy="365125"/>
          </a:xfrm>
        </p:spPr>
        <p:txBody>
          <a:bodyPr/>
          <a:lstStyle/>
          <a:p>
            <a:r>
              <a:rPr lang="en-US" altLang="en-US" sz="2200" b="1"/>
              <a:t>Barb’s Florist</a:t>
            </a:r>
            <a:endParaRPr lang="en-US" sz="2200" dirty="0"/>
          </a:p>
        </p:txBody>
      </p:sp>
      <p:pic>
        <p:nvPicPr>
          <p:cNvPr id="10" name="Content Placeholder 9" descr="A table displays straight line depreciation schedule. It contains columns titled, year, computation, annual depreciation, and end of year. The column computation is further divided into depreciable cost and depreciation rate; and end of year is further divided into accumulated depreciation, and book value. The table shows the following column headings: year, depreciable cost, Depreciation rate, annual depreciation expense, end of year accumulated depreciation, end of year book value. Depreciable cost times Depreciation rate = annual depreciation expense. The row entries are as follows. Row 1: Year, 2020. Depreciable cost, $12,000. Depreciation rate, 20 percent. Annual depreciation expense, $2,400. Accumulated depreciation, $2,400. Book value, $10,600. Row 2: Year, 2021. Depreciable cost, 12,000. Depreciation rate, 20. Annual depreciation expense, 2,400. Accumulated depreciation, 4,800. Book value, 8,200. Row 3: year, 2022. Depreciable cost, 12,000. Depreciation rate, 20. Annual depreciation expense, 2,400. Accumulated depreciation, 7,200. Book value, 5,800. Row 4: year, 2023. Depreciable cost, 12,000. Depreciation rate, 20. Annual depreciation expense, 2,400. Accumulated depreciation, 9,600. Book value, 3,400. Row 5: year, 2024. Depreciable cost, 12,000. Depreciation rate, 20. Annual depreciation expense, 2,400. Accumulated depreciation, 12,000. Book value, 1,000. The entries under annual depreciation expense are highlighted in red font.&#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508764" y="2393217"/>
            <a:ext cx="8061528" cy="2663448"/>
          </a:xfrm>
        </p:spPr>
      </p:pic>
      <p:sp>
        <p:nvSpPr>
          <p:cNvPr id="5" name="Content Placeholder 4">
            <a:extLst>
              <a:ext uri="{FF2B5EF4-FFF2-40B4-BE49-F238E27FC236}">
                <a16:creationId xmlns:a16="http://schemas.microsoft.com/office/drawing/2014/main" id="{5F09182E-D2DA-44BF-957B-EFC5EC903762}"/>
              </a:ext>
            </a:extLst>
          </p:cNvPr>
          <p:cNvSpPr>
            <a:spLocks noGrp="1"/>
          </p:cNvSpPr>
          <p:nvPr>
            <p:ph sz="quarter" idx="18"/>
          </p:nvPr>
        </p:nvSpPr>
        <p:spPr>
          <a:xfrm>
            <a:off x="457200" y="5197476"/>
            <a:ext cx="1447800" cy="1035050"/>
          </a:xfrm>
        </p:spPr>
        <p:txBody>
          <a:bodyPr/>
          <a:lstStyle/>
          <a:p>
            <a:pPr algn="ctr"/>
            <a:r>
              <a:rPr lang="en-US" altLang="en-US" sz="2200" b="1" dirty="0">
                <a:solidFill>
                  <a:srgbClr val="800000"/>
                </a:solidFill>
              </a:rPr>
              <a:t>2020 Journal Entry</a:t>
            </a:r>
          </a:p>
        </p:txBody>
      </p:sp>
      <p:sp>
        <p:nvSpPr>
          <p:cNvPr id="6" name="Content Placeholder 5">
            <a:extLst>
              <a:ext uri="{FF2B5EF4-FFF2-40B4-BE49-F238E27FC236}">
                <a16:creationId xmlns:a16="http://schemas.microsoft.com/office/drawing/2014/main" id="{380E3127-B770-486F-B73C-85D0731F97CE}"/>
              </a:ext>
            </a:extLst>
          </p:cNvPr>
          <p:cNvSpPr>
            <a:spLocks noGrp="1"/>
          </p:cNvSpPr>
          <p:nvPr>
            <p:ph sz="quarter" idx="19"/>
          </p:nvPr>
        </p:nvSpPr>
        <p:spPr>
          <a:xfrm>
            <a:off x="1905000" y="5314855"/>
            <a:ext cx="3352800" cy="365125"/>
          </a:xfrm>
        </p:spPr>
        <p:txBody>
          <a:bodyPr/>
          <a:lstStyle/>
          <a:p>
            <a:r>
              <a:rPr lang="en-US" altLang="en-US" sz="2200" b="1" dirty="0"/>
              <a:t>Depreciation Expense</a:t>
            </a:r>
            <a:endParaRPr lang="en-US" sz="2200" b="1" dirty="0"/>
          </a:p>
        </p:txBody>
      </p:sp>
      <p:sp>
        <p:nvSpPr>
          <p:cNvPr id="7" name="Content Placeholder 6">
            <a:extLst>
              <a:ext uri="{FF2B5EF4-FFF2-40B4-BE49-F238E27FC236}">
                <a16:creationId xmlns:a16="http://schemas.microsoft.com/office/drawing/2014/main" id="{2E0FCCDC-67EC-4B33-9EC7-5C465B24A4AA}"/>
              </a:ext>
            </a:extLst>
          </p:cNvPr>
          <p:cNvSpPr>
            <a:spLocks noGrp="1"/>
          </p:cNvSpPr>
          <p:nvPr>
            <p:ph sz="quarter" idx="20"/>
          </p:nvPr>
        </p:nvSpPr>
        <p:spPr>
          <a:xfrm>
            <a:off x="6096000" y="5314855"/>
            <a:ext cx="990600" cy="365125"/>
          </a:xfrm>
        </p:spPr>
        <p:txBody>
          <a:bodyPr/>
          <a:lstStyle/>
          <a:p>
            <a:r>
              <a:rPr lang="en-US" altLang="en-US" sz="2200" b="1" dirty="0"/>
              <a:t>2,400</a:t>
            </a:r>
            <a:endParaRPr lang="en-US" sz="2200" b="1" dirty="0"/>
          </a:p>
        </p:txBody>
      </p:sp>
      <p:sp>
        <p:nvSpPr>
          <p:cNvPr id="8" name="Content Placeholder 7">
            <a:extLst>
              <a:ext uri="{FF2B5EF4-FFF2-40B4-BE49-F238E27FC236}">
                <a16:creationId xmlns:a16="http://schemas.microsoft.com/office/drawing/2014/main" id="{AD617633-BF6A-40BF-82EC-A8BD593A2FD4}"/>
              </a:ext>
            </a:extLst>
          </p:cNvPr>
          <p:cNvSpPr>
            <a:spLocks noGrp="1"/>
          </p:cNvSpPr>
          <p:nvPr>
            <p:ph sz="quarter" idx="21"/>
          </p:nvPr>
        </p:nvSpPr>
        <p:spPr>
          <a:xfrm>
            <a:off x="2362200" y="5779625"/>
            <a:ext cx="3276600" cy="365125"/>
          </a:xfrm>
        </p:spPr>
        <p:txBody>
          <a:bodyPr/>
          <a:lstStyle/>
          <a:p>
            <a:r>
              <a:rPr lang="en-US" altLang="en-US" sz="2200" b="1" dirty="0"/>
              <a:t>Accumulated Depreciation</a:t>
            </a:r>
            <a:endParaRPr lang="en-US" sz="2200" b="1" dirty="0"/>
          </a:p>
        </p:txBody>
      </p:sp>
      <p:sp>
        <p:nvSpPr>
          <p:cNvPr id="9" name="Content Placeholder 8">
            <a:extLst>
              <a:ext uri="{FF2B5EF4-FFF2-40B4-BE49-F238E27FC236}">
                <a16:creationId xmlns:a16="http://schemas.microsoft.com/office/drawing/2014/main" id="{A273D546-7D88-4337-9FC3-1D7D46C3459A}"/>
              </a:ext>
            </a:extLst>
          </p:cNvPr>
          <p:cNvSpPr>
            <a:spLocks noGrp="1"/>
          </p:cNvSpPr>
          <p:nvPr>
            <p:ph sz="quarter" idx="22"/>
          </p:nvPr>
        </p:nvSpPr>
        <p:spPr>
          <a:xfrm>
            <a:off x="7010400" y="5801660"/>
            <a:ext cx="914400" cy="365125"/>
          </a:xfrm>
        </p:spPr>
        <p:txBody>
          <a:bodyPr/>
          <a:lstStyle/>
          <a:p>
            <a:r>
              <a:rPr lang="en-US" altLang="en-US" sz="2200" b="1" dirty="0"/>
              <a:t>2,400</a:t>
            </a:r>
            <a:endParaRPr lang="en-US" sz="2200" b="1" dirty="0"/>
          </a:p>
        </p:txBody>
      </p:sp>
      <p:sp>
        <p:nvSpPr>
          <p:cNvPr id="23" name="Slide Number Placeholder 22">
            <a:extLst>
              <a:ext uri="{FF2B5EF4-FFF2-40B4-BE49-F238E27FC236}">
                <a16:creationId xmlns:a16="http://schemas.microsoft.com/office/drawing/2014/main" id="{5CB32007-9C61-43D6-BDDE-EC141C290ADB}"/>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24" name="Footer Placeholder 23">
            <a:extLst>
              <a:ext uri="{FF2B5EF4-FFF2-40B4-BE49-F238E27FC236}">
                <a16:creationId xmlns:a16="http://schemas.microsoft.com/office/drawing/2014/main" id="{9E73CE72-F658-4C9C-9C62-39F2515F88C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69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F66CE8-741B-4959-9A02-1E0D990C38FA}"/>
              </a:ext>
            </a:extLst>
          </p:cNvPr>
          <p:cNvSpPr>
            <a:spLocks noGrp="1"/>
          </p:cNvSpPr>
          <p:nvPr>
            <p:ph type="title"/>
          </p:nvPr>
        </p:nvSpPr>
        <p:spPr>
          <a:xfrm>
            <a:off x="304800" y="762001"/>
            <a:ext cx="8534400" cy="692537"/>
          </a:xfrm>
        </p:spPr>
        <p:txBody>
          <a:bodyPr/>
          <a:lstStyle/>
          <a:p>
            <a:r>
              <a:rPr lang="en-US" b="1" dirty="0">
                <a:ea typeface="Source Sans Pro" charset="0"/>
                <a:cs typeface="Calibri" panose="020F0502020204030204" pitchFamily="34" charset="0"/>
              </a:rPr>
              <a:t>Straight-Line Method </a:t>
            </a:r>
            <a:r>
              <a:rPr lang="en-US" sz="2400" dirty="0">
                <a:ea typeface="Source Sans Pro" charset="0"/>
                <a:cs typeface="Calibri" panose="020F0502020204030204" pitchFamily="34" charset="0"/>
              </a:rPr>
              <a:t>(3 of 3)</a:t>
            </a:r>
            <a:endParaRPr lang="en-US" dirty="0"/>
          </a:p>
        </p:txBody>
      </p:sp>
      <p:sp>
        <p:nvSpPr>
          <p:cNvPr id="9" name="Content Placeholder 8">
            <a:extLst>
              <a:ext uri="{FF2B5EF4-FFF2-40B4-BE49-F238E27FC236}">
                <a16:creationId xmlns:a16="http://schemas.microsoft.com/office/drawing/2014/main" id="{AA26AEF5-7DAB-492E-9C5D-929E2BC0B3D6}"/>
              </a:ext>
            </a:extLst>
          </p:cNvPr>
          <p:cNvSpPr>
            <a:spLocks noGrp="1"/>
          </p:cNvSpPr>
          <p:nvPr>
            <p:ph sz="quarter" idx="16"/>
          </p:nvPr>
        </p:nvSpPr>
        <p:spPr>
          <a:xfrm>
            <a:off x="304800" y="1828800"/>
            <a:ext cx="8534400" cy="762000"/>
          </a:xfrm>
        </p:spPr>
        <p:txBody>
          <a:bodyPr/>
          <a:lstStyle/>
          <a:p>
            <a:r>
              <a:rPr lang="en-US" altLang="en-US" sz="2200" b="1" dirty="0"/>
              <a:t>Partial Year</a:t>
            </a:r>
          </a:p>
          <a:p>
            <a:r>
              <a:rPr lang="en-US" altLang="en-US" sz="2200" dirty="0"/>
              <a:t>Assume the delivery truck was </a:t>
            </a:r>
            <a:r>
              <a:rPr lang="en-US" altLang="en-US" sz="2200" b="1" dirty="0"/>
              <a:t>purchased on April 1, 2020</a:t>
            </a:r>
            <a:r>
              <a:rPr lang="en-US" altLang="en-US" sz="2200" dirty="0"/>
              <a:t>.</a:t>
            </a:r>
          </a:p>
        </p:txBody>
      </p:sp>
      <p:graphicFrame>
        <p:nvGraphicFramePr>
          <p:cNvPr id="29" name="Content Placeholder 28" descr="Table is accessible to screenreaders">
            <a:extLst>
              <a:ext uri="{FF2B5EF4-FFF2-40B4-BE49-F238E27FC236}">
                <a16:creationId xmlns:a16="http://schemas.microsoft.com/office/drawing/2014/main" id="{0749723F-BD7B-4C69-BDA0-73D3094052E9}"/>
              </a:ext>
            </a:extLst>
          </p:cNvPr>
          <p:cNvGraphicFramePr>
            <a:graphicFrameLocks noGrp="1"/>
          </p:cNvGraphicFramePr>
          <p:nvPr>
            <p:ph sz="quarter" idx="17"/>
            <p:extLst>
              <p:ext uri="{D42A27DB-BD31-4B8C-83A1-F6EECF244321}">
                <p14:modId xmlns:p14="http://schemas.microsoft.com/office/powerpoint/2010/main" val="842584122"/>
              </p:ext>
            </p:extLst>
          </p:nvPr>
        </p:nvGraphicFramePr>
        <p:xfrm>
          <a:off x="371379" y="2686250"/>
          <a:ext cx="8534396" cy="3556000"/>
        </p:xfrm>
        <a:graphic>
          <a:graphicData uri="http://schemas.openxmlformats.org/drawingml/2006/table">
            <a:tbl>
              <a:tblPr firstRow="1" bandRow="1">
                <a:tableStyleId>{5C22544A-7EE6-4342-B048-85BDC9FD1C3A}</a:tableStyleId>
              </a:tblPr>
              <a:tblGrid>
                <a:gridCol w="656492">
                  <a:extLst>
                    <a:ext uri="{9D8B030D-6E8A-4147-A177-3AD203B41FA5}">
                      <a16:colId xmlns:a16="http://schemas.microsoft.com/office/drawing/2014/main" val="4248388460"/>
                    </a:ext>
                  </a:extLst>
                </a:gridCol>
                <a:gridCol w="105508">
                  <a:extLst>
                    <a:ext uri="{9D8B030D-6E8A-4147-A177-3AD203B41FA5}">
                      <a16:colId xmlns:a16="http://schemas.microsoft.com/office/drawing/2014/main" val="3666061923"/>
                    </a:ext>
                  </a:extLst>
                </a:gridCol>
                <a:gridCol w="1207476">
                  <a:extLst>
                    <a:ext uri="{9D8B030D-6E8A-4147-A177-3AD203B41FA5}">
                      <a16:colId xmlns:a16="http://schemas.microsoft.com/office/drawing/2014/main" val="3510998782"/>
                    </a:ext>
                  </a:extLst>
                </a:gridCol>
                <a:gridCol w="164124">
                  <a:extLst>
                    <a:ext uri="{9D8B030D-6E8A-4147-A177-3AD203B41FA5}">
                      <a16:colId xmlns:a16="http://schemas.microsoft.com/office/drawing/2014/main" val="2534081229"/>
                    </a:ext>
                  </a:extLst>
                </a:gridCol>
                <a:gridCol w="685800">
                  <a:extLst>
                    <a:ext uri="{9D8B030D-6E8A-4147-A177-3AD203B41FA5}">
                      <a16:colId xmlns:a16="http://schemas.microsoft.com/office/drawing/2014/main" val="2693596005"/>
                    </a:ext>
                  </a:extLst>
                </a:gridCol>
                <a:gridCol w="228600">
                  <a:extLst>
                    <a:ext uri="{9D8B030D-6E8A-4147-A177-3AD203B41FA5}">
                      <a16:colId xmlns:a16="http://schemas.microsoft.com/office/drawing/2014/main" val="2605438003"/>
                    </a:ext>
                  </a:extLst>
                </a:gridCol>
                <a:gridCol w="1295400">
                  <a:extLst>
                    <a:ext uri="{9D8B030D-6E8A-4147-A177-3AD203B41FA5}">
                      <a16:colId xmlns:a16="http://schemas.microsoft.com/office/drawing/2014/main" val="1205787705"/>
                    </a:ext>
                  </a:extLst>
                </a:gridCol>
                <a:gridCol w="304800">
                  <a:extLst>
                    <a:ext uri="{9D8B030D-6E8A-4147-A177-3AD203B41FA5}">
                      <a16:colId xmlns:a16="http://schemas.microsoft.com/office/drawing/2014/main" val="3691257516"/>
                    </a:ext>
                  </a:extLst>
                </a:gridCol>
                <a:gridCol w="914400">
                  <a:extLst>
                    <a:ext uri="{9D8B030D-6E8A-4147-A177-3AD203B41FA5}">
                      <a16:colId xmlns:a16="http://schemas.microsoft.com/office/drawing/2014/main" val="2728591232"/>
                    </a:ext>
                  </a:extLst>
                </a:gridCol>
                <a:gridCol w="304800">
                  <a:extLst>
                    <a:ext uri="{9D8B030D-6E8A-4147-A177-3AD203B41FA5}">
                      <a16:colId xmlns:a16="http://schemas.microsoft.com/office/drawing/2014/main" val="440719406"/>
                    </a:ext>
                  </a:extLst>
                </a:gridCol>
                <a:gridCol w="1143000">
                  <a:extLst>
                    <a:ext uri="{9D8B030D-6E8A-4147-A177-3AD203B41FA5}">
                      <a16:colId xmlns:a16="http://schemas.microsoft.com/office/drawing/2014/main" val="3368796276"/>
                    </a:ext>
                  </a:extLst>
                </a:gridCol>
                <a:gridCol w="152400">
                  <a:extLst>
                    <a:ext uri="{9D8B030D-6E8A-4147-A177-3AD203B41FA5}">
                      <a16:colId xmlns:a16="http://schemas.microsoft.com/office/drawing/2014/main" val="753532768"/>
                    </a:ext>
                  </a:extLst>
                </a:gridCol>
                <a:gridCol w="1371596">
                  <a:extLst>
                    <a:ext uri="{9D8B030D-6E8A-4147-A177-3AD203B41FA5}">
                      <a16:colId xmlns:a16="http://schemas.microsoft.com/office/drawing/2014/main" val="430686653"/>
                    </a:ext>
                  </a:extLst>
                </a:gridCol>
              </a:tblGrid>
              <a:tr h="370840">
                <a:tc>
                  <a:txBody>
                    <a:bodyPr/>
                    <a:lstStyle/>
                    <a:p>
                      <a:pPr algn="ctr" fontAlgn="b"/>
                      <a:r>
                        <a:rPr lang="en-US" sz="1800" b="1" u="none" strike="noStrike" baseline="0" dirty="0">
                          <a:solidFill>
                            <a:schemeClr val="tx1"/>
                          </a:solidFill>
                          <a:effectLst/>
                          <a:latin typeface="Calibri" panose="020F0502020204030204" pitchFamily="34" charset="0"/>
                        </a:rPr>
                        <a:t>Year</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 b="1" i="0" u="none" strike="noStrike" baseline="0" dirty="0">
                          <a:solidFill>
                            <a:schemeClr val="tx1"/>
                          </a:solidFill>
                          <a:effectLst/>
                          <a:latin typeface="Calibri" panose="020F0502020204030204" pitchFamily="34" charset="0"/>
                        </a:rPr>
                        <a:t>.</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Depreciable </a:t>
                      </a:r>
                    </a:p>
                    <a:p>
                      <a:pPr algn="ctr" fontAlgn="b"/>
                      <a:r>
                        <a:rPr lang="en-US" sz="1800" b="1" u="none" strike="noStrike" baseline="0" dirty="0">
                          <a:solidFill>
                            <a:schemeClr val="tx1"/>
                          </a:solidFill>
                          <a:effectLst/>
                          <a:latin typeface="Calibri" panose="020F0502020204030204" pitchFamily="34" charset="0"/>
                        </a:rPr>
                        <a:t>Cost</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800" b="1" u="none" strike="noStrike" baseline="0" dirty="0">
                          <a:solidFill>
                            <a:schemeClr val="tx1"/>
                          </a:solidFill>
                          <a:effectLst/>
                          <a:latin typeface="Calibri" panose="020F0502020204030204" pitchFamily="34" charset="0"/>
                        </a:rPr>
                        <a:t>×</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b="1" u="none" strike="noStrike" baseline="0" dirty="0">
                        <a:solidFill>
                          <a:schemeClr val="tx1"/>
                        </a:solidFill>
                        <a:effectLst/>
                        <a:latin typeface="Calibri" panose="020F0502020204030204" pitchFamily="34" charset="0"/>
                      </a:endParaRPr>
                    </a:p>
                    <a:p>
                      <a:pPr algn="ctr" fontAlgn="b"/>
                      <a:r>
                        <a:rPr lang="en-US" sz="1800" b="1" u="none" strike="noStrike" baseline="0" dirty="0">
                          <a:solidFill>
                            <a:schemeClr val="tx1"/>
                          </a:solidFill>
                          <a:effectLst/>
                          <a:latin typeface="Calibri" panose="020F0502020204030204" pitchFamily="34" charset="0"/>
                        </a:rPr>
                        <a:t>Rate</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800" b="1" u="none" strike="noStrike" baseline="0" dirty="0">
                          <a:solidFill>
                            <a:schemeClr val="tx1"/>
                          </a:solidFill>
                          <a:effectLst/>
                          <a:latin typeface="Calibri" panose="020F0502020204030204" pitchFamily="34" charset="0"/>
                        </a:rPr>
                        <a:t>=</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Annual </a:t>
                      </a:r>
                    </a:p>
                    <a:p>
                      <a:pPr algn="ctr" fontAlgn="b"/>
                      <a:r>
                        <a:rPr lang="en-US" sz="1800" b="1" u="none" strike="noStrike" baseline="0" dirty="0">
                          <a:solidFill>
                            <a:schemeClr val="tx1"/>
                          </a:solidFill>
                          <a:effectLst/>
                          <a:latin typeface="Calibri" panose="020F0502020204030204" pitchFamily="34" charset="0"/>
                        </a:rPr>
                        <a:t>Depreciation </a:t>
                      </a:r>
                    </a:p>
                    <a:p>
                      <a:pPr algn="ctr" fontAlgn="b"/>
                      <a:r>
                        <a:rPr lang="en-US" sz="1800" b="1" u="none" strike="noStrike" baseline="0" dirty="0">
                          <a:solidFill>
                            <a:schemeClr val="tx1"/>
                          </a:solidFill>
                          <a:effectLst/>
                          <a:latin typeface="Calibri" panose="020F0502020204030204" pitchFamily="34" charset="0"/>
                        </a:rPr>
                        <a:t>Expense</a:t>
                      </a:r>
                      <a:endParaRPr lang="en-US" sz="1800" b="1" i="0" u="none" strike="noStrike" baseline="0" dirty="0">
                        <a:solidFill>
                          <a:schemeClr val="tx1"/>
                        </a:solidFill>
                        <a:effectLst/>
                        <a:latin typeface="Calibri" panose="020F0502020204030204" pitchFamily="34" charset="0"/>
                      </a:endParaRPr>
                    </a:p>
                  </a:txBody>
                  <a:tcPr marL="4233" marR="4233" marT="9144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baseline="0" dirty="0">
                          <a:solidFill>
                            <a:schemeClr val="tx1"/>
                          </a:solidFill>
                          <a:latin typeface="Calibri" panose="020F0502020204030204" pitchFamily="34" charset="0"/>
                        </a:rPr>
                        <a:t>×</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baseline="0" dirty="0">
                          <a:solidFill>
                            <a:schemeClr val="tx1"/>
                          </a:solidFill>
                          <a:latin typeface="Calibri" panose="020F0502020204030204" pitchFamily="34" charset="0"/>
                        </a:rPr>
                        <a:t>Partial</a:t>
                      </a:r>
                    </a:p>
                    <a:p>
                      <a:pPr algn="ctr"/>
                      <a:r>
                        <a:rPr lang="en-US" sz="1800" b="1" baseline="0" dirty="0">
                          <a:solidFill>
                            <a:schemeClr val="tx1"/>
                          </a:solidFill>
                          <a:latin typeface="Calibri" panose="020F0502020204030204" pitchFamily="34" charset="0"/>
                        </a:rPr>
                        <a:t>Year</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baseline="0" dirty="0">
                          <a:solidFill>
                            <a:schemeClr val="tx1"/>
                          </a:solidFill>
                          <a:latin typeface="Calibri" panose="020F0502020204030204" pitchFamily="34" charset="0"/>
                        </a:rPr>
                        <a:t>=</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baseline="0" dirty="0">
                          <a:solidFill>
                            <a:schemeClr val="tx1"/>
                          </a:solidFill>
                          <a:effectLst/>
                          <a:latin typeface="Calibri" panose="020F0502020204030204" pitchFamily="34" charset="0"/>
                        </a:rPr>
                        <a:t>Current</a:t>
                      </a:r>
                    </a:p>
                    <a:p>
                      <a:pPr algn="ctr" fontAlgn="b"/>
                      <a:r>
                        <a:rPr lang="en-US" sz="1800" b="1" i="0" u="none" strike="noStrike" baseline="0" dirty="0">
                          <a:solidFill>
                            <a:schemeClr val="tx1"/>
                          </a:solidFill>
                          <a:effectLst/>
                          <a:latin typeface="Calibri" panose="020F0502020204030204" pitchFamily="34" charset="0"/>
                        </a:rPr>
                        <a:t>Year</a:t>
                      </a:r>
                    </a:p>
                    <a:p>
                      <a:pPr algn="ctr" fontAlgn="b"/>
                      <a:r>
                        <a:rPr lang="en-US" sz="1800" b="1" i="0" u="none" strike="noStrike" baseline="0" dirty="0">
                          <a:solidFill>
                            <a:schemeClr val="tx1"/>
                          </a:solidFill>
                          <a:effectLst/>
                          <a:latin typeface="Calibri" panose="020F0502020204030204" pitchFamily="34" charset="0"/>
                        </a:rPr>
                        <a:t>Expense</a:t>
                      </a:r>
                    </a:p>
                  </a:txBody>
                  <a:tcPr marL="4233" marR="4233"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 b="1" i="0" u="none" strike="noStrike" baseline="0" dirty="0">
                          <a:solidFill>
                            <a:schemeClr val="tx1"/>
                          </a:solidFill>
                          <a:effectLst/>
                          <a:latin typeface="Calibri" panose="020F0502020204030204" pitchFamily="34" charset="0"/>
                        </a:rPr>
                        <a:t>.</a:t>
                      </a:r>
                    </a:p>
                  </a:txBody>
                  <a:tcPr marL="4233" marR="0" marT="4233" anchor="b">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Accumulated </a:t>
                      </a:r>
                    </a:p>
                    <a:p>
                      <a:pPr algn="ctr" fontAlgn="b"/>
                      <a:r>
                        <a:rPr lang="en-US" sz="1800" b="1" u="none" strike="noStrike" baseline="0" dirty="0">
                          <a:solidFill>
                            <a:schemeClr val="tx1"/>
                          </a:solidFill>
                          <a:effectLst/>
                          <a:latin typeface="Calibri" panose="020F0502020204030204" pitchFamily="34" charset="0"/>
                        </a:rPr>
                        <a:t>Depreciation</a:t>
                      </a:r>
                      <a:endParaRPr lang="en-US" sz="1800" b="1" i="0" u="none" strike="noStrike" baseline="0"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646924"/>
                  </a:ext>
                </a:extLst>
              </a:tr>
              <a:tr h="370840">
                <a:tc>
                  <a:txBody>
                    <a:bodyPr/>
                    <a:lstStyle/>
                    <a:p>
                      <a:pPr algn="ctr" fontAlgn="b"/>
                      <a:r>
                        <a:rPr lang="en-US" sz="1800" u="none" strike="noStrike" baseline="0" dirty="0">
                          <a:effectLst/>
                          <a:latin typeface="Calibri" panose="020F0502020204030204" pitchFamily="34" charset="0"/>
                        </a:rPr>
                        <a:t>2020</a:t>
                      </a:r>
                      <a:endParaRPr lang="en-US" sz="1800" b="0" i="0" u="none" strike="noStrike" baseline="0" dirty="0">
                        <a:solidFill>
                          <a:srgbClr val="000000"/>
                        </a:solidFill>
                        <a:effectLst/>
                        <a:latin typeface="Calibri" panose="020F0502020204030204" pitchFamily="34" charset="0"/>
                      </a:endParaRP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B="27432"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9144"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B="27432"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200" b="0" i="0" u="none" strike="noStrike" baseline="0" dirty="0">
                        <a:solidFill>
                          <a:schemeClr val="bg1"/>
                        </a:solidFill>
                        <a:effectLst/>
                        <a:latin typeface="Calibri" panose="020F0502020204030204" pitchFamily="34" charset="0"/>
                      </a:endParaRP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$ 1,800</a:t>
                      </a:r>
                    </a:p>
                  </a:txBody>
                  <a:tcPr marL="4233" marR="36576"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B="27432" anchor="b">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en-US" sz="1800" u="none" strike="noStrike" baseline="0" dirty="0">
                          <a:effectLst/>
                          <a:latin typeface="Calibri" panose="020F0502020204030204" pitchFamily="34" charset="0"/>
                        </a:rPr>
                        <a:t>$ 1,800</a:t>
                      </a:r>
                      <a:endParaRPr lang="en-US" sz="1800" b="0" i="0" u="none" strike="noStrike" baseline="0" dirty="0">
                        <a:solidFill>
                          <a:srgbClr val="000000"/>
                        </a:solidFill>
                        <a:effectLst/>
                        <a:latin typeface="Calibri" panose="020F0502020204030204" pitchFamily="34" charset="0"/>
                      </a:endParaRPr>
                    </a:p>
                  </a:txBody>
                  <a:tcPr marL="4233" marR="365760" marB="27432"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79688837"/>
                  </a:ext>
                </a:extLst>
              </a:tr>
              <a:tr h="370840">
                <a:tc>
                  <a:txBody>
                    <a:bodyPr/>
                    <a:lstStyle/>
                    <a:p>
                      <a:pPr algn="ctr" fontAlgn="b"/>
                      <a:r>
                        <a:rPr lang="en-US" sz="1800" u="none" strike="noStrike" baseline="0" dirty="0">
                          <a:effectLst/>
                          <a:latin typeface="Calibri" panose="020F0502020204030204" pitchFamily="34" charset="0"/>
                        </a:rPr>
                        <a:t>2021</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4,200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3379370526"/>
                  </a:ext>
                </a:extLst>
              </a:tr>
              <a:tr h="370840">
                <a:tc>
                  <a:txBody>
                    <a:bodyPr/>
                    <a:lstStyle/>
                    <a:p>
                      <a:pPr algn="ctr" fontAlgn="b"/>
                      <a:r>
                        <a:rPr lang="en-US" sz="1800" u="none" strike="noStrike" baseline="0" dirty="0">
                          <a:effectLst/>
                          <a:latin typeface="Calibri" panose="020F0502020204030204" pitchFamily="34" charset="0"/>
                        </a:rPr>
                        <a:t>2022</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6,600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1625222552"/>
                  </a:ext>
                </a:extLst>
              </a:tr>
              <a:tr h="370840">
                <a:tc>
                  <a:txBody>
                    <a:bodyPr/>
                    <a:lstStyle/>
                    <a:p>
                      <a:pPr algn="ctr" fontAlgn="b"/>
                      <a:r>
                        <a:rPr lang="en-US" sz="1800" u="none" strike="noStrike" baseline="0" dirty="0">
                          <a:effectLst/>
                          <a:latin typeface="Calibri" panose="020F0502020204030204" pitchFamily="34" charset="0"/>
                        </a:rPr>
                        <a:t>2023</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9,000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2492481698"/>
                  </a:ext>
                </a:extLst>
              </a:tr>
              <a:tr h="370840">
                <a:tc>
                  <a:txBody>
                    <a:bodyPr/>
                    <a:lstStyle/>
                    <a:p>
                      <a:pPr algn="ctr" fontAlgn="b"/>
                      <a:r>
                        <a:rPr lang="en-US" sz="1800" u="none" strike="noStrike" baseline="0" dirty="0">
                          <a:effectLst/>
                          <a:latin typeface="Calibri" panose="020F0502020204030204" pitchFamily="34" charset="0"/>
                        </a:rPr>
                        <a:t>2024</a:t>
                      </a:r>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12,000</a:t>
                      </a:r>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20</a:t>
                      </a:r>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2,400</a:t>
                      </a:r>
                    </a:p>
                  </a:txBody>
                  <a:tcPr marL="4233" marR="36576"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u="none" strike="noStrike" baseline="0" dirty="0">
                          <a:effectLst/>
                          <a:latin typeface="Calibri" panose="020F0502020204030204" pitchFamily="34" charset="0"/>
                        </a:rPr>
                        <a:t>11,400</a:t>
                      </a:r>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1746511387"/>
                  </a:ext>
                </a:extLst>
              </a:tr>
              <a:tr h="370840">
                <a:tc>
                  <a:txBody>
                    <a:bodyPr/>
                    <a:lstStyle/>
                    <a:p>
                      <a:pPr algn="ctr" fontAlgn="b"/>
                      <a:r>
                        <a:rPr lang="en-US" sz="1800" b="0" i="0" u="none" strike="noStrike" baseline="0" dirty="0">
                          <a:solidFill>
                            <a:srgbClr val="000000"/>
                          </a:solidFill>
                          <a:effectLst/>
                          <a:latin typeface="Calibri" panose="020F0502020204030204" pitchFamily="34" charset="0"/>
                        </a:rPr>
                        <a:t>2025</a:t>
                      </a: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12,000</a:t>
                      </a:r>
                    </a:p>
                  </a:txBody>
                  <a:tcPr marL="4233" marR="274320" marT="27432" marB="27432" anchor="b">
                    <a:solidFill>
                      <a:schemeClr val="bg1"/>
                    </a:solidFill>
                  </a:tcPr>
                </a:tc>
                <a:tc>
                  <a:txBody>
                    <a:bodyPr/>
                    <a:lstStyle/>
                    <a:p>
                      <a:pPr algn="l"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20</a:t>
                      </a:r>
                    </a:p>
                  </a:txBody>
                  <a:tcPr marL="4233" marR="182880"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r" fontAlgn="b"/>
                      <a:r>
                        <a:rPr lang="en-US" sz="1800" b="0" i="0" u="none" strike="noStrike" baseline="0" dirty="0">
                          <a:solidFill>
                            <a:schemeClr val="tx1"/>
                          </a:solidFill>
                          <a:effectLst/>
                          <a:latin typeface="Calibri" panose="020F0502020204030204" pitchFamily="34" charset="0"/>
                        </a:rPr>
                        <a:t>2,400</a:t>
                      </a:r>
                    </a:p>
                  </a:txBody>
                  <a:tcPr marL="4233" marR="365760" marT="27432" marB="27432" anchor="b">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ctr" fontAlgn="b"/>
                      <a:endParaRPr lang="en-US" sz="200" b="0" i="0" u="none" strike="noStrike" baseline="0" dirty="0">
                        <a:solidFill>
                          <a:schemeClr val="bg1"/>
                        </a:solidFill>
                        <a:effectLst/>
                        <a:latin typeface="Calibri" panose="020F0502020204030204" pitchFamily="34" charset="0"/>
                      </a:endParaRPr>
                    </a:p>
                  </a:txBody>
                  <a:tcPr marL="4233" marR="4233" marT="27432" marB="27432" anchor="b">
                    <a:solidFill>
                      <a:schemeClr val="bg1"/>
                    </a:solidFill>
                  </a:tcPr>
                </a:tc>
                <a:tc>
                  <a:txBody>
                    <a:bodyPr/>
                    <a:lstStyle/>
                    <a:p>
                      <a:pPr algn="ctr" fontAlgn="b"/>
                      <a:r>
                        <a:rPr lang="en-US" sz="1800" b="0" i="0" u="none" strike="noStrike" baseline="0" dirty="0">
                          <a:solidFill>
                            <a:srgbClr val="000000"/>
                          </a:solidFill>
                          <a:effectLst/>
                          <a:latin typeface="Calibri" panose="020F0502020204030204" pitchFamily="34" charset="0"/>
                        </a:rPr>
                        <a:t>=</a:t>
                      </a: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600</a:t>
                      </a:r>
                    </a:p>
                  </a:txBody>
                  <a:tcPr marL="4233" marR="36576" marT="27432" marB="27432"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12,000</a:t>
                      </a:r>
                    </a:p>
                  </a:txBody>
                  <a:tcPr marL="4233" marR="365760" marT="27432" marB="27432" anchor="b">
                    <a:solidFill>
                      <a:schemeClr val="bg1"/>
                    </a:solidFill>
                  </a:tcPr>
                </a:tc>
                <a:extLst>
                  <a:ext uri="{0D108BD9-81ED-4DB2-BD59-A6C34878D82A}">
                    <a16:rowId xmlns:a16="http://schemas.microsoft.com/office/drawing/2014/main" val="884210265"/>
                  </a:ext>
                </a:extLst>
              </a:tr>
              <a:tr h="370840">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274320" marT="27432" marB="27432" anchor="b">
                    <a:solidFill>
                      <a:schemeClr val="bg1"/>
                    </a:solidFill>
                  </a:tcPr>
                </a:tc>
                <a:tc>
                  <a:txBody>
                    <a:bodyPr/>
                    <a:lstStyle/>
                    <a:p>
                      <a:pPr algn="l"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182880"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endParaRPr lang="en-US" sz="1800" b="0" i="0" u="none" strike="noStrike" baseline="0" dirty="0">
                        <a:solidFill>
                          <a:schemeClr val="tx1"/>
                        </a:solidFill>
                        <a:effectLst/>
                        <a:latin typeface="Calibri" panose="020F0502020204030204" pitchFamily="34" charset="0"/>
                      </a:endParaRPr>
                    </a:p>
                  </a:txBody>
                  <a:tcPr marL="4233" marR="365760"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ctr" fontAlgn="b"/>
                      <a:endParaRPr lang="en-US" sz="1800" b="0" i="0" u="none" strike="noStrike" baseline="0" dirty="0">
                        <a:solidFill>
                          <a:srgbClr val="000000"/>
                        </a:solidFill>
                        <a:effectLst/>
                        <a:latin typeface="Calibri" panose="020F0502020204030204" pitchFamily="34" charset="0"/>
                      </a:endParaRPr>
                    </a:p>
                  </a:txBody>
                  <a:tcPr marL="4233" marR="4233" marT="27432" marB="27432" anchor="b">
                    <a:solidFill>
                      <a:schemeClr val="bg1"/>
                    </a:solidFill>
                  </a:tcPr>
                </a:tc>
                <a:tc>
                  <a:txBody>
                    <a:bodyPr/>
                    <a:lstStyle/>
                    <a:p>
                      <a:pPr algn="r" fontAlgn="b"/>
                      <a:r>
                        <a:rPr lang="en-US" sz="1800" b="0" i="0" u="none" strike="noStrike" baseline="0" dirty="0">
                          <a:solidFill>
                            <a:srgbClr val="000000"/>
                          </a:solidFill>
                          <a:effectLst/>
                          <a:latin typeface="Calibri" panose="020F0502020204030204" pitchFamily="34" charset="0"/>
                        </a:rPr>
                        <a:t>$12,000</a:t>
                      </a:r>
                    </a:p>
                  </a:txBody>
                  <a:tcPr marL="4233" marR="36576" marT="27432" marB="27432"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T="27432" marB="27432" anchor="b">
                    <a:solidFill>
                      <a:schemeClr val="bg1"/>
                    </a:solidFill>
                  </a:tcPr>
                </a:tc>
                <a:tc>
                  <a:txBody>
                    <a:bodyPr/>
                    <a:lstStyle/>
                    <a:p>
                      <a:pPr algn="r" fontAlgn="b"/>
                      <a:endParaRPr lang="en-US" sz="1800" b="0" i="0" u="none" strike="noStrike" baseline="0" dirty="0">
                        <a:solidFill>
                          <a:srgbClr val="000000"/>
                        </a:solidFill>
                        <a:effectLst/>
                        <a:latin typeface="Calibri" panose="020F0502020204030204" pitchFamily="34" charset="0"/>
                      </a:endParaRPr>
                    </a:p>
                  </a:txBody>
                  <a:tcPr marL="4233" marR="365760" marT="27432" marB="27432" anchor="b">
                    <a:solidFill>
                      <a:schemeClr val="bg1"/>
                    </a:solidFill>
                  </a:tcPr>
                </a:tc>
                <a:extLst>
                  <a:ext uri="{0D108BD9-81ED-4DB2-BD59-A6C34878D82A}">
                    <a16:rowId xmlns:a16="http://schemas.microsoft.com/office/drawing/2014/main" val="1364019506"/>
                  </a:ext>
                </a:extLst>
              </a:tr>
            </a:tbl>
          </a:graphicData>
        </a:graphic>
      </p:graphicFrame>
      <p:graphicFrame>
        <p:nvGraphicFramePr>
          <p:cNvPr id="31" name="Content Placeholder 30" descr="9 over 12">
            <a:extLst>
              <a:ext uri="{FF2B5EF4-FFF2-40B4-BE49-F238E27FC236}">
                <a16:creationId xmlns:a16="http://schemas.microsoft.com/office/drawing/2014/main" id="{86981FBE-A240-49F8-B28F-C6353BFBBEBD}"/>
              </a:ext>
            </a:extLst>
          </p:cNvPr>
          <p:cNvGraphicFramePr>
            <a:graphicFrameLocks noGrp="1" noChangeAspect="1"/>
          </p:cNvGraphicFramePr>
          <p:nvPr>
            <p:ph sz="quarter" idx="18"/>
            <p:extLst>
              <p:ext uri="{D42A27DB-BD31-4B8C-83A1-F6EECF244321}">
                <p14:modId xmlns:p14="http://schemas.microsoft.com/office/powerpoint/2010/main" val="2297869198"/>
              </p:ext>
            </p:extLst>
          </p:nvPr>
        </p:nvGraphicFramePr>
        <p:xfrm>
          <a:off x="5319226" y="3635443"/>
          <a:ext cx="278912" cy="409069"/>
        </p:xfrm>
        <a:graphic>
          <a:graphicData uri="http://schemas.openxmlformats.org/presentationml/2006/ole">
            <mc:AlternateContent xmlns:mc="http://schemas.openxmlformats.org/markup-compatibility/2006">
              <mc:Choice xmlns:v="urn:schemas-microsoft-com:vml" Requires="v">
                <p:oleObj spid="_x0000_s6508" name="Equation" r:id="rId3" imgW="190440" imgH="279360" progId="Equation.DSMT4">
                  <p:embed/>
                </p:oleObj>
              </mc:Choice>
              <mc:Fallback>
                <p:oleObj name="Equation" r:id="rId3" imgW="190440" imgH="279360" progId="Equation.DSMT4">
                  <p:embed/>
                  <p:pic>
                    <p:nvPicPr>
                      <p:cNvPr id="30" name="Object 29">
                        <a:extLst>
                          <a:ext uri="{FF2B5EF4-FFF2-40B4-BE49-F238E27FC236}">
                            <a16:creationId xmlns:a16="http://schemas.microsoft.com/office/drawing/2014/main" id="{D98B69B5-5EA9-41B6-9923-1E9F59C921FD}"/>
                          </a:ext>
                        </a:extLst>
                      </p:cNvPr>
                      <p:cNvPicPr/>
                      <p:nvPr/>
                    </p:nvPicPr>
                    <p:blipFill>
                      <a:blip r:embed="rId4"/>
                      <a:stretch>
                        <a:fillRect/>
                      </a:stretch>
                    </p:blipFill>
                    <p:spPr>
                      <a:xfrm>
                        <a:off x="5319226" y="3635443"/>
                        <a:ext cx="278912" cy="409069"/>
                      </a:xfrm>
                      <a:prstGeom prst="rect">
                        <a:avLst/>
                      </a:prstGeom>
                    </p:spPr>
                  </p:pic>
                </p:oleObj>
              </mc:Fallback>
            </mc:AlternateContent>
          </a:graphicData>
        </a:graphic>
      </p:graphicFrame>
      <p:graphicFrame>
        <p:nvGraphicFramePr>
          <p:cNvPr id="33" name="Content Placeholder 32" descr="3 over 12">
            <a:extLst>
              <a:ext uri="{FF2B5EF4-FFF2-40B4-BE49-F238E27FC236}">
                <a16:creationId xmlns:a16="http://schemas.microsoft.com/office/drawing/2014/main" id="{0FF1B403-BBE0-4354-9A84-D7CB7B294A3D}"/>
              </a:ext>
            </a:extLst>
          </p:cNvPr>
          <p:cNvGraphicFramePr>
            <a:graphicFrameLocks noGrp="1" noChangeAspect="1"/>
          </p:cNvGraphicFramePr>
          <p:nvPr>
            <p:ph sz="quarter" idx="19"/>
            <p:extLst>
              <p:ext uri="{D42A27DB-BD31-4B8C-83A1-F6EECF244321}">
                <p14:modId xmlns:p14="http://schemas.microsoft.com/office/powerpoint/2010/main" val="3456735036"/>
              </p:ext>
            </p:extLst>
          </p:nvPr>
        </p:nvGraphicFramePr>
        <p:xfrm>
          <a:off x="5363903" y="5476981"/>
          <a:ext cx="263852" cy="386982"/>
        </p:xfrm>
        <a:graphic>
          <a:graphicData uri="http://schemas.openxmlformats.org/presentationml/2006/ole">
            <mc:AlternateContent xmlns:mc="http://schemas.openxmlformats.org/markup-compatibility/2006">
              <mc:Choice xmlns:v="urn:schemas-microsoft-com:vml" Requires="v">
                <p:oleObj spid="_x0000_s6509" name="Equation" r:id="rId5" imgW="190440" imgH="279360" progId="Equation.DSMT4">
                  <p:embed/>
                </p:oleObj>
              </mc:Choice>
              <mc:Fallback>
                <p:oleObj name="Equation" r:id="rId5" imgW="190440" imgH="279360" progId="Equation.DSMT4">
                  <p:embed/>
                  <p:pic>
                    <p:nvPicPr>
                      <p:cNvPr id="32" name="Object 31">
                        <a:extLst>
                          <a:ext uri="{FF2B5EF4-FFF2-40B4-BE49-F238E27FC236}">
                            <a16:creationId xmlns:a16="http://schemas.microsoft.com/office/drawing/2014/main" id="{836F296A-C9AF-4AF0-A290-A13E3A2B2453}"/>
                          </a:ext>
                        </a:extLst>
                      </p:cNvPr>
                      <p:cNvPicPr/>
                      <p:nvPr/>
                    </p:nvPicPr>
                    <p:blipFill>
                      <a:blip r:embed="rId6"/>
                      <a:stretch>
                        <a:fillRect/>
                      </a:stretch>
                    </p:blipFill>
                    <p:spPr>
                      <a:xfrm>
                        <a:off x="5363903" y="5476981"/>
                        <a:ext cx="263852" cy="386982"/>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A7DE559C-053B-4D97-9266-0F41273B96B3}"/>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7" name="Footer Placeholder 6">
            <a:extLst>
              <a:ext uri="{FF2B5EF4-FFF2-40B4-BE49-F238E27FC236}">
                <a16:creationId xmlns:a16="http://schemas.microsoft.com/office/drawing/2014/main" id="{49B7031B-7CB0-4672-B8E6-33981FAFFB0F}"/>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875631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4A1D-106E-4324-931E-8C826B3CE0FF}"/>
              </a:ext>
            </a:extLst>
          </p:cNvPr>
          <p:cNvSpPr>
            <a:spLocks noGrp="1"/>
          </p:cNvSpPr>
          <p:nvPr>
            <p:ph type="title"/>
          </p:nvPr>
        </p:nvSpPr>
        <p:spPr>
          <a:xfrm>
            <a:off x="304800" y="762001"/>
            <a:ext cx="8534400" cy="761999"/>
          </a:xfrm>
        </p:spPr>
        <p:txBody>
          <a:bodyPr/>
          <a:lstStyle/>
          <a:p>
            <a:r>
              <a:rPr lang="en-US" b="1" dirty="0">
                <a:ea typeface="Source Sans Pro" charset="0"/>
              </a:rPr>
              <a:t>Do It! 2a: </a:t>
            </a:r>
            <a:r>
              <a:rPr lang="en-US" b="1" dirty="0">
                <a:solidFill>
                  <a:srgbClr val="196E78"/>
                </a:solidFill>
                <a:ea typeface="Source Sans Pro" charset="0"/>
              </a:rPr>
              <a:t>Straight-Line Depreciation</a:t>
            </a:r>
            <a:endParaRPr lang="en-IN" dirty="0"/>
          </a:p>
        </p:txBody>
      </p:sp>
      <p:sp>
        <p:nvSpPr>
          <p:cNvPr id="3" name="Content Placeholder 2">
            <a:extLst>
              <a:ext uri="{FF2B5EF4-FFF2-40B4-BE49-F238E27FC236}">
                <a16:creationId xmlns:a16="http://schemas.microsoft.com/office/drawing/2014/main" id="{FFDF3C22-224D-4C74-9A08-D3DCD70B0273}"/>
              </a:ext>
            </a:extLst>
          </p:cNvPr>
          <p:cNvSpPr>
            <a:spLocks noGrp="1"/>
          </p:cNvSpPr>
          <p:nvPr>
            <p:ph sz="quarter" idx="16"/>
          </p:nvPr>
        </p:nvSpPr>
        <p:spPr>
          <a:xfrm>
            <a:off x="304800" y="1828799"/>
            <a:ext cx="8534400" cy="2432175"/>
          </a:xfrm>
        </p:spPr>
        <p:txBody>
          <a:bodyPr/>
          <a:lstStyle/>
          <a:p>
            <a:r>
              <a:rPr lang="en-US" sz="2400" dirty="0"/>
              <a:t>On January 1, 2020, Iron Mountain Ski Corporation purchased a new snow-grooming machine for $50,000. The machine is estimated to have a 10-year life with a $2,000 salvage value. What journal entry would Iron Mountain Ski Corporation make at December 31, 2020, if it uses the straight-line method of depreciation?</a:t>
            </a:r>
            <a:endParaRPr lang="en-US" altLang="en-US" sz="2400" dirty="0"/>
          </a:p>
          <a:p>
            <a:r>
              <a:rPr lang="en-US" altLang="en-US" sz="2400" b="1" dirty="0">
                <a:solidFill>
                  <a:schemeClr val="accent6">
                    <a:lumMod val="75000"/>
                  </a:schemeClr>
                </a:solidFill>
              </a:rPr>
              <a:t>So</a:t>
            </a:r>
            <a:r>
              <a:rPr lang="en-US" altLang="en-US" sz="2400" b="1" dirty="0"/>
              <a:t>lution</a:t>
            </a:r>
            <a:endParaRPr lang="en-IN" sz="2400" dirty="0"/>
          </a:p>
        </p:txBody>
      </p:sp>
      <p:sp>
        <p:nvSpPr>
          <p:cNvPr id="15" name="Content Placeholder 14">
            <a:extLst>
              <a:ext uri="{FF2B5EF4-FFF2-40B4-BE49-F238E27FC236}">
                <a16:creationId xmlns:a16="http://schemas.microsoft.com/office/drawing/2014/main" id="{84BDA11B-74DC-4BE2-8D0F-134ED3C3A707}"/>
              </a:ext>
            </a:extLst>
          </p:cNvPr>
          <p:cNvSpPr>
            <a:spLocks noGrp="1"/>
          </p:cNvSpPr>
          <p:nvPr>
            <p:ph sz="quarter" idx="29"/>
          </p:nvPr>
        </p:nvSpPr>
        <p:spPr>
          <a:xfrm>
            <a:off x="304800" y="4331825"/>
            <a:ext cx="4267200" cy="365125"/>
          </a:xfrm>
        </p:spPr>
        <p:txBody>
          <a:bodyPr/>
          <a:lstStyle/>
          <a:p>
            <a:r>
              <a:rPr lang="en-US" altLang="en-US" sz="2400" dirty="0"/>
              <a:t>($50,000 − $2,000) ÷ 10 = $4,800</a:t>
            </a:r>
            <a:endParaRPr lang="en-IN" sz="2400" dirty="0"/>
          </a:p>
        </p:txBody>
      </p:sp>
      <p:sp>
        <p:nvSpPr>
          <p:cNvPr id="17" name="Content Placeholder 16">
            <a:extLst>
              <a:ext uri="{FF2B5EF4-FFF2-40B4-BE49-F238E27FC236}">
                <a16:creationId xmlns:a16="http://schemas.microsoft.com/office/drawing/2014/main" id="{BDA921E9-C768-4FFD-9438-B6AFD21D2507}"/>
              </a:ext>
            </a:extLst>
          </p:cNvPr>
          <p:cNvSpPr>
            <a:spLocks noGrp="1"/>
          </p:cNvSpPr>
          <p:nvPr>
            <p:ph sz="quarter" idx="31"/>
          </p:nvPr>
        </p:nvSpPr>
        <p:spPr>
          <a:xfrm>
            <a:off x="702197" y="4767800"/>
            <a:ext cx="3048000" cy="365125"/>
          </a:xfrm>
        </p:spPr>
        <p:txBody>
          <a:bodyPr/>
          <a:lstStyle/>
          <a:p>
            <a:r>
              <a:rPr lang="en-US" altLang="en-US" sz="2400" dirty="0"/>
              <a:t>Depreciation Expense</a:t>
            </a:r>
            <a:endParaRPr lang="en-IN" sz="2400" dirty="0"/>
          </a:p>
        </p:txBody>
      </p:sp>
      <p:sp>
        <p:nvSpPr>
          <p:cNvPr id="18" name="Content Placeholder 17">
            <a:extLst>
              <a:ext uri="{FF2B5EF4-FFF2-40B4-BE49-F238E27FC236}">
                <a16:creationId xmlns:a16="http://schemas.microsoft.com/office/drawing/2014/main" id="{649F5E9B-787C-4389-A5AC-7F8545C7960B}"/>
              </a:ext>
            </a:extLst>
          </p:cNvPr>
          <p:cNvSpPr>
            <a:spLocks noGrp="1"/>
          </p:cNvSpPr>
          <p:nvPr>
            <p:ph sz="quarter" idx="32"/>
          </p:nvPr>
        </p:nvSpPr>
        <p:spPr>
          <a:xfrm>
            <a:off x="6512447" y="4767800"/>
            <a:ext cx="1031353" cy="365125"/>
          </a:xfrm>
        </p:spPr>
        <p:txBody>
          <a:bodyPr/>
          <a:lstStyle/>
          <a:p>
            <a:r>
              <a:rPr lang="en-US" altLang="en-US" sz="2400"/>
              <a:t>4,800</a:t>
            </a:r>
            <a:endParaRPr lang="en-IN" sz="2400"/>
          </a:p>
        </p:txBody>
      </p:sp>
      <p:sp>
        <p:nvSpPr>
          <p:cNvPr id="19" name="Content Placeholder 18">
            <a:extLst>
              <a:ext uri="{FF2B5EF4-FFF2-40B4-BE49-F238E27FC236}">
                <a16:creationId xmlns:a16="http://schemas.microsoft.com/office/drawing/2014/main" id="{0540B5E5-D4A4-45ED-BBD7-5BB291912514}"/>
              </a:ext>
            </a:extLst>
          </p:cNvPr>
          <p:cNvSpPr>
            <a:spLocks noGrp="1"/>
          </p:cNvSpPr>
          <p:nvPr>
            <p:ph sz="quarter" idx="33"/>
          </p:nvPr>
        </p:nvSpPr>
        <p:spPr>
          <a:xfrm>
            <a:off x="1002172" y="5129424"/>
            <a:ext cx="4038600" cy="365125"/>
          </a:xfrm>
        </p:spPr>
        <p:txBody>
          <a:bodyPr/>
          <a:lstStyle/>
          <a:p>
            <a:r>
              <a:rPr lang="en-US" altLang="en-US" sz="2400" dirty="0"/>
              <a:t>Accumulated Depreciation</a:t>
            </a:r>
            <a:endParaRPr lang="en-IN" sz="2400" dirty="0"/>
          </a:p>
        </p:txBody>
      </p:sp>
      <p:sp>
        <p:nvSpPr>
          <p:cNvPr id="20" name="Content Placeholder 19">
            <a:extLst>
              <a:ext uri="{FF2B5EF4-FFF2-40B4-BE49-F238E27FC236}">
                <a16:creationId xmlns:a16="http://schemas.microsoft.com/office/drawing/2014/main" id="{4B381F93-A8D0-42CF-AEBE-0E7D9688DFD0}"/>
              </a:ext>
            </a:extLst>
          </p:cNvPr>
          <p:cNvSpPr>
            <a:spLocks noGrp="1"/>
          </p:cNvSpPr>
          <p:nvPr>
            <p:ph sz="quarter" idx="34"/>
          </p:nvPr>
        </p:nvSpPr>
        <p:spPr>
          <a:xfrm>
            <a:off x="8093597" y="5129424"/>
            <a:ext cx="898003" cy="365125"/>
          </a:xfrm>
        </p:spPr>
        <p:txBody>
          <a:bodyPr/>
          <a:lstStyle/>
          <a:p>
            <a:r>
              <a:rPr lang="en-US" altLang="en-US" sz="2400"/>
              <a:t>4,800</a:t>
            </a:r>
            <a:endParaRPr lang="en-IN" sz="2400"/>
          </a:p>
        </p:txBody>
      </p:sp>
      <p:sp>
        <p:nvSpPr>
          <p:cNvPr id="22" name="Content Placeholder 21">
            <a:extLst>
              <a:ext uri="{FF2B5EF4-FFF2-40B4-BE49-F238E27FC236}">
                <a16:creationId xmlns:a16="http://schemas.microsoft.com/office/drawing/2014/main" id="{7CE9FDF7-EE92-4B3D-B40A-AAABC5BE18CE}"/>
              </a:ext>
            </a:extLst>
          </p:cNvPr>
          <p:cNvSpPr>
            <a:spLocks noGrp="1"/>
          </p:cNvSpPr>
          <p:nvPr>
            <p:ph sz="quarter" idx="36"/>
          </p:nvPr>
        </p:nvSpPr>
        <p:spPr>
          <a:xfrm>
            <a:off x="1265497" y="5508192"/>
            <a:ext cx="4419600" cy="759287"/>
          </a:xfrm>
        </p:spPr>
        <p:txBody>
          <a:bodyPr/>
          <a:lstStyle/>
          <a:p>
            <a:r>
              <a:rPr lang="en-IN" sz="2400" dirty="0"/>
              <a:t>(To record annual depreciation on snow-grooming machine)</a:t>
            </a:r>
          </a:p>
        </p:txBody>
      </p:sp>
      <p:sp>
        <p:nvSpPr>
          <p:cNvPr id="23" name="Slide Number Placeholder 22">
            <a:extLst>
              <a:ext uri="{FF2B5EF4-FFF2-40B4-BE49-F238E27FC236}">
                <a16:creationId xmlns:a16="http://schemas.microsoft.com/office/drawing/2014/main" id="{1796FEA1-A109-449F-8AA6-65AEFD9AD7C9}"/>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24" name="Footer Placeholder 23">
            <a:extLst>
              <a:ext uri="{FF2B5EF4-FFF2-40B4-BE49-F238E27FC236}">
                <a16:creationId xmlns:a16="http://schemas.microsoft.com/office/drawing/2014/main" id="{CD201595-38C2-4C2B-B464-2C23D85CC8B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582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7" grpId="0" build="p"/>
      <p:bldP spid="18" grpId="0" build="p"/>
      <p:bldP spid="19" grpId="0" build="p"/>
      <p:bldP spid="20" grpId="0" build="p"/>
      <p:bldP spid="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6A30-DE97-4D3A-9211-8FEAEDDDB1E9}"/>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Units-of-Activity Method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A99144CB-0A53-42DA-BED5-A9C4C857CB4C}"/>
              </a:ext>
            </a:extLst>
          </p:cNvPr>
          <p:cNvSpPr>
            <a:spLocks noGrp="1"/>
          </p:cNvSpPr>
          <p:nvPr>
            <p:ph sz="quarter" idx="16"/>
          </p:nvPr>
        </p:nvSpPr>
        <p:spPr>
          <a:xfrm>
            <a:off x="304800" y="1828800"/>
            <a:ext cx="8534400" cy="2514600"/>
          </a:xfrm>
        </p:spPr>
        <p:txBody>
          <a:bodyPr/>
          <a:lstStyle/>
          <a:p>
            <a:pPr marL="292608" indent="-292608">
              <a:buClr>
                <a:srgbClr val="800000"/>
              </a:buClr>
              <a:buSzPct val="100000"/>
              <a:buFont typeface="Arial" panose="020B0604020202020204" pitchFamily="34" charset="0"/>
              <a:buChar char="•"/>
            </a:pPr>
            <a:r>
              <a:rPr lang="en-US" altLang="en-US" dirty="0"/>
              <a:t>Companies estimate total units of activity to calculate depreciation cost per unit</a:t>
            </a:r>
          </a:p>
          <a:p>
            <a:pPr marL="292608" indent="-292608">
              <a:buClr>
                <a:srgbClr val="800000"/>
              </a:buClr>
              <a:buSzPct val="100000"/>
              <a:buFont typeface="Arial" panose="020B0604020202020204" pitchFamily="34" charset="0"/>
              <a:buChar char="•"/>
            </a:pPr>
            <a:r>
              <a:rPr lang="en-US" altLang="en-US" dirty="0"/>
              <a:t>Expense varies based on units of activity</a:t>
            </a:r>
          </a:p>
          <a:p>
            <a:pPr marL="292608" indent="-292608">
              <a:buClr>
                <a:srgbClr val="800000"/>
              </a:buClr>
              <a:buSzPct val="100000"/>
              <a:buFont typeface="Arial" panose="020B0604020202020204" pitchFamily="34" charset="0"/>
              <a:buChar char="•"/>
            </a:pPr>
            <a:r>
              <a:rPr lang="en-US" altLang="en-US" dirty="0"/>
              <a:t>Depreciable cost is cost less salvage value</a:t>
            </a:r>
          </a:p>
          <a:p>
            <a:pPr marL="292608" indent="-292608">
              <a:buClr>
                <a:srgbClr val="800000"/>
              </a:buClr>
              <a:buSzPct val="100000"/>
              <a:buFont typeface="Arial" panose="020B0604020202020204" pitchFamily="34" charset="0"/>
              <a:buChar char="•"/>
            </a:pPr>
            <a:r>
              <a:rPr lang="en-US" dirty="0"/>
              <a:t>Often referred to as units-of-production method</a:t>
            </a:r>
          </a:p>
        </p:txBody>
      </p:sp>
      <p:sp>
        <p:nvSpPr>
          <p:cNvPr id="4" name="Slide Number Placeholder 3">
            <a:extLst>
              <a:ext uri="{FF2B5EF4-FFF2-40B4-BE49-F238E27FC236}">
                <a16:creationId xmlns:a16="http://schemas.microsoft.com/office/drawing/2014/main" id="{1A5F2839-96B9-4470-88D7-34ABA48A06AC}"/>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4">
            <a:extLst>
              <a:ext uri="{FF2B5EF4-FFF2-40B4-BE49-F238E27FC236}">
                <a16:creationId xmlns:a16="http://schemas.microsoft.com/office/drawing/2014/main" id="{DDEDF5E5-DCE1-43CD-90A3-456AD572727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67617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09CD-7245-41B1-8313-DB0E405519BB}"/>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Units-of-Activity Method </a:t>
            </a:r>
            <a:r>
              <a:rPr lang="en-US" sz="2400" dirty="0">
                <a:ea typeface="Source Sans Pro" charset="0"/>
                <a:cs typeface="Calibri" panose="020F0502020204030204" pitchFamily="34" charset="0"/>
              </a:rPr>
              <a:t>(2 of 3)</a:t>
            </a:r>
            <a:endParaRPr lang="en-US" dirty="0"/>
          </a:p>
        </p:txBody>
      </p:sp>
      <p:pic>
        <p:nvPicPr>
          <p:cNvPr id="7" name="Content Placeholder 6" descr="The first equation displays, depreciable cost $12,000 divided by total units of activity, 100,000 miles = depreciable cost per unit, $0.12. The second equation displays, depreciation cost per unit from the first equation, $0.12 multiplied by units of activity during the year, 15,000 miles = annual depreciation expense, $1,800 displayed in red font. ">
            <a:extLst>
              <a:ext uri="{FF2B5EF4-FFF2-40B4-BE49-F238E27FC236}">
                <a16:creationId xmlns:a16="http://schemas.microsoft.com/office/drawing/2014/main" id="{E4E750FB-2AD3-4314-A5E7-C14A4FCB55F1}"/>
              </a:ext>
            </a:extLst>
          </p:cNvPr>
          <p:cNvPicPr>
            <a:picLocks noGrp="1" noChangeAspect="1"/>
          </p:cNvPicPr>
          <p:nvPr>
            <p:ph sz="quarter" idx="16"/>
          </p:nvPr>
        </p:nvPicPr>
        <p:blipFill>
          <a:blip r:embed="rId2"/>
          <a:stretch>
            <a:fillRect/>
          </a:stretch>
        </p:blipFill>
        <p:spPr>
          <a:xfrm>
            <a:off x="723899" y="2133600"/>
            <a:ext cx="7696201" cy="3276600"/>
          </a:xfrm>
          <a:prstGeom prst="rect">
            <a:avLst/>
          </a:prstGeom>
          <a:ln>
            <a:solidFill>
              <a:schemeClr val="tx1"/>
            </a:solidFill>
          </a:ln>
        </p:spPr>
      </p:pic>
      <p:sp>
        <p:nvSpPr>
          <p:cNvPr id="5" name="Slide Number Placeholder 4">
            <a:extLst>
              <a:ext uri="{FF2B5EF4-FFF2-40B4-BE49-F238E27FC236}">
                <a16:creationId xmlns:a16="http://schemas.microsoft.com/office/drawing/2014/main" id="{DC24CB1D-0D36-43A5-9DC6-9A70E32BFD86}"/>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A7200561-DC6D-4289-8848-F351D09290E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5525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238-FAF5-40E8-8D1D-271FA515D82C}"/>
              </a:ext>
            </a:extLst>
          </p:cNvPr>
          <p:cNvSpPr>
            <a:spLocks noGrp="1"/>
          </p:cNvSpPr>
          <p:nvPr>
            <p:ph type="title"/>
          </p:nvPr>
        </p:nvSpPr>
        <p:spPr>
          <a:xfrm>
            <a:off x="304800" y="762001"/>
            <a:ext cx="8534400" cy="756568"/>
          </a:xfrm>
        </p:spPr>
        <p:txBody>
          <a:bodyPr/>
          <a:lstStyle/>
          <a:p>
            <a:r>
              <a:rPr lang="en-US" b="1" dirty="0">
                <a:ea typeface="Source Sans Pro" charset="0"/>
                <a:cs typeface="Calibri" panose="020F0502020204030204" pitchFamily="34" charset="0"/>
              </a:rPr>
              <a:t>Units-of-Activity Method </a:t>
            </a:r>
            <a:r>
              <a:rPr lang="en-US" sz="2400" dirty="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8C4A3420-F999-40D2-A744-3881CA1E4A63}"/>
              </a:ext>
            </a:extLst>
          </p:cNvPr>
          <p:cNvSpPr>
            <a:spLocks noGrp="1"/>
          </p:cNvSpPr>
          <p:nvPr>
            <p:ph sz="quarter" idx="16"/>
          </p:nvPr>
        </p:nvSpPr>
        <p:spPr>
          <a:xfrm>
            <a:off x="3657600" y="1752600"/>
            <a:ext cx="1828800" cy="365125"/>
          </a:xfrm>
        </p:spPr>
        <p:txBody>
          <a:bodyPr/>
          <a:lstStyle/>
          <a:p>
            <a:r>
              <a:rPr lang="en-US" altLang="en-US" sz="2200" b="1"/>
              <a:t>Barb’s </a:t>
            </a:r>
            <a:r>
              <a:rPr lang="en-US" altLang="en-US" sz="2200" b="1" dirty="0"/>
              <a:t>Florists</a:t>
            </a:r>
            <a:endParaRPr lang="en-US" sz="2200" dirty="0"/>
          </a:p>
        </p:txBody>
      </p:sp>
      <p:pic>
        <p:nvPicPr>
          <p:cNvPr id="10" name="Content Placeholder 9" descr="A table displays the units of activity depreciation schedule. The table shows the following column headings: year, units of activity, depreciation cost per unit, annual depreciation expense, accumulated depreciation, and book value. Depreciable cost per unit multiplied by unit of activity = annual depreciation expense. The row entries are as follows. Row 1: Year, 2020. Units of activity, 15,000. Depreciation cost per unit, $0.12. Annual Depreciation expense, $1,800. Accumulated depreciation, $1,800. Book value, $11,200. Row 2: Year, 2021. Units of activity, 30,000. Depreciation cost per unit, 0.12. Annual Depreciation expense, 3,600. Accumulated depreciation, 5,400. Book value, 7,600. Row 3: Year, 2022. Units of activity, 20,000. Depreciation cost per unit, 0.12. Annual Depreciation expense, 2,400. Accumulated depreciation, 7,800. Book value, 5,200. Row 4: Year, 2023. Units of activity, 25,000. Depreciation cost per unit, 0.12. Annual Depreciation expense, 3,000. Accumulated depreciation, 10,800. Book value, 2,200. Row 5: Year, 2024. Units of activity, 10,000. Depreciation cost per unit, 0.12. Annual Depreciation expense, 1,200. Accumulated depreciation, 12,000. Book value, 1,000. The entries under annual depreciation expense, and the book value of 1,000 in 2024 are highlighted in red font.&#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85198" y="2409595"/>
            <a:ext cx="7914491" cy="2647841"/>
          </a:xfrm>
        </p:spPr>
      </p:pic>
      <p:sp>
        <p:nvSpPr>
          <p:cNvPr id="23" name="Slide Number Placeholder 22">
            <a:extLst>
              <a:ext uri="{FF2B5EF4-FFF2-40B4-BE49-F238E27FC236}">
                <a16:creationId xmlns:a16="http://schemas.microsoft.com/office/drawing/2014/main" id="{5CB32007-9C61-43D6-BDDE-EC141C290ADB}"/>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24" name="Footer Placeholder 23">
            <a:extLst>
              <a:ext uri="{FF2B5EF4-FFF2-40B4-BE49-F238E27FC236}">
                <a16:creationId xmlns:a16="http://schemas.microsoft.com/office/drawing/2014/main" id="{9E73CE72-F658-4C9C-9C62-39F2515F88C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7006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8059-9CAE-42B5-B53F-13B795A498F9}"/>
              </a:ext>
            </a:extLst>
          </p:cNvPr>
          <p:cNvSpPr>
            <a:spLocks noGrp="1"/>
          </p:cNvSpPr>
          <p:nvPr>
            <p:ph type="title"/>
          </p:nvPr>
        </p:nvSpPr>
        <p:spPr/>
        <p:txBody>
          <a:bodyPr/>
          <a:lstStyle/>
          <a:p>
            <a:r>
              <a:rPr lang="en-US" b="1" dirty="0">
                <a:ea typeface="Source Sans Pro" charset="0"/>
                <a:cs typeface="Calibri" panose="020F0502020204030204" pitchFamily="34" charset="0"/>
              </a:rPr>
              <a:t>Declining-Balance Method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F2245AA9-F0D2-454D-9B1A-EBA524D6A11B}"/>
              </a:ext>
            </a:extLst>
          </p:cNvPr>
          <p:cNvSpPr>
            <a:spLocks noGrp="1"/>
          </p:cNvSpPr>
          <p:nvPr>
            <p:ph sz="quarter" idx="16"/>
          </p:nvPr>
        </p:nvSpPr>
        <p:spPr>
          <a:xfrm>
            <a:off x="304800" y="1828800"/>
            <a:ext cx="8534400" cy="2286000"/>
          </a:xfrm>
        </p:spPr>
        <p:txBody>
          <a:bodyPr/>
          <a:lstStyle/>
          <a:p>
            <a:pPr marL="292608" indent="-292608">
              <a:buClr>
                <a:schemeClr val="accent2"/>
              </a:buClr>
              <a:buFont typeface="Arial" panose="020B0604020202020204" pitchFamily="34" charset="0"/>
              <a:buChar char="•"/>
            </a:pPr>
            <a:r>
              <a:rPr lang="en-US" sz="2400" dirty="0"/>
              <a:t>Accelerated method</a:t>
            </a:r>
          </a:p>
          <a:p>
            <a:pPr marL="292608" indent="-292608">
              <a:buClr>
                <a:schemeClr val="accent2"/>
              </a:buClr>
              <a:buFont typeface="Arial" panose="020B0604020202020204" pitchFamily="34" charset="0"/>
              <a:buChar char="•"/>
            </a:pPr>
            <a:r>
              <a:rPr lang="en-US" sz="2400" dirty="0"/>
              <a:t>Decreasing annual depreciation expense over asset’s useful life</a:t>
            </a:r>
          </a:p>
          <a:p>
            <a:pPr marL="292608" indent="-292608">
              <a:buClr>
                <a:schemeClr val="accent2"/>
              </a:buClr>
              <a:buFont typeface="Arial" panose="020B0604020202020204" pitchFamily="34" charset="0"/>
              <a:buChar char="•"/>
            </a:pPr>
            <a:r>
              <a:rPr lang="en-US" sz="2400" dirty="0"/>
              <a:t>Twice straight-line rate with Double-Declining-Balance</a:t>
            </a:r>
          </a:p>
          <a:p>
            <a:pPr marL="292608" indent="-292608">
              <a:buClr>
                <a:schemeClr val="accent2"/>
              </a:buClr>
              <a:buFont typeface="Arial" panose="020B0604020202020204" pitchFamily="34" charset="0"/>
              <a:buChar char="•"/>
            </a:pPr>
            <a:r>
              <a:rPr lang="en-US" sz="2400" dirty="0"/>
              <a:t>Applied to declining book value</a:t>
            </a:r>
          </a:p>
          <a:p>
            <a:pPr marL="292608" indent="-292608">
              <a:buClr>
                <a:schemeClr val="accent2"/>
              </a:buClr>
              <a:buFont typeface="Arial" panose="020B0604020202020204" pitchFamily="34" charset="0"/>
              <a:buChar char="•"/>
            </a:pPr>
            <a:r>
              <a:rPr lang="en-US" sz="2400" dirty="0"/>
              <a:t>Depreciation rate remains constant from year to year</a:t>
            </a:r>
          </a:p>
        </p:txBody>
      </p:sp>
      <p:graphicFrame>
        <p:nvGraphicFramePr>
          <p:cNvPr id="9" name="Content Placeholder 6" descr="Table is accessible to screenreaders">
            <a:extLst>
              <a:ext uri="{FF2B5EF4-FFF2-40B4-BE49-F238E27FC236}">
                <a16:creationId xmlns:a16="http://schemas.microsoft.com/office/drawing/2014/main" id="{B27579FD-D001-4366-8D29-0D4504B990C8}"/>
              </a:ext>
            </a:extLst>
          </p:cNvPr>
          <p:cNvGraphicFramePr>
            <a:graphicFrameLocks noGrp="1"/>
          </p:cNvGraphicFramePr>
          <p:nvPr>
            <p:ph sz="quarter" idx="17"/>
            <p:extLst>
              <p:ext uri="{D42A27DB-BD31-4B8C-83A1-F6EECF244321}">
                <p14:modId xmlns:p14="http://schemas.microsoft.com/office/powerpoint/2010/main" val="2349009881"/>
              </p:ext>
            </p:extLst>
          </p:nvPr>
        </p:nvGraphicFramePr>
        <p:xfrm>
          <a:off x="1276350" y="4343400"/>
          <a:ext cx="6591300" cy="15240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3721190143"/>
                    </a:ext>
                  </a:extLst>
                </a:gridCol>
                <a:gridCol w="800100">
                  <a:extLst>
                    <a:ext uri="{9D8B030D-6E8A-4147-A177-3AD203B41FA5}">
                      <a16:colId xmlns:a16="http://schemas.microsoft.com/office/drawing/2014/main" val="150427852"/>
                    </a:ext>
                  </a:extLst>
                </a:gridCol>
                <a:gridCol w="1409700">
                  <a:extLst>
                    <a:ext uri="{9D8B030D-6E8A-4147-A177-3AD203B41FA5}">
                      <a16:colId xmlns:a16="http://schemas.microsoft.com/office/drawing/2014/main" val="3861079016"/>
                    </a:ext>
                  </a:extLst>
                </a:gridCol>
                <a:gridCol w="1028700">
                  <a:extLst>
                    <a:ext uri="{9D8B030D-6E8A-4147-A177-3AD203B41FA5}">
                      <a16:colId xmlns:a16="http://schemas.microsoft.com/office/drawing/2014/main" val="3177166344"/>
                    </a:ext>
                  </a:extLst>
                </a:gridCol>
                <a:gridCol w="1714500">
                  <a:extLst>
                    <a:ext uri="{9D8B030D-6E8A-4147-A177-3AD203B41FA5}">
                      <a16:colId xmlns:a16="http://schemas.microsoft.com/office/drawing/2014/main" val="3583194104"/>
                    </a:ext>
                  </a:extLst>
                </a:gridCol>
              </a:tblGrid>
              <a:tr h="370840">
                <a:tc>
                  <a:txBody>
                    <a:bodyPr/>
                    <a:lstStyle/>
                    <a:p>
                      <a:pPr algn="ctr"/>
                      <a:r>
                        <a:rPr lang="en-IN" sz="2200" b="1" i="0" u="none" strike="noStrike" kern="1200" baseline="0">
                          <a:solidFill>
                            <a:schemeClr val="tx1"/>
                          </a:solidFill>
                          <a:latin typeface="+mn-lt"/>
                          <a:ea typeface="+mn-ea"/>
                          <a:cs typeface="+mn-cs"/>
                        </a:rPr>
                        <a:t>Book Value at Beginning of Year</a:t>
                      </a: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IN" sz="22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IN" sz="2200" b="1" i="0" u="none" strike="noStrike" kern="1200" baseline="0" dirty="0">
                          <a:solidFill>
                            <a:schemeClr val="tx1"/>
                          </a:solidFill>
                          <a:latin typeface="+mn-lt"/>
                          <a:ea typeface="+mn-ea"/>
                          <a:cs typeface="+mn-cs"/>
                        </a:rPr>
                        <a:t>Declining-Balance Rate</a:t>
                      </a:r>
                      <a:endParaRPr lang="en-IN" sz="2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IN" sz="22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IN" sz="2200" b="1" i="0" u="none" strike="noStrike" kern="1200" baseline="0">
                          <a:solidFill>
                            <a:schemeClr val="accent2">
                              <a:lumMod val="75000"/>
                            </a:schemeClr>
                          </a:solidFill>
                          <a:latin typeface="+mn-lt"/>
                          <a:ea typeface="+mn-ea"/>
                          <a:cs typeface="+mn-cs"/>
                        </a:rPr>
                        <a:t>Annual Depreciation Expense</a:t>
                      </a:r>
                      <a:endParaRPr lang="en-IN" sz="2200">
                        <a:solidFill>
                          <a:schemeClr val="accent2">
                            <a:lumMod val="7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17878723"/>
                  </a:ext>
                </a:extLst>
              </a:tr>
              <a:tr h="370840">
                <a:tc>
                  <a:txBody>
                    <a:bodyPr/>
                    <a:lstStyle/>
                    <a:p>
                      <a:pPr algn="ctr"/>
                      <a:r>
                        <a:rPr lang="en-IN" sz="2200" b="0" i="0" u="none" strike="noStrike" kern="1200" baseline="0">
                          <a:solidFill>
                            <a:schemeClr val="tx1"/>
                          </a:solidFill>
                          <a:latin typeface="+mn-lt"/>
                          <a:ea typeface="+mn-ea"/>
                          <a:cs typeface="+mn-cs"/>
                        </a:rPr>
                        <a:t>$13,000</a:t>
                      </a: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b="0" i="0" u="none" strike="noStrike" kern="1200" baseline="0">
                          <a:solidFill>
                            <a:schemeClr val="tx1"/>
                          </a:solidFill>
                          <a:latin typeface="+mn-lt"/>
                          <a:ea typeface="+mn-ea"/>
                          <a:cs typeface="+mn-cs"/>
                        </a:rPr>
                        <a:t>40%</a:t>
                      </a:r>
                      <a:endParaRPr lang="en-IN" sz="22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b="0" i="0" u="none" strike="noStrike" kern="1200" baseline="0" dirty="0">
                          <a:solidFill>
                            <a:schemeClr val="accent2">
                              <a:lumMod val="75000"/>
                            </a:schemeClr>
                          </a:solidFill>
                          <a:latin typeface="+mn-lt"/>
                          <a:ea typeface="+mn-ea"/>
                          <a:cs typeface="+mn-cs"/>
                        </a:rPr>
                        <a:t>$5,200</a:t>
                      </a:r>
                      <a:endParaRPr lang="en-IN" sz="2200" dirty="0">
                        <a:solidFill>
                          <a:schemeClr val="accent2">
                            <a:lumMod val="7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662794"/>
                  </a:ext>
                </a:extLst>
              </a:tr>
            </a:tbl>
          </a:graphicData>
        </a:graphic>
      </p:graphicFrame>
      <p:sp>
        <p:nvSpPr>
          <p:cNvPr id="4" name="Slide Number Placeholder 3">
            <a:extLst>
              <a:ext uri="{FF2B5EF4-FFF2-40B4-BE49-F238E27FC236}">
                <a16:creationId xmlns:a16="http://schemas.microsoft.com/office/drawing/2014/main" id="{3A166844-2FD8-4E53-ABED-CC8A053D4134}"/>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CAEA7080-24B9-4F39-A0A2-8A787AF49D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323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175F-4B63-4758-8DDB-02FD9F9D458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Plant Asset Expenditures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2A6521EA-8DBC-413D-B418-DF101C9FDD7F}"/>
              </a:ext>
            </a:extLst>
          </p:cNvPr>
          <p:cNvSpPr>
            <a:spLocks noGrp="1"/>
          </p:cNvSpPr>
          <p:nvPr>
            <p:ph sz="quarter" idx="16"/>
          </p:nvPr>
        </p:nvSpPr>
        <p:spPr>
          <a:xfrm>
            <a:off x="304800" y="1828800"/>
            <a:ext cx="8534400" cy="2895600"/>
          </a:xfrm>
        </p:spPr>
        <p:txBody>
          <a:bodyPr/>
          <a:lstStyle/>
          <a:p>
            <a:pPr>
              <a:buClr>
                <a:srgbClr val="990000"/>
              </a:buClr>
            </a:pPr>
            <a:r>
              <a:rPr lang="en-US" b="1" dirty="0">
                <a:solidFill>
                  <a:schemeClr val="accent4"/>
                </a:solidFill>
              </a:rPr>
              <a:t>Plant assets</a:t>
            </a:r>
            <a:r>
              <a:rPr lang="en-US" b="1" dirty="0">
                <a:solidFill>
                  <a:srgbClr val="0000CC"/>
                </a:solidFill>
              </a:rPr>
              <a:t> </a:t>
            </a:r>
            <a:r>
              <a:rPr lang="en-US" dirty="0"/>
              <a:t>are resources that have</a:t>
            </a:r>
          </a:p>
          <a:p>
            <a:pPr marL="292608" indent="-292608">
              <a:buClr>
                <a:srgbClr val="990000"/>
              </a:buClr>
              <a:buFont typeface="Arial" panose="020B0604020202020204" pitchFamily="34" charset="0"/>
              <a:buChar char="•"/>
            </a:pPr>
            <a:r>
              <a:rPr lang="en-US" dirty="0"/>
              <a:t>physical substance (a definite size and shape)</a:t>
            </a:r>
          </a:p>
          <a:p>
            <a:pPr marL="292608" indent="-292608">
              <a:buClr>
                <a:srgbClr val="990000"/>
              </a:buClr>
              <a:buFont typeface="Arial" panose="020B0604020202020204" pitchFamily="34" charset="0"/>
              <a:buChar char="•"/>
            </a:pPr>
            <a:r>
              <a:rPr lang="en-US" dirty="0"/>
              <a:t>are used in the operations of a business</a:t>
            </a:r>
          </a:p>
          <a:p>
            <a:pPr marL="292608" indent="-292608">
              <a:buClr>
                <a:srgbClr val="990000"/>
              </a:buClr>
              <a:buFont typeface="Arial" panose="020B0604020202020204" pitchFamily="34" charset="0"/>
              <a:buChar char="•"/>
            </a:pPr>
            <a:r>
              <a:rPr lang="en-US" dirty="0"/>
              <a:t>are not intended for sale to customers</a:t>
            </a:r>
          </a:p>
          <a:p>
            <a:pPr marL="292608" indent="-292608">
              <a:buClr>
                <a:srgbClr val="990000"/>
              </a:buClr>
              <a:buFont typeface="Arial" panose="020B0604020202020204" pitchFamily="34" charset="0"/>
              <a:buChar char="•"/>
            </a:pPr>
            <a:r>
              <a:rPr lang="en-US" dirty="0"/>
              <a:t>are expected to be of use to the company for a number of years</a:t>
            </a:r>
          </a:p>
        </p:txBody>
      </p:sp>
      <p:sp>
        <p:nvSpPr>
          <p:cNvPr id="7" name="Content Placeholder 6"/>
          <p:cNvSpPr>
            <a:spLocks noGrp="1"/>
          </p:cNvSpPr>
          <p:nvPr>
            <p:ph sz="quarter" idx="18"/>
          </p:nvPr>
        </p:nvSpPr>
        <p:spPr>
          <a:xfrm>
            <a:off x="313623" y="4876800"/>
            <a:ext cx="8534400" cy="838200"/>
          </a:xfrm>
        </p:spPr>
        <p:txBody>
          <a:bodyPr/>
          <a:lstStyle/>
          <a:p>
            <a:r>
              <a:rPr lang="en-US" altLang="en-US" dirty="0"/>
              <a:t>Referred to as </a:t>
            </a:r>
            <a:r>
              <a:rPr lang="en-US" altLang="en-US" b="1" dirty="0"/>
              <a:t>property, plant, and equipment</a:t>
            </a:r>
            <a:r>
              <a:rPr lang="en-US" altLang="en-US" dirty="0"/>
              <a:t>; </a:t>
            </a:r>
            <a:r>
              <a:rPr lang="en-US" altLang="en-US" b="1" dirty="0"/>
              <a:t>plant and equipment</a:t>
            </a:r>
            <a:r>
              <a:rPr lang="en-US" altLang="en-US" dirty="0"/>
              <a:t>; and </a:t>
            </a:r>
            <a:r>
              <a:rPr lang="en-US" altLang="en-US" b="1" dirty="0"/>
              <a:t>fixed assets</a:t>
            </a:r>
            <a:r>
              <a:rPr lang="en-US" altLang="en-US" dirty="0"/>
              <a:t>.</a:t>
            </a:r>
          </a:p>
        </p:txBody>
      </p:sp>
      <p:sp>
        <p:nvSpPr>
          <p:cNvPr id="4" name="Slide Number Placeholder 3">
            <a:extLst>
              <a:ext uri="{FF2B5EF4-FFF2-40B4-BE49-F238E27FC236}">
                <a16:creationId xmlns:a16="http://schemas.microsoft.com/office/drawing/2014/main" id="{241F69D7-8A2C-4CD9-92AD-39DBAD51A777}"/>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5" name="Footer Placeholder 4">
            <a:extLst>
              <a:ext uri="{FF2B5EF4-FFF2-40B4-BE49-F238E27FC236}">
                <a16:creationId xmlns:a16="http://schemas.microsoft.com/office/drawing/2014/main" id="{9A2AE036-C763-44C6-A0AA-39578BCB8E0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71784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238-FAF5-40E8-8D1D-271FA515D82C}"/>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Declining-Balance Method </a:t>
            </a:r>
            <a:r>
              <a:rPr lang="en-US" sz="2400" dirty="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8C4A3420-F999-40D2-A744-3881CA1E4A63}"/>
              </a:ext>
            </a:extLst>
          </p:cNvPr>
          <p:cNvSpPr>
            <a:spLocks noGrp="1"/>
          </p:cNvSpPr>
          <p:nvPr>
            <p:ph sz="quarter" idx="16"/>
          </p:nvPr>
        </p:nvSpPr>
        <p:spPr>
          <a:xfrm>
            <a:off x="3733800" y="1828800"/>
            <a:ext cx="1981200" cy="365125"/>
          </a:xfrm>
        </p:spPr>
        <p:txBody>
          <a:bodyPr/>
          <a:lstStyle/>
          <a:p>
            <a:r>
              <a:rPr lang="en-US" altLang="en-US" sz="2200" b="1" dirty="0"/>
              <a:t>Barb’s Florists</a:t>
            </a:r>
            <a:endParaRPr lang="en-US" sz="2200" dirty="0"/>
          </a:p>
        </p:txBody>
      </p:sp>
      <p:pic>
        <p:nvPicPr>
          <p:cNvPr id="6" name="Content Placeholder 5" descr="A table displays a double declining balance depreciation schedule. The table shows the following column headings: year, book value beginning of year, depreciation rate, annual depreciation expense, accumulated depreciation, and book value. The book value beginning of year multiplied by depreciation rate = annual depreciation expense. The row entries are as follows. Row 1: Year, 2020. Book value beginning of year, $13,000. Depreciation rate, 40 percent. Annual depreciation expense, $5,200. Accumulated depreciation, $5,200. Book value, $7,800. Row 2: Year, 2021. Book value beginning of year, 7,800. Depreciation rate, 40. Annual depreciation expense, 3,120. Accumulated depreciation, 8,320. Book value, 4,680. Row 3: Year, 2022. Book value beginning of year, 4,680. Depreciation rate, 40. Annual depreciation expense, 1,872. Accumulated depreciation, 10,192. Book value, 2,808. Row 4: Year, 2023. Book value beginning of year, 2,808. Depreciation rate, 40. Annual depreciation expense, 1,123. Accumulated depreciation, 11,315. Book value, 1,685. Row 5: Year, 2024. Book value beginning of year, 1,685. Depreciation rate, 40. Annual depreciation expense, 685, asterisks. Accumulated depreciation, 12,000. Book value, 1,000. The entries under annual depreciation expense, and book value of 1,000 in 2024 are highlighted in red font. The footnote explains computation of $1,685 multiplied by 40 percentage is adjusted to $685 in order for book value to equal salvage value. &#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07912" y="2473541"/>
            <a:ext cx="8126488" cy="2684909"/>
          </a:xfrm>
        </p:spPr>
      </p:pic>
      <p:sp>
        <p:nvSpPr>
          <p:cNvPr id="5" name="Content Placeholder 4">
            <a:extLst>
              <a:ext uri="{FF2B5EF4-FFF2-40B4-BE49-F238E27FC236}">
                <a16:creationId xmlns:a16="http://schemas.microsoft.com/office/drawing/2014/main" id="{5F09182E-D2DA-44BF-957B-EFC5EC903762}"/>
              </a:ext>
            </a:extLst>
          </p:cNvPr>
          <p:cNvSpPr>
            <a:spLocks noGrp="1"/>
          </p:cNvSpPr>
          <p:nvPr>
            <p:ph sz="quarter" idx="18"/>
          </p:nvPr>
        </p:nvSpPr>
        <p:spPr>
          <a:xfrm>
            <a:off x="457199" y="5486400"/>
            <a:ext cx="8248061" cy="609600"/>
          </a:xfrm>
        </p:spPr>
        <p:txBody>
          <a:bodyPr/>
          <a:lstStyle/>
          <a:p>
            <a:r>
              <a:rPr lang="en-US" sz="2000" dirty="0">
                <a:solidFill>
                  <a:srgbClr val="990000"/>
                </a:solidFill>
              </a:rPr>
              <a:t>* </a:t>
            </a:r>
            <a:r>
              <a:rPr lang="en-US" sz="2000" dirty="0">
                <a:solidFill>
                  <a:schemeClr val="dk1"/>
                </a:solidFill>
              </a:rPr>
              <a:t>Computation of $674 ($1,685 × 40%) is adjusted to $685 in order for book value to equal salvage value.</a:t>
            </a:r>
            <a:endParaRPr lang="en-US" altLang="en-US" sz="2000" b="1" dirty="0">
              <a:solidFill>
                <a:srgbClr val="800000"/>
              </a:solidFill>
            </a:endParaRPr>
          </a:p>
        </p:txBody>
      </p:sp>
      <p:sp>
        <p:nvSpPr>
          <p:cNvPr id="23" name="Slide Number Placeholder 22">
            <a:extLst>
              <a:ext uri="{FF2B5EF4-FFF2-40B4-BE49-F238E27FC236}">
                <a16:creationId xmlns:a16="http://schemas.microsoft.com/office/drawing/2014/main" id="{5CB32007-9C61-43D6-BDDE-EC141C290ADB}"/>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24" name="Footer Placeholder 23">
            <a:extLst>
              <a:ext uri="{FF2B5EF4-FFF2-40B4-BE49-F238E27FC236}">
                <a16:creationId xmlns:a16="http://schemas.microsoft.com/office/drawing/2014/main" id="{9E73CE72-F658-4C9C-9C62-39F2515F88C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4703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37FB-6C19-4F98-88B5-8C63378B8B02}"/>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Declining-Balance Method </a:t>
            </a:r>
            <a:r>
              <a:rPr lang="en-US" sz="2400" dirty="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069975F5-8B1A-4084-B5A4-9EB54928F4A3}"/>
              </a:ext>
            </a:extLst>
          </p:cNvPr>
          <p:cNvSpPr>
            <a:spLocks noGrp="1"/>
          </p:cNvSpPr>
          <p:nvPr>
            <p:ph sz="quarter" idx="16"/>
          </p:nvPr>
        </p:nvSpPr>
        <p:spPr>
          <a:xfrm>
            <a:off x="304800" y="1828800"/>
            <a:ext cx="8534400" cy="736346"/>
          </a:xfrm>
        </p:spPr>
        <p:txBody>
          <a:bodyPr/>
          <a:lstStyle/>
          <a:p>
            <a:pPr>
              <a:spcBef>
                <a:spcPts val="500"/>
              </a:spcBef>
            </a:pPr>
            <a:r>
              <a:rPr lang="en-US" altLang="en-US" sz="2200" b="1" dirty="0"/>
              <a:t>Partial Year</a:t>
            </a:r>
          </a:p>
          <a:p>
            <a:pPr>
              <a:spcBef>
                <a:spcPts val="500"/>
              </a:spcBef>
            </a:pPr>
            <a:r>
              <a:rPr lang="en-US" altLang="en-US" sz="2200" dirty="0"/>
              <a:t>Assume the delivery truck was </a:t>
            </a:r>
            <a:r>
              <a:rPr lang="en-US" altLang="en-US" sz="2200" b="1" dirty="0"/>
              <a:t>purchased on April 1, 2020</a:t>
            </a:r>
            <a:r>
              <a:rPr lang="en-US" altLang="en-US" sz="2200" dirty="0"/>
              <a:t>.</a:t>
            </a:r>
          </a:p>
        </p:txBody>
      </p:sp>
      <p:graphicFrame>
        <p:nvGraphicFramePr>
          <p:cNvPr id="12" name="Content Placeholder 11" descr="Table is accessible to screenreaders"/>
          <p:cNvGraphicFramePr>
            <a:graphicFrameLocks noGrp="1"/>
          </p:cNvGraphicFramePr>
          <p:nvPr>
            <p:ph sz="quarter" idx="17"/>
            <p:extLst>
              <p:ext uri="{D42A27DB-BD31-4B8C-83A1-F6EECF244321}">
                <p14:modId xmlns:p14="http://schemas.microsoft.com/office/powerpoint/2010/main" val="19021086"/>
              </p:ext>
            </p:extLst>
          </p:nvPr>
        </p:nvGraphicFramePr>
        <p:xfrm>
          <a:off x="422482" y="2655425"/>
          <a:ext cx="8165021" cy="3587496"/>
        </p:xfrm>
        <a:graphic>
          <a:graphicData uri="http://schemas.openxmlformats.org/drawingml/2006/table">
            <a:tbl>
              <a:tblPr firstRow="1">
                <a:tableStyleId>{5C22544A-7EE6-4342-B048-85BDC9FD1C3A}</a:tableStyleId>
              </a:tblPr>
              <a:tblGrid>
                <a:gridCol w="592493">
                  <a:extLst>
                    <a:ext uri="{9D8B030D-6E8A-4147-A177-3AD203B41FA5}">
                      <a16:colId xmlns:a16="http://schemas.microsoft.com/office/drawing/2014/main" val="20000"/>
                    </a:ext>
                  </a:extLst>
                </a:gridCol>
                <a:gridCol w="1414956">
                  <a:extLst>
                    <a:ext uri="{9D8B030D-6E8A-4147-A177-3AD203B41FA5}">
                      <a16:colId xmlns:a16="http://schemas.microsoft.com/office/drawing/2014/main" val="20002"/>
                    </a:ext>
                  </a:extLst>
                </a:gridCol>
                <a:gridCol w="185991">
                  <a:extLst>
                    <a:ext uri="{9D8B030D-6E8A-4147-A177-3AD203B41FA5}">
                      <a16:colId xmlns:a16="http://schemas.microsoft.com/office/drawing/2014/main" val="20003"/>
                    </a:ext>
                  </a:extLst>
                </a:gridCol>
                <a:gridCol w="557561">
                  <a:extLst>
                    <a:ext uri="{9D8B030D-6E8A-4147-A177-3AD203B41FA5}">
                      <a16:colId xmlns:a16="http://schemas.microsoft.com/office/drawing/2014/main" val="20004"/>
                    </a:ext>
                  </a:extLst>
                </a:gridCol>
                <a:gridCol w="315824">
                  <a:extLst>
                    <a:ext uri="{9D8B030D-6E8A-4147-A177-3AD203B41FA5}">
                      <a16:colId xmlns:a16="http://schemas.microsoft.com/office/drawing/2014/main" val="20005"/>
                    </a:ext>
                  </a:extLst>
                </a:gridCol>
                <a:gridCol w="1509920">
                  <a:extLst>
                    <a:ext uri="{9D8B030D-6E8A-4147-A177-3AD203B41FA5}">
                      <a16:colId xmlns:a16="http://schemas.microsoft.com/office/drawing/2014/main" val="20006"/>
                    </a:ext>
                  </a:extLst>
                </a:gridCol>
                <a:gridCol w="127621">
                  <a:extLst>
                    <a:ext uri="{9D8B030D-6E8A-4147-A177-3AD203B41FA5}">
                      <a16:colId xmlns:a16="http://schemas.microsoft.com/office/drawing/2014/main" val="20007"/>
                    </a:ext>
                  </a:extLst>
                </a:gridCol>
                <a:gridCol w="765172">
                  <a:extLst>
                    <a:ext uri="{9D8B030D-6E8A-4147-A177-3AD203B41FA5}">
                      <a16:colId xmlns:a16="http://schemas.microsoft.com/office/drawing/2014/main" val="20008"/>
                    </a:ext>
                  </a:extLst>
                </a:gridCol>
                <a:gridCol w="196810">
                  <a:extLst>
                    <a:ext uri="{9D8B030D-6E8A-4147-A177-3AD203B41FA5}">
                      <a16:colId xmlns:a16="http://schemas.microsoft.com/office/drawing/2014/main" val="20009"/>
                    </a:ext>
                  </a:extLst>
                </a:gridCol>
                <a:gridCol w="962724">
                  <a:extLst>
                    <a:ext uri="{9D8B030D-6E8A-4147-A177-3AD203B41FA5}">
                      <a16:colId xmlns:a16="http://schemas.microsoft.com/office/drawing/2014/main" val="20010"/>
                    </a:ext>
                  </a:extLst>
                </a:gridCol>
                <a:gridCol w="1535949">
                  <a:extLst>
                    <a:ext uri="{9D8B030D-6E8A-4147-A177-3AD203B41FA5}">
                      <a16:colId xmlns:a16="http://schemas.microsoft.com/office/drawing/2014/main" val="20012"/>
                    </a:ext>
                  </a:extLst>
                </a:gridCol>
              </a:tblGrid>
              <a:tr h="828996">
                <a:tc>
                  <a:txBody>
                    <a:bodyPr/>
                    <a:lstStyle/>
                    <a:p>
                      <a:pPr algn="ctr" fontAlgn="b"/>
                      <a:r>
                        <a:rPr lang="en-US" sz="2000" b="1" u="none" strike="noStrike" dirty="0">
                          <a:solidFill>
                            <a:schemeClr val="tx1"/>
                          </a:solidFill>
                          <a:effectLst/>
                        </a:rPr>
                        <a:t>Year</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u="none" strike="noStrike" dirty="0">
                          <a:solidFill>
                            <a:schemeClr val="tx1"/>
                          </a:solidFill>
                          <a:effectLst/>
                        </a:rPr>
                        <a:t>Book Value</a:t>
                      </a:r>
                      <a:r>
                        <a:rPr lang="en-US" sz="2000" b="1" u="none" strike="noStrike" baseline="0" dirty="0">
                          <a:solidFill>
                            <a:schemeClr val="tx1"/>
                          </a:solidFill>
                          <a:effectLst/>
                        </a:rPr>
                        <a:t> Beg. of Year</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000" b="1" u="none" strike="noStrike" dirty="0">
                        <a:solidFill>
                          <a:schemeClr val="tx1"/>
                        </a:solidFill>
                        <a:effectLst/>
                      </a:endParaRPr>
                    </a:p>
                    <a:p>
                      <a:pPr algn="ctr" fontAlgn="b"/>
                      <a:r>
                        <a:rPr lang="en-US" sz="2000" b="1" u="none" strike="noStrike" dirty="0">
                          <a:solidFill>
                            <a:schemeClr val="tx1"/>
                          </a:solidFill>
                          <a:effectLst/>
                        </a:rPr>
                        <a:t>Rate</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u="none" strike="noStrike" dirty="0">
                          <a:solidFill>
                            <a:schemeClr val="tx1"/>
                          </a:solidFill>
                          <a:effectLst/>
                        </a:rPr>
                        <a:t>Annual </a:t>
                      </a:r>
                    </a:p>
                    <a:p>
                      <a:pPr algn="ctr" fontAlgn="b"/>
                      <a:r>
                        <a:rPr lang="en-US" sz="2000" b="1" u="none" strike="noStrike" dirty="0">
                          <a:solidFill>
                            <a:schemeClr val="tx1"/>
                          </a:solidFill>
                          <a:effectLst/>
                        </a:rPr>
                        <a:t>Depreciation </a:t>
                      </a:r>
                    </a:p>
                    <a:p>
                      <a:pPr algn="ctr" fontAlgn="b"/>
                      <a:r>
                        <a:rPr lang="en-US" sz="2000" b="1" u="none" strike="noStrike" dirty="0">
                          <a:solidFill>
                            <a:schemeClr val="tx1"/>
                          </a:solidFill>
                          <a:effectLst/>
                        </a:rPr>
                        <a:t>Expense</a:t>
                      </a:r>
                      <a:endParaRPr lang="en-US" sz="2000" b="1" i="0" u="none" strike="noStrike" dirty="0">
                        <a:solidFill>
                          <a:schemeClr val="tx1"/>
                        </a:solidFill>
                        <a:effectLst/>
                        <a:latin typeface="Calibri" panose="020F0502020204030204" pitchFamily="34" charset="0"/>
                      </a:endParaRPr>
                    </a:p>
                  </a:txBody>
                  <a:tcPr marL="4233" marR="4233" marT="9144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u="none" strike="noStrike" dirty="0">
                          <a:solidFill>
                            <a:schemeClr val="tx1"/>
                          </a:solidFill>
                          <a:effectLst/>
                        </a:rPr>
                        <a:t>×</a:t>
                      </a:r>
                      <a:endParaRPr lang="en-US" sz="2000" b="1" dirty="0">
                        <a:solidFill>
                          <a:schemeClr val="tx1"/>
                        </a:solidFill>
                      </a:endParaRPr>
                    </a:p>
                  </a:txBody>
                  <a:tcPr marL="4233" marR="4233" marT="4233"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rPr>
                        <a:t>Partial</a:t>
                      </a:r>
                    </a:p>
                    <a:p>
                      <a:pPr algn="ctr"/>
                      <a:r>
                        <a:rPr lang="en-US" sz="2000" b="1" dirty="0">
                          <a:solidFill>
                            <a:schemeClr val="tx1"/>
                          </a:solidFill>
                        </a:rPr>
                        <a:t>Year</a:t>
                      </a:r>
                    </a:p>
                  </a:txBody>
                  <a:tcPr marL="4233" marR="4233" marT="4233"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rPr>
                        <a:t>=</a:t>
                      </a:r>
                    </a:p>
                  </a:txBody>
                  <a:tcPr marL="4233" marR="4233" marT="4233"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i="0" u="none" strike="noStrike" dirty="0">
                          <a:solidFill>
                            <a:schemeClr val="tx1"/>
                          </a:solidFill>
                          <a:effectLst/>
                          <a:latin typeface="Calibri" panose="020F0502020204030204" pitchFamily="34" charset="0"/>
                        </a:rPr>
                        <a:t>Current</a:t>
                      </a:r>
                    </a:p>
                    <a:p>
                      <a:pPr algn="ctr" fontAlgn="b"/>
                      <a:r>
                        <a:rPr lang="en-US" sz="2000" b="1" i="0" u="none" strike="noStrike" dirty="0">
                          <a:solidFill>
                            <a:schemeClr val="tx1"/>
                          </a:solidFill>
                          <a:effectLst/>
                          <a:latin typeface="Calibri" panose="020F0502020204030204" pitchFamily="34" charset="0"/>
                        </a:rPr>
                        <a:t>Year</a:t>
                      </a:r>
                    </a:p>
                    <a:p>
                      <a:pPr algn="ctr" fontAlgn="b"/>
                      <a:r>
                        <a:rPr lang="en-US" sz="2000" b="1" i="0" u="none" strike="noStrike" dirty="0">
                          <a:solidFill>
                            <a:schemeClr val="tx1"/>
                          </a:solidFill>
                          <a:effectLst/>
                          <a:latin typeface="Calibri" panose="020F0502020204030204" pitchFamily="34" charset="0"/>
                        </a:rPr>
                        <a:t>Expense</a:t>
                      </a: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u="none" strike="noStrike" dirty="0">
                          <a:solidFill>
                            <a:schemeClr val="tx1"/>
                          </a:solidFill>
                          <a:effectLst/>
                        </a:rPr>
                        <a:t>Accumulated </a:t>
                      </a:r>
                    </a:p>
                    <a:p>
                      <a:pPr algn="ctr" fontAlgn="b"/>
                      <a:r>
                        <a:rPr lang="en-US" sz="2000" b="1" u="none" strike="noStrike" dirty="0">
                          <a:solidFill>
                            <a:schemeClr val="tx1"/>
                          </a:solidFill>
                          <a:effectLst/>
                        </a:rPr>
                        <a:t>Depreciation</a:t>
                      </a:r>
                      <a:endParaRPr lang="en-US" sz="2000" b="1" i="0" u="none" strike="noStrike" dirty="0">
                        <a:solidFill>
                          <a:schemeClr val="tx1"/>
                        </a:solidFill>
                        <a:effectLst/>
                        <a:latin typeface="Calibri" panose="020F0502020204030204" pitchFamily="34" charset="0"/>
                      </a:endParaRPr>
                    </a:p>
                  </a:txBody>
                  <a:tcPr marL="4233" marR="4233" marT="4233"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057">
                <a:tc>
                  <a:txBody>
                    <a:bodyPr/>
                    <a:lstStyle/>
                    <a:p>
                      <a:pPr algn="ctr" fontAlgn="b"/>
                      <a:r>
                        <a:rPr lang="en-US" sz="2000" u="none" strike="noStrike" dirty="0">
                          <a:effectLst/>
                        </a:rPr>
                        <a:t>2020</a:t>
                      </a:r>
                      <a:endParaRPr lang="en-US" sz="2000" b="0" i="0" u="none" strike="noStrike" dirty="0">
                        <a:solidFill>
                          <a:srgbClr val="000000"/>
                        </a:solidFill>
                        <a:effectLst/>
                        <a:latin typeface="Calibri" panose="020F0502020204030204" pitchFamily="34" charset="0"/>
                      </a:endParaRPr>
                    </a:p>
                  </a:txBody>
                  <a:tcPr marL="4233" marR="4233"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$13,000</a:t>
                      </a:r>
                      <a:endParaRPr lang="en-US" sz="2000" b="0" i="0" u="none" strike="noStrike" dirty="0">
                        <a:solidFill>
                          <a:srgbClr val="000000"/>
                        </a:solidFill>
                        <a:effectLst/>
                        <a:latin typeface="Calibri" panose="020F0502020204030204" pitchFamily="34" charset="0"/>
                      </a:endParaRPr>
                    </a:p>
                  </a:txBody>
                  <a:tcPr marL="4233" marR="274320"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000" b="1" u="none" strike="noStrike" dirty="0">
                          <a:effectLst/>
                        </a:rPr>
                        <a:t>×</a:t>
                      </a:r>
                      <a:endParaRPr lang="en-US" sz="2000" b="0" i="0" u="none" strike="noStrike" dirty="0">
                        <a:solidFill>
                          <a:srgbClr val="000000"/>
                        </a:solidFill>
                        <a:effectLst/>
                        <a:latin typeface="Calibri" panose="020F0502020204030204" pitchFamily="34" charset="0"/>
                      </a:endParaRP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9144"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a:t>
                      </a: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$5,200</a:t>
                      </a:r>
                      <a:endParaRPr lang="en-US" sz="2000" b="0" i="0" u="none" strike="noStrike" dirty="0">
                        <a:solidFill>
                          <a:schemeClr val="tx1"/>
                        </a:solidFill>
                        <a:effectLst/>
                        <a:latin typeface="Calibri" panose="020F0502020204030204" pitchFamily="34" charset="0"/>
                      </a:endParaRPr>
                    </a:p>
                  </a:txBody>
                  <a:tcPr marL="4233" marR="365760"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000" b="1" u="none" strike="noStrike" dirty="0">
                          <a:effectLst/>
                        </a:rPr>
                        <a:t>×</a:t>
                      </a:r>
                      <a:endParaRPr lang="en-US" sz="2000" b="0" i="0" u="none" strike="noStrike" dirty="0">
                        <a:solidFill>
                          <a:srgbClr val="000000"/>
                        </a:solidFill>
                        <a:effectLst/>
                        <a:latin typeface="Calibri" panose="020F0502020204030204" pitchFamily="34" charset="0"/>
                      </a:endParaRP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00" b="0" i="0" u="none" strike="noStrike" dirty="0">
                          <a:solidFill>
                            <a:schemeClr val="bg1"/>
                          </a:solidFill>
                          <a:effectLst/>
                          <a:latin typeface="Calibri" panose="020F0502020204030204" pitchFamily="34" charset="0"/>
                        </a:rPr>
                        <a:t>9 over 12</a:t>
                      </a:r>
                    </a:p>
                  </a:txBody>
                  <a:tcPr marL="4233" marR="4233"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000" b="0" i="0" u="none" strike="noStrike" dirty="0">
                          <a:solidFill>
                            <a:srgbClr val="000000"/>
                          </a:solidFill>
                          <a:effectLst/>
                          <a:latin typeface="Calibri" panose="020F0502020204030204" pitchFamily="34" charset="0"/>
                        </a:rPr>
                        <a:t>=</a:t>
                      </a:r>
                    </a:p>
                  </a:txBody>
                  <a:tcPr marL="4233" marR="4233" marB="27432"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$ 3,900</a:t>
                      </a:r>
                    </a:p>
                  </a:txBody>
                  <a:tcPr marL="4233" marR="36576"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$ 3,900</a:t>
                      </a:r>
                      <a:endParaRPr lang="en-US" sz="2000" b="0" i="0" u="none" strike="noStrike" dirty="0">
                        <a:solidFill>
                          <a:srgbClr val="000000"/>
                        </a:solidFill>
                        <a:effectLst/>
                        <a:latin typeface="Calibri" panose="020F0502020204030204" pitchFamily="34" charset="0"/>
                      </a:endParaRPr>
                    </a:p>
                  </a:txBody>
                  <a:tcPr marL="4233" marR="365760"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3240">
                <a:tc>
                  <a:txBody>
                    <a:bodyPr/>
                    <a:lstStyle/>
                    <a:p>
                      <a:pPr algn="ctr" fontAlgn="b"/>
                      <a:r>
                        <a:rPr lang="en-US" sz="2000" u="none" strike="noStrike" dirty="0">
                          <a:effectLst/>
                        </a:rPr>
                        <a:t>2021</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9,100</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3,640</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3,640</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7,540</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3240">
                <a:tc>
                  <a:txBody>
                    <a:bodyPr/>
                    <a:lstStyle/>
                    <a:p>
                      <a:pPr algn="ctr" fontAlgn="b"/>
                      <a:r>
                        <a:rPr lang="en-US" sz="2000" u="none" strike="noStrike" dirty="0">
                          <a:effectLst/>
                        </a:rPr>
                        <a:t>2022</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5,460</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2,184</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2,184</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9,724</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3240">
                <a:tc>
                  <a:txBody>
                    <a:bodyPr/>
                    <a:lstStyle/>
                    <a:p>
                      <a:pPr algn="ctr" fontAlgn="b"/>
                      <a:r>
                        <a:rPr lang="en-US" sz="2000" u="none" strike="noStrike" dirty="0">
                          <a:effectLst/>
                        </a:rPr>
                        <a:t>2023</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3,276</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1,310</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1,310</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11,034</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3240">
                <a:tc>
                  <a:txBody>
                    <a:bodyPr/>
                    <a:lstStyle/>
                    <a:p>
                      <a:pPr algn="ctr" fontAlgn="b"/>
                      <a:r>
                        <a:rPr lang="en-US" sz="2000" u="none" strike="noStrike" dirty="0">
                          <a:effectLst/>
                        </a:rPr>
                        <a:t>2024</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1,966</a:t>
                      </a:r>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u="none" strike="noStrike" dirty="0">
                          <a:solidFill>
                            <a:schemeClr val="tx1"/>
                          </a:solidFill>
                          <a:effectLst/>
                        </a:rPr>
                        <a:t>786</a:t>
                      </a:r>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786</a:t>
                      </a:r>
                    </a:p>
                  </a:txBody>
                  <a:tcPr marL="4233" marR="36576"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rPr>
                        <a:t>11,820</a:t>
                      </a:r>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3240">
                <a:tc>
                  <a:txBody>
                    <a:bodyPr/>
                    <a:lstStyle/>
                    <a:p>
                      <a:pPr algn="ctr" fontAlgn="b"/>
                      <a:r>
                        <a:rPr lang="en-US" sz="2000" b="0" i="0" u="none" strike="noStrike" dirty="0">
                          <a:solidFill>
                            <a:srgbClr val="000000"/>
                          </a:solidFill>
                          <a:effectLst/>
                          <a:latin typeface="Calibri" panose="020F0502020204030204" pitchFamily="34" charset="0"/>
                        </a:rPr>
                        <a:t>2025</a:t>
                      </a: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1,180</a:t>
                      </a: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2000" b="1" u="none" strike="noStrike" dirty="0">
                          <a:effectLst/>
                        </a:rPr>
                        <a:t>×</a:t>
                      </a:r>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40</a:t>
                      </a: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a:t>
                      </a: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chemeClr val="tx1"/>
                          </a:solidFill>
                          <a:effectLst/>
                          <a:latin typeface="Calibri" panose="020F0502020204030204" pitchFamily="34" charset="0"/>
                        </a:rPr>
                        <a:t>472</a:t>
                      </a: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000" b="1" i="0" u="none" strike="noStrike" dirty="0">
                          <a:solidFill>
                            <a:schemeClr val="accent2"/>
                          </a:solidFill>
                          <a:effectLst/>
                          <a:latin typeface="Calibri" panose="020F0502020204030204" pitchFamily="34" charset="0"/>
                        </a:rPr>
                        <a:t>Plug</a:t>
                      </a: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1" i="0" u="none" strike="noStrike" dirty="0">
                          <a:solidFill>
                            <a:schemeClr val="accent2"/>
                          </a:solidFill>
                          <a:effectLst/>
                          <a:latin typeface="Calibri" panose="020F0502020204030204" pitchFamily="34" charset="0"/>
                        </a:rPr>
                        <a:t>180</a:t>
                      </a:r>
                    </a:p>
                  </a:txBody>
                  <a:tcPr marL="4233" marR="36576"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12,000</a:t>
                      </a: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3240">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18288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000" b="0" i="0" u="none" strike="noStrike" dirty="0">
                        <a:solidFill>
                          <a:schemeClr val="tx1"/>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000" b="0" i="0" u="none" strike="noStrike" dirty="0">
                          <a:solidFill>
                            <a:srgbClr val="000000"/>
                          </a:solidFill>
                          <a:effectLst/>
                          <a:latin typeface="Calibri" panose="020F0502020204030204" pitchFamily="34" charset="0"/>
                        </a:rPr>
                        <a:t>$12,000</a:t>
                      </a:r>
                    </a:p>
                  </a:txBody>
                  <a:tcPr marL="4233" marR="36576" marT="27432" marB="27432"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36576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13" name="Content Placeholder 12" descr="Image description is in table cell"/>
          <p:cNvGraphicFramePr>
            <a:graphicFrameLocks noGrp="1" noChangeAspect="1"/>
          </p:cNvGraphicFramePr>
          <p:nvPr>
            <p:ph sz="quarter" idx="18"/>
            <p:extLst>
              <p:ext uri="{D42A27DB-BD31-4B8C-83A1-F6EECF244321}">
                <p14:modId xmlns:p14="http://schemas.microsoft.com/office/powerpoint/2010/main" val="1943217173"/>
              </p:ext>
            </p:extLst>
          </p:nvPr>
        </p:nvGraphicFramePr>
        <p:xfrm>
          <a:off x="5512019" y="3711363"/>
          <a:ext cx="197293" cy="381683"/>
        </p:xfrm>
        <a:graphic>
          <a:graphicData uri="http://schemas.openxmlformats.org/presentationml/2006/ole">
            <mc:AlternateContent xmlns:mc="http://schemas.openxmlformats.org/markup-compatibility/2006">
              <mc:Choice xmlns:v="urn:schemas-microsoft-com:vml" Requires="v">
                <p:oleObj spid="_x0000_s12409"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5512019" y="3711363"/>
                        <a:ext cx="197293" cy="381683"/>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D80DA09D-4E91-478C-A7D8-8D387A1B791B}"/>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6" name="Footer Placeholder 5">
            <a:extLst>
              <a:ext uri="{FF2B5EF4-FFF2-40B4-BE49-F238E27FC236}">
                <a16:creationId xmlns:a16="http://schemas.microsoft.com/office/drawing/2014/main" id="{EB471C03-28D7-4B8A-8A52-E2300BC2277B}"/>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542580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338A-C92C-46EC-A599-E61C5DED5205}"/>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Comparison of Depreciation Methods</a:t>
            </a:r>
            <a:endParaRPr lang="en-US" dirty="0"/>
          </a:p>
        </p:txBody>
      </p:sp>
      <p:pic>
        <p:nvPicPr>
          <p:cNvPr id="8" name="Content Placeholder 7" descr="A line graph shows the patterns of depreciation expense. The horizontal axis shows the year, ranging from 2020 to 2024 in increments of 1. The vertical axis shows depreciation expense, ranging from 0 to $5,000 in increments of 1,000. The straight-line graph is a horizontal line at y = $2,400. The graph for declining-balance falls from (2020, 5,000) to (2024, 500). The graph for units-of-activity is plotted through the following points (2020, 1,500), (2021, 3,500), (2022, 2,400), (2023, 3,000), and (2024, 1,000). All values are approximated.">
            <a:extLst>
              <a:ext uri="{FF2B5EF4-FFF2-40B4-BE49-F238E27FC236}">
                <a16:creationId xmlns:a16="http://schemas.microsoft.com/office/drawing/2014/main" id="{F05B7087-F3A6-4381-88AB-5C45F577167B}"/>
              </a:ext>
            </a:extLst>
          </p:cNvPr>
          <p:cNvPicPr>
            <a:picLocks noGrp="1" noChangeAspect="1"/>
          </p:cNvPicPr>
          <p:nvPr>
            <p:ph sz="quarter" idx="16"/>
          </p:nvPr>
        </p:nvPicPr>
        <p:blipFill>
          <a:blip r:embed="rId2"/>
          <a:stretch>
            <a:fillRect/>
          </a:stretch>
        </p:blipFill>
        <p:spPr>
          <a:xfrm>
            <a:off x="581224" y="1828800"/>
            <a:ext cx="3561951" cy="2743200"/>
          </a:xfrm>
          <a:prstGeom prst="rect">
            <a:avLst/>
          </a:prstGeom>
        </p:spPr>
      </p:pic>
      <p:graphicFrame>
        <p:nvGraphicFramePr>
          <p:cNvPr id="9" name="Content Placeholder 8" descr="Table is accessible to screenreaders">
            <a:extLst>
              <a:ext uri="{FF2B5EF4-FFF2-40B4-BE49-F238E27FC236}">
                <a16:creationId xmlns:a16="http://schemas.microsoft.com/office/drawing/2014/main" id="{FACA394B-A00B-41E1-AD33-A57446F3D9C4}"/>
              </a:ext>
            </a:extLst>
          </p:cNvPr>
          <p:cNvGraphicFramePr>
            <a:graphicFrameLocks noGrp="1"/>
          </p:cNvGraphicFramePr>
          <p:nvPr>
            <p:ph sz="quarter" idx="17"/>
            <p:extLst>
              <p:ext uri="{D42A27DB-BD31-4B8C-83A1-F6EECF244321}">
                <p14:modId xmlns:p14="http://schemas.microsoft.com/office/powerpoint/2010/main" val="3735455525"/>
              </p:ext>
            </p:extLst>
          </p:nvPr>
        </p:nvGraphicFramePr>
        <p:xfrm>
          <a:off x="4724400" y="1828800"/>
          <a:ext cx="4114803" cy="2685626"/>
        </p:xfrm>
        <a:graphic>
          <a:graphicData uri="http://schemas.openxmlformats.org/drawingml/2006/table">
            <a:tbl>
              <a:tblPr firstRow="1" bandRow="1">
                <a:tableStyleId>{5C22544A-7EE6-4342-B048-85BDC9FD1C3A}</a:tableStyleId>
              </a:tblPr>
              <a:tblGrid>
                <a:gridCol w="587829">
                  <a:extLst>
                    <a:ext uri="{9D8B030D-6E8A-4147-A177-3AD203B41FA5}">
                      <a16:colId xmlns:a16="http://schemas.microsoft.com/office/drawing/2014/main" val="4070056466"/>
                    </a:ext>
                  </a:extLst>
                </a:gridCol>
                <a:gridCol w="174171">
                  <a:extLst>
                    <a:ext uri="{9D8B030D-6E8A-4147-A177-3AD203B41FA5}">
                      <a16:colId xmlns:a16="http://schemas.microsoft.com/office/drawing/2014/main" val="1009157236"/>
                    </a:ext>
                  </a:extLst>
                </a:gridCol>
                <a:gridCol w="1001487">
                  <a:extLst>
                    <a:ext uri="{9D8B030D-6E8A-4147-A177-3AD203B41FA5}">
                      <a16:colId xmlns:a16="http://schemas.microsoft.com/office/drawing/2014/main" val="821386722"/>
                    </a:ext>
                  </a:extLst>
                </a:gridCol>
                <a:gridCol w="141513">
                  <a:extLst>
                    <a:ext uri="{9D8B030D-6E8A-4147-A177-3AD203B41FA5}">
                      <a16:colId xmlns:a16="http://schemas.microsoft.com/office/drawing/2014/main" val="3769474973"/>
                    </a:ext>
                  </a:extLst>
                </a:gridCol>
                <a:gridCol w="914400">
                  <a:extLst>
                    <a:ext uri="{9D8B030D-6E8A-4147-A177-3AD203B41FA5}">
                      <a16:colId xmlns:a16="http://schemas.microsoft.com/office/drawing/2014/main" val="1133037182"/>
                    </a:ext>
                  </a:extLst>
                </a:gridCol>
                <a:gridCol w="153611">
                  <a:extLst>
                    <a:ext uri="{9D8B030D-6E8A-4147-A177-3AD203B41FA5}">
                      <a16:colId xmlns:a16="http://schemas.microsoft.com/office/drawing/2014/main" val="2423686535"/>
                    </a:ext>
                  </a:extLst>
                </a:gridCol>
                <a:gridCol w="1141792">
                  <a:extLst>
                    <a:ext uri="{9D8B030D-6E8A-4147-A177-3AD203B41FA5}">
                      <a16:colId xmlns:a16="http://schemas.microsoft.com/office/drawing/2014/main" val="2996764531"/>
                    </a:ext>
                  </a:extLst>
                </a:gridCol>
              </a:tblGrid>
              <a:tr h="370840">
                <a:tc>
                  <a:txBody>
                    <a:bodyPr/>
                    <a:lstStyle/>
                    <a:p>
                      <a:pPr algn="ctr" fontAlgn="b"/>
                      <a:r>
                        <a:rPr lang="en-US" sz="1800" b="1" u="none" strike="noStrike" baseline="0" dirty="0">
                          <a:solidFill>
                            <a:schemeClr val="tx1"/>
                          </a:solidFill>
                          <a:effectLst/>
                          <a:latin typeface="Calibri" panose="020F0502020204030204" pitchFamily="34" charset="0"/>
                        </a:rPr>
                        <a:t>Year</a:t>
                      </a:r>
                      <a:endParaRPr lang="en-US" sz="1800" b="1"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 b="1" i="0" u="none" strike="noStrike" baseline="0" dirty="0">
                          <a:solidFill>
                            <a:schemeClr val="tx1"/>
                          </a:solidFill>
                          <a:effectLst/>
                          <a:latin typeface="Calibri" panose="020F0502020204030204" pitchFamily="34" charset="0"/>
                        </a:rPr>
                        <a:t>.</a:t>
                      </a: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Straight-Line</a:t>
                      </a:r>
                      <a:endParaRPr lang="en-US" sz="1800" b="1"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 b="1" i="0" u="none" strike="noStrike" baseline="0" dirty="0">
                          <a:solidFill>
                            <a:schemeClr val="tx1"/>
                          </a:solidFill>
                          <a:effectLst/>
                          <a:latin typeface="Calibri" panose="020F0502020204030204" pitchFamily="34" charset="0"/>
                        </a:rPr>
                        <a:t>.</a:t>
                      </a: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Units-of-Activity</a:t>
                      </a:r>
                      <a:endParaRPr lang="en-US" sz="1800" b="1"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 b="1" i="0" u="none" strike="noStrike" baseline="0" dirty="0">
                          <a:solidFill>
                            <a:schemeClr val="tx1"/>
                          </a:solidFill>
                          <a:effectLst/>
                          <a:latin typeface="Calibri" panose="020F0502020204030204" pitchFamily="34" charset="0"/>
                        </a:rPr>
                        <a:t>.</a:t>
                      </a: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800" b="1" u="none" strike="noStrike" baseline="0" dirty="0">
                          <a:solidFill>
                            <a:schemeClr val="tx1"/>
                          </a:solidFill>
                          <a:effectLst/>
                          <a:latin typeface="Calibri" panose="020F0502020204030204" pitchFamily="34" charset="0"/>
                        </a:rPr>
                        <a:t>Declining- </a:t>
                      </a:r>
                    </a:p>
                    <a:p>
                      <a:pPr algn="ctr" fontAlgn="b"/>
                      <a:r>
                        <a:rPr lang="en-US" sz="1800" b="1" u="none" strike="noStrike" baseline="0" dirty="0">
                          <a:solidFill>
                            <a:schemeClr val="tx1"/>
                          </a:solidFill>
                          <a:effectLst/>
                          <a:latin typeface="Calibri" panose="020F0502020204030204" pitchFamily="34" charset="0"/>
                        </a:rPr>
                        <a:t>Balance</a:t>
                      </a:r>
                      <a:endParaRPr lang="en-US" sz="1800" b="1" i="0" u="none" strike="noStrike" baseline="0" dirty="0">
                        <a:solidFill>
                          <a:schemeClr val="tx1"/>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4585484"/>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2020</a:t>
                      </a:r>
                      <a:endParaRPr lang="en-US" sz="1800" b="0"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  2,400</a:t>
                      </a:r>
                      <a:endParaRPr lang="en-US" sz="1800" b="0"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  1,800</a:t>
                      </a:r>
                      <a:endParaRPr lang="en-US" sz="1800" b="0" i="0" u="none" strike="noStrike" baseline="0" dirty="0">
                        <a:solidFill>
                          <a:schemeClr val="tx1"/>
                        </a:solidFill>
                        <a:effectLst/>
                        <a:latin typeface="Calibri" panose="020F0502020204030204" pitchFamily="34" charset="0"/>
                      </a:endParaRPr>
                    </a:p>
                  </a:txBody>
                  <a:tcPr marL="4233" marR="4233" marT="4233"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  5,200</a:t>
                      </a:r>
                      <a:endParaRPr lang="en-US" sz="1800" b="0" i="0" u="none" strike="noStrike" baseline="0" dirty="0">
                        <a:solidFill>
                          <a:schemeClr val="tx1"/>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307565556"/>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2021</a:t>
                      </a:r>
                      <a:endParaRPr lang="en-US" sz="1800" b="0"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3,600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3,120</a:t>
                      </a:r>
                      <a:endParaRPr lang="en-US" sz="1800" b="0" i="0" u="none" strike="noStrike" baseline="0" dirty="0">
                        <a:solidFill>
                          <a:schemeClr val="tx1"/>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041745146"/>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2022</a:t>
                      </a:r>
                      <a:endParaRPr lang="en-US" sz="1800" b="0"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1,872</a:t>
                      </a:r>
                      <a:endParaRPr lang="en-US" sz="1800" b="0" i="0" u="none" strike="noStrike" baseline="0" dirty="0">
                        <a:solidFill>
                          <a:schemeClr val="tx1"/>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619430687"/>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2023</a:t>
                      </a:r>
                      <a:endParaRPr lang="en-US" sz="1800" b="0"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2,400</a:t>
                      </a:r>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mpd="sng">
                      <a:noFill/>
                    </a:ln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mpd="sng">
                      <a:noFill/>
                    </a:ln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3,000</a:t>
                      </a:r>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mpd="sng">
                      <a:noFill/>
                    </a:ln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mpd="sng">
                      <a:noFill/>
                    </a:lnB>
                    <a:solidFill>
                      <a:schemeClr val="bg1"/>
                    </a:solidFill>
                  </a:tcPr>
                </a:tc>
                <a:tc>
                  <a:txBody>
                    <a:bodyPr/>
                    <a:lstStyle/>
                    <a:p>
                      <a:pPr algn="r" fontAlgn="b"/>
                      <a:r>
                        <a:rPr lang="en-US" sz="1800" u="none" strike="noStrike" baseline="0" dirty="0">
                          <a:solidFill>
                            <a:schemeClr val="tx1"/>
                          </a:solidFill>
                          <a:effectLst/>
                          <a:latin typeface="Calibri" panose="020F0502020204030204" pitchFamily="34" charset="0"/>
                        </a:rPr>
                        <a:t>1,123</a:t>
                      </a:r>
                      <a:endParaRPr lang="en-US" sz="1800" b="0" i="0" u="none" strike="noStrike" baseline="0" dirty="0">
                        <a:solidFill>
                          <a:schemeClr val="tx1"/>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B w="12700" cmpd="sng">
                      <a:noFill/>
                    </a:lnB>
                    <a:solidFill>
                      <a:schemeClr val="bg1"/>
                    </a:solidFill>
                  </a:tcPr>
                </a:tc>
                <a:extLst>
                  <a:ext uri="{0D108BD9-81ED-4DB2-BD59-A6C34878D82A}">
                    <a16:rowId xmlns:a16="http://schemas.microsoft.com/office/drawing/2014/main" val="879720477"/>
                  </a:ext>
                </a:extLst>
              </a:tr>
              <a:tr h="370840">
                <a:tc>
                  <a:txBody>
                    <a:bodyPr/>
                    <a:lstStyle/>
                    <a:p>
                      <a:pPr algn="ctr" fontAlgn="b"/>
                      <a:r>
                        <a:rPr lang="en-US" sz="1800" u="none" strike="noStrike" baseline="0" dirty="0">
                          <a:solidFill>
                            <a:schemeClr val="tx1"/>
                          </a:solidFill>
                          <a:effectLst/>
                          <a:latin typeface="Calibri" panose="020F0502020204030204" pitchFamily="34" charset="0"/>
                        </a:rPr>
                        <a:t>2024</a:t>
                      </a:r>
                      <a:endParaRPr lang="en-US" sz="1800" b="0"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lnR w="12700" cmpd="sng">
                      <a:noFill/>
                    </a:lnR>
                    <a:solidFill>
                      <a:schemeClr val="bg1"/>
                    </a:solidFill>
                  </a:tcPr>
                </a:tc>
                <a:tc>
                  <a:txBody>
                    <a:bodyPr/>
                    <a:lstStyle/>
                    <a:p>
                      <a:pPr algn="r" fontAlgn="b"/>
                      <a:r>
                        <a:rPr lang="en-US" sz="1800" u="sng" strike="noStrike" baseline="0" dirty="0">
                          <a:solidFill>
                            <a:schemeClr val="tx1"/>
                          </a:solidFill>
                          <a:effectLst/>
                          <a:latin typeface="Calibri" panose="020F0502020204030204" pitchFamily="34" charset="0"/>
                        </a:rPr>
                        <a:t>    2,400</a:t>
                      </a:r>
                      <a:endParaRPr lang="en-US" sz="1800" b="0" i="0" u="sng" strike="noStrike" baseline="0" dirty="0">
                        <a:solidFill>
                          <a:schemeClr val="tx1"/>
                        </a:solidFill>
                        <a:effectLst/>
                        <a:latin typeface="Calibri" panose="020F0502020204030204" pitchFamily="34" charset="0"/>
                      </a:endParaRPr>
                    </a:p>
                  </a:txBody>
                  <a:tcPr marL="4233" marR="4233"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800" b="0" i="0" u="sng" strike="noStrike" baseline="0" dirty="0">
                        <a:solidFill>
                          <a:schemeClr val="tx1"/>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n-US" sz="1800" u="sng" strike="noStrike" baseline="0" dirty="0">
                          <a:solidFill>
                            <a:schemeClr val="tx1"/>
                          </a:solidFill>
                          <a:effectLst/>
                          <a:latin typeface="Calibri" panose="020F0502020204030204" pitchFamily="34" charset="0"/>
                        </a:rPr>
                        <a:t>     1,200</a:t>
                      </a:r>
                      <a:endParaRPr lang="en-US" sz="1800" b="0" i="0" u="sng" strike="noStrike" baseline="0" dirty="0">
                        <a:solidFill>
                          <a:schemeClr val="tx1"/>
                        </a:solidFill>
                        <a:effectLst/>
                        <a:latin typeface="Calibri" panose="020F0502020204030204" pitchFamily="34" charset="0"/>
                      </a:endParaRPr>
                    </a:p>
                  </a:txBody>
                  <a:tcPr marL="4233" marR="4233"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800" b="0" i="0" u="sng" strike="noStrike" baseline="0" dirty="0">
                        <a:solidFill>
                          <a:schemeClr val="tx1"/>
                        </a:solidFill>
                        <a:effectLst/>
                        <a:latin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n-US" sz="1800" u="sng" strike="noStrike" baseline="0" dirty="0">
                          <a:solidFill>
                            <a:schemeClr val="tx1"/>
                          </a:solidFill>
                          <a:effectLst/>
                          <a:latin typeface="Calibri" panose="020F0502020204030204" pitchFamily="34" charset="0"/>
                        </a:rPr>
                        <a:t>       685</a:t>
                      </a:r>
                      <a:endParaRPr lang="en-US" sz="1800" b="0" i="0" u="sng" strike="noStrike" baseline="0" dirty="0">
                        <a:solidFill>
                          <a:schemeClr val="tx1"/>
                        </a:solidFill>
                        <a:effectLst/>
                        <a:latin typeface="Calibri" panose="020F0502020204030204" pitchFamily="34" charset="0"/>
                      </a:endParaRPr>
                    </a:p>
                  </a:txBody>
                  <a:tcPr marL="4233" marR="4233" marT="4233"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0779199"/>
                  </a:ext>
                </a:extLst>
              </a:tr>
              <a:tr h="183727">
                <a:tc>
                  <a:txBody>
                    <a:bodyPr/>
                    <a:lstStyle/>
                    <a:p>
                      <a:pPr algn="ctr" fontAlgn="b"/>
                      <a:endParaRPr lang="en-US" sz="1800" b="0" i="0" u="none" strike="noStrike" baseline="0" dirty="0">
                        <a:solidFill>
                          <a:schemeClr val="tx1"/>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4233" marR="4233" marT="4233" marB="0"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800" b="1" u="dbl" strike="noStrike" baseline="0" dirty="0">
                          <a:solidFill>
                            <a:schemeClr val="accent2"/>
                          </a:solidFill>
                          <a:effectLst/>
                          <a:uFill>
                            <a:solidFill>
                              <a:schemeClr val="tx1"/>
                            </a:solidFill>
                          </a:uFill>
                          <a:latin typeface="Calibri" panose="020F0502020204030204" pitchFamily="34" charset="0"/>
                        </a:rPr>
                        <a:t>$12,000</a:t>
                      </a:r>
                      <a:endParaRPr lang="en-US" sz="1800" b="1" i="0" u="dbl" strike="noStrike" baseline="0" dirty="0">
                        <a:solidFill>
                          <a:schemeClr val="accent2"/>
                        </a:solidFill>
                        <a:effectLst/>
                        <a:uFill>
                          <a:solidFill>
                            <a:schemeClr val="tx1"/>
                          </a:solidFill>
                        </a:uFill>
                        <a:latin typeface="Calibri" panose="020F0502020204030204" pitchFamily="34" charset="0"/>
                      </a:endParaRPr>
                    </a:p>
                  </a:txBody>
                  <a:tcPr marL="4233" marR="4233" marT="4233"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1" i="0" u="dbl" strike="noStrike" baseline="0" dirty="0">
                        <a:solidFill>
                          <a:schemeClr val="accent2"/>
                        </a:solidFill>
                        <a:effectLst/>
                        <a:uFill>
                          <a:solidFill>
                            <a:schemeClr val="tx1"/>
                          </a:solidFill>
                        </a:uFill>
                        <a:latin typeface="Calibri" panose="020F0502020204030204" pitchFamily="34" charset="0"/>
                      </a:endParaRPr>
                    </a:p>
                  </a:txBody>
                  <a:tcPr marL="4233" marR="4233" marT="4233" marB="0" anchor="b">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800" b="1" u="dbl" strike="noStrike" baseline="0" dirty="0">
                          <a:solidFill>
                            <a:schemeClr val="accent2"/>
                          </a:solidFill>
                          <a:effectLst/>
                          <a:uFill>
                            <a:solidFill>
                              <a:schemeClr val="tx1"/>
                            </a:solidFill>
                          </a:uFill>
                          <a:latin typeface="Calibri" panose="020F0502020204030204" pitchFamily="34" charset="0"/>
                        </a:rPr>
                        <a:t>$12,000</a:t>
                      </a:r>
                      <a:endParaRPr lang="en-US" sz="1800" b="1" i="0" u="dbl" strike="noStrike" baseline="0" dirty="0">
                        <a:solidFill>
                          <a:schemeClr val="accent2"/>
                        </a:solidFill>
                        <a:effectLst/>
                        <a:uFill>
                          <a:solidFill>
                            <a:schemeClr val="tx1"/>
                          </a:solidFill>
                        </a:uFill>
                        <a:latin typeface="Calibri" panose="020F0502020204030204" pitchFamily="34" charset="0"/>
                      </a:endParaRPr>
                    </a:p>
                  </a:txBody>
                  <a:tcPr marL="4233" marR="4233" marT="4233"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800" b="1" i="0" u="dbl" strike="noStrike" baseline="0" dirty="0">
                        <a:solidFill>
                          <a:schemeClr val="accent2"/>
                        </a:solidFill>
                        <a:effectLst/>
                        <a:uFill>
                          <a:solidFill>
                            <a:schemeClr val="tx1"/>
                          </a:solidFill>
                        </a:uFill>
                        <a:latin typeface="Calibri" panose="020F0502020204030204" pitchFamily="34" charset="0"/>
                      </a:endParaRPr>
                    </a:p>
                  </a:txBody>
                  <a:tcPr marL="4233" marR="4233" marT="4233" marB="0" anchor="b">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800" b="1" u="dbl" strike="noStrike" baseline="0" dirty="0">
                          <a:solidFill>
                            <a:schemeClr val="accent2"/>
                          </a:solidFill>
                          <a:effectLst/>
                          <a:uFill>
                            <a:solidFill>
                              <a:schemeClr val="tx1"/>
                            </a:solidFill>
                          </a:uFill>
                          <a:latin typeface="Calibri" panose="020F0502020204030204" pitchFamily="34" charset="0"/>
                        </a:rPr>
                        <a:t>$12,000</a:t>
                      </a:r>
                      <a:endParaRPr lang="en-US" sz="1800" b="1" i="0" u="dbl" strike="noStrike" baseline="0" dirty="0">
                        <a:solidFill>
                          <a:schemeClr val="accent2"/>
                        </a:solidFill>
                        <a:effectLst/>
                        <a:uFill>
                          <a:solidFill>
                            <a:schemeClr val="tx1"/>
                          </a:solidFill>
                        </a:uFill>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284840"/>
                  </a:ext>
                </a:extLst>
              </a:tr>
            </a:tbl>
          </a:graphicData>
        </a:graphic>
      </p:graphicFrame>
      <p:sp>
        <p:nvSpPr>
          <p:cNvPr id="5" name="Content Placeholder 4">
            <a:extLst>
              <a:ext uri="{FF2B5EF4-FFF2-40B4-BE49-F238E27FC236}">
                <a16:creationId xmlns:a16="http://schemas.microsoft.com/office/drawing/2014/main" id="{F217884A-AD00-4BC5-915A-8A157FB73F63}"/>
              </a:ext>
            </a:extLst>
          </p:cNvPr>
          <p:cNvSpPr>
            <a:spLocks noGrp="1"/>
          </p:cNvSpPr>
          <p:nvPr>
            <p:ph sz="quarter" idx="18"/>
          </p:nvPr>
        </p:nvSpPr>
        <p:spPr>
          <a:xfrm>
            <a:off x="304800" y="5029201"/>
            <a:ext cx="8458200" cy="1066800"/>
          </a:xfrm>
        </p:spPr>
        <p:txBody>
          <a:bodyPr/>
          <a:lstStyle/>
          <a:p>
            <a:r>
              <a:rPr lang="en-US" altLang="en-US" sz="2000" b="1" dirty="0"/>
              <a:t>Helpful Hint</a:t>
            </a:r>
          </a:p>
          <a:p>
            <a:r>
              <a:rPr lang="en-US" altLang="en-US" sz="2000" dirty="0"/>
              <a:t>Under any method, depreciation stops when the asset’s book value equals expected salvage value.</a:t>
            </a:r>
          </a:p>
        </p:txBody>
      </p:sp>
      <p:sp>
        <p:nvSpPr>
          <p:cNvPr id="6" name="Slide Number Placeholder 5">
            <a:extLst>
              <a:ext uri="{FF2B5EF4-FFF2-40B4-BE49-F238E27FC236}">
                <a16:creationId xmlns:a16="http://schemas.microsoft.com/office/drawing/2014/main" id="{F5CBD4CB-21D3-4F78-8CA8-FA33209606A9}"/>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id="{D9651505-6B00-4DAD-9AEC-3053F1EECE2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84197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5A6-D045-4E1F-B9F8-7C26B71DF6C7}"/>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Depreciation and Income Taxes</a:t>
            </a:r>
            <a:endParaRPr lang="en-US" dirty="0"/>
          </a:p>
        </p:txBody>
      </p:sp>
      <p:sp>
        <p:nvSpPr>
          <p:cNvPr id="3" name="Content Placeholder 2">
            <a:extLst>
              <a:ext uri="{FF2B5EF4-FFF2-40B4-BE49-F238E27FC236}">
                <a16:creationId xmlns:a16="http://schemas.microsoft.com/office/drawing/2014/main" id="{6844D94E-823F-4587-B2F1-E4EFF72F57BB}"/>
              </a:ext>
            </a:extLst>
          </p:cNvPr>
          <p:cNvSpPr>
            <a:spLocks noGrp="1"/>
          </p:cNvSpPr>
          <p:nvPr>
            <p:ph sz="quarter" idx="16"/>
          </p:nvPr>
        </p:nvSpPr>
        <p:spPr>
          <a:xfrm>
            <a:off x="304800" y="1828800"/>
            <a:ext cx="8534400" cy="3505200"/>
          </a:xfrm>
        </p:spPr>
        <p:txBody>
          <a:bodyPr/>
          <a:lstStyle/>
          <a:p>
            <a:pPr>
              <a:lnSpc>
                <a:spcPct val="100000"/>
              </a:lnSpc>
              <a:spcBef>
                <a:spcPts val="1200"/>
              </a:spcBef>
              <a:buClr>
                <a:srgbClr val="800000"/>
              </a:buClr>
              <a:buSzPct val="100000"/>
            </a:pPr>
            <a:r>
              <a:rPr lang="en-US" altLang="en-US" dirty="0"/>
              <a:t>I</a:t>
            </a:r>
            <a:r>
              <a:rPr lang="en-US" altLang="en-US" sz="100" dirty="0"/>
              <a:t> </a:t>
            </a:r>
            <a:r>
              <a:rPr lang="en-US" altLang="en-US" dirty="0"/>
              <a:t>R</a:t>
            </a:r>
            <a:r>
              <a:rPr lang="en-US" altLang="en-US" sz="100" dirty="0"/>
              <a:t> </a:t>
            </a:r>
            <a:r>
              <a:rPr lang="en-US" altLang="en-US" dirty="0"/>
              <a:t>S does not require taxpayer to use the same depreciation method on the tax return that is used in preparing financial statements.</a:t>
            </a:r>
          </a:p>
          <a:p>
            <a:pPr>
              <a:lnSpc>
                <a:spcPct val="100000"/>
              </a:lnSpc>
              <a:spcBef>
                <a:spcPts val="1200"/>
              </a:spcBef>
              <a:buClr>
                <a:srgbClr val="800000"/>
              </a:buClr>
              <a:buSzPct val="100000"/>
            </a:pPr>
            <a:r>
              <a:rPr lang="en-US" altLang="en-US" dirty="0"/>
              <a:t>Taxpayers must use the </a:t>
            </a:r>
            <a:r>
              <a:rPr lang="en-US" altLang="en-US" b="1" dirty="0"/>
              <a:t>straight-line</a:t>
            </a:r>
            <a:r>
              <a:rPr lang="en-US" altLang="en-US" dirty="0"/>
              <a:t> method or a special accelerated-depreciation method called the </a:t>
            </a:r>
            <a:r>
              <a:rPr lang="en-US" altLang="en-US" b="1" dirty="0"/>
              <a:t>Modified Accelerated Cost Recovery System (M</a:t>
            </a:r>
            <a:r>
              <a:rPr lang="en-US" altLang="en-US" sz="100" b="1" dirty="0"/>
              <a:t> </a:t>
            </a:r>
            <a:r>
              <a:rPr lang="en-US" altLang="en-US" b="1" dirty="0"/>
              <a:t>A</a:t>
            </a:r>
            <a:r>
              <a:rPr lang="en-US" altLang="en-US" sz="100" b="1" dirty="0"/>
              <a:t> </a:t>
            </a:r>
            <a:r>
              <a:rPr lang="en-US" altLang="en-US" b="1" dirty="0"/>
              <a:t>C</a:t>
            </a:r>
            <a:r>
              <a:rPr lang="en-US" altLang="en-US" sz="100" b="1" dirty="0"/>
              <a:t> </a:t>
            </a:r>
            <a:r>
              <a:rPr lang="en-US" altLang="en-US" b="1" dirty="0"/>
              <a:t>R</a:t>
            </a:r>
            <a:r>
              <a:rPr lang="en-US" altLang="en-US" sz="100" b="1" dirty="0"/>
              <a:t> </a:t>
            </a:r>
            <a:r>
              <a:rPr lang="en-US" altLang="en-US" b="1" dirty="0"/>
              <a:t>S)</a:t>
            </a:r>
            <a:r>
              <a:rPr lang="en-US" altLang="en-US" dirty="0"/>
              <a:t>.</a:t>
            </a:r>
          </a:p>
          <a:p>
            <a:pPr>
              <a:lnSpc>
                <a:spcPct val="100000"/>
              </a:lnSpc>
              <a:spcBef>
                <a:spcPts val="1200"/>
              </a:spcBef>
              <a:buClr>
                <a:srgbClr val="800000"/>
              </a:buClr>
              <a:buSzPct val="100000"/>
            </a:pPr>
            <a:r>
              <a:rPr lang="en-US" altLang="en-US" dirty="0"/>
              <a:t>M</a:t>
            </a:r>
            <a:r>
              <a:rPr lang="en-US" altLang="en-US" sz="100" dirty="0"/>
              <a:t> </a:t>
            </a:r>
            <a:r>
              <a:rPr lang="en-US" altLang="en-US" dirty="0"/>
              <a:t>A</a:t>
            </a:r>
            <a:r>
              <a:rPr lang="en-US" altLang="en-US" sz="100" dirty="0"/>
              <a:t> </a:t>
            </a:r>
            <a:r>
              <a:rPr lang="en-US" altLang="en-US" dirty="0"/>
              <a:t>C</a:t>
            </a:r>
            <a:r>
              <a:rPr lang="en-US" altLang="en-US" sz="100" dirty="0"/>
              <a:t> </a:t>
            </a:r>
            <a:r>
              <a:rPr lang="en-US" altLang="en-US" dirty="0"/>
              <a:t>R</a:t>
            </a:r>
            <a:r>
              <a:rPr lang="en-US" altLang="en-US" sz="100" dirty="0"/>
              <a:t> </a:t>
            </a:r>
            <a:r>
              <a:rPr lang="en-US" altLang="en-US" dirty="0"/>
              <a:t>S is </a:t>
            </a:r>
            <a:r>
              <a:rPr lang="en-US" altLang="en-US" b="1" dirty="0"/>
              <a:t>NOT acceptable </a:t>
            </a:r>
            <a:r>
              <a:rPr lang="en-US" altLang="en-US" dirty="0"/>
              <a:t>under G</a:t>
            </a:r>
            <a:r>
              <a:rPr lang="en-US" altLang="en-US" sz="100" dirty="0"/>
              <a:t> </a:t>
            </a:r>
            <a:r>
              <a:rPr lang="en-US" altLang="en-US" dirty="0"/>
              <a:t>A</a:t>
            </a:r>
            <a:r>
              <a:rPr lang="en-US" altLang="en-US" sz="100" dirty="0"/>
              <a:t> </a:t>
            </a:r>
            <a:r>
              <a:rPr lang="en-US" altLang="en-US" dirty="0"/>
              <a:t>A</a:t>
            </a:r>
            <a:r>
              <a:rPr lang="en-US" altLang="en-US" sz="100" dirty="0"/>
              <a:t> </a:t>
            </a:r>
            <a:r>
              <a:rPr lang="en-US" altLang="en-US" dirty="0"/>
              <a:t>P.</a:t>
            </a:r>
          </a:p>
        </p:txBody>
      </p:sp>
      <p:sp>
        <p:nvSpPr>
          <p:cNvPr id="4" name="Slide Number Placeholder 3">
            <a:extLst>
              <a:ext uri="{FF2B5EF4-FFF2-40B4-BE49-F238E27FC236}">
                <a16:creationId xmlns:a16="http://schemas.microsoft.com/office/drawing/2014/main" id="{A0CDDA7D-E8A0-46F0-B5A3-F4D51DEBB6EA}"/>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1474C64F-6B99-41EF-B3B6-4F8FBF49A4B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119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5A6-D045-4E1F-B9F8-7C26B71DF6C7}"/>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Revising Periodic Depreciation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6844D94E-823F-4587-B2F1-E4EFF72F57BB}"/>
              </a:ext>
            </a:extLst>
          </p:cNvPr>
          <p:cNvSpPr>
            <a:spLocks noGrp="1"/>
          </p:cNvSpPr>
          <p:nvPr>
            <p:ph sz="quarter" idx="16"/>
          </p:nvPr>
        </p:nvSpPr>
        <p:spPr>
          <a:xfrm>
            <a:off x="304800" y="1828800"/>
            <a:ext cx="8534400" cy="2362200"/>
          </a:xfrm>
        </p:spPr>
        <p:txBody>
          <a:bodyPr/>
          <a:lstStyle/>
          <a:p>
            <a:pPr marL="292608" indent="-292608">
              <a:buClr>
                <a:srgbClr val="800000"/>
              </a:buClr>
              <a:buSzPct val="100000"/>
              <a:buFont typeface="Arial" panose="020B0604020202020204" pitchFamily="34" charset="0"/>
              <a:buChar char="•"/>
            </a:pPr>
            <a:r>
              <a:rPr lang="en-US" altLang="en-US" dirty="0">
                <a:latin typeface="Calibri" panose="020F0502020204030204" pitchFamily="34" charset="0"/>
              </a:rPr>
              <a:t>Accounted for in period of change and future periods (Change in Estimate)</a:t>
            </a:r>
          </a:p>
          <a:p>
            <a:pPr marL="292608" indent="-292608">
              <a:buClr>
                <a:srgbClr val="800000"/>
              </a:buClr>
              <a:buSzPct val="100000"/>
              <a:buFont typeface="Arial" panose="020B0604020202020204" pitchFamily="34" charset="0"/>
              <a:buChar char="•"/>
            </a:pPr>
            <a:r>
              <a:rPr lang="en-US" altLang="en-US" dirty="0">
                <a:latin typeface="Calibri" panose="020F0502020204030204" pitchFamily="34" charset="0"/>
              </a:rPr>
              <a:t>No change in depreciation reported for prior years</a:t>
            </a:r>
          </a:p>
          <a:p>
            <a:pPr marL="292608" indent="-292608">
              <a:buClr>
                <a:srgbClr val="800000"/>
              </a:buClr>
              <a:buSzPct val="100000"/>
              <a:buFont typeface="Arial" panose="020B0604020202020204" pitchFamily="34" charset="0"/>
              <a:buChar char="•"/>
            </a:pPr>
            <a:r>
              <a:rPr lang="en-US" altLang="en-US" dirty="0">
                <a:latin typeface="Calibri" panose="020F0502020204030204" pitchFamily="34" charset="0"/>
              </a:rPr>
              <a:t>Not considered an error</a:t>
            </a:r>
          </a:p>
          <a:p>
            <a:pPr marL="292608" indent="-292608">
              <a:buClr>
                <a:srgbClr val="800000"/>
              </a:buClr>
              <a:buSzPct val="100000"/>
              <a:buFont typeface="Arial" panose="020B0604020202020204" pitchFamily="34" charset="0"/>
              <a:buChar char="•"/>
            </a:pPr>
            <a:r>
              <a:rPr lang="en-US" dirty="0">
                <a:latin typeface="Calibri" panose="020F0502020204030204" pitchFamily="34" charset="0"/>
              </a:rPr>
              <a:t>Use a step-by-step approach:</a:t>
            </a:r>
          </a:p>
        </p:txBody>
      </p:sp>
      <p:sp>
        <p:nvSpPr>
          <p:cNvPr id="7" name="Content Placeholder 6"/>
          <p:cNvSpPr>
            <a:spLocks noGrp="1"/>
          </p:cNvSpPr>
          <p:nvPr>
            <p:ph sz="quarter" idx="18"/>
          </p:nvPr>
        </p:nvSpPr>
        <p:spPr>
          <a:xfrm>
            <a:off x="313267" y="4360534"/>
            <a:ext cx="8534400" cy="990600"/>
          </a:xfrm>
        </p:spPr>
        <p:txBody>
          <a:bodyPr/>
          <a:lstStyle/>
          <a:p>
            <a:pPr marL="804672" lvl="1" indent="-402336">
              <a:buClr>
                <a:schemeClr val="accent2"/>
              </a:buClr>
              <a:buSzPct val="100000"/>
              <a:buFont typeface="+mj-lt"/>
              <a:buAutoNum type="arabicPeriod"/>
            </a:pPr>
            <a:r>
              <a:rPr lang="en-US" sz="2800" dirty="0">
                <a:latin typeface="Calibri" panose="020F0502020204030204" pitchFamily="34" charset="0"/>
              </a:rPr>
              <a:t>determine new depreciable cost</a:t>
            </a:r>
          </a:p>
          <a:p>
            <a:pPr marL="804672" lvl="1" indent="-402336">
              <a:buClr>
                <a:schemeClr val="accent2"/>
              </a:buClr>
              <a:buSzPct val="100000"/>
              <a:buFont typeface="+mj-lt"/>
              <a:buAutoNum type="arabicPeriod"/>
            </a:pPr>
            <a:r>
              <a:rPr lang="en-US" sz="2800" dirty="0">
                <a:latin typeface="Calibri" panose="020F0502020204030204" pitchFamily="34" charset="0"/>
              </a:rPr>
              <a:t>divide by remaining useful life</a:t>
            </a:r>
            <a:endParaRPr lang="en-US" alt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A0CDDA7D-E8A0-46F0-B5A3-F4D51DEBB6EA}"/>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4">
            <a:extLst>
              <a:ext uri="{FF2B5EF4-FFF2-40B4-BE49-F238E27FC236}">
                <a16:creationId xmlns:a16="http://schemas.microsoft.com/office/drawing/2014/main" id="{1474C64F-6B99-41EF-B3B6-4F8FBF49A4B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2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95A6-D045-4E1F-B9F8-7C26B71DF6C7}"/>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Revising Periodic Depreciation </a:t>
            </a:r>
            <a:r>
              <a:rPr lang="en-US" sz="2400" dirty="0">
                <a:ea typeface="Source Sans Pro" charset="0"/>
                <a:cs typeface="Calibri" panose="020F0502020204030204" pitchFamily="34" charset="0"/>
              </a:rPr>
              <a:t>(2 of 3)</a:t>
            </a:r>
            <a:endParaRPr lang="en-US" sz="2400" dirty="0"/>
          </a:p>
        </p:txBody>
      </p:sp>
      <p:sp>
        <p:nvSpPr>
          <p:cNvPr id="3" name="Content Placeholder 2">
            <a:extLst>
              <a:ext uri="{FF2B5EF4-FFF2-40B4-BE49-F238E27FC236}">
                <a16:creationId xmlns:a16="http://schemas.microsoft.com/office/drawing/2014/main" id="{6844D94E-823F-4587-B2F1-E4EFF72F57BB}"/>
              </a:ext>
            </a:extLst>
          </p:cNvPr>
          <p:cNvSpPr>
            <a:spLocks noGrp="1"/>
          </p:cNvSpPr>
          <p:nvPr>
            <p:ph sz="quarter" idx="16"/>
          </p:nvPr>
        </p:nvSpPr>
        <p:spPr>
          <a:xfrm>
            <a:off x="304800" y="1828800"/>
            <a:ext cx="8534400" cy="4114800"/>
          </a:xfrm>
        </p:spPr>
        <p:txBody>
          <a:bodyPr/>
          <a:lstStyle/>
          <a:p>
            <a:pPr>
              <a:buClr>
                <a:srgbClr val="800000"/>
              </a:buClr>
              <a:buSzPct val="100000"/>
              <a:tabLst>
                <a:tab pos="722313" algn="l"/>
              </a:tabLst>
            </a:pPr>
            <a:r>
              <a:rPr lang="en-US" altLang="en-US" sz="2600" dirty="0">
                <a:latin typeface="Calibri" panose="020F0502020204030204" pitchFamily="34" charset="0"/>
              </a:rPr>
              <a:t>Barb’s Florists decides on January 1, 2023, to extend the useful life of the truck one year (a total life of six years) and increase its salvage value to $2,200. The company has used the straight-line method to depreciate the asset to date. Accumulated depreciation after three years (2020–2022) is $7,200, and book value is $5,800.</a:t>
            </a:r>
          </a:p>
          <a:p>
            <a:pPr>
              <a:buClr>
                <a:srgbClr val="800000"/>
              </a:buClr>
              <a:buSzPct val="100000"/>
              <a:tabLst>
                <a:tab pos="722313" algn="l"/>
              </a:tabLst>
            </a:pPr>
            <a:r>
              <a:rPr lang="en-US" altLang="en-US" sz="2600" dirty="0">
                <a:latin typeface="Calibri" panose="020F0502020204030204" pitchFamily="34" charset="0"/>
              </a:rPr>
              <a:t>What entry is necessary to correct prior year's deprecation?</a:t>
            </a:r>
          </a:p>
          <a:p>
            <a:pPr>
              <a:buClr>
                <a:srgbClr val="800000"/>
              </a:buClr>
              <a:buSzPct val="100000"/>
              <a:tabLst>
                <a:tab pos="722313" algn="l"/>
              </a:tabLst>
            </a:pPr>
            <a:r>
              <a:rPr lang="en-US" altLang="en-US" sz="2600" dirty="0">
                <a:latin typeface="Calibri" panose="020F0502020204030204" pitchFamily="34" charset="0"/>
              </a:rPr>
              <a:t>Calculate the depreciation expense for 2023 and future years?</a:t>
            </a:r>
          </a:p>
        </p:txBody>
      </p:sp>
      <p:sp>
        <p:nvSpPr>
          <p:cNvPr id="4" name="Slide Number Placeholder 3">
            <a:extLst>
              <a:ext uri="{FF2B5EF4-FFF2-40B4-BE49-F238E27FC236}">
                <a16:creationId xmlns:a16="http://schemas.microsoft.com/office/drawing/2014/main" id="{A0CDDA7D-E8A0-46F0-B5A3-F4D51DEBB6EA}"/>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1474C64F-6B99-41EF-B3B6-4F8FBF49A4B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23682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EDDC-5997-431E-AFAF-2FB7290625DE}"/>
              </a:ext>
            </a:extLst>
          </p:cNvPr>
          <p:cNvSpPr>
            <a:spLocks noGrp="1"/>
          </p:cNvSpPr>
          <p:nvPr>
            <p:ph type="title"/>
          </p:nvPr>
        </p:nvSpPr>
        <p:spPr>
          <a:xfrm>
            <a:off x="304800" y="762001"/>
            <a:ext cx="8534400" cy="666557"/>
          </a:xfrm>
        </p:spPr>
        <p:txBody>
          <a:bodyPr/>
          <a:lstStyle/>
          <a:p>
            <a:r>
              <a:rPr lang="en-US" b="1" dirty="0">
                <a:ea typeface="Source Sans Pro" charset="0"/>
                <a:cs typeface="Calibri" panose="020F0502020204030204" pitchFamily="34" charset="0"/>
              </a:rPr>
              <a:t>Revising Periodic Depreciation </a:t>
            </a:r>
            <a:r>
              <a:rPr lang="en-US" sz="2400" dirty="0">
                <a:ea typeface="Source Sans Pro" charset="0"/>
                <a:cs typeface="Calibri" panose="020F0502020204030204" pitchFamily="34" charset="0"/>
              </a:rPr>
              <a:t>(3 of 3)</a:t>
            </a:r>
            <a:endParaRPr lang="en-US" sz="2400" dirty="0"/>
          </a:p>
        </p:txBody>
      </p:sp>
      <p:graphicFrame>
        <p:nvGraphicFramePr>
          <p:cNvPr id="25" name="Content Placeholder 24" descr="Table is accessible to screenreaders">
            <a:extLst>
              <a:ext uri="{FF2B5EF4-FFF2-40B4-BE49-F238E27FC236}">
                <a16:creationId xmlns:a16="http://schemas.microsoft.com/office/drawing/2014/main" id="{EC56288D-59AF-4D84-8BD4-198EE5B08020}"/>
              </a:ext>
            </a:extLst>
          </p:cNvPr>
          <p:cNvGraphicFramePr>
            <a:graphicFrameLocks noGrp="1"/>
          </p:cNvGraphicFramePr>
          <p:nvPr>
            <p:ph sz="quarter" idx="16"/>
            <p:extLst>
              <p:ext uri="{D42A27DB-BD31-4B8C-83A1-F6EECF244321}">
                <p14:modId xmlns:p14="http://schemas.microsoft.com/office/powerpoint/2010/main" val="775326281"/>
              </p:ext>
            </p:extLst>
          </p:nvPr>
        </p:nvGraphicFramePr>
        <p:xfrm>
          <a:off x="423744" y="1600200"/>
          <a:ext cx="7958256" cy="2405885"/>
        </p:xfrm>
        <a:graphic>
          <a:graphicData uri="http://schemas.openxmlformats.org/drawingml/2006/table">
            <a:tbl>
              <a:tblPr firstRow="1" bandRow="1">
                <a:tableStyleId>{2D5ABB26-0587-4C30-8999-92F81FD0307C}</a:tableStyleId>
              </a:tblPr>
              <a:tblGrid>
                <a:gridCol w="4774141">
                  <a:extLst>
                    <a:ext uri="{9D8B030D-6E8A-4147-A177-3AD203B41FA5}">
                      <a16:colId xmlns:a16="http://schemas.microsoft.com/office/drawing/2014/main" val="664359692"/>
                    </a:ext>
                  </a:extLst>
                </a:gridCol>
                <a:gridCol w="3184115">
                  <a:extLst>
                    <a:ext uri="{9D8B030D-6E8A-4147-A177-3AD203B41FA5}">
                      <a16:colId xmlns:a16="http://schemas.microsoft.com/office/drawing/2014/main" val="592244386"/>
                    </a:ext>
                  </a:extLst>
                </a:gridCol>
              </a:tblGrid>
              <a:tr h="481177">
                <a:tc>
                  <a:txBody>
                    <a:bodyPr/>
                    <a:lstStyle/>
                    <a:p>
                      <a:pPr algn="l" fontAlgn="b"/>
                      <a:r>
                        <a:rPr lang="en-IN" sz="2200" b="0" i="0" u="none" strike="noStrike" kern="1200" baseline="0">
                          <a:solidFill>
                            <a:schemeClr val="tx1"/>
                          </a:solidFill>
                          <a:latin typeface="+mn-lt"/>
                          <a:ea typeface="+mn-ea"/>
                          <a:cs typeface="+mn-cs"/>
                        </a:rPr>
                        <a:t>Book value, 1/1/23</a:t>
                      </a:r>
                      <a:endParaRPr lang="en-US" sz="2200" b="0" i="0" u="none"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2200" b="0" i="0" u="none" strike="noStrike" kern="1200" baseline="0" dirty="0">
                          <a:solidFill>
                            <a:schemeClr val="tx1"/>
                          </a:solidFill>
                          <a:latin typeface="+mn-lt"/>
                          <a:ea typeface="+mn-ea"/>
                          <a:cs typeface="+mn-cs"/>
                        </a:rPr>
                        <a:t>         $  5,800</a:t>
                      </a:r>
                      <a:endParaRPr lang="en-US" sz="2200" b="0" i="0" u="none"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78808334"/>
                  </a:ext>
                </a:extLst>
              </a:tr>
              <a:tr h="481177">
                <a:tc>
                  <a:txBody>
                    <a:bodyPr/>
                    <a:lstStyle/>
                    <a:p>
                      <a:pPr algn="l" fontAlgn="b"/>
                      <a:r>
                        <a:rPr lang="en-IN" sz="2200" b="0" i="0" u="none" strike="noStrike" kern="1200" baseline="0" dirty="0">
                          <a:solidFill>
                            <a:schemeClr val="tx1"/>
                          </a:solidFill>
                          <a:latin typeface="+mn-lt"/>
                          <a:ea typeface="+mn-ea"/>
                          <a:cs typeface="+mn-cs"/>
                        </a:rPr>
                        <a:t>Less: Salvage value</a:t>
                      </a:r>
                      <a:endParaRPr lang="en-US" sz="2200" b="0" i="0" u="none"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2200" b="0" i="0" u="none" strike="noStrike" kern="1200" baseline="0" dirty="0">
                          <a:solidFill>
                            <a:schemeClr val="tx1"/>
                          </a:solidFill>
                          <a:latin typeface="+mn-lt"/>
                          <a:ea typeface="+mn-ea"/>
                          <a:cs typeface="+mn-cs"/>
                        </a:rPr>
                        <a:t>         </a:t>
                      </a:r>
                      <a:r>
                        <a:rPr lang="en-IN" sz="2200" b="0" i="0" u="sng" strike="noStrike" kern="1200" baseline="0" dirty="0">
                          <a:solidFill>
                            <a:schemeClr val="tx1"/>
                          </a:solidFill>
                          <a:latin typeface="+mn-lt"/>
                          <a:ea typeface="+mn-ea"/>
                          <a:cs typeface="+mn-cs"/>
                        </a:rPr>
                        <a:t>    2,200</a:t>
                      </a:r>
                      <a:endParaRPr lang="en-US" sz="2200" b="0" i="0" u="sng"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51405056"/>
                  </a:ext>
                </a:extLst>
              </a:tr>
              <a:tr h="481177">
                <a:tc>
                  <a:txBody>
                    <a:bodyPr/>
                    <a:lstStyle/>
                    <a:p>
                      <a:pPr algn="l" fontAlgn="b"/>
                      <a:r>
                        <a:rPr lang="en-IN" sz="2200" b="0" i="0" u="none" strike="noStrike" kern="1200" baseline="0">
                          <a:solidFill>
                            <a:schemeClr val="tx1"/>
                          </a:solidFill>
                          <a:latin typeface="+mn-lt"/>
                          <a:ea typeface="+mn-ea"/>
                          <a:cs typeface="+mn-cs"/>
                        </a:rPr>
                        <a:t>Depreciable cost</a:t>
                      </a:r>
                      <a:endParaRPr lang="en-US" sz="2200" b="0" i="0" u="none"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2200" b="0" i="0" u="none" strike="noStrike" kern="1200" baseline="0" dirty="0">
                          <a:solidFill>
                            <a:schemeClr val="tx1"/>
                          </a:solidFill>
                          <a:uFill>
                            <a:solidFill>
                              <a:schemeClr val="tx1"/>
                            </a:solidFill>
                          </a:uFill>
                          <a:latin typeface="+mn-lt"/>
                          <a:ea typeface="+mn-ea"/>
                          <a:cs typeface="+mn-cs"/>
                        </a:rPr>
                        <a:t>         </a:t>
                      </a:r>
                      <a:r>
                        <a:rPr lang="en-IN" sz="2200" b="0" i="0" u="dbl" strike="noStrike" kern="1200" baseline="0" dirty="0">
                          <a:solidFill>
                            <a:schemeClr val="tx1"/>
                          </a:solidFill>
                          <a:uFill>
                            <a:solidFill>
                              <a:schemeClr val="tx1"/>
                            </a:solidFill>
                          </a:uFill>
                          <a:latin typeface="+mn-lt"/>
                          <a:ea typeface="+mn-ea"/>
                          <a:cs typeface="+mn-cs"/>
                        </a:rPr>
                        <a:t>$  3,600</a:t>
                      </a:r>
                      <a:endParaRPr lang="en-US" sz="2200" b="0" i="0" u="dbl" strike="noStrike" baseline="0" dirty="0">
                        <a:solidFill>
                          <a:srgbClr val="000000"/>
                        </a:solidFill>
                        <a:effectLst/>
                        <a:uFill>
                          <a:solidFill>
                            <a:schemeClr val="tx1"/>
                          </a:solidFill>
                        </a:uFill>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96485437"/>
                  </a:ext>
                </a:extLst>
              </a:tr>
              <a:tr h="481177">
                <a:tc>
                  <a:txBody>
                    <a:bodyPr/>
                    <a:lstStyle/>
                    <a:p>
                      <a:pPr algn="l" fontAlgn="b"/>
                      <a:r>
                        <a:rPr lang="en-IN" sz="2200" b="0" i="0" u="none" strike="noStrike" kern="1200" baseline="0" dirty="0">
                          <a:solidFill>
                            <a:schemeClr val="tx1"/>
                          </a:solidFill>
                          <a:latin typeface="+mn-lt"/>
                          <a:ea typeface="+mn-ea"/>
                          <a:cs typeface="+mn-cs"/>
                        </a:rPr>
                        <a:t>Remaining useful life</a:t>
                      </a:r>
                      <a:endParaRPr lang="en-US" sz="2200" b="0" i="0" u="none"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200" b="0" i="0" u="none" strike="noStrike" kern="1200" baseline="0" dirty="0">
                          <a:solidFill>
                            <a:schemeClr val="tx1"/>
                          </a:solidFill>
                          <a:uFill>
                            <a:solidFill>
                              <a:schemeClr val="tx1"/>
                            </a:solidFill>
                          </a:uFill>
                          <a:latin typeface="+mn-lt"/>
                          <a:ea typeface="+mn-ea"/>
                          <a:cs typeface="+mn-cs"/>
                        </a:rPr>
                        <a:t>        </a:t>
                      </a:r>
                      <a:r>
                        <a:rPr lang="en-IN" sz="2200" b="0" i="0" u="dbl" strike="noStrike" kern="1200" baseline="0" dirty="0">
                          <a:solidFill>
                            <a:schemeClr val="tx1"/>
                          </a:solidFill>
                          <a:uFill>
                            <a:solidFill>
                              <a:schemeClr val="tx1"/>
                            </a:solidFill>
                          </a:uFill>
                          <a:latin typeface="+mn-lt"/>
                          <a:ea typeface="+mn-ea"/>
                          <a:cs typeface="+mn-cs"/>
                        </a:rPr>
                        <a:t> 3   years</a:t>
                      </a:r>
                      <a:r>
                        <a:rPr lang="en-IN" sz="2200" b="0" i="0" u="none" strike="noStrike" kern="1200" baseline="0" dirty="0">
                          <a:solidFill>
                            <a:schemeClr val="tx1"/>
                          </a:solidFill>
                          <a:uFill>
                            <a:solidFill>
                              <a:schemeClr val="tx1"/>
                            </a:solidFill>
                          </a:uFill>
                          <a:latin typeface="+mn-lt"/>
                          <a:ea typeface="+mn-ea"/>
                          <a:cs typeface="+mn-cs"/>
                        </a:rPr>
                        <a:t> </a:t>
                      </a:r>
                      <a:r>
                        <a:rPr lang="en-IN" sz="2200" b="0" i="0" u="none" strike="noStrike" kern="1200" baseline="0" dirty="0">
                          <a:solidFill>
                            <a:schemeClr val="tx1"/>
                          </a:solidFill>
                          <a:latin typeface="+mn-lt"/>
                          <a:ea typeface="+mn-ea"/>
                          <a:cs typeface="+mn-cs"/>
                        </a:rPr>
                        <a:t>(2023</a:t>
                      </a:r>
                      <a:r>
                        <a:rPr lang="en-IN" sz="2200" b="0" i="0" u="none" strike="noStrike" kern="1200" baseline="0" dirty="0">
                          <a:solidFill>
                            <a:schemeClr val="tx1"/>
                          </a:solidFill>
                          <a:latin typeface="+mn-lt"/>
                          <a:ea typeface="+mn-ea"/>
                          <a:cs typeface="Arial" panose="020B0604020202020204" pitchFamily="34" charset="0"/>
                        </a:rPr>
                        <a:t>−</a:t>
                      </a:r>
                      <a:r>
                        <a:rPr lang="en-IN" sz="2200" b="0" i="0" u="none" strike="noStrike" kern="1200" baseline="0" dirty="0">
                          <a:solidFill>
                            <a:schemeClr val="tx1"/>
                          </a:solidFill>
                          <a:latin typeface="+mn-lt"/>
                          <a:ea typeface="+mn-ea"/>
                          <a:cs typeface="+mn-cs"/>
                        </a:rPr>
                        <a:t>2025)</a:t>
                      </a:r>
                      <a:endParaRPr lang="en-US" sz="2200" b="0" i="0" u="none" strike="noStrike" baseline="0" dirty="0">
                        <a:solidFill>
                          <a:srgbClr val="000000"/>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6230209"/>
                  </a:ext>
                </a:extLst>
              </a:tr>
              <a:tr h="481177">
                <a:tc>
                  <a:txBody>
                    <a:bodyPr/>
                    <a:lstStyle/>
                    <a:p>
                      <a:pPr algn="l" fontAlgn="b"/>
                      <a:r>
                        <a:rPr lang="en-IN" sz="2200" b="1" i="0" u="none" strike="noStrike" kern="1200" baseline="0">
                          <a:solidFill>
                            <a:schemeClr val="accent2">
                              <a:lumMod val="75000"/>
                            </a:schemeClr>
                          </a:solidFill>
                          <a:latin typeface="+mn-lt"/>
                          <a:ea typeface="+mn-ea"/>
                          <a:cs typeface="+mn-cs"/>
                        </a:rPr>
                        <a:t>Revised annual depreciation ($3,600 ÷ 3)</a:t>
                      </a:r>
                      <a:endParaRPr lang="en-US" sz="2200" b="0" i="0" u="none" strike="noStrike" baseline="0" dirty="0">
                        <a:solidFill>
                          <a:schemeClr val="accent2">
                            <a:lumMod val="75000"/>
                          </a:schemeClr>
                        </a:solidFill>
                        <a:effectLst/>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2200" b="1" i="0" u="none" strike="noStrike" kern="1200" baseline="0" dirty="0">
                          <a:solidFill>
                            <a:schemeClr val="accent2">
                              <a:lumMod val="75000"/>
                            </a:schemeClr>
                          </a:solidFill>
                          <a:uFill>
                            <a:solidFill>
                              <a:schemeClr val="tx1"/>
                            </a:solidFill>
                          </a:uFill>
                          <a:latin typeface="+mn-lt"/>
                          <a:ea typeface="+mn-ea"/>
                          <a:cs typeface="+mn-cs"/>
                        </a:rPr>
                        <a:t>         </a:t>
                      </a:r>
                      <a:r>
                        <a:rPr lang="en-IN" sz="2200" b="1" i="0" u="dbl" strike="noStrike" kern="1200" baseline="0" dirty="0">
                          <a:solidFill>
                            <a:schemeClr val="accent2">
                              <a:lumMod val="75000"/>
                            </a:schemeClr>
                          </a:solidFill>
                          <a:uFill>
                            <a:solidFill>
                              <a:schemeClr val="tx1"/>
                            </a:solidFill>
                          </a:uFill>
                          <a:latin typeface="+mn-lt"/>
                          <a:ea typeface="+mn-ea"/>
                          <a:cs typeface="+mn-cs"/>
                        </a:rPr>
                        <a:t>$  1,200</a:t>
                      </a:r>
                      <a:endParaRPr lang="en-US" sz="2200" b="0" i="0" u="dbl" strike="noStrike" baseline="0" dirty="0">
                        <a:solidFill>
                          <a:schemeClr val="accent2">
                            <a:lumMod val="75000"/>
                          </a:schemeClr>
                        </a:solidFill>
                        <a:effectLst/>
                        <a:uFill>
                          <a:solidFill>
                            <a:schemeClr val="tx1"/>
                          </a:solidFill>
                        </a:uFill>
                        <a:latin typeface="+mn-lt"/>
                      </a:endParaRP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15158686"/>
                  </a:ext>
                </a:extLst>
              </a:tr>
            </a:tbl>
          </a:graphicData>
        </a:graphic>
      </p:graphicFrame>
      <p:sp>
        <p:nvSpPr>
          <p:cNvPr id="10" name="Content Placeholder 9">
            <a:extLst>
              <a:ext uri="{FF2B5EF4-FFF2-40B4-BE49-F238E27FC236}">
                <a16:creationId xmlns:a16="http://schemas.microsoft.com/office/drawing/2014/main" id="{93E1571F-5853-4F79-A8E2-73B6A1038A35}"/>
              </a:ext>
            </a:extLst>
          </p:cNvPr>
          <p:cNvSpPr>
            <a:spLocks noGrp="1"/>
          </p:cNvSpPr>
          <p:nvPr>
            <p:ph sz="quarter" idx="21"/>
          </p:nvPr>
        </p:nvSpPr>
        <p:spPr>
          <a:xfrm>
            <a:off x="304800" y="4343400"/>
            <a:ext cx="8534400" cy="533400"/>
          </a:xfrm>
        </p:spPr>
        <p:txBody>
          <a:bodyPr/>
          <a:lstStyle/>
          <a:p>
            <a:r>
              <a:rPr lang="en-IN" sz="2600"/>
              <a:t>Barb’s Florists makes no entry for the change in estimate.</a:t>
            </a:r>
          </a:p>
        </p:txBody>
      </p:sp>
      <p:sp>
        <p:nvSpPr>
          <p:cNvPr id="23" name="Slide Number Placeholder 22">
            <a:extLst>
              <a:ext uri="{FF2B5EF4-FFF2-40B4-BE49-F238E27FC236}">
                <a16:creationId xmlns:a16="http://schemas.microsoft.com/office/drawing/2014/main" id="{C457D6F1-CB68-4233-971D-E31CD07A7028}"/>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24" name="Footer Placeholder 23">
            <a:extLst>
              <a:ext uri="{FF2B5EF4-FFF2-40B4-BE49-F238E27FC236}">
                <a16:creationId xmlns:a16="http://schemas.microsoft.com/office/drawing/2014/main" id="{B92B96B0-7983-43D4-A37B-5B567360586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9655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9AF9-CB27-431E-9AC1-77C154EE47BB}"/>
              </a:ext>
            </a:extLst>
          </p:cNvPr>
          <p:cNvSpPr>
            <a:spLocks noGrp="1"/>
          </p:cNvSpPr>
          <p:nvPr>
            <p:ph type="title"/>
          </p:nvPr>
        </p:nvSpPr>
        <p:spPr>
          <a:xfrm>
            <a:off x="304800" y="762001"/>
            <a:ext cx="8534400" cy="685799"/>
          </a:xfrm>
        </p:spPr>
        <p:txBody>
          <a:bodyPr>
            <a:normAutofit/>
          </a:bodyPr>
          <a:lstStyle/>
          <a:p>
            <a:r>
              <a:rPr lang="en-US" b="1" dirty="0"/>
              <a:t>DO IT! 2b Revised Depreciation </a:t>
            </a:r>
            <a:r>
              <a:rPr lang="en-US" sz="2400" dirty="0"/>
              <a:t>(1 of 2)</a:t>
            </a:r>
          </a:p>
        </p:txBody>
      </p:sp>
      <p:sp>
        <p:nvSpPr>
          <p:cNvPr id="3" name="Content Placeholder 2">
            <a:extLst>
              <a:ext uri="{FF2B5EF4-FFF2-40B4-BE49-F238E27FC236}">
                <a16:creationId xmlns:a16="http://schemas.microsoft.com/office/drawing/2014/main" id="{6EBDBD26-E7A0-4987-99F0-432A2CF2153E}"/>
              </a:ext>
            </a:extLst>
          </p:cNvPr>
          <p:cNvSpPr>
            <a:spLocks noGrp="1"/>
          </p:cNvSpPr>
          <p:nvPr>
            <p:ph sz="quarter" idx="16"/>
          </p:nvPr>
        </p:nvSpPr>
        <p:spPr>
          <a:xfrm>
            <a:off x="304800" y="1678516"/>
            <a:ext cx="8534400" cy="2207684"/>
          </a:xfrm>
        </p:spPr>
        <p:txBody>
          <a:bodyPr/>
          <a:lstStyle/>
          <a:p>
            <a:r>
              <a:rPr lang="en-US" sz="2400" dirty="0"/>
              <a:t>Chambers Corporation purchased a piece of equipment for $36,000. It estimated a 6-year life and $6,000 salvage value. Thus, straight-line depreciation was $5,000 per year [($36,000 </a:t>
            </a:r>
            <a:r>
              <a:rPr lang="en-US" sz="2400" dirty="0">
                <a:latin typeface="Arial" panose="020B0604020202020204" pitchFamily="34" charset="0"/>
                <a:cs typeface="Arial" panose="020B0604020202020204" pitchFamily="34" charset="0"/>
              </a:rPr>
              <a:t>−</a:t>
            </a:r>
            <a:r>
              <a:rPr lang="en-US" sz="2400" dirty="0"/>
              <a:t> $6,000) ÷ 6]. At the end of year three (before the depreciation adjustment), it estimated the new total life to be 10 years and the new salvage value to be $2,000. Compute the revised depreciation.</a:t>
            </a:r>
          </a:p>
        </p:txBody>
      </p:sp>
      <p:sp>
        <p:nvSpPr>
          <p:cNvPr id="5" name="Content Placeholder 4">
            <a:extLst>
              <a:ext uri="{FF2B5EF4-FFF2-40B4-BE49-F238E27FC236}">
                <a16:creationId xmlns:a16="http://schemas.microsoft.com/office/drawing/2014/main" id="{A8B8E16F-9379-47CA-B72F-1153C42CA6CE}"/>
              </a:ext>
            </a:extLst>
          </p:cNvPr>
          <p:cNvSpPr>
            <a:spLocks noGrp="1"/>
          </p:cNvSpPr>
          <p:nvPr>
            <p:ph sz="quarter" idx="18"/>
          </p:nvPr>
        </p:nvSpPr>
        <p:spPr>
          <a:xfrm>
            <a:off x="313267" y="4038600"/>
            <a:ext cx="8534400" cy="1828800"/>
          </a:xfrm>
        </p:spPr>
        <p:txBody>
          <a:bodyPr/>
          <a:lstStyle/>
          <a:p>
            <a:r>
              <a:rPr lang="en-US" sz="2400" b="1" dirty="0"/>
              <a:t>Solution</a:t>
            </a:r>
          </a:p>
          <a:p>
            <a:r>
              <a:rPr lang="en-US" sz="2400" dirty="0"/>
              <a:t>Original depreciation expense = [($36,000 </a:t>
            </a:r>
            <a:r>
              <a:rPr lang="en-US" sz="2400" dirty="0">
                <a:latin typeface="Arial" panose="020B0604020202020204" pitchFamily="34" charset="0"/>
                <a:cs typeface="Arial" panose="020B0604020202020204" pitchFamily="34" charset="0"/>
              </a:rPr>
              <a:t>−</a:t>
            </a:r>
            <a:r>
              <a:rPr lang="en-US" sz="2400" dirty="0"/>
              <a:t> $6,000) ÷ 6] = $5,000</a:t>
            </a:r>
          </a:p>
          <a:p>
            <a:r>
              <a:rPr lang="en-US" sz="2400" dirty="0"/>
              <a:t>Accumulated depreciation after 2 years = 2 </a:t>
            </a:r>
            <a:r>
              <a:rPr lang="en-US" sz="2400" dirty="0">
                <a:latin typeface="Arial" panose="020B0604020202020204" pitchFamily="34" charset="0"/>
                <a:cs typeface="Arial" panose="020B0604020202020204" pitchFamily="34" charset="0"/>
              </a:rPr>
              <a:t>×</a:t>
            </a:r>
            <a:r>
              <a:rPr lang="en-US" sz="2400" dirty="0"/>
              <a:t> $5,000 = $10,000</a:t>
            </a:r>
          </a:p>
          <a:p>
            <a:r>
              <a:rPr lang="en-US" sz="2400" dirty="0"/>
              <a:t>Book value = $36,000 </a:t>
            </a:r>
            <a:r>
              <a:rPr lang="en-US" sz="2400" dirty="0">
                <a:latin typeface="Arial" panose="020B0604020202020204" pitchFamily="34" charset="0"/>
                <a:cs typeface="Arial" panose="020B0604020202020204" pitchFamily="34" charset="0"/>
              </a:rPr>
              <a:t>−</a:t>
            </a:r>
            <a:r>
              <a:rPr lang="en-US" sz="2400" dirty="0"/>
              <a:t> $10,000 = $26,000</a:t>
            </a:r>
          </a:p>
        </p:txBody>
      </p:sp>
      <p:sp>
        <p:nvSpPr>
          <p:cNvPr id="6" name="Slide Number Placeholder 5">
            <a:extLst>
              <a:ext uri="{FF2B5EF4-FFF2-40B4-BE49-F238E27FC236}">
                <a16:creationId xmlns:a16="http://schemas.microsoft.com/office/drawing/2014/main" id="{40356292-E50B-4FE4-9D97-43BC78E705AC}"/>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7" name="Footer Placeholder 6">
            <a:extLst>
              <a:ext uri="{FF2B5EF4-FFF2-40B4-BE49-F238E27FC236}">
                <a16:creationId xmlns:a16="http://schemas.microsoft.com/office/drawing/2014/main" id="{7F1E770D-4F1F-4C5F-B75A-544C404FBB6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61351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9AF9-CB27-431E-9AC1-77C154EE47BB}"/>
              </a:ext>
            </a:extLst>
          </p:cNvPr>
          <p:cNvSpPr>
            <a:spLocks noGrp="1"/>
          </p:cNvSpPr>
          <p:nvPr>
            <p:ph type="title"/>
          </p:nvPr>
        </p:nvSpPr>
        <p:spPr>
          <a:xfrm>
            <a:off x="304800" y="762001"/>
            <a:ext cx="8534400" cy="685799"/>
          </a:xfrm>
        </p:spPr>
        <p:txBody>
          <a:bodyPr>
            <a:normAutofit/>
          </a:bodyPr>
          <a:lstStyle/>
          <a:p>
            <a:r>
              <a:rPr lang="en-US" b="1" dirty="0"/>
              <a:t>DO IT! 2b Revised Depreciation </a:t>
            </a:r>
            <a:r>
              <a:rPr lang="en-US" sz="2400" dirty="0"/>
              <a:t>(2 of 2)</a:t>
            </a:r>
          </a:p>
        </p:txBody>
      </p:sp>
      <p:graphicFrame>
        <p:nvGraphicFramePr>
          <p:cNvPr id="4" name="Table 7" descr="Table is accessible to screenreaders">
            <a:extLst>
              <a:ext uri="{FF2B5EF4-FFF2-40B4-BE49-F238E27FC236}">
                <a16:creationId xmlns:a16="http://schemas.microsoft.com/office/drawing/2014/main" id="{B00DFB62-496A-4293-8E7F-F2F799F8411A}"/>
              </a:ext>
            </a:extLst>
          </p:cNvPr>
          <p:cNvGraphicFramePr>
            <a:graphicFrameLocks noGrp="1"/>
          </p:cNvGraphicFramePr>
          <p:nvPr>
            <p:ph sz="quarter" idx="16"/>
            <p:extLst>
              <p:ext uri="{D42A27DB-BD31-4B8C-83A1-F6EECF244321}">
                <p14:modId xmlns:p14="http://schemas.microsoft.com/office/powerpoint/2010/main" val="1492895626"/>
              </p:ext>
            </p:extLst>
          </p:nvPr>
        </p:nvGraphicFramePr>
        <p:xfrm>
          <a:off x="838200" y="1905000"/>
          <a:ext cx="7086600" cy="228600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3446683678"/>
                    </a:ext>
                  </a:extLst>
                </a:gridCol>
                <a:gridCol w="1295400">
                  <a:extLst>
                    <a:ext uri="{9D8B030D-6E8A-4147-A177-3AD203B41FA5}">
                      <a16:colId xmlns:a16="http://schemas.microsoft.com/office/drawing/2014/main" val="1629714475"/>
                    </a:ext>
                  </a:extLst>
                </a:gridCol>
              </a:tblGrid>
              <a:tr h="370840">
                <a:tc>
                  <a:txBody>
                    <a:bodyPr/>
                    <a:lstStyle/>
                    <a:p>
                      <a:r>
                        <a:rPr lang="en-US" sz="2400" b="0" dirty="0">
                          <a:solidFill>
                            <a:schemeClr val="tx1"/>
                          </a:solidFill>
                        </a:rPr>
                        <a:t>Book value after 2 years of depreciation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400" b="0" dirty="0">
                          <a:solidFill>
                            <a:schemeClr val="tx1"/>
                          </a:solidFill>
                        </a:rPr>
                        <a:t>$26,000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0967230"/>
                  </a:ext>
                </a:extLst>
              </a:tr>
              <a:tr h="370840">
                <a:tc>
                  <a:txBody>
                    <a:bodyPr/>
                    <a:lstStyle/>
                    <a:p>
                      <a:r>
                        <a:rPr lang="en-US" sz="2400" dirty="0">
                          <a:solidFill>
                            <a:schemeClr val="tx1"/>
                          </a:solidFill>
                        </a:rPr>
                        <a:t>Less: New salvage value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2400" u="sng" dirty="0">
                          <a:solidFill>
                            <a:schemeClr val="tx1"/>
                          </a:solidFill>
                        </a:rPr>
                        <a:t>    2,000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0274189"/>
                  </a:ext>
                </a:extLst>
              </a:tr>
              <a:tr h="370840">
                <a:tc>
                  <a:txBody>
                    <a:bodyPr/>
                    <a:lstStyle/>
                    <a:p>
                      <a:r>
                        <a:rPr lang="en-US" sz="2400" dirty="0">
                          <a:solidFill>
                            <a:schemeClr val="tx1"/>
                          </a:solidFill>
                        </a:rPr>
                        <a:t>Depreciable cost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400" u="dbl" baseline="0" dirty="0">
                          <a:solidFill>
                            <a:schemeClr val="tx1"/>
                          </a:solidFill>
                        </a:rPr>
                        <a:t>$24,000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7512044"/>
                  </a:ext>
                </a:extLst>
              </a:tr>
              <a:tr h="370840">
                <a:tc>
                  <a:txBody>
                    <a:bodyPr/>
                    <a:lstStyle/>
                    <a:p>
                      <a:r>
                        <a:rPr lang="en-US" sz="2400" dirty="0">
                          <a:solidFill>
                            <a:schemeClr val="tx1"/>
                          </a:solidFill>
                        </a:rPr>
                        <a:t>Remaining useful life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400" u="sng" dirty="0">
                          <a:solidFill>
                            <a:schemeClr val="tx1"/>
                          </a:solidFill>
                        </a:rPr>
                        <a:t>  8 years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862465"/>
                  </a:ext>
                </a:extLst>
              </a:tr>
              <a:tr h="370840">
                <a:tc>
                  <a:txBody>
                    <a:bodyPr/>
                    <a:lstStyle/>
                    <a:p>
                      <a:r>
                        <a:rPr lang="en-US" sz="2400" dirty="0">
                          <a:solidFill>
                            <a:schemeClr val="tx1"/>
                          </a:solidFill>
                        </a:rPr>
                        <a:t>Revised annual depreciation ($24,000 ÷ 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400" u="dbl" baseline="0" dirty="0">
                          <a:solidFill>
                            <a:schemeClr val="tx1"/>
                          </a:solidFill>
                        </a:rPr>
                        <a:t>$  3,000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0328781"/>
                  </a:ext>
                </a:extLst>
              </a:tr>
            </a:tbl>
          </a:graphicData>
        </a:graphic>
      </p:graphicFrame>
      <p:sp>
        <p:nvSpPr>
          <p:cNvPr id="6" name="Slide Number Placeholder 5">
            <a:extLst>
              <a:ext uri="{FF2B5EF4-FFF2-40B4-BE49-F238E27FC236}">
                <a16:creationId xmlns:a16="http://schemas.microsoft.com/office/drawing/2014/main" id="{40356292-E50B-4FE4-9D97-43BC78E705AC}"/>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7" name="Footer Placeholder 6">
            <a:extLst>
              <a:ext uri="{FF2B5EF4-FFF2-40B4-BE49-F238E27FC236}">
                <a16:creationId xmlns:a16="http://schemas.microsoft.com/office/drawing/2014/main" id="{7F1E770D-4F1F-4C5F-B75A-544C404FBB6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42074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5BED-2DA2-4819-AA3F-7F94699BFFFD}"/>
              </a:ext>
            </a:extLst>
          </p:cNvPr>
          <p:cNvSpPr>
            <a:spLocks noGrp="1"/>
          </p:cNvSpPr>
          <p:nvPr>
            <p:ph type="title"/>
          </p:nvPr>
        </p:nvSpPr>
        <p:spPr/>
        <p:txBody>
          <a:bodyPr/>
          <a:lstStyle/>
          <a:p>
            <a:r>
              <a:rPr lang="en-US" b="1" dirty="0">
                <a:ea typeface="Source Sans Pro" charset="0"/>
                <a:cs typeface="Calibri" panose="020F0502020204030204" pitchFamily="34" charset="0"/>
              </a:rPr>
              <a:t>Plant Asset Disposals</a:t>
            </a:r>
            <a:endParaRPr lang="en-US" dirty="0"/>
          </a:p>
        </p:txBody>
      </p:sp>
      <p:sp>
        <p:nvSpPr>
          <p:cNvPr id="3" name="Content Placeholder 2">
            <a:extLst>
              <a:ext uri="{FF2B5EF4-FFF2-40B4-BE49-F238E27FC236}">
                <a16:creationId xmlns:a16="http://schemas.microsoft.com/office/drawing/2014/main" id="{58B92470-E0A5-475E-9680-FC782A1FE3CF}"/>
              </a:ext>
            </a:extLst>
          </p:cNvPr>
          <p:cNvSpPr>
            <a:spLocks noGrp="1"/>
          </p:cNvSpPr>
          <p:nvPr>
            <p:ph sz="quarter" idx="16"/>
          </p:nvPr>
        </p:nvSpPr>
        <p:spPr>
          <a:xfrm>
            <a:off x="304800" y="1828800"/>
            <a:ext cx="8534400" cy="3581400"/>
          </a:xfrm>
        </p:spPr>
        <p:txBody>
          <a:bodyPr/>
          <a:lstStyle/>
          <a:p>
            <a:pPr>
              <a:buClr>
                <a:srgbClr val="800000"/>
              </a:buClr>
              <a:buSzPct val="100000"/>
            </a:pPr>
            <a:r>
              <a:rPr lang="en-US" altLang="en-US" dirty="0"/>
              <a:t>Companies dispose of plant assets in three ways —</a:t>
            </a:r>
          </a:p>
          <a:p>
            <a:pPr marL="402336" indent="-402336">
              <a:buClr>
                <a:schemeClr val="accent2"/>
              </a:buClr>
              <a:buSzPct val="100000"/>
              <a:buFont typeface="+mj-lt"/>
              <a:buAutoNum type="arabicPeriod"/>
            </a:pPr>
            <a:r>
              <a:rPr lang="en-US" altLang="en-US" b="1" dirty="0"/>
              <a:t>Retirement: </a:t>
            </a:r>
            <a:r>
              <a:rPr lang="en-US" dirty="0"/>
              <a:t>Equipment is scrapped or discarded</a:t>
            </a:r>
          </a:p>
          <a:p>
            <a:pPr marL="402336" indent="-402336">
              <a:buClr>
                <a:schemeClr val="accent2"/>
              </a:buClr>
              <a:buSzPct val="100000"/>
              <a:buFont typeface="+mj-lt"/>
              <a:buAutoNum type="arabicPeriod"/>
            </a:pPr>
            <a:r>
              <a:rPr lang="en-US" altLang="en-US" b="1" dirty="0"/>
              <a:t>Sale: </a:t>
            </a:r>
            <a:r>
              <a:rPr lang="en-US" altLang="en-US" dirty="0"/>
              <a:t>Equipment is sold to another party</a:t>
            </a:r>
          </a:p>
          <a:p>
            <a:pPr marL="402336" indent="-402336">
              <a:spcAft>
                <a:spcPts val="500"/>
              </a:spcAft>
              <a:buClr>
                <a:schemeClr val="accent2"/>
              </a:buClr>
              <a:buSzPct val="100000"/>
              <a:buFont typeface="+mj-lt"/>
              <a:buAutoNum type="arabicPeriod"/>
            </a:pPr>
            <a:r>
              <a:rPr lang="en-US" altLang="en-US" b="1" dirty="0"/>
              <a:t>Exchange: </a:t>
            </a:r>
            <a:r>
              <a:rPr lang="en-US" altLang="en-US" dirty="0"/>
              <a:t>Equipment is traded for new equipment</a:t>
            </a:r>
          </a:p>
          <a:p>
            <a:r>
              <a:rPr lang="en-US" altLang="en-US" dirty="0"/>
              <a:t>Record depreciation up to the </a:t>
            </a:r>
            <a:r>
              <a:rPr lang="en-US" altLang="en-US" b="1" dirty="0"/>
              <a:t>date of disposal</a:t>
            </a:r>
            <a:r>
              <a:rPr lang="en-US" altLang="en-US" dirty="0"/>
              <a:t>.</a:t>
            </a:r>
          </a:p>
          <a:p>
            <a:r>
              <a:rPr lang="en-US" altLang="en-US" b="1" dirty="0"/>
              <a:t>Eliminate asset </a:t>
            </a:r>
            <a:r>
              <a:rPr lang="en-US" altLang="en-US" dirty="0"/>
              <a:t>by (1) debiting Accumulated Depreciation, and (2) crediting the asset account.</a:t>
            </a:r>
          </a:p>
        </p:txBody>
      </p:sp>
      <p:sp>
        <p:nvSpPr>
          <p:cNvPr id="4" name="Slide Number Placeholder 3">
            <a:extLst>
              <a:ext uri="{FF2B5EF4-FFF2-40B4-BE49-F238E27FC236}">
                <a16:creationId xmlns:a16="http://schemas.microsoft.com/office/drawing/2014/main" id="{90A3A2E0-F296-49C1-8DBD-1A79FDB59529}"/>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DE1E744B-94DC-4BEF-A309-D15B07025CB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687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92B9-8A85-448D-9B32-2BC1BAE605E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Plant Asset Expenditures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BB1F9D1F-8685-4840-B590-6CB11D8AA1E5}"/>
              </a:ext>
            </a:extLst>
          </p:cNvPr>
          <p:cNvSpPr>
            <a:spLocks noGrp="1"/>
          </p:cNvSpPr>
          <p:nvPr>
            <p:ph sz="quarter" idx="16"/>
          </p:nvPr>
        </p:nvSpPr>
        <p:spPr>
          <a:xfrm>
            <a:off x="304800" y="1828800"/>
            <a:ext cx="8534400" cy="457200"/>
          </a:xfrm>
        </p:spPr>
        <p:txBody>
          <a:bodyPr/>
          <a:lstStyle/>
          <a:p>
            <a:r>
              <a:rPr lang="en-US" b="1" dirty="0">
                <a:solidFill>
                  <a:schemeClr val="accent4"/>
                </a:solidFill>
              </a:rPr>
              <a:t>Plant assets </a:t>
            </a:r>
            <a:r>
              <a:rPr lang="en-US" dirty="0"/>
              <a:t>are critical to a company’s success.</a:t>
            </a:r>
          </a:p>
        </p:txBody>
      </p:sp>
      <p:pic>
        <p:nvPicPr>
          <p:cNvPr id="7" name="Content Placeholder 6" descr="A horizontal bar graph shows plant assets as a percentage of total assets: Wendy’s, 73%; JetBlue Airways, 69%; Wal-Mart, 53%; Nordstrom, 39%; Caterpillar, 18%; Microsoft Corporation, 3%.">
            <a:extLst>
              <a:ext uri="{FF2B5EF4-FFF2-40B4-BE49-F238E27FC236}">
                <a16:creationId xmlns:a16="http://schemas.microsoft.com/office/drawing/2014/main" id="{679D3E5B-33D8-427B-9461-D38CC16A5B81}"/>
              </a:ext>
            </a:extLst>
          </p:cNvPr>
          <p:cNvPicPr>
            <a:picLocks noGrp="1" noChangeAspect="1"/>
          </p:cNvPicPr>
          <p:nvPr>
            <p:ph sz="quarter" idx="17"/>
          </p:nvPr>
        </p:nvPicPr>
        <p:blipFill>
          <a:blip r:embed="rId2"/>
          <a:stretch>
            <a:fillRect/>
          </a:stretch>
        </p:blipFill>
        <p:spPr>
          <a:xfrm>
            <a:off x="498913" y="2696087"/>
            <a:ext cx="7782756" cy="3133464"/>
          </a:xfrm>
          <a:prstGeom prst="rect">
            <a:avLst/>
          </a:prstGeom>
        </p:spPr>
      </p:pic>
      <p:sp>
        <p:nvSpPr>
          <p:cNvPr id="5" name="Slide Number Placeholder 4">
            <a:extLst>
              <a:ext uri="{FF2B5EF4-FFF2-40B4-BE49-F238E27FC236}">
                <a16:creationId xmlns:a16="http://schemas.microsoft.com/office/drawing/2014/main" id="{DD445DF0-814D-41E7-98B7-CE4EFE7093EE}"/>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6" name="Footer Placeholder 5">
            <a:extLst>
              <a:ext uri="{FF2B5EF4-FFF2-40B4-BE49-F238E27FC236}">
                <a16:creationId xmlns:a16="http://schemas.microsoft.com/office/drawing/2014/main" id="{0B0AE793-BF30-473D-A9EB-2FA39158A27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2486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A41D-1904-4FF7-9143-FD4C1A903F12}"/>
              </a:ext>
            </a:extLst>
          </p:cNvPr>
          <p:cNvSpPr>
            <a:spLocks noGrp="1"/>
          </p:cNvSpPr>
          <p:nvPr>
            <p:ph type="title"/>
          </p:nvPr>
        </p:nvSpPr>
        <p:spPr/>
        <p:txBody>
          <a:bodyPr/>
          <a:lstStyle/>
          <a:p>
            <a:r>
              <a:rPr lang="en-US" b="1" dirty="0">
                <a:ea typeface="Source Sans Pro" charset="0"/>
                <a:cs typeface="Calibri" panose="020F0502020204030204" pitchFamily="34" charset="0"/>
              </a:rPr>
              <a:t>Retirement of Plant Asset </a:t>
            </a:r>
            <a:r>
              <a:rPr lang="en-US" sz="2400" dirty="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10A78160-6F44-4CAD-9C0A-ED331469F549}"/>
              </a:ext>
            </a:extLst>
          </p:cNvPr>
          <p:cNvSpPr>
            <a:spLocks noGrp="1"/>
          </p:cNvSpPr>
          <p:nvPr>
            <p:ph sz="quarter" idx="16"/>
          </p:nvPr>
        </p:nvSpPr>
        <p:spPr>
          <a:xfrm>
            <a:off x="304800" y="1828800"/>
            <a:ext cx="8534400" cy="2362200"/>
          </a:xfrm>
        </p:spPr>
        <p:txBody>
          <a:bodyPr/>
          <a:lstStyle/>
          <a:p>
            <a:pPr marL="292608" indent="-292608">
              <a:buClr>
                <a:srgbClr val="800000"/>
              </a:buClr>
              <a:buSzPct val="100000"/>
              <a:buFont typeface="Arial" panose="020B0604020202020204" pitchFamily="34" charset="0"/>
              <a:buChar char="•"/>
            </a:pPr>
            <a:r>
              <a:rPr lang="en-US" altLang="en-US" b="1" dirty="0"/>
              <a:t>No cash </a:t>
            </a:r>
            <a:r>
              <a:rPr lang="en-US" altLang="en-US" dirty="0"/>
              <a:t>is received</a:t>
            </a:r>
          </a:p>
          <a:p>
            <a:pPr marL="292608" indent="-292608">
              <a:buClr>
                <a:srgbClr val="800000"/>
              </a:buClr>
              <a:buSzPct val="100000"/>
              <a:buFont typeface="Arial" panose="020B0604020202020204" pitchFamily="34" charset="0"/>
              <a:buChar char="•"/>
            </a:pPr>
            <a:r>
              <a:rPr lang="en-US" altLang="en-US" b="1" dirty="0"/>
              <a:t>Decrease (credit) asset account </a:t>
            </a:r>
            <a:r>
              <a:rPr lang="en-US" altLang="en-US" dirty="0"/>
              <a:t>for original cost in asset</a:t>
            </a:r>
          </a:p>
          <a:p>
            <a:pPr marL="292608" indent="-292608">
              <a:buClr>
                <a:srgbClr val="800000"/>
              </a:buClr>
              <a:buSzPct val="100000"/>
              <a:buFont typeface="Arial" panose="020B0604020202020204" pitchFamily="34" charset="0"/>
              <a:buChar char="•"/>
            </a:pPr>
            <a:r>
              <a:rPr lang="en-US" altLang="en-US" b="1" dirty="0"/>
              <a:t>Decrease (debit) Accumulated Depreciation </a:t>
            </a:r>
            <a:r>
              <a:rPr lang="en-US" altLang="en-US" dirty="0"/>
              <a:t>for full amount of depreciation taken over life of asset</a:t>
            </a:r>
          </a:p>
        </p:txBody>
      </p:sp>
      <p:sp>
        <p:nvSpPr>
          <p:cNvPr id="4" name="Slide Number Placeholder 3">
            <a:extLst>
              <a:ext uri="{FF2B5EF4-FFF2-40B4-BE49-F238E27FC236}">
                <a16:creationId xmlns:a16="http://schemas.microsoft.com/office/drawing/2014/main" id="{83D59631-1867-4AE3-BA57-F44CAE62B486}"/>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B7C18707-F4F9-4AB2-AA27-142166A5063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49473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7FD8-CD88-42AD-A7C7-123B2B34CCBE}"/>
              </a:ext>
            </a:extLst>
          </p:cNvPr>
          <p:cNvSpPr>
            <a:spLocks noGrp="1"/>
          </p:cNvSpPr>
          <p:nvPr>
            <p:ph type="title"/>
          </p:nvPr>
        </p:nvSpPr>
        <p:spPr/>
        <p:txBody>
          <a:bodyPr/>
          <a:lstStyle/>
          <a:p>
            <a:r>
              <a:rPr lang="en-US" b="1">
                <a:ea typeface="Source Sans Pro" charset="0"/>
                <a:cs typeface="Calibri" panose="020F0502020204030204" pitchFamily="34" charset="0"/>
              </a:rPr>
              <a:t>Retirement of Plant Asset </a:t>
            </a:r>
            <a:r>
              <a:rPr lang="en-US" sz="2400">
                <a:ea typeface="Source Sans Pro" charset="0"/>
                <a:cs typeface="Calibri" panose="020F0502020204030204" pitchFamily="34" charset="0"/>
              </a:rPr>
              <a:t>(2 of 3)</a:t>
            </a:r>
            <a:endParaRPr lang="en-IN"/>
          </a:p>
        </p:txBody>
      </p:sp>
      <p:sp>
        <p:nvSpPr>
          <p:cNvPr id="3" name="Content Placeholder 2">
            <a:extLst>
              <a:ext uri="{FF2B5EF4-FFF2-40B4-BE49-F238E27FC236}">
                <a16:creationId xmlns:a16="http://schemas.microsoft.com/office/drawing/2014/main" id="{79B62335-F727-42AB-8C7D-3862BBDB8081}"/>
              </a:ext>
            </a:extLst>
          </p:cNvPr>
          <p:cNvSpPr>
            <a:spLocks noGrp="1"/>
          </p:cNvSpPr>
          <p:nvPr>
            <p:ph sz="quarter" idx="16"/>
          </p:nvPr>
        </p:nvSpPr>
        <p:spPr>
          <a:xfrm>
            <a:off x="304800" y="1828800"/>
            <a:ext cx="8534400" cy="990200"/>
          </a:xfrm>
        </p:spPr>
        <p:txBody>
          <a:bodyPr/>
          <a:lstStyle/>
          <a:p>
            <a:r>
              <a:rPr lang="en-US" sz="2200" b="1">
                <a:latin typeface="+mn-lt"/>
              </a:rPr>
              <a:t>Illustration: </a:t>
            </a:r>
            <a:r>
              <a:rPr lang="en-US" sz="2200">
                <a:latin typeface="+mn-lt"/>
              </a:rPr>
              <a:t>Hobart Enterprises retires its computer printers, which cost $32,000. The accumulated depreciation on these printers is $32,000. Prepare the entry to record this retirement.</a:t>
            </a:r>
            <a:endParaRPr lang="en-IN" sz="2200">
              <a:latin typeface="+mn-lt"/>
            </a:endParaRPr>
          </a:p>
        </p:txBody>
      </p:sp>
      <p:sp>
        <p:nvSpPr>
          <p:cNvPr id="4" name="Content Placeholder 3">
            <a:extLst>
              <a:ext uri="{FF2B5EF4-FFF2-40B4-BE49-F238E27FC236}">
                <a16:creationId xmlns:a16="http://schemas.microsoft.com/office/drawing/2014/main" id="{0DC0297E-3364-4518-B1A8-9534E72EE91A}"/>
              </a:ext>
            </a:extLst>
          </p:cNvPr>
          <p:cNvSpPr>
            <a:spLocks noGrp="1"/>
          </p:cNvSpPr>
          <p:nvPr>
            <p:ph sz="quarter" idx="17"/>
          </p:nvPr>
        </p:nvSpPr>
        <p:spPr>
          <a:xfrm>
            <a:off x="304800" y="3048000"/>
            <a:ext cx="4343400" cy="457200"/>
          </a:xfrm>
        </p:spPr>
        <p:txBody>
          <a:bodyPr/>
          <a:lstStyle/>
          <a:p>
            <a:r>
              <a:rPr lang="en-US" sz="2000"/>
              <a:t>Accumulated Depreciation—Equipment</a:t>
            </a:r>
            <a:endParaRPr lang="en-IN" sz="2000"/>
          </a:p>
        </p:txBody>
      </p:sp>
      <p:sp>
        <p:nvSpPr>
          <p:cNvPr id="5" name="Content Placeholder 4">
            <a:extLst>
              <a:ext uri="{FF2B5EF4-FFF2-40B4-BE49-F238E27FC236}">
                <a16:creationId xmlns:a16="http://schemas.microsoft.com/office/drawing/2014/main" id="{5CC02DC4-9250-4DCC-AAB3-10A34740ADAC}"/>
              </a:ext>
            </a:extLst>
          </p:cNvPr>
          <p:cNvSpPr>
            <a:spLocks noGrp="1"/>
          </p:cNvSpPr>
          <p:nvPr>
            <p:ph sz="quarter" idx="18"/>
          </p:nvPr>
        </p:nvSpPr>
        <p:spPr>
          <a:xfrm>
            <a:off x="6629400" y="3070225"/>
            <a:ext cx="990600" cy="304800"/>
          </a:xfrm>
        </p:spPr>
        <p:txBody>
          <a:bodyPr/>
          <a:lstStyle/>
          <a:p>
            <a:r>
              <a:rPr lang="en-US" sz="2000"/>
              <a:t>32,000</a:t>
            </a:r>
            <a:endParaRPr lang="en-IN" sz="2000"/>
          </a:p>
        </p:txBody>
      </p:sp>
      <p:sp>
        <p:nvSpPr>
          <p:cNvPr id="6" name="Content Placeholder 5">
            <a:extLst>
              <a:ext uri="{FF2B5EF4-FFF2-40B4-BE49-F238E27FC236}">
                <a16:creationId xmlns:a16="http://schemas.microsoft.com/office/drawing/2014/main" id="{9ABB304F-B8AC-4334-8523-C3DCDC9BF326}"/>
              </a:ext>
            </a:extLst>
          </p:cNvPr>
          <p:cNvSpPr>
            <a:spLocks noGrp="1"/>
          </p:cNvSpPr>
          <p:nvPr>
            <p:ph sz="quarter" idx="19"/>
          </p:nvPr>
        </p:nvSpPr>
        <p:spPr>
          <a:xfrm>
            <a:off x="533400" y="3352800"/>
            <a:ext cx="1600200" cy="412750"/>
          </a:xfrm>
        </p:spPr>
        <p:txBody>
          <a:bodyPr/>
          <a:lstStyle/>
          <a:p>
            <a:r>
              <a:rPr lang="en-US" sz="2000" dirty="0"/>
              <a:t>Equipment</a:t>
            </a:r>
            <a:endParaRPr lang="en-IN" sz="2000" dirty="0"/>
          </a:p>
        </p:txBody>
      </p:sp>
      <p:sp>
        <p:nvSpPr>
          <p:cNvPr id="7" name="Content Placeholder 6">
            <a:extLst>
              <a:ext uri="{FF2B5EF4-FFF2-40B4-BE49-F238E27FC236}">
                <a16:creationId xmlns:a16="http://schemas.microsoft.com/office/drawing/2014/main" id="{2A5965BC-AA37-497F-BCA4-6C28B8F7A5E7}"/>
              </a:ext>
            </a:extLst>
          </p:cNvPr>
          <p:cNvSpPr>
            <a:spLocks noGrp="1"/>
          </p:cNvSpPr>
          <p:nvPr>
            <p:ph sz="quarter" idx="20"/>
          </p:nvPr>
        </p:nvSpPr>
        <p:spPr>
          <a:xfrm>
            <a:off x="8153400" y="3360677"/>
            <a:ext cx="914400" cy="349250"/>
          </a:xfrm>
        </p:spPr>
        <p:txBody>
          <a:bodyPr/>
          <a:lstStyle/>
          <a:p>
            <a:r>
              <a:rPr lang="en-US" sz="2000"/>
              <a:t>32,000</a:t>
            </a:r>
            <a:endParaRPr lang="en-IN" sz="2000"/>
          </a:p>
        </p:txBody>
      </p:sp>
      <p:sp>
        <p:nvSpPr>
          <p:cNvPr id="8" name="Content Placeholder 7">
            <a:extLst>
              <a:ext uri="{FF2B5EF4-FFF2-40B4-BE49-F238E27FC236}">
                <a16:creationId xmlns:a16="http://schemas.microsoft.com/office/drawing/2014/main" id="{C363E1B7-32D2-42C4-9D1E-32C90D064CB4}"/>
              </a:ext>
            </a:extLst>
          </p:cNvPr>
          <p:cNvSpPr>
            <a:spLocks noGrp="1"/>
          </p:cNvSpPr>
          <p:nvPr>
            <p:ph sz="quarter" idx="21"/>
          </p:nvPr>
        </p:nvSpPr>
        <p:spPr>
          <a:xfrm>
            <a:off x="778400" y="3657600"/>
            <a:ext cx="5769975" cy="365125"/>
          </a:xfrm>
        </p:spPr>
        <p:txBody>
          <a:bodyPr/>
          <a:lstStyle/>
          <a:p>
            <a:r>
              <a:rPr lang="en-IN" sz="2000"/>
              <a:t>(To record retirement of fully-depreciated equipment)</a:t>
            </a:r>
          </a:p>
        </p:txBody>
      </p:sp>
      <p:sp>
        <p:nvSpPr>
          <p:cNvPr id="9" name="Content Placeholder 8">
            <a:extLst>
              <a:ext uri="{FF2B5EF4-FFF2-40B4-BE49-F238E27FC236}">
                <a16:creationId xmlns:a16="http://schemas.microsoft.com/office/drawing/2014/main" id="{1B6C4230-682F-437F-BCED-BC816D816CEC}"/>
              </a:ext>
            </a:extLst>
          </p:cNvPr>
          <p:cNvSpPr>
            <a:spLocks noGrp="1"/>
          </p:cNvSpPr>
          <p:nvPr>
            <p:ph sz="quarter" idx="22"/>
          </p:nvPr>
        </p:nvSpPr>
        <p:spPr>
          <a:xfrm>
            <a:off x="304800" y="4419600"/>
            <a:ext cx="8534400" cy="686926"/>
          </a:xfrm>
        </p:spPr>
        <p:txBody>
          <a:bodyPr/>
          <a:lstStyle/>
          <a:p>
            <a:r>
              <a:rPr lang="en-US" altLang="en-US" sz="2200" b="1" dirty="0"/>
              <a:t>Question: </a:t>
            </a:r>
            <a:r>
              <a:rPr lang="en-US" altLang="en-US" sz="2200" dirty="0"/>
              <a:t>What happens if a fully depreciated plant asset is still useful to the company?</a:t>
            </a:r>
            <a:endParaRPr lang="en-IN" sz="2200" dirty="0"/>
          </a:p>
        </p:txBody>
      </p:sp>
      <p:sp>
        <p:nvSpPr>
          <p:cNvPr id="10" name="Content Placeholder 9">
            <a:extLst>
              <a:ext uri="{FF2B5EF4-FFF2-40B4-BE49-F238E27FC236}">
                <a16:creationId xmlns:a16="http://schemas.microsoft.com/office/drawing/2014/main" id="{F900B197-0838-48AF-A499-3CF959A5AD55}"/>
              </a:ext>
            </a:extLst>
          </p:cNvPr>
          <p:cNvSpPr>
            <a:spLocks noGrp="1"/>
          </p:cNvSpPr>
          <p:nvPr>
            <p:ph sz="quarter" idx="23"/>
          </p:nvPr>
        </p:nvSpPr>
        <p:spPr>
          <a:xfrm>
            <a:off x="304800" y="5181600"/>
            <a:ext cx="8534400" cy="977536"/>
          </a:xfrm>
        </p:spPr>
        <p:txBody>
          <a:bodyPr/>
          <a:lstStyle/>
          <a:p>
            <a:r>
              <a:rPr lang="en-IN" sz="2200"/>
              <a:t>Answer: The asset and its accumulated depreciation continue to be reported on the balance sheet, without further depreciation adjustment, until the company retires the asset.</a:t>
            </a:r>
          </a:p>
        </p:txBody>
      </p:sp>
      <p:sp>
        <p:nvSpPr>
          <p:cNvPr id="12" name="Slide Number Placeholder 11">
            <a:extLst>
              <a:ext uri="{FF2B5EF4-FFF2-40B4-BE49-F238E27FC236}">
                <a16:creationId xmlns:a16="http://schemas.microsoft.com/office/drawing/2014/main" id="{7A82CA71-5CD0-49C3-B17D-D509F0FE2EE7}"/>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13" name="Footer Placeholder 12">
            <a:extLst>
              <a:ext uri="{FF2B5EF4-FFF2-40B4-BE49-F238E27FC236}">
                <a16:creationId xmlns:a16="http://schemas.microsoft.com/office/drawing/2014/main" id="{A0FA12BC-C0F4-49E4-86D4-3F43631DA62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3189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2725-7932-48CD-9633-F2ABA996FDE7}"/>
              </a:ext>
            </a:extLst>
          </p:cNvPr>
          <p:cNvSpPr>
            <a:spLocks noGrp="1"/>
          </p:cNvSpPr>
          <p:nvPr>
            <p:ph type="title"/>
          </p:nvPr>
        </p:nvSpPr>
        <p:spPr/>
        <p:txBody>
          <a:bodyPr/>
          <a:lstStyle/>
          <a:p>
            <a:r>
              <a:rPr lang="en-US" b="1">
                <a:ea typeface="Source Sans Pro" charset="0"/>
                <a:cs typeface="Calibri" panose="020F0502020204030204" pitchFamily="34" charset="0"/>
              </a:rPr>
              <a:t>Retirement of Plant Asset </a:t>
            </a:r>
            <a:r>
              <a:rPr lang="en-US" sz="2400">
                <a:ea typeface="Source Sans Pro" charset="0"/>
                <a:cs typeface="Calibri" panose="020F0502020204030204" pitchFamily="34" charset="0"/>
              </a:rPr>
              <a:t>(3 of 3)</a:t>
            </a:r>
            <a:endParaRPr lang="en-IN"/>
          </a:p>
        </p:txBody>
      </p:sp>
      <p:sp>
        <p:nvSpPr>
          <p:cNvPr id="3" name="Content Placeholder 2">
            <a:extLst>
              <a:ext uri="{FF2B5EF4-FFF2-40B4-BE49-F238E27FC236}">
                <a16:creationId xmlns:a16="http://schemas.microsoft.com/office/drawing/2014/main" id="{D939E13E-3DBA-4F20-88E2-61CDA6152BC8}"/>
              </a:ext>
            </a:extLst>
          </p:cNvPr>
          <p:cNvSpPr>
            <a:spLocks noGrp="1"/>
          </p:cNvSpPr>
          <p:nvPr>
            <p:ph sz="quarter" idx="16"/>
          </p:nvPr>
        </p:nvSpPr>
        <p:spPr>
          <a:xfrm>
            <a:off x="304800" y="1828800"/>
            <a:ext cx="8534400" cy="990600"/>
          </a:xfrm>
        </p:spPr>
        <p:txBody>
          <a:bodyPr/>
          <a:lstStyle/>
          <a:p>
            <a:r>
              <a:rPr lang="en-US" sz="2400" b="1"/>
              <a:t>Illustration: </a:t>
            </a:r>
            <a:r>
              <a:rPr lang="en-US" altLang="en-US" sz="2400"/>
              <a:t>Sunset Company discards delivery equipment that cost $18,000 and has accumulated depreciation of $14,000. The journal entry is?</a:t>
            </a:r>
            <a:endParaRPr lang="en-IN" sz="2400"/>
          </a:p>
        </p:txBody>
      </p:sp>
      <p:sp>
        <p:nvSpPr>
          <p:cNvPr id="5" name="Content Placeholder 4">
            <a:extLst>
              <a:ext uri="{FF2B5EF4-FFF2-40B4-BE49-F238E27FC236}">
                <a16:creationId xmlns:a16="http://schemas.microsoft.com/office/drawing/2014/main" id="{D49F9392-8A1A-41D2-AE8D-7B676873E849}"/>
              </a:ext>
            </a:extLst>
          </p:cNvPr>
          <p:cNvSpPr>
            <a:spLocks noGrp="1"/>
          </p:cNvSpPr>
          <p:nvPr>
            <p:ph sz="quarter" idx="18"/>
          </p:nvPr>
        </p:nvSpPr>
        <p:spPr>
          <a:xfrm>
            <a:off x="385825" y="3031404"/>
            <a:ext cx="5105400" cy="387150"/>
          </a:xfrm>
        </p:spPr>
        <p:txBody>
          <a:bodyPr/>
          <a:lstStyle/>
          <a:p>
            <a:r>
              <a:rPr lang="en-US" sz="2000"/>
              <a:t>Accumulated Depreciation—Equipment</a:t>
            </a:r>
            <a:endParaRPr lang="en-IN" sz="2000"/>
          </a:p>
        </p:txBody>
      </p:sp>
      <p:sp>
        <p:nvSpPr>
          <p:cNvPr id="6" name="Content Placeholder 5">
            <a:extLst>
              <a:ext uri="{FF2B5EF4-FFF2-40B4-BE49-F238E27FC236}">
                <a16:creationId xmlns:a16="http://schemas.microsoft.com/office/drawing/2014/main" id="{250FD21A-6B8B-43D2-A6E1-C7BCA0736198}"/>
              </a:ext>
            </a:extLst>
          </p:cNvPr>
          <p:cNvSpPr>
            <a:spLocks noGrp="1"/>
          </p:cNvSpPr>
          <p:nvPr>
            <p:ph sz="quarter" idx="19"/>
          </p:nvPr>
        </p:nvSpPr>
        <p:spPr>
          <a:xfrm>
            <a:off x="6651825" y="3044906"/>
            <a:ext cx="1030875" cy="387150"/>
          </a:xfrm>
        </p:spPr>
        <p:txBody>
          <a:bodyPr/>
          <a:lstStyle/>
          <a:p>
            <a:r>
              <a:rPr lang="en-US" sz="2000"/>
              <a:t>14,000</a:t>
            </a:r>
            <a:endParaRPr lang="en-IN" sz="2000"/>
          </a:p>
        </p:txBody>
      </p:sp>
      <p:sp>
        <p:nvSpPr>
          <p:cNvPr id="7" name="Content Placeholder 6">
            <a:extLst>
              <a:ext uri="{FF2B5EF4-FFF2-40B4-BE49-F238E27FC236}">
                <a16:creationId xmlns:a16="http://schemas.microsoft.com/office/drawing/2014/main" id="{D8E5A44A-A8AB-493A-B702-63A7FBAEDBDB}"/>
              </a:ext>
            </a:extLst>
          </p:cNvPr>
          <p:cNvSpPr>
            <a:spLocks noGrp="1"/>
          </p:cNvSpPr>
          <p:nvPr>
            <p:ph sz="quarter" idx="20"/>
          </p:nvPr>
        </p:nvSpPr>
        <p:spPr>
          <a:xfrm>
            <a:off x="385825" y="3352800"/>
            <a:ext cx="4114800" cy="387150"/>
          </a:xfrm>
        </p:spPr>
        <p:txBody>
          <a:bodyPr/>
          <a:lstStyle/>
          <a:p>
            <a:r>
              <a:rPr lang="en-US" sz="2000" dirty="0"/>
              <a:t>Loss on Disposal of Plant Assets</a:t>
            </a:r>
            <a:endParaRPr lang="en-IN" sz="2000" dirty="0"/>
          </a:p>
        </p:txBody>
      </p:sp>
      <p:sp>
        <p:nvSpPr>
          <p:cNvPr id="8" name="Content Placeholder 7">
            <a:extLst>
              <a:ext uri="{FF2B5EF4-FFF2-40B4-BE49-F238E27FC236}">
                <a16:creationId xmlns:a16="http://schemas.microsoft.com/office/drawing/2014/main" id="{DE91C8E7-5B54-482B-94CC-F1D5CB3E79A9}"/>
              </a:ext>
            </a:extLst>
          </p:cNvPr>
          <p:cNvSpPr>
            <a:spLocks noGrp="1"/>
          </p:cNvSpPr>
          <p:nvPr>
            <p:ph sz="quarter" idx="21"/>
          </p:nvPr>
        </p:nvSpPr>
        <p:spPr>
          <a:xfrm>
            <a:off x="6779150" y="3354248"/>
            <a:ext cx="903550" cy="387150"/>
          </a:xfrm>
        </p:spPr>
        <p:txBody>
          <a:bodyPr/>
          <a:lstStyle/>
          <a:p>
            <a:r>
              <a:rPr lang="en-US" sz="2000"/>
              <a:t>4,000</a:t>
            </a:r>
            <a:endParaRPr lang="en-IN" sz="2000"/>
          </a:p>
        </p:txBody>
      </p:sp>
      <p:sp>
        <p:nvSpPr>
          <p:cNvPr id="9" name="Content Placeholder 8">
            <a:extLst>
              <a:ext uri="{FF2B5EF4-FFF2-40B4-BE49-F238E27FC236}">
                <a16:creationId xmlns:a16="http://schemas.microsoft.com/office/drawing/2014/main" id="{314ADD96-98C1-4E6B-9EDD-80126CC2FC02}"/>
              </a:ext>
            </a:extLst>
          </p:cNvPr>
          <p:cNvSpPr>
            <a:spLocks noGrp="1"/>
          </p:cNvSpPr>
          <p:nvPr>
            <p:ph sz="quarter" idx="22"/>
          </p:nvPr>
        </p:nvSpPr>
        <p:spPr>
          <a:xfrm>
            <a:off x="586450" y="3657600"/>
            <a:ext cx="1676400" cy="396875"/>
          </a:xfrm>
        </p:spPr>
        <p:txBody>
          <a:bodyPr/>
          <a:lstStyle/>
          <a:p>
            <a:r>
              <a:rPr lang="en-US" sz="2000" dirty="0"/>
              <a:t>Equipment</a:t>
            </a:r>
            <a:endParaRPr lang="en-IN" sz="2000" dirty="0"/>
          </a:p>
        </p:txBody>
      </p:sp>
      <p:sp>
        <p:nvSpPr>
          <p:cNvPr id="10" name="Content Placeholder 9">
            <a:extLst>
              <a:ext uri="{FF2B5EF4-FFF2-40B4-BE49-F238E27FC236}">
                <a16:creationId xmlns:a16="http://schemas.microsoft.com/office/drawing/2014/main" id="{5E37CC0A-E2B2-4A08-9FD9-265ED87FE355}"/>
              </a:ext>
            </a:extLst>
          </p:cNvPr>
          <p:cNvSpPr>
            <a:spLocks noGrp="1"/>
          </p:cNvSpPr>
          <p:nvPr>
            <p:ph sz="quarter" idx="23"/>
          </p:nvPr>
        </p:nvSpPr>
        <p:spPr>
          <a:xfrm>
            <a:off x="8040480" y="3667930"/>
            <a:ext cx="914399" cy="479746"/>
          </a:xfrm>
        </p:spPr>
        <p:txBody>
          <a:bodyPr/>
          <a:lstStyle/>
          <a:p>
            <a:r>
              <a:rPr lang="en-US" sz="2000"/>
              <a:t>18,000</a:t>
            </a:r>
            <a:endParaRPr lang="en-IN" sz="2000"/>
          </a:p>
        </p:txBody>
      </p:sp>
      <p:sp>
        <p:nvSpPr>
          <p:cNvPr id="14" name="Content Placeholder 13">
            <a:extLst>
              <a:ext uri="{FF2B5EF4-FFF2-40B4-BE49-F238E27FC236}">
                <a16:creationId xmlns:a16="http://schemas.microsoft.com/office/drawing/2014/main" id="{A347D53A-95F1-4DD9-AD1F-AC396A6E21D9}"/>
              </a:ext>
            </a:extLst>
          </p:cNvPr>
          <p:cNvSpPr>
            <a:spLocks noGrp="1"/>
          </p:cNvSpPr>
          <p:nvPr>
            <p:ph sz="quarter" idx="17"/>
          </p:nvPr>
        </p:nvSpPr>
        <p:spPr>
          <a:xfrm>
            <a:off x="809268" y="3962400"/>
            <a:ext cx="5822307" cy="396875"/>
          </a:xfrm>
        </p:spPr>
        <p:txBody>
          <a:bodyPr/>
          <a:lstStyle/>
          <a:p>
            <a:r>
              <a:rPr lang="en-IN" sz="2000" dirty="0"/>
              <a:t>(To record retirement of delivery equipment at a loss)</a:t>
            </a:r>
          </a:p>
        </p:txBody>
      </p:sp>
      <p:sp>
        <p:nvSpPr>
          <p:cNvPr id="11" name="Content Placeholder 10">
            <a:extLst>
              <a:ext uri="{FF2B5EF4-FFF2-40B4-BE49-F238E27FC236}">
                <a16:creationId xmlns:a16="http://schemas.microsoft.com/office/drawing/2014/main" id="{A5FF5925-CC98-402F-AA7D-479C00A17639}"/>
              </a:ext>
            </a:extLst>
          </p:cNvPr>
          <p:cNvSpPr>
            <a:spLocks noGrp="1"/>
          </p:cNvSpPr>
          <p:nvPr>
            <p:ph sz="quarter" idx="24"/>
          </p:nvPr>
        </p:nvSpPr>
        <p:spPr>
          <a:xfrm>
            <a:off x="304800" y="5029200"/>
            <a:ext cx="8534400" cy="776267"/>
          </a:xfrm>
        </p:spPr>
        <p:txBody>
          <a:bodyPr/>
          <a:lstStyle/>
          <a:p>
            <a:r>
              <a:rPr lang="en-US" altLang="en-US" sz="2400"/>
              <a:t>Companies report a loss on disposal in the </a:t>
            </a:r>
            <a:r>
              <a:rPr lang="en-US" altLang="en-US" sz="2400" b="1"/>
              <a:t>“Other expenses and losses”</a:t>
            </a:r>
            <a:r>
              <a:rPr lang="en-US" altLang="en-US" sz="2400"/>
              <a:t> section of the income statement.</a:t>
            </a:r>
            <a:endParaRPr lang="en-IN" sz="2400"/>
          </a:p>
        </p:txBody>
      </p:sp>
      <p:sp>
        <p:nvSpPr>
          <p:cNvPr id="12" name="Slide Number Placeholder 11">
            <a:extLst>
              <a:ext uri="{FF2B5EF4-FFF2-40B4-BE49-F238E27FC236}">
                <a16:creationId xmlns:a16="http://schemas.microsoft.com/office/drawing/2014/main" id="{369B7FC6-60AC-4691-BF1C-C217B8F07DAD}"/>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13" name="Footer Placeholder 12">
            <a:extLst>
              <a:ext uri="{FF2B5EF4-FFF2-40B4-BE49-F238E27FC236}">
                <a16:creationId xmlns:a16="http://schemas.microsoft.com/office/drawing/2014/main" id="{DDE2D364-07E3-4E6A-882F-FD0062F8766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956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4" grpId="0" build="p"/>
      <p:bldP spid="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8BC8-F9A0-4759-BC34-7E70D8165CD1}"/>
              </a:ext>
            </a:extLst>
          </p:cNvPr>
          <p:cNvSpPr>
            <a:spLocks noGrp="1"/>
          </p:cNvSpPr>
          <p:nvPr>
            <p:ph type="title"/>
          </p:nvPr>
        </p:nvSpPr>
        <p:spPr>
          <a:xfrm>
            <a:off x="304800" y="762001"/>
            <a:ext cx="8534400" cy="685799"/>
          </a:xfrm>
        </p:spPr>
        <p:txBody>
          <a:bodyPr/>
          <a:lstStyle/>
          <a:p>
            <a:r>
              <a:rPr lang="en-US" b="1" dirty="0">
                <a:ea typeface="Source Sans Pro" charset="0"/>
                <a:cs typeface="Calibri" panose="020F0502020204030204" pitchFamily="34" charset="0"/>
              </a:rPr>
              <a:t>Sale of Plant Asset </a:t>
            </a:r>
            <a:r>
              <a:rPr lang="en-US" sz="2400" dirty="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F0A26FA5-6E32-4BE4-BA1C-F5BE34234C87}"/>
              </a:ext>
            </a:extLst>
          </p:cNvPr>
          <p:cNvSpPr>
            <a:spLocks noGrp="1"/>
          </p:cNvSpPr>
          <p:nvPr>
            <p:ph sz="quarter" idx="16"/>
          </p:nvPr>
        </p:nvSpPr>
        <p:spPr>
          <a:xfrm>
            <a:off x="304800" y="1828800"/>
            <a:ext cx="8534400" cy="2743200"/>
          </a:xfrm>
        </p:spPr>
        <p:txBody>
          <a:bodyPr/>
          <a:lstStyle/>
          <a:p>
            <a:pPr>
              <a:buClr>
                <a:srgbClr val="800000"/>
              </a:buClr>
              <a:buSzPct val="100000"/>
            </a:pPr>
            <a:r>
              <a:rPr lang="en-US" altLang="en-US" dirty="0"/>
              <a:t>Compare the </a:t>
            </a:r>
            <a:r>
              <a:rPr lang="en-US" altLang="en-US" b="1" dirty="0"/>
              <a:t>book value </a:t>
            </a:r>
            <a:r>
              <a:rPr lang="en-US" altLang="en-US" dirty="0"/>
              <a:t>of the asset with the </a:t>
            </a:r>
            <a:r>
              <a:rPr lang="en-US" altLang="en-US" b="1" dirty="0"/>
              <a:t>proceeds</a:t>
            </a:r>
            <a:r>
              <a:rPr lang="en-US" altLang="en-US" dirty="0"/>
              <a:t> received from the sale</a:t>
            </a:r>
          </a:p>
          <a:p>
            <a:pPr marL="292608" indent="-292608">
              <a:buClr>
                <a:srgbClr val="800000"/>
              </a:buClr>
              <a:buSzPct val="100000"/>
              <a:buFont typeface="Arial" panose="020B0604020202020204" pitchFamily="34" charset="0"/>
              <a:buChar char="•"/>
            </a:pPr>
            <a:r>
              <a:rPr lang="en-US" altLang="en-US" dirty="0"/>
              <a:t>If proceeds </a:t>
            </a:r>
            <a:r>
              <a:rPr lang="en-US" altLang="en-US" b="1" dirty="0"/>
              <a:t>exceed</a:t>
            </a:r>
            <a:r>
              <a:rPr lang="en-US" altLang="en-US" dirty="0"/>
              <a:t> the book value, a </a:t>
            </a:r>
            <a:r>
              <a:rPr lang="en-US" altLang="en-US" b="1" dirty="0"/>
              <a:t>gain</a:t>
            </a:r>
            <a:r>
              <a:rPr lang="en-US" altLang="en-US" dirty="0"/>
              <a:t> on disposal occurs</a:t>
            </a:r>
          </a:p>
          <a:p>
            <a:pPr marL="292608" indent="-292608">
              <a:buClr>
                <a:srgbClr val="800000"/>
              </a:buClr>
              <a:buSzPct val="100000"/>
              <a:buFont typeface="Arial" panose="020B0604020202020204" pitchFamily="34" charset="0"/>
              <a:buChar char="•"/>
            </a:pPr>
            <a:r>
              <a:rPr lang="en-US" altLang="en-US" dirty="0"/>
              <a:t>If proceeds </a:t>
            </a:r>
            <a:r>
              <a:rPr lang="en-US" altLang="en-US" b="1" dirty="0"/>
              <a:t>are less than </a:t>
            </a:r>
            <a:r>
              <a:rPr lang="en-US" altLang="en-US" dirty="0"/>
              <a:t>the book value, a </a:t>
            </a:r>
            <a:r>
              <a:rPr lang="en-US" altLang="en-US" b="1" dirty="0"/>
              <a:t>loss</a:t>
            </a:r>
            <a:r>
              <a:rPr lang="en-US" altLang="en-US" dirty="0"/>
              <a:t> on disposal occurs</a:t>
            </a:r>
          </a:p>
        </p:txBody>
      </p:sp>
      <p:sp>
        <p:nvSpPr>
          <p:cNvPr id="4" name="Slide Number Placeholder 3">
            <a:extLst>
              <a:ext uri="{FF2B5EF4-FFF2-40B4-BE49-F238E27FC236}">
                <a16:creationId xmlns:a16="http://schemas.microsoft.com/office/drawing/2014/main" id="{9A43A01A-FD35-4237-9DFF-2C533EF06F85}"/>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a:extLst>
              <a:ext uri="{FF2B5EF4-FFF2-40B4-BE49-F238E27FC236}">
                <a16:creationId xmlns:a16="http://schemas.microsoft.com/office/drawing/2014/main" id="{B9FFEC5A-3A69-4693-BEF1-E93B2CD141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320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3C7C-0582-4729-BD80-7A9D9CCD6713}"/>
              </a:ext>
            </a:extLst>
          </p:cNvPr>
          <p:cNvSpPr>
            <a:spLocks noGrp="1"/>
          </p:cNvSpPr>
          <p:nvPr>
            <p:ph type="title"/>
          </p:nvPr>
        </p:nvSpPr>
        <p:spPr>
          <a:xfrm>
            <a:off x="304800" y="762001"/>
            <a:ext cx="8534400" cy="717441"/>
          </a:xfrm>
        </p:spPr>
        <p:txBody>
          <a:bodyPr/>
          <a:lstStyle/>
          <a:p>
            <a:r>
              <a:rPr lang="en-US" b="1">
                <a:ea typeface="Source Sans Pro" charset="0"/>
                <a:cs typeface="Calibri" panose="020F0502020204030204" pitchFamily="34" charset="0"/>
              </a:rPr>
              <a:t>Sale of Plant Asset </a:t>
            </a:r>
            <a:r>
              <a:rPr lang="en-US" sz="2400">
                <a:ea typeface="Source Sans Pro" charset="0"/>
                <a:cs typeface="Calibri" panose="020F0502020204030204" pitchFamily="34" charset="0"/>
              </a:rPr>
              <a:t>(2 of 2)</a:t>
            </a:r>
            <a:endParaRPr lang="en-IN"/>
          </a:p>
        </p:txBody>
      </p:sp>
      <p:sp>
        <p:nvSpPr>
          <p:cNvPr id="3" name="Content Placeholder 2">
            <a:extLst>
              <a:ext uri="{FF2B5EF4-FFF2-40B4-BE49-F238E27FC236}">
                <a16:creationId xmlns:a16="http://schemas.microsoft.com/office/drawing/2014/main" id="{F8A41839-D490-407D-B766-FB4FE595858E}"/>
              </a:ext>
            </a:extLst>
          </p:cNvPr>
          <p:cNvSpPr>
            <a:spLocks noGrp="1"/>
          </p:cNvSpPr>
          <p:nvPr>
            <p:ph sz="quarter" idx="16"/>
          </p:nvPr>
        </p:nvSpPr>
        <p:spPr>
          <a:xfrm>
            <a:off x="304800" y="1828800"/>
            <a:ext cx="8534400" cy="2209800"/>
          </a:xfrm>
        </p:spPr>
        <p:txBody>
          <a:bodyPr/>
          <a:lstStyle/>
          <a:p>
            <a:pPr>
              <a:buClr>
                <a:srgbClr val="800000"/>
              </a:buClr>
              <a:buSzPct val="100000"/>
            </a:pPr>
            <a:r>
              <a:rPr lang="en-US" sz="2400" b="1"/>
              <a:t>Gain on Sale</a:t>
            </a:r>
          </a:p>
          <a:p>
            <a:pPr>
              <a:buClr>
                <a:srgbClr val="800000"/>
              </a:buClr>
              <a:buSzPct val="100000"/>
            </a:pPr>
            <a:r>
              <a:rPr lang="en-US" sz="2400" b="1"/>
              <a:t>Illustration: </a:t>
            </a:r>
            <a:r>
              <a:rPr lang="en-US" sz="2400"/>
              <a:t>On July 1, 2020, Wright Company sells office furniture for $16,000 cash. The office furniture originally cost $60,000. As of January 1, 2020, it had accumulated depreciation of $41,000. Depreciation for the first six months of 2020 is $8,000. Prepare the journal entry to record depreciation expense up to the date of sale.</a:t>
            </a:r>
            <a:endParaRPr lang="en-IN" sz="2400"/>
          </a:p>
        </p:txBody>
      </p:sp>
      <p:sp>
        <p:nvSpPr>
          <p:cNvPr id="4" name="Content Placeholder 3">
            <a:extLst>
              <a:ext uri="{FF2B5EF4-FFF2-40B4-BE49-F238E27FC236}">
                <a16:creationId xmlns:a16="http://schemas.microsoft.com/office/drawing/2014/main" id="{421BF173-DD3B-48E3-BDD5-0A4448D2289F}"/>
              </a:ext>
            </a:extLst>
          </p:cNvPr>
          <p:cNvSpPr>
            <a:spLocks noGrp="1"/>
          </p:cNvSpPr>
          <p:nvPr>
            <p:ph sz="quarter" idx="17"/>
          </p:nvPr>
        </p:nvSpPr>
        <p:spPr>
          <a:xfrm>
            <a:off x="304800" y="4109975"/>
            <a:ext cx="990600" cy="381000"/>
          </a:xfrm>
        </p:spPr>
        <p:txBody>
          <a:bodyPr/>
          <a:lstStyle/>
          <a:p>
            <a:r>
              <a:rPr lang="en-IN" sz="2200" dirty="0"/>
              <a:t>Jul. 1</a:t>
            </a:r>
          </a:p>
        </p:txBody>
      </p:sp>
      <p:sp>
        <p:nvSpPr>
          <p:cNvPr id="5" name="Content Placeholder 4">
            <a:extLst>
              <a:ext uri="{FF2B5EF4-FFF2-40B4-BE49-F238E27FC236}">
                <a16:creationId xmlns:a16="http://schemas.microsoft.com/office/drawing/2014/main" id="{99888737-3907-40C9-9A3B-047654EBF9DC}"/>
              </a:ext>
            </a:extLst>
          </p:cNvPr>
          <p:cNvSpPr>
            <a:spLocks noGrp="1"/>
          </p:cNvSpPr>
          <p:nvPr>
            <p:ph sz="quarter" idx="18"/>
          </p:nvPr>
        </p:nvSpPr>
        <p:spPr>
          <a:xfrm>
            <a:off x="1378350" y="4116725"/>
            <a:ext cx="2662175" cy="381000"/>
          </a:xfrm>
        </p:spPr>
        <p:txBody>
          <a:bodyPr/>
          <a:lstStyle/>
          <a:p>
            <a:r>
              <a:rPr lang="en-US" sz="2200"/>
              <a:t>Depreciation Expense</a:t>
            </a:r>
            <a:endParaRPr lang="en-IN" sz="2200"/>
          </a:p>
        </p:txBody>
      </p:sp>
      <p:sp>
        <p:nvSpPr>
          <p:cNvPr id="6" name="Content Placeholder 5">
            <a:extLst>
              <a:ext uri="{FF2B5EF4-FFF2-40B4-BE49-F238E27FC236}">
                <a16:creationId xmlns:a16="http://schemas.microsoft.com/office/drawing/2014/main" id="{514F36B3-5D79-47FA-B77A-5889AC13F94B}"/>
              </a:ext>
            </a:extLst>
          </p:cNvPr>
          <p:cNvSpPr>
            <a:spLocks noGrp="1"/>
          </p:cNvSpPr>
          <p:nvPr>
            <p:ph sz="quarter" idx="19"/>
          </p:nvPr>
        </p:nvSpPr>
        <p:spPr>
          <a:xfrm>
            <a:off x="7107825" y="4161174"/>
            <a:ext cx="914400" cy="381000"/>
          </a:xfrm>
        </p:spPr>
        <p:txBody>
          <a:bodyPr/>
          <a:lstStyle/>
          <a:p>
            <a:r>
              <a:rPr lang="en-US" sz="2200"/>
              <a:t>8,000</a:t>
            </a:r>
            <a:endParaRPr lang="en-IN" sz="2200"/>
          </a:p>
        </p:txBody>
      </p:sp>
      <p:sp>
        <p:nvSpPr>
          <p:cNvPr id="7" name="Content Placeholder 6">
            <a:extLst>
              <a:ext uri="{FF2B5EF4-FFF2-40B4-BE49-F238E27FC236}">
                <a16:creationId xmlns:a16="http://schemas.microsoft.com/office/drawing/2014/main" id="{88897375-F8B7-4A06-86BF-BB2324A71E64}"/>
              </a:ext>
            </a:extLst>
          </p:cNvPr>
          <p:cNvSpPr>
            <a:spLocks noGrp="1"/>
          </p:cNvSpPr>
          <p:nvPr>
            <p:ph sz="quarter" idx="20"/>
          </p:nvPr>
        </p:nvSpPr>
        <p:spPr>
          <a:xfrm>
            <a:off x="1651800" y="4495800"/>
            <a:ext cx="4800600" cy="336550"/>
          </a:xfrm>
        </p:spPr>
        <p:txBody>
          <a:bodyPr/>
          <a:lstStyle/>
          <a:p>
            <a:r>
              <a:rPr lang="en-US" sz="2200" dirty="0"/>
              <a:t>Accumulated Depreciation—Equipment</a:t>
            </a:r>
            <a:endParaRPr lang="en-IN" sz="2200" dirty="0"/>
          </a:p>
        </p:txBody>
      </p:sp>
      <p:sp>
        <p:nvSpPr>
          <p:cNvPr id="8" name="Content Placeholder 7">
            <a:extLst>
              <a:ext uri="{FF2B5EF4-FFF2-40B4-BE49-F238E27FC236}">
                <a16:creationId xmlns:a16="http://schemas.microsoft.com/office/drawing/2014/main" id="{783E5DE2-85CE-4E3C-BA3B-ADD1453E8315}"/>
              </a:ext>
            </a:extLst>
          </p:cNvPr>
          <p:cNvSpPr>
            <a:spLocks noGrp="1"/>
          </p:cNvSpPr>
          <p:nvPr>
            <p:ph sz="quarter" idx="21"/>
          </p:nvPr>
        </p:nvSpPr>
        <p:spPr>
          <a:xfrm>
            <a:off x="8229600" y="4516124"/>
            <a:ext cx="838200" cy="336550"/>
          </a:xfrm>
        </p:spPr>
        <p:txBody>
          <a:bodyPr/>
          <a:lstStyle/>
          <a:p>
            <a:r>
              <a:rPr lang="en-US" sz="2200"/>
              <a:t>8,000</a:t>
            </a:r>
            <a:endParaRPr lang="en-IN" sz="2200"/>
          </a:p>
        </p:txBody>
      </p:sp>
      <p:sp>
        <p:nvSpPr>
          <p:cNvPr id="9" name="Content Placeholder 8">
            <a:extLst>
              <a:ext uri="{FF2B5EF4-FFF2-40B4-BE49-F238E27FC236}">
                <a16:creationId xmlns:a16="http://schemas.microsoft.com/office/drawing/2014/main" id="{BB02BAAB-443C-499E-AA14-6434448A16EA}"/>
              </a:ext>
            </a:extLst>
          </p:cNvPr>
          <p:cNvSpPr>
            <a:spLocks noGrp="1"/>
          </p:cNvSpPr>
          <p:nvPr>
            <p:ph sz="quarter" idx="22"/>
          </p:nvPr>
        </p:nvSpPr>
        <p:spPr>
          <a:xfrm>
            <a:off x="1853875" y="4891532"/>
            <a:ext cx="5253950" cy="746125"/>
          </a:xfrm>
        </p:spPr>
        <p:txBody>
          <a:bodyPr/>
          <a:lstStyle/>
          <a:p>
            <a:r>
              <a:rPr lang="en-IN" sz="2200" dirty="0"/>
              <a:t>(To record depreciation expense for the first 6 months of 2020)</a:t>
            </a:r>
          </a:p>
        </p:txBody>
      </p:sp>
      <p:sp>
        <p:nvSpPr>
          <p:cNvPr id="12" name="Slide Number Placeholder 11">
            <a:extLst>
              <a:ext uri="{FF2B5EF4-FFF2-40B4-BE49-F238E27FC236}">
                <a16:creationId xmlns:a16="http://schemas.microsoft.com/office/drawing/2014/main" id="{8AC6E177-A0EC-4405-B678-F8C6780DC5F6}"/>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13" name="Footer Placeholder 12">
            <a:extLst>
              <a:ext uri="{FF2B5EF4-FFF2-40B4-BE49-F238E27FC236}">
                <a16:creationId xmlns:a16="http://schemas.microsoft.com/office/drawing/2014/main" id="{483AF293-A0FC-405D-92D7-A9B92F206EF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7420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AE0C-F4A6-4D8C-BB1C-2935703BD73B}"/>
              </a:ext>
            </a:extLst>
          </p:cNvPr>
          <p:cNvSpPr>
            <a:spLocks noGrp="1"/>
          </p:cNvSpPr>
          <p:nvPr>
            <p:ph type="title"/>
          </p:nvPr>
        </p:nvSpPr>
        <p:spPr>
          <a:xfrm>
            <a:off x="304800" y="762001"/>
            <a:ext cx="8534400" cy="837619"/>
          </a:xfrm>
        </p:spPr>
        <p:txBody>
          <a:bodyPr/>
          <a:lstStyle/>
          <a:p>
            <a:r>
              <a:rPr lang="en-US" b="1">
                <a:latin typeface="Calibri" panose="020F0502020204030204" pitchFamily="34" charset="0"/>
                <a:ea typeface="Source Sans Pro" charset="0"/>
                <a:cs typeface="Calibri" panose="020F0502020204030204" pitchFamily="34" charset="0"/>
              </a:rPr>
              <a:t>Gain on Sale</a:t>
            </a:r>
            <a:endParaRPr lang="en-IN"/>
          </a:p>
        </p:txBody>
      </p:sp>
      <p:graphicFrame>
        <p:nvGraphicFramePr>
          <p:cNvPr id="25" name="Content Placeholder 11" descr="Table is accessible to screenreaders">
            <a:extLst>
              <a:ext uri="{FF2B5EF4-FFF2-40B4-BE49-F238E27FC236}">
                <a16:creationId xmlns:a16="http://schemas.microsoft.com/office/drawing/2014/main" id="{55C11A5B-3F52-4560-BD05-04CC328115E4}"/>
              </a:ext>
            </a:extLst>
          </p:cNvPr>
          <p:cNvGraphicFramePr>
            <a:graphicFrameLocks noGrp="1"/>
          </p:cNvGraphicFramePr>
          <p:nvPr>
            <p:ph sz="quarter" idx="16"/>
            <p:extLst>
              <p:ext uri="{D42A27DB-BD31-4B8C-83A1-F6EECF244321}">
                <p14:modId xmlns:p14="http://schemas.microsoft.com/office/powerpoint/2010/main" val="96812744"/>
              </p:ext>
            </p:extLst>
          </p:nvPr>
        </p:nvGraphicFramePr>
        <p:xfrm>
          <a:off x="647700" y="1729450"/>
          <a:ext cx="7848600" cy="1874520"/>
        </p:xfrm>
        <a:graphic>
          <a:graphicData uri="http://schemas.openxmlformats.org/drawingml/2006/table">
            <a:tbl>
              <a:tblPr firstRow="1" bandRow="1">
                <a:tableStyleId>{2D5ABB26-0587-4C30-8999-92F81FD0307C}</a:tableStyleId>
              </a:tblPr>
              <a:tblGrid>
                <a:gridCol w="6705600">
                  <a:extLst>
                    <a:ext uri="{9D8B030D-6E8A-4147-A177-3AD203B41FA5}">
                      <a16:colId xmlns:a16="http://schemas.microsoft.com/office/drawing/2014/main" val="2361644242"/>
                    </a:ext>
                  </a:extLst>
                </a:gridCol>
                <a:gridCol w="1143000">
                  <a:extLst>
                    <a:ext uri="{9D8B030D-6E8A-4147-A177-3AD203B41FA5}">
                      <a16:colId xmlns:a16="http://schemas.microsoft.com/office/drawing/2014/main" val="3772718329"/>
                    </a:ext>
                  </a:extLst>
                </a:gridCol>
              </a:tblGrid>
              <a:tr h="370840">
                <a:tc>
                  <a:txBody>
                    <a:bodyPr/>
                    <a:lstStyle/>
                    <a:p>
                      <a:pPr algn="l" fontAlgn="b"/>
                      <a:r>
                        <a:rPr lang="en-US" sz="2200" u="none" strike="noStrike" baseline="0" dirty="0">
                          <a:effectLst/>
                        </a:rPr>
                        <a:t>Cost of office furniture </a:t>
                      </a:r>
                      <a:endParaRPr lang="en-US" sz="2200" b="0"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US" sz="2200" u="none" strike="noStrike" baseline="0" dirty="0">
                          <a:effectLst/>
                        </a:rPr>
                        <a:t>$60,000</a:t>
                      </a:r>
                      <a:endParaRPr lang="en-US" sz="2200" b="0"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13578091"/>
                  </a:ext>
                </a:extLst>
              </a:tr>
              <a:tr h="391160">
                <a:tc>
                  <a:txBody>
                    <a:bodyPr/>
                    <a:lstStyle/>
                    <a:p>
                      <a:pPr algn="l" fontAlgn="b"/>
                      <a:r>
                        <a:rPr lang="en-US" sz="2200" u="none" strike="noStrike" baseline="0" dirty="0">
                          <a:effectLst/>
                        </a:rPr>
                        <a:t>Less: Accumulated depreciation ($41,000 + $8,000)</a:t>
                      </a:r>
                      <a:endParaRPr lang="en-US" sz="2200" b="0"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tcPr>
                </a:tc>
                <a:tc>
                  <a:txBody>
                    <a:bodyPr/>
                    <a:lstStyle/>
                    <a:p>
                      <a:pPr algn="r" fontAlgn="b"/>
                      <a:r>
                        <a:rPr lang="en-US" sz="2200" u="none" strike="noStrike" baseline="0" dirty="0">
                          <a:effectLst/>
                        </a:rPr>
                        <a:t>49,000</a:t>
                      </a:r>
                      <a:endParaRPr lang="en-US" sz="2200" b="0"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329924"/>
                  </a:ext>
                </a:extLst>
              </a:tr>
              <a:tr h="370840">
                <a:tc>
                  <a:txBody>
                    <a:bodyPr/>
                    <a:lstStyle/>
                    <a:p>
                      <a:pPr algn="l" fontAlgn="b"/>
                      <a:r>
                        <a:rPr lang="en-US" sz="2200" u="none" strike="noStrike" baseline="0" dirty="0">
                          <a:effectLst/>
                        </a:rPr>
                        <a:t>Book value at date of disposal </a:t>
                      </a:r>
                      <a:endParaRPr lang="en-US" sz="2200" b="0"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tcPr>
                </a:tc>
                <a:tc>
                  <a:txBody>
                    <a:bodyPr/>
                    <a:lstStyle/>
                    <a:p>
                      <a:pPr algn="r" fontAlgn="b"/>
                      <a:r>
                        <a:rPr lang="en-US" sz="2200" u="none" strike="noStrike" baseline="0" dirty="0">
                          <a:effectLst/>
                        </a:rPr>
                        <a:t>11,000</a:t>
                      </a:r>
                      <a:endParaRPr lang="en-US" sz="2200" b="0"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6176583"/>
                  </a:ext>
                </a:extLst>
              </a:tr>
              <a:tr h="370840">
                <a:tc>
                  <a:txBody>
                    <a:bodyPr/>
                    <a:lstStyle/>
                    <a:p>
                      <a:pPr algn="l" fontAlgn="b"/>
                      <a:r>
                        <a:rPr lang="en-US" sz="2200" b="1" u="none" strike="noStrike" baseline="0" dirty="0">
                          <a:effectLst/>
                        </a:rPr>
                        <a:t>Proceeds from sale </a:t>
                      </a:r>
                      <a:endParaRPr lang="en-US" sz="2200" b="1"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tcPr>
                </a:tc>
                <a:tc>
                  <a:txBody>
                    <a:bodyPr/>
                    <a:lstStyle/>
                    <a:p>
                      <a:pPr algn="r" fontAlgn="b"/>
                      <a:r>
                        <a:rPr lang="en-US" sz="2200" b="1" u="none" strike="noStrike" baseline="0" dirty="0">
                          <a:effectLst/>
                        </a:rPr>
                        <a:t>16,000</a:t>
                      </a:r>
                      <a:endParaRPr lang="en-US" sz="2200" b="1"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308666"/>
                  </a:ext>
                </a:extLst>
              </a:tr>
              <a:tr h="370840">
                <a:tc>
                  <a:txBody>
                    <a:bodyPr/>
                    <a:lstStyle/>
                    <a:p>
                      <a:pPr algn="l" fontAlgn="b"/>
                      <a:r>
                        <a:rPr lang="en-US" sz="2200" b="1" u="none" strike="noStrike" baseline="0" dirty="0">
                          <a:solidFill>
                            <a:srgbClr val="990000"/>
                          </a:solidFill>
                          <a:effectLst/>
                        </a:rPr>
                        <a:t>Gain on disposal of plant asset</a:t>
                      </a:r>
                      <a:endParaRPr lang="en-US" sz="2200" b="1" i="0" u="none" strike="noStrike" baseline="0" dirty="0">
                        <a:solidFill>
                          <a:srgbClr val="99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US" sz="2200" b="1" u="dbl" strike="noStrike" baseline="0" dirty="0">
                          <a:solidFill>
                            <a:srgbClr val="990000"/>
                          </a:solidFill>
                          <a:effectLst/>
                          <a:uFill>
                            <a:solidFill>
                              <a:schemeClr val="tx1"/>
                            </a:solidFill>
                          </a:uFill>
                        </a:rPr>
                        <a:t>   $  5,000</a:t>
                      </a:r>
                      <a:endParaRPr lang="en-US" sz="2200" b="1" i="0" u="dbl" strike="noStrike" baseline="0" dirty="0">
                        <a:solidFill>
                          <a:srgbClr val="990000"/>
                        </a:solidFill>
                        <a:effectLst/>
                        <a:uFill>
                          <a:solidFill>
                            <a:schemeClr val="tx1"/>
                          </a:solidFill>
                        </a:uFill>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517478"/>
                  </a:ext>
                </a:extLst>
              </a:tr>
            </a:tbl>
          </a:graphicData>
        </a:graphic>
      </p:graphicFrame>
      <p:sp>
        <p:nvSpPr>
          <p:cNvPr id="7" name="Content Placeholder 6">
            <a:extLst>
              <a:ext uri="{FF2B5EF4-FFF2-40B4-BE49-F238E27FC236}">
                <a16:creationId xmlns:a16="http://schemas.microsoft.com/office/drawing/2014/main" id="{4D7576FB-A761-425A-907D-F443C017D93D}"/>
              </a:ext>
            </a:extLst>
          </p:cNvPr>
          <p:cNvSpPr>
            <a:spLocks noGrp="1"/>
          </p:cNvSpPr>
          <p:nvPr>
            <p:ph sz="quarter" idx="21"/>
          </p:nvPr>
        </p:nvSpPr>
        <p:spPr>
          <a:xfrm>
            <a:off x="304800" y="3710650"/>
            <a:ext cx="4114800" cy="365125"/>
          </a:xfrm>
        </p:spPr>
        <p:txBody>
          <a:bodyPr/>
          <a:lstStyle/>
          <a:p>
            <a:r>
              <a:rPr lang="en-US" altLang="en-US" sz="2200"/>
              <a:t>Wright records the sale as follows.</a:t>
            </a:r>
            <a:endParaRPr lang="en-IN" sz="2200"/>
          </a:p>
        </p:txBody>
      </p:sp>
      <p:sp>
        <p:nvSpPr>
          <p:cNvPr id="17" name="Content Placeholder 16">
            <a:extLst>
              <a:ext uri="{FF2B5EF4-FFF2-40B4-BE49-F238E27FC236}">
                <a16:creationId xmlns:a16="http://schemas.microsoft.com/office/drawing/2014/main" id="{97A3FECC-02B1-4C1B-9A72-06B908DDD374}"/>
              </a:ext>
            </a:extLst>
          </p:cNvPr>
          <p:cNvSpPr>
            <a:spLocks noGrp="1"/>
          </p:cNvSpPr>
          <p:nvPr>
            <p:ph sz="quarter" idx="31"/>
          </p:nvPr>
        </p:nvSpPr>
        <p:spPr>
          <a:xfrm>
            <a:off x="304800" y="4167892"/>
            <a:ext cx="762000" cy="365125"/>
          </a:xfrm>
        </p:spPr>
        <p:txBody>
          <a:bodyPr/>
          <a:lstStyle/>
          <a:p>
            <a:r>
              <a:rPr lang="en-IN" sz="2000"/>
              <a:t>Jul. 1</a:t>
            </a:r>
          </a:p>
        </p:txBody>
      </p:sp>
      <p:sp>
        <p:nvSpPr>
          <p:cNvPr id="9" name="Content Placeholder 8">
            <a:extLst>
              <a:ext uri="{FF2B5EF4-FFF2-40B4-BE49-F238E27FC236}">
                <a16:creationId xmlns:a16="http://schemas.microsoft.com/office/drawing/2014/main" id="{BDD7F992-0E6C-4969-BFC4-8459F828C527}"/>
              </a:ext>
            </a:extLst>
          </p:cNvPr>
          <p:cNvSpPr>
            <a:spLocks noGrp="1"/>
          </p:cNvSpPr>
          <p:nvPr>
            <p:ph sz="quarter" idx="23"/>
          </p:nvPr>
        </p:nvSpPr>
        <p:spPr>
          <a:xfrm>
            <a:off x="1295400" y="4183144"/>
            <a:ext cx="685800" cy="365125"/>
          </a:xfrm>
        </p:spPr>
        <p:txBody>
          <a:bodyPr/>
          <a:lstStyle/>
          <a:p>
            <a:r>
              <a:rPr lang="en-US" sz="2000">
                <a:latin typeface="Calibri" panose="020F0502020204030204" pitchFamily="34" charset="0"/>
              </a:rPr>
              <a:t>Cash</a:t>
            </a:r>
            <a:endParaRPr lang="en-IN" sz="2000"/>
          </a:p>
        </p:txBody>
      </p:sp>
      <p:sp>
        <p:nvSpPr>
          <p:cNvPr id="10" name="Content Placeholder 9">
            <a:extLst>
              <a:ext uri="{FF2B5EF4-FFF2-40B4-BE49-F238E27FC236}">
                <a16:creationId xmlns:a16="http://schemas.microsoft.com/office/drawing/2014/main" id="{D8C29A7A-041E-4E49-A20D-EC1A4E198DB6}"/>
              </a:ext>
            </a:extLst>
          </p:cNvPr>
          <p:cNvSpPr>
            <a:spLocks noGrp="1"/>
          </p:cNvSpPr>
          <p:nvPr>
            <p:ph sz="quarter" idx="24"/>
          </p:nvPr>
        </p:nvSpPr>
        <p:spPr>
          <a:xfrm>
            <a:off x="6553200" y="4179909"/>
            <a:ext cx="1066800" cy="365125"/>
          </a:xfrm>
        </p:spPr>
        <p:txBody>
          <a:bodyPr/>
          <a:lstStyle/>
          <a:p>
            <a:r>
              <a:rPr lang="en-US" sz="2000">
                <a:latin typeface="Calibri" panose="020F0502020204030204" pitchFamily="34" charset="0"/>
              </a:rPr>
              <a:t>16,000</a:t>
            </a:r>
            <a:endParaRPr lang="en-IN" sz="2000"/>
          </a:p>
        </p:txBody>
      </p:sp>
      <p:sp>
        <p:nvSpPr>
          <p:cNvPr id="11" name="Content Placeholder 10">
            <a:extLst>
              <a:ext uri="{FF2B5EF4-FFF2-40B4-BE49-F238E27FC236}">
                <a16:creationId xmlns:a16="http://schemas.microsoft.com/office/drawing/2014/main" id="{D5032ED6-55CD-4225-ADB2-42E919ECD1A5}"/>
              </a:ext>
            </a:extLst>
          </p:cNvPr>
          <p:cNvSpPr>
            <a:spLocks noGrp="1"/>
          </p:cNvSpPr>
          <p:nvPr>
            <p:ph sz="quarter" idx="25"/>
          </p:nvPr>
        </p:nvSpPr>
        <p:spPr>
          <a:xfrm>
            <a:off x="1295400" y="4478313"/>
            <a:ext cx="4419600" cy="365125"/>
          </a:xfrm>
        </p:spPr>
        <p:txBody>
          <a:bodyPr/>
          <a:lstStyle/>
          <a:p>
            <a:r>
              <a:rPr lang="en-US" sz="2000" dirty="0">
                <a:latin typeface="Calibri" panose="020F0502020204030204" pitchFamily="34" charset="0"/>
              </a:rPr>
              <a:t>Accumulated Depreciation—Equipment</a:t>
            </a:r>
            <a:endParaRPr lang="en-IN" sz="2000" dirty="0"/>
          </a:p>
        </p:txBody>
      </p:sp>
      <p:sp>
        <p:nvSpPr>
          <p:cNvPr id="12" name="Content Placeholder 11">
            <a:extLst>
              <a:ext uri="{FF2B5EF4-FFF2-40B4-BE49-F238E27FC236}">
                <a16:creationId xmlns:a16="http://schemas.microsoft.com/office/drawing/2014/main" id="{756C4564-ABA6-43AE-936F-292EFF131B78}"/>
              </a:ext>
            </a:extLst>
          </p:cNvPr>
          <p:cNvSpPr>
            <a:spLocks noGrp="1"/>
          </p:cNvSpPr>
          <p:nvPr>
            <p:ph sz="quarter" idx="26"/>
          </p:nvPr>
        </p:nvSpPr>
        <p:spPr>
          <a:xfrm>
            <a:off x="6555130" y="4481916"/>
            <a:ext cx="958770" cy="365125"/>
          </a:xfrm>
        </p:spPr>
        <p:txBody>
          <a:bodyPr/>
          <a:lstStyle/>
          <a:p>
            <a:r>
              <a:rPr lang="en-US" sz="2000">
                <a:latin typeface="Calibri" panose="020F0502020204030204" pitchFamily="34" charset="0"/>
              </a:rPr>
              <a:t>49,000</a:t>
            </a:r>
            <a:endParaRPr lang="en-IN" sz="2000"/>
          </a:p>
        </p:txBody>
      </p:sp>
      <p:sp>
        <p:nvSpPr>
          <p:cNvPr id="13" name="Content Placeholder 12">
            <a:extLst>
              <a:ext uri="{FF2B5EF4-FFF2-40B4-BE49-F238E27FC236}">
                <a16:creationId xmlns:a16="http://schemas.microsoft.com/office/drawing/2014/main" id="{DC325CA9-76D3-46B4-B654-146F0C76DC32}"/>
              </a:ext>
            </a:extLst>
          </p:cNvPr>
          <p:cNvSpPr>
            <a:spLocks noGrp="1"/>
          </p:cNvSpPr>
          <p:nvPr>
            <p:ph sz="quarter" idx="27"/>
          </p:nvPr>
        </p:nvSpPr>
        <p:spPr>
          <a:xfrm>
            <a:off x="1509050" y="4800600"/>
            <a:ext cx="1386550" cy="365125"/>
          </a:xfrm>
        </p:spPr>
        <p:txBody>
          <a:bodyPr/>
          <a:lstStyle/>
          <a:p>
            <a:r>
              <a:rPr lang="en-US" sz="2000" dirty="0">
                <a:latin typeface="Calibri" panose="020F0502020204030204" pitchFamily="34" charset="0"/>
              </a:rPr>
              <a:t>Equipment</a:t>
            </a:r>
            <a:endParaRPr lang="en-IN" sz="2000" dirty="0"/>
          </a:p>
        </p:txBody>
      </p:sp>
      <p:sp>
        <p:nvSpPr>
          <p:cNvPr id="14" name="Content Placeholder 13">
            <a:extLst>
              <a:ext uri="{FF2B5EF4-FFF2-40B4-BE49-F238E27FC236}">
                <a16:creationId xmlns:a16="http://schemas.microsoft.com/office/drawing/2014/main" id="{40ED4D50-E67C-4E82-AA76-320BF047618A}"/>
              </a:ext>
            </a:extLst>
          </p:cNvPr>
          <p:cNvSpPr>
            <a:spLocks noGrp="1"/>
          </p:cNvSpPr>
          <p:nvPr>
            <p:ph sz="quarter" idx="28"/>
          </p:nvPr>
        </p:nvSpPr>
        <p:spPr>
          <a:xfrm>
            <a:off x="7941682" y="4810202"/>
            <a:ext cx="914400" cy="365125"/>
          </a:xfrm>
        </p:spPr>
        <p:txBody>
          <a:bodyPr/>
          <a:lstStyle/>
          <a:p>
            <a:r>
              <a:rPr lang="en-US" sz="2000">
                <a:latin typeface="Calibri" panose="020F0502020204030204" pitchFamily="34" charset="0"/>
              </a:rPr>
              <a:t>60,000</a:t>
            </a:r>
            <a:endParaRPr lang="en-IN" sz="2000"/>
          </a:p>
        </p:txBody>
      </p:sp>
      <p:sp>
        <p:nvSpPr>
          <p:cNvPr id="15" name="Content Placeholder 14">
            <a:extLst>
              <a:ext uri="{FF2B5EF4-FFF2-40B4-BE49-F238E27FC236}">
                <a16:creationId xmlns:a16="http://schemas.microsoft.com/office/drawing/2014/main" id="{7DE1B66C-83F4-47AD-8BBE-D7F3A1CC62E7}"/>
              </a:ext>
            </a:extLst>
          </p:cNvPr>
          <p:cNvSpPr>
            <a:spLocks noGrp="1"/>
          </p:cNvSpPr>
          <p:nvPr>
            <p:ph sz="quarter" idx="29"/>
          </p:nvPr>
        </p:nvSpPr>
        <p:spPr>
          <a:xfrm>
            <a:off x="1509050" y="5105400"/>
            <a:ext cx="3824950" cy="365125"/>
          </a:xfrm>
        </p:spPr>
        <p:txBody>
          <a:bodyPr/>
          <a:lstStyle/>
          <a:p>
            <a:r>
              <a:rPr lang="en-US" sz="2000" dirty="0"/>
              <a:t>Gain on Disposal of Plant Assets</a:t>
            </a:r>
            <a:endParaRPr lang="en-IN" sz="2000" dirty="0"/>
          </a:p>
        </p:txBody>
      </p:sp>
      <p:sp>
        <p:nvSpPr>
          <p:cNvPr id="16" name="Content Placeholder 15">
            <a:extLst>
              <a:ext uri="{FF2B5EF4-FFF2-40B4-BE49-F238E27FC236}">
                <a16:creationId xmlns:a16="http://schemas.microsoft.com/office/drawing/2014/main" id="{D8CBF0AE-45E1-4735-8C3F-65C307CBAFEA}"/>
              </a:ext>
            </a:extLst>
          </p:cNvPr>
          <p:cNvSpPr>
            <a:spLocks noGrp="1"/>
          </p:cNvSpPr>
          <p:nvPr>
            <p:ph sz="quarter" idx="30"/>
          </p:nvPr>
        </p:nvSpPr>
        <p:spPr>
          <a:xfrm>
            <a:off x="8087331" y="5113337"/>
            <a:ext cx="844469" cy="365125"/>
          </a:xfrm>
        </p:spPr>
        <p:txBody>
          <a:bodyPr/>
          <a:lstStyle/>
          <a:p>
            <a:r>
              <a:rPr lang="en-US" sz="2000">
                <a:latin typeface="Calibri" panose="020F0502020204030204" pitchFamily="34" charset="0"/>
              </a:rPr>
              <a:t>5,000</a:t>
            </a:r>
            <a:endParaRPr lang="en-IN" sz="2000"/>
          </a:p>
        </p:txBody>
      </p:sp>
      <p:sp>
        <p:nvSpPr>
          <p:cNvPr id="18" name="Content Placeholder 17">
            <a:extLst>
              <a:ext uri="{FF2B5EF4-FFF2-40B4-BE49-F238E27FC236}">
                <a16:creationId xmlns:a16="http://schemas.microsoft.com/office/drawing/2014/main" id="{0F7F17AA-7569-4C72-9921-7A740C4BA05C}"/>
              </a:ext>
            </a:extLst>
          </p:cNvPr>
          <p:cNvSpPr>
            <a:spLocks noGrp="1"/>
          </p:cNvSpPr>
          <p:nvPr>
            <p:ph sz="quarter" idx="32"/>
          </p:nvPr>
        </p:nvSpPr>
        <p:spPr>
          <a:xfrm>
            <a:off x="1715466" y="5450188"/>
            <a:ext cx="4685334" cy="415330"/>
          </a:xfrm>
        </p:spPr>
        <p:txBody>
          <a:bodyPr/>
          <a:lstStyle/>
          <a:p>
            <a:r>
              <a:rPr lang="en-IN" sz="2000"/>
              <a:t>(To record sale of office furniture at a gain)</a:t>
            </a:r>
          </a:p>
        </p:txBody>
      </p:sp>
      <p:sp>
        <p:nvSpPr>
          <p:cNvPr id="23" name="Slide Number Placeholder 22">
            <a:extLst>
              <a:ext uri="{FF2B5EF4-FFF2-40B4-BE49-F238E27FC236}">
                <a16:creationId xmlns:a16="http://schemas.microsoft.com/office/drawing/2014/main" id="{7437299B-9C51-40C8-A41B-88487F7FE763}"/>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24" name="Footer Placeholder 23">
            <a:extLst>
              <a:ext uri="{FF2B5EF4-FFF2-40B4-BE49-F238E27FC236}">
                <a16:creationId xmlns:a16="http://schemas.microsoft.com/office/drawing/2014/main" id="{6DF1E6A7-BEC4-4B64-934A-FA88A8699021}"/>
              </a:ext>
            </a:extLst>
          </p:cNvPr>
          <p:cNvSpPr>
            <a:spLocks noGrp="1"/>
          </p:cNvSpPr>
          <p:nvPr>
            <p:ph type="ftr" sz="quarter" idx="11"/>
          </p:nvPr>
        </p:nvSpPr>
        <p:spPr>
          <a:xfrm>
            <a:off x="3028950" y="6356350"/>
            <a:ext cx="3086100" cy="365125"/>
          </a:xfrm>
        </p:spPr>
        <p:txBody>
          <a:bodyPr/>
          <a:lstStyle/>
          <a:p>
            <a:r>
              <a:rPr lang="en-US"/>
              <a:t>Copyright ©2018 John Wiley &amp; Sons, Inc. </a:t>
            </a:r>
            <a:endParaRPr lang="en-US" dirty="0"/>
          </a:p>
        </p:txBody>
      </p:sp>
    </p:spTree>
    <p:extLst>
      <p:ext uri="{BB962C8B-B14F-4D97-AF65-F5344CB8AC3E}">
        <p14:creationId xmlns:p14="http://schemas.microsoft.com/office/powerpoint/2010/main" val="313785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9" grpId="0" build="p"/>
      <p:bldP spid="10" grpId="0" build="p"/>
      <p:bldP spid="11" grpId="0" build="p"/>
      <p:bldP spid="12" grpId="0" build="p"/>
      <p:bldP spid="13" grpId="0" build="p"/>
      <p:bldP spid="14" grpId="0" build="p"/>
      <p:bldP spid="15" grpId="0" build="p"/>
      <p:bldP spid="16" grpId="0" build="p"/>
      <p:bldP spid="1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AE0C-F4A6-4D8C-BB1C-2935703BD73B}"/>
              </a:ext>
            </a:extLst>
          </p:cNvPr>
          <p:cNvSpPr>
            <a:spLocks noGrp="1"/>
          </p:cNvSpPr>
          <p:nvPr>
            <p:ph type="title"/>
          </p:nvPr>
        </p:nvSpPr>
        <p:spPr>
          <a:xfrm>
            <a:off x="304800" y="762001"/>
            <a:ext cx="8534400" cy="837619"/>
          </a:xfrm>
        </p:spPr>
        <p:txBody>
          <a:bodyPr/>
          <a:lstStyle/>
          <a:p>
            <a:r>
              <a:rPr lang="en-US" b="1">
                <a:latin typeface="Calibri" panose="020F0502020204030204" pitchFamily="34" charset="0"/>
                <a:ea typeface="Source Sans Pro" charset="0"/>
                <a:cs typeface="Calibri" panose="020F0502020204030204" pitchFamily="34" charset="0"/>
              </a:rPr>
              <a:t>Loss on Sale</a:t>
            </a:r>
            <a:endParaRPr lang="en-IN"/>
          </a:p>
        </p:txBody>
      </p:sp>
      <p:graphicFrame>
        <p:nvGraphicFramePr>
          <p:cNvPr id="25" name="Content Placeholder 11" descr="Table is accessible to screenreaders">
            <a:extLst>
              <a:ext uri="{FF2B5EF4-FFF2-40B4-BE49-F238E27FC236}">
                <a16:creationId xmlns:a16="http://schemas.microsoft.com/office/drawing/2014/main" id="{55C11A5B-3F52-4560-BD05-04CC328115E4}"/>
              </a:ext>
            </a:extLst>
          </p:cNvPr>
          <p:cNvGraphicFramePr>
            <a:graphicFrameLocks noGrp="1"/>
          </p:cNvGraphicFramePr>
          <p:nvPr>
            <p:ph sz="quarter" idx="16"/>
            <p:extLst>
              <p:ext uri="{D42A27DB-BD31-4B8C-83A1-F6EECF244321}">
                <p14:modId xmlns:p14="http://schemas.microsoft.com/office/powerpoint/2010/main" val="70592308"/>
              </p:ext>
            </p:extLst>
          </p:nvPr>
        </p:nvGraphicFramePr>
        <p:xfrm>
          <a:off x="647700" y="1729450"/>
          <a:ext cx="7848600" cy="1874520"/>
        </p:xfrm>
        <a:graphic>
          <a:graphicData uri="http://schemas.openxmlformats.org/drawingml/2006/table">
            <a:tbl>
              <a:tblPr firstRow="1" bandRow="1">
                <a:tableStyleId>{2D5ABB26-0587-4C30-8999-92F81FD0307C}</a:tableStyleId>
              </a:tblPr>
              <a:tblGrid>
                <a:gridCol w="6705600">
                  <a:extLst>
                    <a:ext uri="{9D8B030D-6E8A-4147-A177-3AD203B41FA5}">
                      <a16:colId xmlns:a16="http://schemas.microsoft.com/office/drawing/2014/main" val="2361644242"/>
                    </a:ext>
                  </a:extLst>
                </a:gridCol>
                <a:gridCol w="1143000">
                  <a:extLst>
                    <a:ext uri="{9D8B030D-6E8A-4147-A177-3AD203B41FA5}">
                      <a16:colId xmlns:a16="http://schemas.microsoft.com/office/drawing/2014/main" val="3772718329"/>
                    </a:ext>
                  </a:extLst>
                </a:gridCol>
              </a:tblGrid>
              <a:tr h="370840">
                <a:tc>
                  <a:txBody>
                    <a:bodyPr/>
                    <a:lstStyle/>
                    <a:p>
                      <a:pPr algn="l" fontAlgn="b"/>
                      <a:r>
                        <a:rPr lang="en-US" sz="2200" u="none" strike="noStrike" baseline="0" dirty="0">
                          <a:effectLst/>
                        </a:rPr>
                        <a:t>Cost of office furniture </a:t>
                      </a:r>
                      <a:endParaRPr lang="en-US" sz="2200" b="0"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US" sz="2200" u="none" strike="noStrike" baseline="0" dirty="0">
                          <a:effectLst/>
                        </a:rPr>
                        <a:t>$60,000</a:t>
                      </a:r>
                      <a:endParaRPr lang="en-US" sz="2200" b="0"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13578091"/>
                  </a:ext>
                </a:extLst>
              </a:tr>
              <a:tr h="391160">
                <a:tc>
                  <a:txBody>
                    <a:bodyPr/>
                    <a:lstStyle/>
                    <a:p>
                      <a:pPr algn="l" fontAlgn="b"/>
                      <a:r>
                        <a:rPr lang="en-US" sz="2200" u="none" strike="noStrike" baseline="0" dirty="0">
                          <a:effectLst/>
                        </a:rPr>
                        <a:t>Less: Accumulated depreciation ($41,000 + $8,000)</a:t>
                      </a:r>
                      <a:endParaRPr lang="en-US" sz="2200" b="0"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tcPr>
                </a:tc>
                <a:tc>
                  <a:txBody>
                    <a:bodyPr/>
                    <a:lstStyle/>
                    <a:p>
                      <a:pPr algn="r" fontAlgn="b"/>
                      <a:r>
                        <a:rPr lang="en-US" sz="2200" u="none" strike="noStrike" baseline="0" dirty="0">
                          <a:effectLst/>
                        </a:rPr>
                        <a:t>49,000</a:t>
                      </a:r>
                      <a:endParaRPr lang="en-US" sz="2200" b="0"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329924"/>
                  </a:ext>
                </a:extLst>
              </a:tr>
              <a:tr h="370840">
                <a:tc>
                  <a:txBody>
                    <a:bodyPr/>
                    <a:lstStyle/>
                    <a:p>
                      <a:pPr algn="l" fontAlgn="b"/>
                      <a:r>
                        <a:rPr lang="en-US" sz="2200" u="none" strike="noStrike" baseline="0" dirty="0">
                          <a:effectLst/>
                        </a:rPr>
                        <a:t>Book value at date of disposal </a:t>
                      </a:r>
                      <a:endParaRPr lang="en-US" sz="2200" b="0"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tcPr>
                </a:tc>
                <a:tc>
                  <a:txBody>
                    <a:bodyPr/>
                    <a:lstStyle/>
                    <a:p>
                      <a:pPr algn="r" fontAlgn="b"/>
                      <a:r>
                        <a:rPr lang="en-US" sz="2200" u="none" strike="noStrike" baseline="0" dirty="0">
                          <a:effectLst/>
                        </a:rPr>
                        <a:t>11,000</a:t>
                      </a:r>
                      <a:endParaRPr lang="en-US" sz="2200" b="0"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6176583"/>
                  </a:ext>
                </a:extLst>
              </a:tr>
              <a:tr h="370840">
                <a:tc>
                  <a:txBody>
                    <a:bodyPr/>
                    <a:lstStyle/>
                    <a:p>
                      <a:pPr algn="l" fontAlgn="b"/>
                      <a:r>
                        <a:rPr lang="en-US" sz="2200" b="1" u="none" strike="noStrike" baseline="0" dirty="0">
                          <a:effectLst/>
                        </a:rPr>
                        <a:t>Proceeds from sale </a:t>
                      </a:r>
                      <a:endParaRPr lang="en-US" sz="2200" b="1" i="0" u="none" strike="noStrike" baseline="0" dirty="0">
                        <a:solidFill>
                          <a:srgbClr val="00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tcPr>
                </a:tc>
                <a:tc>
                  <a:txBody>
                    <a:bodyPr/>
                    <a:lstStyle/>
                    <a:p>
                      <a:pPr algn="r" fontAlgn="b"/>
                      <a:r>
                        <a:rPr lang="en-US" sz="2200" b="1" u="none" strike="noStrike" baseline="0">
                          <a:effectLst/>
                        </a:rPr>
                        <a:t>9,000</a:t>
                      </a:r>
                      <a:endParaRPr lang="en-US" sz="2200" b="1" i="0" u="none" strike="noStrike" baseline="0" dirty="0">
                        <a:solidFill>
                          <a:srgbClr val="000000"/>
                        </a:solidFill>
                        <a:effectLst/>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308666"/>
                  </a:ext>
                </a:extLst>
              </a:tr>
              <a:tr h="370840">
                <a:tc>
                  <a:txBody>
                    <a:bodyPr/>
                    <a:lstStyle/>
                    <a:p>
                      <a:pPr algn="l" fontAlgn="b"/>
                      <a:r>
                        <a:rPr lang="en-US" sz="2200" b="1" u="none" strike="noStrike" baseline="0">
                          <a:solidFill>
                            <a:srgbClr val="990000"/>
                          </a:solidFill>
                          <a:effectLst/>
                        </a:rPr>
                        <a:t>Loss </a:t>
                      </a:r>
                      <a:r>
                        <a:rPr lang="en-US" sz="2200" b="1" u="none" strike="noStrike" baseline="0" dirty="0">
                          <a:solidFill>
                            <a:srgbClr val="990000"/>
                          </a:solidFill>
                          <a:effectLst/>
                        </a:rPr>
                        <a:t>on disposal of plant asset</a:t>
                      </a:r>
                      <a:endParaRPr lang="en-US" sz="2200" b="1" i="0" u="none" strike="noStrike" baseline="0" dirty="0">
                        <a:solidFill>
                          <a:srgbClr val="990000"/>
                        </a:solidFill>
                        <a:effectLst/>
                        <a:latin typeface="Calibri" panose="020F0502020204030204" pitchFamily="34" charset="0"/>
                      </a:endParaRPr>
                    </a:p>
                  </a:txBody>
                  <a:tcPr marL="4233" marR="182880" marT="423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US" sz="2200" b="1" u="dbl" strike="noStrike" baseline="0" dirty="0">
                          <a:solidFill>
                            <a:srgbClr val="990000"/>
                          </a:solidFill>
                          <a:effectLst/>
                          <a:uFill>
                            <a:solidFill>
                              <a:schemeClr val="tx1"/>
                            </a:solidFill>
                          </a:uFill>
                        </a:rPr>
                        <a:t>   $  2,000</a:t>
                      </a:r>
                      <a:endParaRPr lang="en-US" sz="2200" b="1" i="0" u="dbl" strike="noStrike" baseline="0" dirty="0">
                        <a:solidFill>
                          <a:srgbClr val="990000"/>
                        </a:solidFill>
                        <a:effectLst/>
                        <a:uFill>
                          <a:solidFill>
                            <a:schemeClr val="tx1"/>
                          </a:solidFill>
                        </a:uFill>
                        <a:latin typeface="Calibri" panose="020F0502020204030204" pitchFamily="34" charset="0"/>
                      </a:endParaRPr>
                    </a:p>
                  </a:txBody>
                  <a:tcPr marL="4233" marR="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517478"/>
                  </a:ext>
                </a:extLst>
              </a:tr>
            </a:tbl>
          </a:graphicData>
        </a:graphic>
      </p:graphicFrame>
      <p:sp>
        <p:nvSpPr>
          <p:cNvPr id="7" name="Content Placeholder 6">
            <a:extLst>
              <a:ext uri="{FF2B5EF4-FFF2-40B4-BE49-F238E27FC236}">
                <a16:creationId xmlns:a16="http://schemas.microsoft.com/office/drawing/2014/main" id="{4D7576FB-A761-425A-907D-F443C017D93D}"/>
              </a:ext>
            </a:extLst>
          </p:cNvPr>
          <p:cNvSpPr>
            <a:spLocks noGrp="1"/>
          </p:cNvSpPr>
          <p:nvPr>
            <p:ph sz="quarter" idx="21"/>
          </p:nvPr>
        </p:nvSpPr>
        <p:spPr>
          <a:xfrm>
            <a:off x="304800" y="3710650"/>
            <a:ext cx="4114800" cy="365125"/>
          </a:xfrm>
        </p:spPr>
        <p:txBody>
          <a:bodyPr/>
          <a:lstStyle/>
          <a:p>
            <a:r>
              <a:rPr lang="en-US" altLang="en-US" sz="2200"/>
              <a:t>Wright records the sale as follows.</a:t>
            </a:r>
            <a:endParaRPr lang="en-IN" sz="2200"/>
          </a:p>
        </p:txBody>
      </p:sp>
      <p:sp>
        <p:nvSpPr>
          <p:cNvPr id="9" name="Content Placeholder 8">
            <a:extLst>
              <a:ext uri="{FF2B5EF4-FFF2-40B4-BE49-F238E27FC236}">
                <a16:creationId xmlns:a16="http://schemas.microsoft.com/office/drawing/2014/main" id="{BDD7F992-0E6C-4969-BFC4-8459F828C527}"/>
              </a:ext>
            </a:extLst>
          </p:cNvPr>
          <p:cNvSpPr>
            <a:spLocks noGrp="1"/>
          </p:cNvSpPr>
          <p:nvPr>
            <p:ph sz="quarter" idx="23"/>
          </p:nvPr>
        </p:nvSpPr>
        <p:spPr>
          <a:xfrm>
            <a:off x="1295400" y="4183144"/>
            <a:ext cx="685800" cy="365125"/>
          </a:xfrm>
        </p:spPr>
        <p:txBody>
          <a:bodyPr/>
          <a:lstStyle/>
          <a:p>
            <a:r>
              <a:rPr lang="en-US" sz="2000">
                <a:latin typeface="Calibri" panose="020F0502020204030204" pitchFamily="34" charset="0"/>
              </a:rPr>
              <a:t>Cash</a:t>
            </a:r>
            <a:endParaRPr lang="en-IN" sz="2000"/>
          </a:p>
        </p:txBody>
      </p:sp>
      <p:sp>
        <p:nvSpPr>
          <p:cNvPr id="10" name="Content Placeholder 9">
            <a:extLst>
              <a:ext uri="{FF2B5EF4-FFF2-40B4-BE49-F238E27FC236}">
                <a16:creationId xmlns:a16="http://schemas.microsoft.com/office/drawing/2014/main" id="{D8C29A7A-041E-4E49-A20D-EC1A4E198DB6}"/>
              </a:ext>
            </a:extLst>
          </p:cNvPr>
          <p:cNvSpPr>
            <a:spLocks noGrp="1"/>
          </p:cNvSpPr>
          <p:nvPr>
            <p:ph sz="quarter" idx="24"/>
          </p:nvPr>
        </p:nvSpPr>
        <p:spPr>
          <a:xfrm>
            <a:off x="6675700" y="4179909"/>
            <a:ext cx="1066800" cy="365125"/>
          </a:xfrm>
        </p:spPr>
        <p:txBody>
          <a:bodyPr/>
          <a:lstStyle/>
          <a:p>
            <a:r>
              <a:rPr lang="en-US" sz="2000">
                <a:latin typeface="Calibri" panose="020F0502020204030204" pitchFamily="34" charset="0"/>
              </a:rPr>
              <a:t>9,000</a:t>
            </a:r>
            <a:endParaRPr lang="en-IN" sz="2000"/>
          </a:p>
        </p:txBody>
      </p:sp>
      <p:sp>
        <p:nvSpPr>
          <p:cNvPr id="11" name="Content Placeholder 10">
            <a:extLst>
              <a:ext uri="{FF2B5EF4-FFF2-40B4-BE49-F238E27FC236}">
                <a16:creationId xmlns:a16="http://schemas.microsoft.com/office/drawing/2014/main" id="{D5032ED6-55CD-4225-ADB2-42E919ECD1A5}"/>
              </a:ext>
            </a:extLst>
          </p:cNvPr>
          <p:cNvSpPr>
            <a:spLocks noGrp="1"/>
          </p:cNvSpPr>
          <p:nvPr>
            <p:ph sz="quarter" idx="25"/>
          </p:nvPr>
        </p:nvSpPr>
        <p:spPr>
          <a:xfrm>
            <a:off x="1295400" y="4455812"/>
            <a:ext cx="4419600" cy="365125"/>
          </a:xfrm>
        </p:spPr>
        <p:txBody>
          <a:bodyPr/>
          <a:lstStyle/>
          <a:p>
            <a:r>
              <a:rPr lang="en-US" sz="2000" dirty="0">
                <a:latin typeface="Calibri" panose="020F0502020204030204" pitchFamily="34" charset="0"/>
              </a:rPr>
              <a:t>Accumulated Depreciation—Equipment</a:t>
            </a:r>
            <a:endParaRPr lang="en-IN" sz="2000" dirty="0"/>
          </a:p>
        </p:txBody>
      </p:sp>
      <p:sp>
        <p:nvSpPr>
          <p:cNvPr id="12" name="Content Placeholder 11">
            <a:extLst>
              <a:ext uri="{FF2B5EF4-FFF2-40B4-BE49-F238E27FC236}">
                <a16:creationId xmlns:a16="http://schemas.microsoft.com/office/drawing/2014/main" id="{756C4564-ABA6-43AE-936F-292EFF131B78}"/>
              </a:ext>
            </a:extLst>
          </p:cNvPr>
          <p:cNvSpPr>
            <a:spLocks noGrp="1"/>
          </p:cNvSpPr>
          <p:nvPr>
            <p:ph sz="quarter" idx="26"/>
          </p:nvPr>
        </p:nvSpPr>
        <p:spPr>
          <a:xfrm>
            <a:off x="6555130" y="4459415"/>
            <a:ext cx="958770" cy="365125"/>
          </a:xfrm>
        </p:spPr>
        <p:txBody>
          <a:bodyPr/>
          <a:lstStyle/>
          <a:p>
            <a:r>
              <a:rPr lang="en-US" sz="2000">
                <a:latin typeface="Calibri" panose="020F0502020204030204" pitchFamily="34" charset="0"/>
              </a:rPr>
              <a:t>49,000</a:t>
            </a:r>
            <a:endParaRPr lang="en-IN" sz="2000"/>
          </a:p>
        </p:txBody>
      </p:sp>
      <p:sp>
        <p:nvSpPr>
          <p:cNvPr id="13" name="Content Placeholder 12">
            <a:extLst>
              <a:ext uri="{FF2B5EF4-FFF2-40B4-BE49-F238E27FC236}">
                <a16:creationId xmlns:a16="http://schemas.microsoft.com/office/drawing/2014/main" id="{DC325CA9-76D3-46B4-B654-146F0C76DC32}"/>
              </a:ext>
            </a:extLst>
          </p:cNvPr>
          <p:cNvSpPr>
            <a:spLocks noGrp="1"/>
          </p:cNvSpPr>
          <p:nvPr>
            <p:ph sz="quarter" idx="27"/>
          </p:nvPr>
        </p:nvSpPr>
        <p:spPr>
          <a:xfrm>
            <a:off x="1295400" y="4769414"/>
            <a:ext cx="4343400" cy="365125"/>
          </a:xfrm>
        </p:spPr>
        <p:txBody>
          <a:bodyPr/>
          <a:lstStyle/>
          <a:p>
            <a:r>
              <a:rPr lang="en-US" sz="2000" dirty="0"/>
              <a:t>Loss on Disposal of Plant Assets</a:t>
            </a:r>
            <a:endParaRPr lang="en-IN" sz="2000" dirty="0"/>
          </a:p>
        </p:txBody>
      </p:sp>
      <p:sp>
        <p:nvSpPr>
          <p:cNvPr id="14" name="Content Placeholder 13">
            <a:extLst>
              <a:ext uri="{FF2B5EF4-FFF2-40B4-BE49-F238E27FC236}">
                <a16:creationId xmlns:a16="http://schemas.microsoft.com/office/drawing/2014/main" id="{40ED4D50-E67C-4E82-AA76-320BF047618A}"/>
              </a:ext>
            </a:extLst>
          </p:cNvPr>
          <p:cNvSpPr>
            <a:spLocks noGrp="1"/>
          </p:cNvSpPr>
          <p:nvPr>
            <p:ph sz="quarter" idx="28"/>
          </p:nvPr>
        </p:nvSpPr>
        <p:spPr>
          <a:xfrm>
            <a:off x="6687275" y="4766399"/>
            <a:ext cx="804440" cy="365125"/>
          </a:xfrm>
        </p:spPr>
        <p:txBody>
          <a:bodyPr/>
          <a:lstStyle/>
          <a:p>
            <a:r>
              <a:rPr lang="en-US" sz="2000">
                <a:latin typeface="Calibri" panose="020F0502020204030204" pitchFamily="34" charset="0"/>
              </a:rPr>
              <a:t>2,000</a:t>
            </a:r>
            <a:endParaRPr lang="en-IN" sz="2000"/>
          </a:p>
        </p:txBody>
      </p:sp>
      <p:sp>
        <p:nvSpPr>
          <p:cNvPr id="15" name="Content Placeholder 14">
            <a:extLst>
              <a:ext uri="{FF2B5EF4-FFF2-40B4-BE49-F238E27FC236}">
                <a16:creationId xmlns:a16="http://schemas.microsoft.com/office/drawing/2014/main" id="{7DE1B66C-83F4-47AD-8BBE-D7F3A1CC62E7}"/>
              </a:ext>
            </a:extLst>
          </p:cNvPr>
          <p:cNvSpPr>
            <a:spLocks noGrp="1"/>
          </p:cNvSpPr>
          <p:nvPr>
            <p:ph sz="quarter" idx="29"/>
          </p:nvPr>
        </p:nvSpPr>
        <p:spPr>
          <a:xfrm>
            <a:off x="1497475" y="5105400"/>
            <a:ext cx="1843750" cy="365125"/>
          </a:xfrm>
        </p:spPr>
        <p:txBody>
          <a:bodyPr/>
          <a:lstStyle/>
          <a:p>
            <a:r>
              <a:rPr lang="en-US" sz="2000" dirty="0"/>
              <a:t>Equipment</a:t>
            </a:r>
            <a:endParaRPr lang="en-IN" sz="2000" dirty="0"/>
          </a:p>
        </p:txBody>
      </p:sp>
      <p:sp>
        <p:nvSpPr>
          <p:cNvPr id="16" name="Content Placeholder 15">
            <a:extLst>
              <a:ext uri="{FF2B5EF4-FFF2-40B4-BE49-F238E27FC236}">
                <a16:creationId xmlns:a16="http://schemas.microsoft.com/office/drawing/2014/main" id="{D8CBF0AE-45E1-4735-8C3F-65C307CBAFEA}"/>
              </a:ext>
            </a:extLst>
          </p:cNvPr>
          <p:cNvSpPr>
            <a:spLocks noGrp="1"/>
          </p:cNvSpPr>
          <p:nvPr>
            <p:ph sz="quarter" idx="30"/>
          </p:nvPr>
        </p:nvSpPr>
        <p:spPr>
          <a:xfrm>
            <a:off x="8001001" y="5113337"/>
            <a:ext cx="930800" cy="365125"/>
          </a:xfrm>
        </p:spPr>
        <p:txBody>
          <a:bodyPr/>
          <a:lstStyle/>
          <a:p>
            <a:r>
              <a:rPr lang="en-US" sz="2000">
                <a:latin typeface="Calibri" panose="020F0502020204030204" pitchFamily="34" charset="0"/>
              </a:rPr>
              <a:t>60,000</a:t>
            </a:r>
            <a:endParaRPr lang="en-IN" sz="2000"/>
          </a:p>
        </p:txBody>
      </p:sp>
      <p:sp>
        <p:nvSpPr>
          <p:cNvPr id="18" name="Content Placeholder 17">
            <a:extLst>
              <a:ext uri="{FF2B5EF4-FFF2-40B4-BE49-F238E27FC236}">
                <a16:creationId xmlns:a16="http://schemas.microsoft.com/office/drawing/2014/main" id="{0F7F17AA-7569-4C72-9921-7A740C4BA05C}"/>
              </a:ext>
            </a:extLst>
          </p:cNvPr>
          <p:cNvSpPr>
            <a:spLocks noGrp="1"/>
          </p:cNvSpPr>
          <p:nvPr>
            <p:ph sz="quarter" idx="32"/>
          </p:nvPr>
        </p:nvSpPr>
        <p:spPr>
          <a:xfrm>
            <a:off x="1715466" y="5438322"/>
            <a:ext cx="4609134" cy="365125"/>
          </a:xfrm>
        </p:spPr>
        <p:txBody>
          <a:bodyPr/>
          <a:lstStyle/>
          <a:p>
            <a:r>
              <a:rPr lang="en-IN" sz="2000" dirty="0"/>
              <a:t>(To record sale of office furniture at a loss)</a:t>
            </a:r>
          </a:p>
        </p:txBody>
      </p:sp>
      <p:sp>
        <p:nvSpPr>
          <p:cNvPr id="23" name="Slide Number Placeholder 22">
            <a:extLst>
              <a:ext uri="{FF2B5EF4-FFF2-40B4-BE49-F238E27FC236}">
                <a16:creationId xmlns:a16="http://schemas.microsoft.com/office/drawing/2014/main" id="{7437299B-9C51-40C8-A41B-88487F7FE763}"/>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24" name="Footer Placeholder 23">
            <a:extLst>
              <a:ext uri="{FF2B5EF4-FFF2-40B4-BE49-F238E27FC236}">
                <a16:creationId xmlns:a16="http://schemas.microsoft.com/office/drawing/2014/main" id="{6DF1E6A7-BEC4-4B64-934A-FA88A8699021}"/>
              </a:ext>
            </a:extLst>
          </p:cNvPr>
          <p:cNvSpPr>
            <a:spLocks noGrp="1"/>
          </p:cNvSpPr>
          <p:nvPr>
            <p:ph type="ftr" sz="quarter" idx="11"/>
          </p:nvPr>
        </p:nvSpPr>
        <p:spPr>
          <a:xfrm>
            <a:off x="3028950" y="6356350"/>
            <a:ext cx="3086100" cy="365125"/>
          </a:xfrm>
        </p:spPr>
        <p:txBody>
          <a:bodyPr/>
          <a:lstStyle/>
          <a:p>
            <a:r>
              <a:rPr lang="en-US"/>
              <a:t>Copyright ©2018 John Wiley &amp; Sons, Inc. </a:t>
            </a:r>
            <a:endParaRPr lang="en-US" dirty="0"/>
          </a:p>
        </p:txBody>
      </p:sp>
    </p:spTree>
    <p:extLst>
      <p:ext uri="{BB962C8B-B14F-4D97-AF65-F5344CB8AC3E}">
        <p14:creationId xmlns:p14="http://schemas.microsoft.com/office/powerpoint/2010/main" val="153463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P spid="12" grpId="0" build="p"/>
      <p:bldP spid="13" grpId="0" build="p"/>
      <p:bldP spid="14" grpId="0" build="p"/>
      <p:bldP spid="15" grpId="0" build="p"/>
      <p:bldP spid="16" grpId="0" build="p"/>
      <p:bldP spid="1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416A-9951-4506-9F33-2A3A88DD0DBB}"/>
              </a:ext>
            </a:extLst>
          </p:cNvPr>
          <p:cNvSpPr>
            <a:spLocks noGrp="1"/>
          </p:cNvSpPr>
          <p:nvPr>
            <p:ph type="title"/>
          </p:nvPr>
        </p:nvSpPr>
        <p:spPr>
          <a:xfrm>
            <a:off x="304800" y="762001"/>
            <a:ext cx="8534400" cy="679956"/>
          </a:xfrm>
        </p:spPr>
        <p:txBody>
          <a:bodyPr/>
          <a:lstStyle/>
          <a:p>
            <a:r>
              <a:rPr lang="en-US" b="1" dirty="0">
                <a:ea typeface="Source Sans Pro" charset="0"/>
              </a:rPr>
              <a:t>Do It! 3: </a:t>
            </a:r>
            <a:r>
              <a:rPr lang="en-US" b="1" dirty="0">
                <a:solidFill>
                  <a:srgbClr val="196E78"/>
                </a:solidFill>
                <a:ea typeface="Source Sans Pro" charset="0"/>
              </a:rPr>
              <a:t>Plant Asset Disposal </a:t>
            </a:r>
            <a:r>
              <a:rPr lang="en-US" sz="2400" dirty="0">
                <a:solidFill>
                  <a:srgbClr val="196E78"/>
                </a:solidFill>
                <a:ea typeface="Source Sans Pro" charset="0"/>
              </a:rPr>
              <a:t>(1 of 2)</a:t>
            </a:r>
            <a:endParaRPr lang="en-IN" dirty="0"/>
          </a:p>
        </p:txBody>
      </p:sp>
      <p:sp>
        <p:nvSpPr>
          <p:cNvPr id="5" name="Content Placeholder 4">
            <a:extLst>
              <a:ext uri="{FF2B5EF4-FFF2-40B4-BE49-F238E27FC236}">
                <a16:creationId xmlns:a16="http://schemas.microsoft.com/office/drawing/2014/main" id="{33184757-0C06-428C-838C-0F11A3DE4A2D}"/>
              </a:ext>
            </a:extLst>
          </p:cNvPr>
          <p:cNvSpPr>
            <a:spLocks noGrp="1"/>
          </p:cNvSpPr>
          <p:nvPr>
            <p:ph sz="quarter" idx="18"/>
          </p:nvPr>
        </p:nvSpPr>
        <p:spPr>
          <a:xfrm>
            <a:off x="304800" y="1752601"/>
            <a:ext cx="8534400" cy="1495425"/>
          </a:xfrm>
        </p:spPr>
        <p:txBody>
          <a:bodyPr/>
          <a:lstStyle/>
          <a:p>
            <a:r>
              <a:rPr lang="en-US" sz="2600"/>
              <a:t>Overland Trucking has decided to sell an old truck that cost $30,000 and which has accumulated depreciation of $16,000. </a:t>
            </a:r>
            <a:r>
              <a:rPr lang="en-US" sz="2600" b="1"/>
              <a:t>(a) </a:t>
            </a:r>
            <a:r>
              <a:rPr lang="en-US" sz="2600"/>
              <a:t>What entry would Overland Trucking make to record the sale of the truck for </a:t>
            </a:r>
            <a:r>
              <a:rPr lang="en-US" sz="2600" b="1"/>
              <a:t>$17,000 cash</a:t>
            </a:r>
            <a:r>
              <a:rPr lang="en-US" sz="2600"/>
              <a:t>?</a:t>
            </a:r>
            <a:endParaRPr lang="en-IN" sz="2600"/>
          </a:p>
        </p:txBody>
      </p:sp>
      <p:sp>
        <p:nvSpPr>
          <p:cNvPr id="7" name="Content Placeholder 6">
            <a:extLst>
              <a:ext uri="{FF2B5EF4-FFF2-40B4-BE49-F238E27FC236}">
                <a16:creationId xmlns:a16="http://schemas.microsoft.com/office/drawing/2014/main" id="{1F8F62E3-0196-4282-9091-AA277A31EFA6}"/>
              </a:ext>
            </a:extLst>
          </p:cNvPr>
          <p:cNvSpPr>
            <a:spLocks noGrp="1"/>
          </p:cNvSpPr>
          <p:nvPr>
            <p:ph sz="quarter" idx="21"/>
          </p:nvPr>
        </p:nvSpPr>
        <p:spPr>
          <a:xfrm>
            <a:off x="318300" y="3444875"/>
            <a:ext cx="1048756" cy="365125"/>
          </a:xfrm>
        </p:spPr>
        <p:txBody>
          <a:bodyPr/>
          <a:lstStyle/>
          <a:p>
            <a:r>
              <a:rPr lang="en-US" sz="2400"/>
              <a:t>Cash</a:t>
            </a:r>
            <a:endParaRPr lang="en-IN" sz="2400"/>
          </a:p>
        </p:txBody>
      </p:sp>
      <p:sp>
        <p:nvSpPr>
          <p:cNvPr id="8" name="Content Placeholder 7">
            <a:extLst>
              <a:ext uri="{FF2B5EF4-FFF2-40B4-BE49-F238E27FC236}">
                <a16:creationId xmlns:a16="http://schemas.microsoft.com/office/drawing/2014/main" id="{6489EC7D-60B1-4A74-A279-B1BC8527657F}"/>
              </a:ext>
            </a:extLst>
          </p:cNvPr>
          <p:cNvSpPr>
            <a:spLocks noGrp="1"/>
          </p:cNvSpPr>
          <p:nvPr>
            <p:ph sz="quarter" idx="22"/>
          </p:nvPr>
        </p:nvSpPr>
        <p:spPr>
          <a:xfrm>
            <a:off x="6041133" y="3458298"/>
            <a:ext cx="1188701" cy="365125"/>
          </a:xfrm>
        </p:spPr>
        <p:txBody>
          <a:bodyPr/>
          <a:lstStyle/>
          <a:p>
            <a:r>
              <a:rPr lang="en-US" sz="2400"/>
              <a:t>17,000</a:t>
            </a:r>
            <a:endParaRPr lang="en-IN" sz="2400"/>
          </a:p>
        </p:txBody>
      </p:sp>
      <p:sp>
        <p:nvSpPr>
          <p:cNvPr id="9" name="Content Placeholder 8">
            <a:extLst>
              <a:ext uri="{FF2B5EF4-FFF2-40B4-BE49-F238E27FC236}">
                <a16:creationId xmlns:a16="http://schemas.microsoft.com/office/drawing/2014/main" id="{AC69C9D7-D04D-4FC1-A248-1D779617D217}"/>
              </a:ext>
            </a:extLst>
          </p:cNvPr>
          <p:cNvSpPr>
            <a:spLocks noGrp="1"/>
          </p:cNvSpPr>
          <p:nvPr>
            <p:ph sz="quarter" idx="23"/>
          </p:nvPr>
        </p:nvSpPr>
        <p:spPr>
          <a:xfrm>
            <a:off x="304800" y="3828325"/>
            <a:ext cx="5181600" cy="365125"/>
          </a:xfrm>
        </p:spPr>
        <p:txBody>
          <a:bodyPr/>
          <a:lstStyle/>
          <a:p>
            <a:r>
              <a:rPr lang="en-US" sz="2400"/>
              <a:t>Accumulated Depreciation—Equipment</a:t>
            </a:r>
            <a:endParaRPr lang="en-IN" sz="2400"/>
          </a:p>
        </p:txBody>
      </p:sp>
      <p:sp>
        <p:nvSpPr>
          <p:cNvPr id="10" name="Content Placeholder 9">
            <a:extLst>
              <a:ext uri="{FF2B5EF4-FFF2-40B4-BE49-F238E27FC236}">
                <a16:creationId xmlns:a16="http://schemas.microsoft.com/office/drawing/2014/main" id="{6252B4B4-9707-49CD-8BAB-2815C1011066}"/>
              </a:ext>
            </a:extLst>
          </p:cNvPr>
          <p:cNvSpPr>
            <a:spLocks noGrp="1"/>
          </p:cNvSpPr>
          <p:nvPr>
            <p:ph sz="quarter" idx="24"/>
          </p:nvPr>
        </p:nvSpPr>
        <p:spPr>
          <a:xfrm>
            <a:off x="6050299" y="3839900"/>
            <a:ext cx="1188701" cy="365125"/>
          </a:xfrm>
        </p:spPr>
        <p:txBody>
          <a:bodyPr/>
          <a:lstStyle/>
          <a:p>
            <a:r>
              <a:rPr lang="en-US" sz="2400"/>
              <a:t>16,000</a:t>
            </a:r>
            <a:endParaRPr lang="en-IN" sz="2400"/>
          </a:p>
        </p:txBody>
      </p:sp>
      <p:sp>
        <p:nvSpPr>
          <p:cNvPr id="11" name="Content Placeholder 10">
            <a:extLst>
              <a:ext uri="{FF2B5EF4-FFF2-40B4-BE49-F238E27FC236}">
                <a16:creationId xmlns:a16="http://schemas.microsoft.com/office/drawing/2014/main" id="{8054EB29-FCD5-479D-A106-D766E91A73AB}"/>
              </a:ext>
            </a:extLst>
          </p:cNvPr>
          <p:cNvSpPr>
            <a:spLocks noGrp="1"/>
          </p:cNvSpPr>
          <p:nvPr>
            <p:ph sz="quarter" idx="25"/>
          </p:nvPr>
        </p:nvSpPr>
        <p:spPr>
          <a:xfrm>
            <a:off x="556549" y="4234925"/>
            <a:ext cx="1747927" cy="365125"/>
          </a:xfrm>
        </p:spPr>
        <p:txBody>
          <a:bodyPr/>
          <a:lstStyle/>
          <a:p>
            <a:r>
              <a:rPr lang="en-US" sz="2400"/>
              <a:t>Equipment</a:t>
            </a:r>
            <a:endParaRPr lang="en-IN" sz="2400"/>
          </a:p>
        </p:txBody>
      </p:sp>
      <p:sp>
        <p:nvSpPr>
          <p:cNvPr id="12" name="Content Placeholder 11">
            <a:extLst>
              <a:ext uri="{FF2B5EF4-FFF2-40B4-BE49-F238E27FC236}">
                <a16:creationId xmlns:a16="http://schemas.microsoft.com/office/drawing/2014/main" id="{4D5F69EE-9ACC-443E-AD7C-673252925889}"/>
              </a:ext>
            </a:extLst>
          </p:cNvPr>
          <p:cNvSpPr>
            <a:spLocks noGrp="1"/>
          </p:cNvSpPr>
          <p:nvPr>
            <p:ph sz="quarter" idx="26"/>
          </p:nvPr>
        </p:nvSpPr>
        <p:spPr>
          <a:xfrm>
            <a:off x="7772399" y="4258075"/>
            <a:ext cx="1223549" cy="365125"/>
          </a:xfrm>
        </p:spPr>
        <p:txBody>
          <a:bodyPr/>
          <a:lstStyle/>
          <a:p>
            <a:r>
              <a:rPr lang="en-US" sz="2400"/>
              <a:t>30,000</a:t>
            </a:r>
            <a:endParaRPr lang="en-IN" sz="2400"/>
          </a:p>
        </p:txBody>
      </p:sp>
      <p:sp>
        <p:nvSpPr>
          <p:cNvPr id="13" name="Content Placeholder 12">
            <a:extLst>
              <a:ext uri="{FF2B5EF4-FFF2-40B4-BE49-F238E27FC236}">
                <a16:creationId xmlns:a16="http://schemas.microsoft.com/office/drawing/2014/main" id="{2B4AEC0A-0791-485A-A2F8-29FB4F282C24}"/>
              </a:ext>
            </a:extLst>
          </p:cNvPr>
          <p:cNvSpPr>
            <a:spLocks noGrp="1"/>
          </p:cNvSpPr>
          <p:nvPr>
            <p:ph sz="quarter" idx="27"/>
          </p:nvPr>
        </p:nvSpPr>
        <p:spPr>
          <a:xfrm>
            <a:off x="556550" y="4628342"/>
            <a:ext cx="4632008" cy="365125"/>
          </a:xfrm>
        </p:spPr>
        <p:txBody>
          <a:bodyPr/>
          <a:lstStyle/>
          <a:p>
            <a:r>
              <a:rPr lang="en-US" sz="2400" dirty="0"/>
              <a:t>Gain on Disposal of Plant Assets</a:t>
            </a:r>
            <a:endParaRPr lang="en-IN" sz="2400" dirty="0"/>
          </a:p>
        </p:txBody>
      </p:sp>
      <p:sp>
        <p:nvSpPr>
          <p:cNvPr id="15" name="Content Placeholder 14">
            <a:extLst>
              <a:ext uri="{FF2B5EF4-FFF2-40B4-BE49-F238E27FC236}">
                <a16:creationId xmlns:a16="http://schemas.microsoft.com/office/drawing/2014/main" id="{229E00DA-F000-4C54-BF12-9FD586FD9BF4}"/>
              </a:ext>
            </a:extLst>
          </p:cNvPr>
          <p:cNvSpPr>
            <a:spLocks noGrp="1"/>
          </p:cNvSpPr>
          <p:nvPr>
            <p:ph sz="quarter" idx="29"/>
          </p:nvPr>
        </p:nvSpPr>
        <p:spPr>
          <a:xfrm>
            <a:off x="812159" y="4987318"/>
            <a:ext cx="4457215" cy="428725"/>
          </a:xfrm>
        </p:spPr>
        <p:txBody>
          <a:bodyPr/>
          <a:lstStyle/>
          <a:p>
            <a:r>
              <a:rPr lang="en-IN" sz="2400"/>
              <a:t>[$17,000 − ($30,000 − $16,000)]</a:t>
            </a:r>
          </a:p>
        </p:txBody>
      </p:sp>
      <p:sp>
        <p:nvSpPr>
          <p:cNvPr id="14" name="Content Placeholder 13">
            <a:extLst>
              <a:ext uri="{FF2B5EF4-FFF2-40B4-BE49-F238E27FC236}">
                <a16:creationId xmlns:a16="http://schemas.microsoft.com/office/drawing/2014/main" id="{254B08A9-583B-4F1B-98DE-E06B1CF4BA27}"/>
              </a:ext>
            </a:extLst>
          </p:cNvPr>
          <p:cNvSpPr>
            <a:spLocks noGrp="1"/>
          </p:cNvSpPr>
          <p:nvPr>
            <p:ph sz="quarter" idx="28"/>
          </p:nvPr>
        </p:nvSpPr>
        <p:spPr>
          <a:xfrm>
            <a:off x="7931550" y="4648200"/>
            <a:ext cx="896735" cy="365125"/>
          </a:xfrm>
        </p:spPr>
        <p:txBody>
          <a:bodyPr/>
          <a:lstStyle/>
          <a:p>
            <a:r>
              <a:rPr lang="en-US" sz="2400" dirty="0"/>
              <a:t>3,000</a:t>
            </a:r>
            <a:endParaRPr lang="en-IN" sz="2400" dirty="0"/>
          </a:p>
        </p:txBody>
      </p:sp>
      <p:sp>
        <p:nvSpPr>
          <p:cNvPr id="16" name="Content Placeholder 15">
            <a:extLst>
              <a:ext uri="{FF2B5EF4-FFF2-40B4-BE49-F238E27FC236}">
                <a16:creationId xmlns:a16="http://schemas.microsoft.com/office/drawing/2014/main" id="{1E04B097-46E5-4C97-9125-F9A0C2D46F4A}"/>
              </a:ext>
            </a:extLst>
          </p:cNvPr>
          <p:cNvSpPr>
            <a:spLocks noGrp="1"/>
          </p:cNvSpPr>
          <p:nvPr>
            <p:ph sz="quarter" idx="30"/>
          </p:nvPr>
        </p:nvSpPr>
        <p:spPr>
          <a:xfrm>
            <a:off x="815050" y="5397356"/>
            <a:ext cx="4419600" cy="365125"/>
          </a:xfrm>
        </p:spPr>
        <p:txBody>
          <a:bodyPr/>
          <a:lstStyle/>
          <a:p>
            <a:r>
              <a:rPr lang="en-IN" sz="2400"/>
              <a:t>(To record sale of truck at a gain)</a:t>
            </a:r>
          </a:p>
        </p:txBody>
      </p:sp>
      <p:sp>
        <p:nvSpPr>
          <p:cNvPr id="23" name="Slide Number Placeholder 22">
            <a:extLst>
              <a:ext uri="{FF2B5EF4-FFF2-40B4-BE49-F238E27FC236}">
                <a16:creationId xmlns:a16="http://schemas.microsoft.com/office/drawing/2014/main" id="{AC8A6125-2434-4EE6-B84D-7ED42144BB76}"/>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24" name="Footer Placeholder 23">
            <a:extLst>
              <a:ext uri="{FF2B5EF4-FFF2-40B4-BE49-F238E27FC236}">
                <a16:creationId xmlns:a16="http://schemas.microsoft.com/office/drawing/2014/main" id="{2E410200-29FB-4587-B7EE-C4B2B83EAE3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835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1" grpId="0" build="p"/>
      <p:bldP spid="12" grpId="0" build="p"/>
      <p:bldP spid="13" grpId="0" build="p"/>
      <p:bldP spid="15" grpId="0" build="p"/>
      <p:bldP spid="14" grpId="0" build="p"/>
      <p:bldP spid="1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416A-9951-4506-9F33-2A3A88DD0DBB}"/>
              </a:ext>
            </a:extLst>
          </p:cNvPr>
          <p:cNvSpPr>
            <a:spLocks noGrp="1"/>
          </p:cNvSpPr>
          <p:nvPr>
            <p:ph type="title"/>
          </p:nvPr>
        </p:nvSpPr>
        <p:spPr>
          <a:xfrm>
            <a:off x="304800" y="762001"/>
            <a:ext cx="8534400" cy="666650"/>
          </a:xfrm>
        </p:spPr>
        <p:txBody>
          <a:bodyPr/>
          <a:lstStyle/>
          <a:p>
            <a:r>
              <a:rPr lang="en-US" b="1" dirty="0">
                <a:ea typeface="Source Sans Pro" charset="0"/>
              </a:rPr>
              <a:t>Do It! 3: </a:t>
            </a:r>
            <a:r>
              <a:rPr lang="en-US" b="1" dirty="0">
                <a:solidFill>
                  <a:srgbClr val="196E78"/>
                </a:solidFill>
                <a:ea typeface="Source Sans Pro" charset="0"/>
              </a:rPr>
              <a:t>Plant Asset Disposal </a:t>
            </a:r>
            <a:r>
              <a:rPr lang="en-US" sz="2400" dirty="0">
                <a:solidFill>
                  <a:srgbClr val="196E78"/>
                </a:solidFill>
                <a:ea typeface="Source Sans Pro" charset="0"/>
              </a:rPr>
              <a:t>(2 of 2)</a:t>
            </a:r>
            <a:endParaRPr lang="en-IN" dirty="0"/>
          </a:p>
        </p:txBody>
      </p:sp>
      <p:sp>
        <p:nvSpPr>
          <p:cNvPr id="5" name="Content Placeholder 4">
            <a:extLst>
              <a:ext uri="{FF2B5EF4-FFF2-40B4-BE49-F238E27FC236}">
                <a16:creationId xmlns:a16="http://schemas.microsoft.com/office/drawing/2014/main" id="{33184757-0C06-428C-838C-0F11A3DE4A2D}"/>
              </a:ext>
            </a:extLst>
          </p:cNvPr>
          <p:cNvSpPr>
            <a:spLocks noGrp="1"/>
          </p:cNvSpPr>
          <p:nvPr>
            <p:ph sz="quarter" idx="18"/>
          </p:nvPr>
        </p:nvSpPr>
        <p:spPr>
          <a:xfrm>
            <a:off x="304800" y="1752601"/>
            <a:ext cx="8534400" cy="1495425"/>
          </a:xfrm>
        </p:spPr>
        <p:txBody>
          <a:bodyPr/>
          <a:lstStyle/>
          <a:p>
            <a:r>
              <a:rPr lang="en-US" sz="2600" dirty="0"/>
              <a:t>Overland Trucking has decided to sell an old truck that cost $30,000 and which has accumulated depreciation of $16,000. </a:t>
            </a:r>
            <a:r>
              <a:rPr lang="en-US" sz="2600" b="1" dirty="0"/>
              <a:t>(b) </a:t>
            </a:r>
            <a:r>
              <a:rPr lang="en-US" sz="2600" dirty="0"/>
              <a:t>What entry would Overland Trucking make to record the sale of the truck for </a:t>
            </a:r>
            <a:r>
              <a:rPr lang="en-US" sz="2600" b="1" dirty="0"/>
              <a:t>$10,000 cash</a:t>
            </a:r>
            <a:r>
              <a:rPr lang="en-US" sz="2600" dirty="0"/>
              <a:t>?</a:t>
            </a:r>
            <a:endParaRPr lang="en-IN" sz="2600" dirty="0"/>
          </a:p>
        </p:txBody>
      </p:sp>
      <p:sp>
        <p:nvSpPr>
          <p:cNvPr id="7" name="Content Placeholder 6">
            <a:extLst>
              <a:ext uri="{FF2B5EF4-FFF2-40B4-BE49-F238E27FC236}">
                <a16:creationId xmlns:a16="http://schemas.microsoft.com/office/drawing/2014/main" id="{1F8F62E3-0196-4282-9091-AA277A31EFA6}"/>
              </a:ext>
            </a:extLst>
          </p:cNvPr>
          <p:cNvSpPr>
            <a:spLocks noGrp="1"/>
          </p:cNvSpPr>
          <p:nvPr>
            <p:ph sz="quarter" idx="21"/>
          </p:nvPr>
        </p:nvSpPr>
        <p:spPr>
          <a:xfrm>
            <a:off x="318300" y="3444875"/>
            <a:ext cx="1048756" cy="365125"/>
          </a:xfrm>
        </p:spPr>
        <p:txBody>
          <a:bodyPr/>
          <a:lstStyle/>
          <a:p>
            <a:r>
              <a:rPr lang="en-US" sz="2400"/>
              <a:t>Cash</a:t>
            </a:r>
            <a:endParaRPr lang="en-IN" sz="2400"/>
          </a:p>
        </p:txBody>
      </p:sp>
      <p:sp>
        <p:nvSpPr>
          <p:cNvPr id="8" name="Content Placeholder 7">
            <a:extLst>
              <a:ext uri="{FF2B5EF4-FFF2-40B4-BE49-F238E27FC236}">
                <a16:creationId xmlns:a16="http://schemas.microsoft.com/office/drawing/2014/main" id="{6489EC7D-60B1-4A74-A279-B1BC8527657F}"/>
              </a:ext>
            </a:extLst>
          </p:cNvPr>
          <p:cNvSpPr>
            <a:spLocks noGrp="1"/>
          </p:cNvSpPr>
          <p:nvPr>
            <p:ph sz="quarter" idx="22"/>
          </p:nvPr>
        </p:nvSpPr>
        <p:spPr>
          <a:xfrm>
            <a:off x="6041133" y="3458298"/>
            <a:ext cx="1188701" cy="365125"/>
          </a:xfrm>
        </p:spPr>
        <p:txBody>
          <a:bodyPr/>
          <a:lstStyle/>
          <a:p>
            <a:r>
              <a:rPr lang="en-US" sz="2400"/>
              <a:t>10,000</a:t>
            </a:r>
            <a:endParaRPr lang="en-IN" sz="2400"/>
          </a:p>
        </p:txBody>
      </p:sp>
      <p:sp>
        <p:nvSpPr>
          <p:cNvPr id="9" name="Content Placeholder 8">
            <a:extLst>
              <a:ext uri="{FF2B5EF4-FFF2-40B4-BE49-F238E27FC236}">
                <a16:creationId xmlns:a16="http://schemas.microsoft.com/office/drawing/2014/main" id="{AC69C9D7-D04D-4FC1-A248-1D779617D217}"/>
              </a:ext>
            </a:extLst>
          </p:cNvPr>
          <p:cNvSpPr>
            <a:spLocks noGrp="1"/>
          </p:cNvSpPr>
          <p:nvPr>
            <p:ph sz="quarter" idx="23"/>
          </p:nvPr>
        </p:nvSpPr>
        <p:spPr>
          <a:xfrm>
            <a:off x="304800" y="3828325"/>
            <a:ext cx="5181600" cy="365125"/>
          </a:xfrm>
        </p:spPr>
        <p:txBody>
          <a:bodyPr/>
          <a:lstStyle/>
          <a:p>
            <a:r>
              <a:rPr lang="en-US" sz="2400"/>
              <a:t>Accumulated Depreciation—Equipment</a:t>
            </a:r>
            <a:endParaRPr lang="en-IN" sz="2400"/>
          </a:p>
        </p:txBody>
      </p:sp>
      <p:sp>
        <p:nvSpPr>
          <p:cNvPr id="10" name="Content Placeholder 9">
            <a:extLst>
              <a:ext uri="{FF2B5EF4-FFF2-40B4-BE49-F238E27FC236}">
                <a16:creationId xmlns:a16="http://schemas.microsoft.com/office/drawing/2014/main" id="{6252B4B4-9707-49CD-8BAB-2815C1011066}"/>
              </a:ext>
            </a:extLst>
          </p:cNvPr>
          <p:cNvSpPr>
            <a:spLocks noGrp="1"/>
          </p:cNvSpPr>
          <p:nvPr>
            <p:ph sz="quarter" idx="24"/>
          </p:nvPr>
        </p:nvSpPr>
        <p:spPr>
          <a:xfrm>
            <a:off x="6050299" y="3839900"/>
            <a:ext cx="1188701" cy="365125"/>
          </a:xfrm>
        </p:spPr>
        <p:txBody>
          <a:bodyPr/>
          <a:lstStyle/>
          <a:p>
            <a:r>
              <a:rPr lang="en-US" sz="2400"/>
              <a:t>16,000</a:t>
            </a:r>
            <a:endParaRPr lang="en-IN" sz="2400"/>
          </a:p>
        </p:txBody>
      </p:sp>
      <p:sp>
        <p:nvSpPr>
          <p:cNvPr id="13" name="Content Placeholder 12">
            <a:extLst>
              <a:ext uri="{FF2B5EF4-FFF2-40B4-BE49-F238E27FC236}">
                <a16:creationId xmlns:a16="http://schemas.microsoft.com/office/drawing/2014/main" id="{2B4AEC0A-0791-485A-A2F8-29FB4F282C24}"/>
              </a:ext>
            </a:extLst>
          </p:cNvPr>
          <p:cNvSpPr>
            <a:spLocks noGrp="1"/>
          </p:cNvSpPr>
          <p:nvPr>
            <p:ph sz="quarter" idx="27"/>
          </p:nvPr>
        </p:nvSpPr>
        <p:spPr>
          <a:xfrm>
            <a:off x="318300" y="4214619"/>
            <a:ext cx="4632008" cy="365125"/>
          </a:xfrm>
        </p:spPr>
        <p:txBody>
          <a:bodyPr/>
          <a:lstStyle/>
          <a:p>
            <a:r>
              <a:rPr lang="en-US" sz="2400" dirty="0"/>
              <a:t>Loss on Disposal of Plant Assets</a:t>
            </a:r>
            <a:endParaRPr lang="en-IN" sz="2400" dirty="0"/>
          </a:p>
        </p:txBody>
      </p:sp>
      <p:sp>
        <p:nvSpPr>
          <p:cNvPr id="15" name="Content Placeholder 14">
            <a:extLst>
              <a:ext uri="{FF2B5EF4-FFF2-40B4-BE49-F238E27FC236}">
                <a16:creationId xmlns:a16="http://schemas.microsoft.com/office/drawing/2014/main" id="{229E00DA-F000-4C54-BF12-9FD586FD9BF4}"/>
              </a:ext>
            </a:extLst>
          </p:cNvPr>
          <p:cNvSpPr>
            <a:spLocks noGrp="1"/>
          </p:cNvSpPr>
          <p:nvPr>
            <p:ph sz="quarter" idx="29"/>
          </p:nvPr>
        </p:nvSpPr>
        <p:spPr>
          <a:xfrm>
            <a:off x="584200" y="4624688"/>
            <a:ext cx="4457215" cy="428725"/>
          </a:xfrm>
        </p:spPr>
        <p:txBody>
          <a:bodyPr/>
          <a:lstStyle/>
          <a:p>
            <a:r>
              <a:rPr lang="en-IN" sz="2400"/>
              <a:t>[$10,000 − ($30,000 − $16,000)]</a:t>
            </a:r>
          </a:p>
        </p:txBody>
      </p:sp>
      <p:sp>
        <p:nvSpPr>
          <p:cNvPr id="12" name="Content Placeholder 11">
            <a:extLst>
              <a:ext uri="{FF2B5EF4-FFF2-40B4-BE49-F238E27FC236}">
                <a16:creationId xmlns:a16="http://schemas.microsoft.com/office/drawing/2014/main" id="{4D5F69EE-9ACC-443E-AD7C-673252925889}"/>
              </a:ext>
            </a:extLst>
          </p:cNvPr>
          <p:cNvSpPr>
            <a:spLocks noGrp="1"/>
          </p:cNvSpPr>
          <p:nvPr>
            <p:ph sz="quarter" idx="26"/>
          </p:nvPr>
        </p:nvSpPr>
        <p:spPr>
          <a:xfrm>
            <a:off x="6167375" y="4636101"/>
            <a:ext cx="1060050" cy="365125"/>
          </a:xfrm>
        </p:spPr>
        <p:txBody>
          <a:bodyPr/>
          <a:lstStyle/>
          <a:p>
            <a:r>
              <a:rPr lang="en-US" sz="2400"/>
              <a:t>4,000</a:t>
            </a:r>
            <a:endParaRPr lang="en-IN" sz="2400"/>
          </a:p>
        </p:txBody>
      </p:sp>
      <p:sp>
        <p:nvSpPr>
          <p:cNvPr id="11" name="Content Placeholder 10">
            <a:extLst>
              <a:ext uri="{FF2B5EF4-FFF2-40B4-BE49-F238E27FC236}">
                <a16:creationId xmlns:a16="http://schemas.microsoft.com/office/drawing/2014/main" id="{8054EB29-FCD5-479D-A106-D766E91A73AB}"/>
              </a:ext>
            </a:extLst>
          </p:cNvPr>
          <p:cNvSpPr>
            <a:spLocks noGrp="1"/>
          </p:cNvSpPr>
          <p:nvPr>
            <p:ph sz="quarter" idx="25"/>
          </p:nvPr>
        </p:nvSpPr>
        <p:spPr>
          <a:xfrm>
            <a:off x="584200" y="5038547"/>
            <a:ext cx="1747927" cy="365125"/>
          </a:xfrm>
        </p:spPr>
        <p:txBody>
          <a:bodyPr/>
          <a:lstStyle/>
          <a:p>
            <a:r>
              <a:rPr lang="en-US" sz="2400"/>
              <a:t>Equipment</a:t>
            </a:r>
            <a:endParaRPr lang="en-IN" sz="2400"/>
          </a:p>
        </p:txBody>
      </p:sp>
      <p:sp>
        <p:nvSpPr>
          <p:cNvPr id="14" name="Content Placeholder 13">
            <a:extLst>
              <a:ext uri="{FF2B5EF4-FFF2-40B4-BE49-F238E27FC236}">
                <a16:creationId xmlns:a16="http://schemas.microsoft.com/office/drawing/2014/main" id="{254B08A9-583B-4F1B-98DE-E06B1CF4BA27}"/>
              </a:ext>
            </a:extLst>
          </p:cNvPr>
          <p:cNvSpPr>
            <a:spLocks noGrp="1"/>
          </p:cNvSpPr>
          <p:nvPr>
            <p:ph sz="quarter" idx="28"/>
          </p:nvPr>
        </p:nvSpPr>
        <p:spPr>
          <a:xfrm>
            <a:off x="7806335" y="5045038"/>
            <a:ext cx="1060050" cy="365125"/>
          </a:xfrm>
        </p:spPr>
        <p:txBody>
          <a:bodyPr/>
          <a:lstStyle/>
          <a:p>
            <a:r>
              <a:rPr lang="en-US" sz="2400"/>
              <a:t>30,000</a:t>
            </a:r>
            <a:endParaRPr lang="en-IN" sz="2400"/>
          </a:p>
        </p:txBody>
      </p:sp>
      <p:sp>
        <p:nvSpPr>
          <p:cNvPr id="16" name="Content Placeholder 15">
            <a:extLst>
              <a:ext uri="{FF2B5EF4-FFF2-40B4-BE49-F238E27FC236}">
                <a16:creationId xmlns:a16="http://schemas.microsoft.com/office/drawing/2014/main" id="{1E04B097-46E5-4C97-9125-F9A0C2D46F4A}"/>
              </a:ext>
            </a:extLst>
          </p:cNvPr>
          <p:cNvSpPr>
            <a:spLocks noGrp="1"/>
          </p:cNvSpPr>
          <p:nvPr>
            <p:ph sz="quarter" idx="30"/>
          </p:nvPr>
        </p:nvSpPr>
        <p:spPr>
          <a:xfrm>
            <a:off x="815050" y="5377363"/>
            <a:ext cx="4419600" cy="365125"/>
          </a:xfrm>
        </p:spPr>
        <p:txBody>
          <a:bodyPr/>
          <a:lstStyle/>
          <a:p>
            <a:r>
              <a:rPr lang="en-IN" sz="2400" dirty="0"/>
              <a:t>(To record sale of truck at a loss)</a:t>
            </a:r>
          </a:p>
        </p:txBody>
      </p:sp>
      <p:sp>
        <p:nvSpPr>
          <p:cNvPr id="23" name="Slide Number Placeholder 22">
            <a:extLst>
              <a:ext uri="{FF2B5EF4-FFF2-40B4-BE49-F238E27FC236}">
                <a16:creationId xmlns:a16="http://schemas.microsoft.com/office/drawing/2014/main" id="{AC8A6125-2434-4EE6-B84D-7ED42144BB76}"/>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24" name="Footer Placeholder 23">
            <a:extLst>
              <a:ext uri="{FF2B5EF4-FFF2-40B4-BE49-F238E27FC236}">
                <a16:creationId xmlns:a16="http://schemas.microsoft.com/office/drawing/2014/main" id="{2E410200-29FB-4587-B7EE-C4B2B83EAE3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6719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3" grpId="0" build="p"/>
      <p:bldP spid="15" grpId="0" build="p"/>
      <p:bldP spid="12" grpId="0" build="p"/>
      <p:bldP spid="11" grpId="0" build="p"/>
      <p:bldP spid="14" grpId="0" build="p"/>
      <p:bldP spid="1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C090-06A6-44EC-9C34-761E1B92C109}"/>
              </a:ext>
            </a:extLst>
          </p:cNvPr>
          <p:cNvSpPr>
            <a:spLocks noGrp="1"/>
          </p:cNvSpPr>
          <p:nvPr>
            <p:ph type="title"/>
          </p:nvPr>
        </p:nvSpPr>
        <p:spPr>
          <a:xfrm>
            <a:off x="304800" y="762000"/>
            <a:ext cx="8534400" cy="1142999"/>
          </a:xfrm>
        </p:spPr>
        <p:txBody>
          <a:bodyPr>
            <a:noAutofit/>
          </a:bodyPr>
          <a:lstStyle/>
          <a:p>
            <a:r>
              <a:rPr lang="en-US" b="1" dirty="0"/>
              <a:t>Determining Natural Resources and Intangible Assets</a:t>
            </a:r>
          </a:p>
        </p:txBody>
      </p:sp>
      <p:sp>
        <p:nvSpPr>
          <p:cNvPr id="3" name="Content Placeholder 2">
            <a:extLst>
              <a:ext uri="{FF2B5EF4-FFF2-40B4-BE49-F238E27FC236}">
                <a16:creationId xmlns:a16="http://schemas.microsoft.com/office/drawing/2014/main" id="{4F31456D-6BFE-42D3-84E0-33CB6B661B95}"/>
              </a:ext>
            </a:extLst>
          </p:cNvPr>
          <p:cNvSpPr>
            <a:spLocks noGrp="1"/>
          </p:cNvSpPr>
          <p:nvPr>
            <p:ph sz="quarter" idx="16"/>
          </p:nvPr>
        </p:nvSpPr>
        <p:spPr>
          <a:xfrm>
            <a:off x="304800" y="2057400"/>
            <a:ext cx="8534400" cy="2514600"/>
          </a:xfrm>
        </p:spPr>
        <p:txBody>
          <a:bodyPr/>
          <a:lstStyle/>
          <a:p>
            <a:pPr marL="0" lvl="2" indent="0">
              <a:spcBef>
                <a:spcPts val="1000"/>
              </a:spcBef>
              <a:spcAft>
                <a:spcPts val="800"/>
              </a:spcAft>
              <a:buClr>
                <a:srgbClr val="990000"/>
              </a:buClr>
              <a:buSzPct val="100000"/>
              <a:buNone/>
            </a:pPr>
            <a:r>
              <a:rPr lang="en-US" altLang="en-US" sz="2800" b="1" dirty="0">
                <a:solidFill>
                  <a:schemeClr val="accent4"/>
                </a:solidFill>
                <a:latin typeface="Calibri" panose="020F0502020204030204" pitchFamily="34" charset="0"/>
              </a:rPr>
              <a:t>Natural resources</a:t>
            </a:r>
            <a:r>
              <a:rPr lang="en-US" altLang="en-US" sz="2800" b="1" dirty="0">
                <a:solidFill>
                  <a:srgbClr val="0000CC"/>
                </a:solidFill>
                <a:latin typeface="Calibri" panose="020F0502020204030204" pitchFamily="34" charset="0"/>
              </a:rPr>
              <a:t> </a:t>
            </a:r>
            <a:r>
              <a:rPr lang="en-US" altLang="en-US" sz="2800" dirty="0">
                <a:latin typeface="Calibri" panose="020F0502020204030204" pitchFamily="34" charset="0"/>
              </a:rPr>
              <a:t>consist of standing timber and underground deposits of oil, gas, and minerals.</a:t>
            </a:r>
          </a:p>
          <a:p>
            <a:pPr marL="0" lvl="2" indent="0">
              <a:spcBef>
                <a:spcPts val="1000"/>
              </a:spcBef>
              <a:buClr>
                <a:srgbClr val="990000"/>
              </a:buClr>
              <a:buSzPct val="100000"/>
              <a:buNone/>
            </a:pPr>
            <a:r>
              <a:rPr lang="en-US" altLang="en-US" sz="2800" b="1" dirty="0">
                <a:latin typeface="Calibri" panose="020F0502020204030204" pitchFamily="34" charset="0"/>
              </a:rPr>
              <a:t>Distinguishing characteristics:</a:t>
            </a:r>
            <a:endParaRPr lang="en-US" sz="2800" b="1"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dirty="0">
                <a:latin typeface="Calibri" panose="020F0502020204030204" pitchFamily="34" charset="0"/>
              </a:rPr>
              <a:t>Physically extracted in operations</a:t>
            </a:r>
          </a:p>
          <a:p>
            <a:pPr marL="292608" indent="-292608">
              <a:buClr>
                <a:srgbClr val="990000"/>
              </a:buClr>
              <a:buFont typeface="Arial" panose="020B0604020202020204" pitchFamily="34" charset="0"/>
              <a:buChar char="•"/>
            </a:pPr>
            <a:r>
              <a:rPr lang="en-US" altLang="en-US" dirty="0">
                <a:latin typeface="Calibri" panose="020F0502020204030204" pitchFamily="34" charset="0"/>
              </a:rPr>
              <a:t>Replaceable only by an act of nature</a:t>
            </a:r>
          </a:p>
        </p:txBody>
      </p:sp>
      <p:sp>
        <p:nvSpPr>
          <p:cNvPr id="7" name="Content Placeholder 6"/>
          <p:cNvSpPr>
            <a:spLocks noGrp="1"/>
          </p:cNvSpPr>
          <p:nvPr>
            <p:ph sz="quarter" idx="18"/>
          </p:nvPr>
        </p:nvSpPr>
        <p:spPr>
          <a:xfrm>
            <a:off x="313267" y="4724400"/>
            <a:ext cx="8534400" cy="840316"/>
          </a:xfrm>
        </p:spPr>
        <p:txBody>
          <a:bodyPr/>
          <a:lstStyle/>
          <a:p>
            <a:r>
              <a:rPr lang="en-US" altLang="en-US" dirty="0">
                <a:latin typeface="Calibri" panose="020F0502020204030204" pitchFamily="34" charset="0"/>
              </a:rPr>
              <a:t>Cost is the price needed to acquire the resource and prepare it for its intended use.</a:t>
            </a:r>
            <a:endParaRPr lang="en-US" altLang="en-US" dirty="0">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FFB59A08-5BE5-47B4-A0E8-F065F0F4E6D6}"/>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4">
            <a:extLst>
              <a:ext uri="{FF2B5EF4-FFF2-40B4-BE49-F238E27FC236}">
                <a16:creationId xmlns:a16="http://schemas.microsoft.com/office/drawing/2014/main" id="{15A9A4B6-3E26-4163-A88D-E9BB96755A0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32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9F78-2347-4613-B763-85CF707CDFB4}"/>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Plant Asset Expenditures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EBD8FCAB-D335-4DD4-ADDB-C9BACAC7EC0B}"/>
              </a:ext>
            </a:extLst>
          </p:cNvPr>
          <p:cNvSpPr>
            <a:spLocks noGrp="1"/>
          </p:cNvSpPr>
          <p:nvPr>
            <p:ph sz="quarter" idx="16"/>
          </p:nvPr>
        </p:nvSpPr>
        <p:spPr>
          <a:xfrm>
            <a:off x="304800" y="1828800"/>
            <a:ext cx="8534400" cy="2362200"/>
          </a:xfrm>
        </p:spPr>
        <p:txBody>
          <a:bodyPr/>
          <a:lstStyle/>
          <a:p>
            <a:pPr>
              <a:buClr>
                <a:srgbClr val="990000"/>
              </a:buClr>
            </a:pPr>
            <a:r>
              <a:rPr lang="en-US" b="1" dirty="0">
                <a:solidFill>
                  <a:srgbClr val="990000"/>
                </a:solidFill>
              </a:rPr>
              <a:t>Determining the Cost of Plant Assets</a:t>
            </a:r>
          </a:p>
          <a:p>
            <a:r>
              <a:rPr lang="en-US" altLang="en-US" b="1" dirty="0"/>
              <a:t>Historical Cost Principle </a:t>
            </a:r>
            <a:r>
              <a:rPr lang="en-US" altLang="en-US" dirty="0"/>
              <a:t>requires that companies record plant assets at cost.</a:t>
            </a:r>
          </a:p>
          <a:p>
            <a:r>
              <a:rPr lang="en-US" altLang="en-US" b="1" dirty="0"/>
              <a:t>Cost consists of all expenditures necessary to acquire an asset and make it ready for its intended use.</a:t>
            </a:r>
          </a:p>
        </p:txBody>
      </p:sp>
      <p:sp>
        <p:nvSpPr>
          <p:cNvPr id="4" name="Slide Number Placeholder 3">
            <a:extLst>
              <a:ext uri="{FF2B5EF4-FFF2-40B4-BE49-F238E27FC236}">
                <a16:creationId xmlns:a16="http://schemas.microsoft.com/office/drawing/2014/main" id="{D2715691-452D-437D-81C1-803853D639B0}"/>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B57067A0-8ABA-4245-A8AD-C137300F3A7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6550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0430-6597-4409-AA90-FDFB6AB3704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Depletion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E256EDED-09E5-4DF2-A7CE-F67AE59B587B}"/>
              </a:ext>
            </a:extLst>
          </p:cNvPr>
          <p:cNvSpPr>
            <a:spLocks noGrp="1"/>
          </p:cNvSpPr>
          <p:nvPr>
            <p:ph sz="quarter" idx="16"/>
          </p:nvPr>
        </p:nvSpPr>
        <p:spPr>
          <a:xfrm>
            <a:off x="304800" y="1828800"/>
            <a:ext cx="8534400" cy="2226258"/>
          </a:xfrm>
        </p:spPr>
        <p:txBody>
          <a:bodyPr/>
          <a:lstStyle/>
          <a:p>
            <a:pPr marL="0" lvl="2" indent="0">
              <a:spcBef>
                <a:spcPts val="1000"/>
              </a:spcBef>
              <a:buClr>
                <a:srgbClr val="990000"/>
              </a:buClr>
              <a:buSzPct val="100000"/>
              <a:buNone/>
            </a:pPr>
            <a:r>
              <a:rPr lang="en-US" sz="2800" dirty="0"/>
              <a:t>The allocation of the </a:t>
            </a:r>
            <a:r>
              <a:rPr lang="en-US" sz="2800"/>
              <a:t>cost </a:t>
            </a:r>
            <a:r>
              <a:rPr lang="en-IN" sz="2800"/>
              <a:t>of natural resources </a:t>
            </a:r>
            <a:r>
              <a:rPr lang="en-US" sz="2800"/>
              <a:t>to </a:t>
            </a:r>
            <a:r>
              <a:rPr lang="en-US" sz="2800" dirty="0"/>
              <a:t>expense in a rational and systematic manner over the resource’s useful life.</a:t>
            </a:r>
          </a:p>
          <a:p>
            <a:pPr marL="292608" indent="-292608">
              <a:buClr>
                <a:srgbClr val="990000"/>
              </a:buClr>
              <a:buFont typeface="Arial" panose="020B0604020202020204" pitchFamily="34" charset="0"/>
              <a:buChar char="•"/>
            </a:pPr>
            <a:r>
              <a:rPr lang="en-US" dirty="0"/>
              <a:t>Companies generally use </a:t>
            </a:r>
            <a:r>
              <a:rPr lang="en-US" b="1" dirty="0"/>
              <a:t>units-of-activity </a:t>
            </a:r>
            <a:r>
              <a:rPr lang="en-US" dirty="0"/>
              <a:t>method</a:t>
            </a:r>
          </a:p>
          <a:p>
            <a:pPr marL="292608" indent="-292608">
              <a:buClr>
                <a:srgbClr val="990000"/>
              </a:buClr>
              <a:buFont typeface="Arial" panose="020B0604020202020204" pitchFamily="34" charset="0"/>
              <a:buChar char="•"/>
            </a:pPr>
            <a:r>
              <a:rPr lang="en-US" dirty="0"/>
              <a:t>Depletion generally is a function of the </a:t>
            </a:r>
            <a:r>
              <a:rPr lang="en-US" b="1" dirty="0"/>
              <a:t>units extracted</a:t>
            </a:r>
            <a:endParaRPr lang="en-US" dirty="0"/>
          </a:p>
        </p:txBody>
      </p:sp>
      <p:graphicFrame>
        <p:nvGraphicFramePr>
          <p:cNvPr id="20" name="Content Placeholder 19" descr="A formula reads, total cost minus salvage value over total estimated units available = depletion cost per unit. &#10;">
            <a:extLst>
              <a:ext uri="{FF2B5EF4-FFF2-40B4-BE49-F238E27FC236}">
                <a16:creationId xmlns:a16="http://schemas.microsoft.com/office/drawing/2014/main" id="{E223DCF8-B4C1-405F-BA5C-D6F9DFEE78C0}"/>
              </a:ext>
            </a:extLst>
          </p:cNvPr>
          <p:cNvGraphicFramePr>
            <a:graphicFrameLocks noGrp="1" noChangeAspect="1"/>
          </p:cNvGraphicFramePr>
          <p:nvPr>
            <p:ph sz="quarter" idx="18"/>
            <p:extLst>
              <p:ext uri="{D42A27DB-BD31-4B8C-83A1-F6EECF244321}">
                <p14:modId xmlns:p14="http://schemas.microsoft.com/office/powerpoint/2010/main" val="709772062"/>
              </p:ext>
            </p:extLst>
          </p:nvPr>
        </p:nvGraphicFramePr>
        <p:xfrm>
          <a:off x="838200" y="4436058"/>
          <a:ext cx="6985886" cy="669342"/>
        </p:xfrm>
        <a:graphic>
          <a:graphicData uri="http://schemas.openxmlformats.org/presentationml/2006/ole">
            <mc:AlternateContent xmlns:mc="http://schemas.openxmlformats.org/markup-compatibility/2006">
              <mc:Choice xmlns:v="urn:schemas-microsoft-com:vml" Requires="v">
                <p:oleObj spid="_x0000_s8339" name="Equation" r:id="rId3" imgW="8076960" imgH="774360" progId="Equation.DSMT4">
                  <p:embed/>
                </p:oleObj>
              </mc:Choice>
              <mc:Fallback>
                <p:oleObj name="Equation" r:id="rId3" imgW="8076960" imgH="774360" progId="Equation.DSMT4">
                  <p:embed/>
                  <p:pic>
                    <p:nvPicPr>
                      <p:cNvPr id="20" name="Content Placeholder 19" descr="Image description is in table cell">
                        <a:extLst>
                          <a:ext uri="{FF2B5EF4-FFF2-40B4-BE49-F238E27FC236}">
                            <a16:creationId xmlns:a16="http://schemas.microsoft.com/office/drawing/2014/main" id="{E223DCF8-B4C1-405F-BA5C-D6F9DFEE78C0}"/>
                          </a:ext>
                        </a:extLst>
                      </p:cNvPr>
                      <p:cNvPicPr/>
                      <p:nvPr/>
                    </p:nvPicPr>
                    <p:blipFill>
                      <a:blip r:embed="rId4"/>
                      <a:stretch>
                        <a:fillRect/>
                      </a:stretch>
                    </p:blipFill>
                    <p:spPr>
                      <a:xfrm>
                        <a:off x="838200" y="4436058"/>
                        <a:ext cx="6985886" cy="669342"/>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1B7DEC89-A2BE-48D4-98DB-97CCD5B6A157}"/>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7" name="Footer Placeholder 6">
            <a:extLst>
              <a:ext uri="{FF2B5EF4-FFF2-40B4-BE49-F238E27FC236}">
                <a16:creationId xmlns:a16="http://schemas.microsoft.com/office/drawing/2014/main" id="{BA817180-F0C7-428F-9498-1B75207199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9208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348F-6ECB-467A-A7E6-48F23BFD284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Depletion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032F244E-8799-43E9-8C66-FF9CF1ED369A}"/>
              </a:ext>
            </a:extLst>
          </p:cNvPr>
          <p:cNvSpPr>
            <a:spLocks noGrp="1"/>
          </p:cNvSpPr>
          <p:nvPr>
            <p:ph sz="quarter" idx="16"/>
          </p:nvPr>
        </p:nvSpPr>
        <p:spPr>
          <a:xfrm>
            <a:off x="304800" y="1828800"/>
            <a:ext cx="8534400" cy="1143000"/>
          </a:xfrm>
        </p:spPr>
        <p:txBody>
          <a:bodyPr/>
          <a:lstStyle/>
          <a:p>
            <a:pPr marL="0" lvl="2" indent="0">
              <a:spcBef>
                <a:spcPts val="1000"/>
              </a:spcBef>
              <a:buClr>
                <a:srgbClr val="990000"/>
              </a:buClr>
              <a:buSzPct val="100000"/>
              <a:buNone/>
            </a:pPr>
            <a:r>
              <a:rPr lang="en-US" altLang="en-US" sz="2600" b="1" dirty="0"/>
              <a:t>Illustration: </a:t>
            </a:r>
            <a:r>
              <a:rPr lang="en-US" altLang="en-US" sz="2600" dirty="0"/>
              <a:t>Lane Coal Company invests $5 million in a mine estimated to have 1 million tons of coal and no salvage value. Compute the depletion cost per unit.</a:t>
            </a:r>
          </a:p>
        </p:txBody>
      </p:sp>
      <p:graphicFrame>
        <p:nvGraphicFramePr>
          <p:cNvPr id="8" name="Content Placeholder 7" descr="Table is accessible to screenreaders">
            <a:extLst>
              <a:ext uri="{FF2B5EF4-FFF2-40B4-BE49-F238E27FC236}">
                <a16:creationId xmlns:a16="http://schemas.microsoft.com/office/drawing/2014/main" id="{291A86E4-243F-44A0-8165-37963846C9C3}"/>
              </a:ext>
            </a:extLst>
          </p:cNvPr>
          <p:cNvGraphicFramePr>
            <a:graphicFrameLocks noGrp="1"/>
          </p:cNvGraphicFramePr>
          <p:nvPr>
            <p:ph sz="quarter" idx="17"/>
            <p:extLst>
              <p:ext uri="{D42A27DB-BD31-4B8C-83A1-F6EECF244321}">
                <p14:modId xmlns:p14="http://schemas.microsoft.com/office/powerpoint/2010/main" val="3284324904"/>
              </p:ext>
            </p:extLst>
          </p:nvPr>
        </p:nvGraphicFramePr>
        <p:xfrm>
          <a:off x="381000" y="3429000"/>
          <a:ext cx="8195477" cy="213360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1388771804"/>
                    </a:ext>
                  </a:extLst>
                </a:gridCol>
                <a:gridCol w="775746">
                  <a:extLst>
                    <a:ext uri="{9D8B030D-6E8A-4147-A177-3AD203B41FA5}">
                      <a16:colId xmlns:a16="http://schemas.microsoft.com/office/drawing/2014/main" val="1329694276"/>
                    </a:ext>
                  </a:extLst>
                </a:gridCol>
                <a:gridCol w="3000131">
                  <a:extLst>
                    <a:ext uri="{9D8B030D-6E8A-4147-A177-3AD203B41FA5}">
                      <a16:colId xmlns:a16="http://schemas.microsoft.com/office/drawing/2014/main" val="2978531654"/>
                    </a:ext>
                  </a:extLst>
                </a:gridCol>
              </a:tblGrid>
              <a:tr h="1066800">
                <a:tc>
                  <a:txBody>
                    <a:bodyPr/>
                    <a:lstStyle/>
                    <a:p>
                      <a:endParaRPr lang="en-US" sz="500" dirty="0">
                        <a:solidFill>
                          <a:schemeClr val="bg1"/>
                        </a:solidFill>
                      </a:endParaRPr>
                    </a:p>
                  </a:txBody>
                  <a:tcPr marL="94827" marR="94827">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0" i="0" u="none" strike="noStrike" dirty="0">
                          <a:solidFill>
                            <a:srgbClr val="000000"/>
                          </a:solidFill>
                          <a:effectLst/>
                          <a:latin typeface="Calibri" panose="020F0502020204030204" pitchFamily="34" charset="0"/>
                        </a:rPr>
                        <a:t>=</a:t>
                      </a:r>
                    </a:p>
                  </a:txBody>
                  <a:tcPr marL="4233" marR="4233"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1" u="none" strike="noStrike" dirty="0">
                          <a:solidFill>
                            <a:srgbClr val="990000"/>
                          </a:solidFill>
                          <a:effectLst/>
                        </a:rPr>
                        <a:t>Depletion Cost </a:t>
                      </a:r>
                    </a:p>
                    <a:p>
                      <a:pPr algn="ctr" fontAlgn="b"/>
                      <a:r>
                        <a:rPr lang="en-US" sz="2600" b="1" u="none" strike="noStrike" dirty="0">
                          <a:solidFill>
                            <a:srgbClr val="990000"/>
                          </a:solidFill>
                          <a:effectLst/>
                        </a:rPr>
                        <a:t>per Unit</a:t>
                      </a:r>
                      <a:endParaRPr lang="en-US" sz="2600" b="1" i="0" u="none" strike="noStrike" dirty="0">
                        <a:solidFill>
                          <a:srgbClr val="990000"/>
                        </a:solidFill>
                        <a:effectLst/>
                        <a:latin typeface="Calibri" panose="020F0502020204030204" pitchFamily="34" charset="0"/>
                      </a:endParaRPr>
                    </a:p>
                  </a:txBody>
                  <a:tcPr marL="4233" marR="4233" marT="27432" marB="2743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9187415"/>
                  </a:ext>
                </a:extLst>
              </a:tr>
              <a:tr h="1066800">
                <a:tc>
                  <a:txBody>
                    <a:bodyPr/>
                    <a:lstStyle/>
                    <a:p>
                      <a:r>
                        <a:rPr lang="en-US" sz="100" dirty="0">
                          <a:solidFill>
                            <a:schemeClr val="tx1"/>
                          </a:solidFill>
                        </a:rPr>
                        <a:t>.</a:t>
                      </a:r>
                    </a:p>
                  </a:txBody>
                  <a:tcPr marL="94827" marR="94827">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0" i="0" u="none" strike="noStrike" dirty="0">
                          <a:solidFill>
                            <a:srgbClr val="000000"/>
                          </a:solidFill>
                          <a:effectLst/>
                          <a:latin typeface="Calibri" panose="020F0502020204030204" pitchFamily="34" charset="0"/>
                        </a:rPr>
                        <a:t>=</a:t>
                      </a:r>
                    </a:p>
                  </a:txBody>
                  <a:tcPr marL="4233" marR="4233"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600" b="1" i="0" u="none" strike="noStrike" dirty="0">
                          <a:solidFill>
                            <a:srgbClr val="990000"/>
                          </a:solidFill>
                          <a:effectLst/>
                          <a:latin typeface="Calibri" panose="020F0502020204030204" pitchFamily="34" charset="0"/>
                        </a:rPr>
                        <a:t>$5.00 per ton</a:t>
                      </a:r>
                    </a:p>
                  </a:txBody>
                  <a:tcPr marL="4233" marR="4233" marT="27432" marB="2743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530338"/>
                  </a:ext>
                </a:extLst>
              </a:tr>
            </a:tbl>
          </a:graphicData>
        </a:graphic>
      </p:graphicFrame>
      <p:graphicFrame>
        <p:nvGraphicFramePr>
          <p:cNvPr id="10" name="Content Placeholder 9" descr="Total cost minus Salvage Value divided by Total Estimated units Available">
            <a:extLst>
              <a:ext uri="{FF2B5EF4-FFF2-40B4-BE49-F238E27FC236}">
                <a16:creationId xmlns:a16="http://schemas.microsoft.com/office/drawing/2014/main" id="{963B56B8-4B7F-40B0-AA77-483D7E8C81D2}"/>
              </a:ext>
            </a:extLst>
          </p:cNvPr>
          <p:cNvGraphicFramePr>
            <a:graphicFrameLocks noGrp="1" noChangeAspect="1"/>
          </p:cNvGraphicFramePr>
          <p:nvPr>
            <p:ph sz="quarter" idx="18"/>
            <p:extLst>
              <p:ext uri="{D42A27DB-BD31-4B8C-83A1-F6EECF244321}">
                <p14:modId xmlns:p14="http://schemas.microsoft.com/office/powerpoint/2010/main" val="4029212858"/>
              </p:ext>
            </p:extLst>
          </p:nvPr>
        </p:nvGraphicFramePr>
        <p:xfrm>
          <a:off x="566738" y="3603625"/>
          <a:ext cx="3998912" cy="723900"/>
        </p:xfrm>
        <a:graphic>
          <a:graphicData uri="http://schemas.openxmlformats.org/presentationml/2006/ole">
            <mc:AlternateContent xmlns:mc="http://schemas.openxmlformats.org/markup-compatibility/2006">
              <mc:Choice xmlns:v="urn:schemas-microsoft-com:vml" Requires="v">
                <p:oleObj spid="_x0000_s9508" name="Equation" r:id="rId3" imgW="4279680" imgH="774360" progId="Equation.DSMT4">
                  <p:embed/>
                </p:oleObj>
              </mc:Choice>
              <mc:Fallback>
                <p:oleObj name="Equation" r:id="rId3" imgW="4279680" imgH="774360" progId="Equation.DSMT4">
                  <p:embed/>
                  <p:pic>
                    <p:nvPicPr>
                      <p:cNvPr id="10" name="Content Placeholder 9" descr="Image description is in table cell">
                        <a:extLst>
                          <a:ext uri="{FF2B5EF4-FFF2-40B4-BE49-F238E27FC236}">
                            <a16:creationId xmlns:a16="http://schemas.microsoft.com/office/drawing/2014/main" id="{963B56B8-4B7F-40B0-AA77-483D7E8C81D2}"/>
                          </a:ext>
                        </a:extLst>
                      </p:cNvPr>
                      <p:cNvPicPr/>
                      <p:nvPr/>
                    </p:nvPicPr>
                    <p:blipFill>
                      <a:blip r:embed="rId4"/>
                      <a:stretch>
                        <a:fillRect/>
                      </a:stretch>
                    </p:blipFill>
                    <p:spPr>
                      <a:xfrm>
                        <a:off x="566738" y="3603625"/>
                        <a:ext cx="3998912" cy="723900"/>
                      </a:xfrm>
                      <a:prstGeom prst="rect">
                        <a:avLst/>
                      </a:prstGeom>
                    </p:spPr>
                  </p:pic>
                </p:oleObj>
              </mc:Fallback>
            </mc:AlternateContent>
          </a:graphicData>
        </a:graphic>
      </p:graphicFrame>
      <p:graphicFrame>
        <p:nvGraphicFramePr>
          <p:cNvPr id="14" name="Content Placeholder 13" descr="$5,000,000 divided by 1,000,000">
            <a:extLst>
              <a:ext uri="{FF2B5EF4-FFF2-40B4-BE49-F238E27FC236}">
                <a16:creationId xmlns:a16="http://schemas.microsoft.com/office/drawing/2014/main" id="{305A11AB-AB90-44F5-861E-D3CD2D97D736}"/>
              </a:ext>
            </a:extLst>
          </p:cNvPr>
          <p:cNvGraphicFramePr>
            <a:graphicFrameLocks noGrp="1" noChangeAspect="1"/>
          </p:cNvGraphicFramePr>
          <p:nvPr>
            <p:ph sz="quarter" idx="19"/>
            <p:extLst>
              <p:ext uri="{D42A27DB-BD31-4B8C-83A1-F6EECF244321}">
                <p14:modId xmlns:p14="http://schemas.microsoft.com/office/powerpoint/2010/main" val="134005118"/>
              </p:ext>
            </p:extLst>
          </p:nvPr>
        </p:nvGraphicFramePr>
        <p:xfrm>
          <a:off x="1905000" y="4583113"/>
          <a:ext cx="1493838" cy="741362"/>
        </p:xfrm>
        <a:graphic>
          <a:graphicData uri="http://schemas.openxmlformats.org/presentationml/2006/ole">
            <mc:AlternateContent xmlns:mc="http://schemas.openxmlformats.org/markup-compatibility/2006">
              <mc:Choice xmlns:v="urn:schemas-microsoft-com:vml" Requires="v">
                <p:oleObj spid="_x0000_s9509" name="Equation" r:id="rId5" imgW="1638000" imgH="812520" progId="Equation.DSMT4">
                  <p:embed/>
                </p:oleObj>
              </mc:Choice>
              <mc:Fallback>
                <p:oleObj name="Equation" r:id="rId5" imgW="1638000" imgH="812520" progId="Equation.DSMT4">
                  <p:embed/>
                  <p:pic>
                    <p:nvPicPr>
                      <p:cNvPr id="14" name="Content Placeholder 13" descr="Image description is in table cell">
                        <a:extLst>
                          <a:ext uri="{FF2B5EF4-FFF2-40B4-BE49-F238E27FC236}">
                            <a16:creationId xmlns:a16="http://schemas.microsoft.com/office/drawing/2014/main" id="{305A11AB-AB90-44F5-861E-D3CD2D97D736}"/>
                          </a:ext>
                        </a:extLst>
                      </p:cNvPr>
                      <p:cNvPicPr/>
                      <p:nvPr/>
                    </p:nvPicPr>
                    <p:blipFill>
                      <a:blip r:embed="rId6"/>
                      <a:stretch>
                        <a:fillRect/>
                      </a:stretch>
                    </p:blipFill>
                    <p:spPr>
                      <a:xfrm>
                        <a:off x="1905000" y="4583113"/>
                        <a:ext cx="1493838" cy="741362"/>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D4F33E1F-1ACA-4FE8-A785-F6044CD9C436}"/>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7" name="Footer Placeholder 6">
            <a:extLst>
              <a:ext uri="{FF2B5EF4-FFF2-40B4-BE49-F238E27FC236}">
                <a16:creationId xmlns:a16="http://schemas.microsoft.com/office/drawing/2014/main" id="{D83735CD-685B-4B8D-8ACD-7259F940C286}"/>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91206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0135-1F39-4648-9A96-E9B088F7A494}"/>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Depletion </a:t>
            </a:r>
            <a:r>
              <a:rPr lang="en-US" sz="2400" dirty="0">
                <a:latin typeface="Calibri" panose="020F0502020204030204" pitchFamily="34" charset="0"/>
                <a:ea typeface="Source Sans Pro" charset="0"/>
                <a:cs typeface="Calibri" panose="020F0502020204030204" pitchFamily="34" charset="0"/>
              </a:rPr>
              <a:t>(3 of 3)</a:t>
            </a:r>
            <a:endParaRPr lang="en-IN" dirty="0"/>
          </a:p>
        </p:txBody>
      </p:sp>
      <p:sp>
        <p:nvSpPr>
          <p:cNvPr id="3" name="Content Placeholder 2">
            <a:extLst>
              <a:ext uri="{FF2B5EF4-FFF2-40B4-BE49-F238E27FC236}">
                <a16:creationId xmlns:a16="http://schemas.microsoft.com/office/drawing/2014/main" id="{3BFFBD3D-C01E-457C-A0B2-E997D73F7D94}"/>
              </a:ext>
            </a:extLst>
          </p:cNvPr>
          <p:cNvSpPr>
            <a:spLocks noGrp="1"/>
          </p:cNvSpPr>
          <p:nvPr>
            <p:ph sz="quarter" idx="16"/>
          </p:nvPr>
        </p:nvSpPr>
        <p:spPr>
          <a:xfrm>
            <a:off x="304800" y="1752600"/>
            <a:ext cx="8305800" cy="3140600"/>
          </a:xfrm>
        </p:spPr>
        <p:txBody>
          <a:bodyPr/>
          <a:lstStyle/>
          <a:p>
            <a:pPr marL="0" lvl="2" indent="0">
              <a:spcBef>
                <a:spcPts val="1000"/>
              </a:spcBef>
              <a:buClr>
                <a:srgbClr val="990000"/>
              </a:buClr>
              <a:buSzPct val="100000"/>
              <a:buNone/>
            </a:pPr>
            <a:r>
              <a:rPr lang="en-US" altLang="en-US" sz="2600" b="1" dirty="0">
                <a:latin typeface="Calibri" panose="020F0502020204030204" pitchFamily="34" charset="0"/>
              </a:rPr>
              <a:t>Illustration: </a:t>
            </a:r>
            <a:r>
              <a:rPr lang="en-US" altLang="en-US" sz="2600" dirty="0">
                <a:latin typeface="Calibri" panose="020F0502020204030204" pitchFamily="34" charset="0"/>
              </a:rPr>
              <a:t>Lane Coal Company invests $5 million in a mine estimated to have 1 million tons of coal and no salvage value. In the first year, Lane extracts and sells 250,000 tons of coal. Lane computes the depletion as follows:</a:t>
            </a:r>
          </a:p>
          <a:p>
            <a:pPr marL="457200"/>
            <a:r>
              <a:rPr lang="en-US" altLang="en-US" sz="2600" dirty="0">
                <a:latin typeface="Calibri" panose="020F0502020204030204" pitchFamily="34" charset="0"/>
              </a:rPr>
              <a:t>$5,000,000 ÷ 1,000,000 = $5.00 depletion cost per ton</a:t>
            </a:r>
          </a:p>
          <a:p>
            <a:pPr marL="457200"/>
            <a:r>
              <a:rPr lang="en-US" altLang="en-US" sz="2600" dirty="0">
                <a:latin typeface="Calibri" panose="020F0502020204030204" pitchFamily="34" charset="0"/>
              </a:rPr>
              <a:t>$5.00 × 250,000 = $1,250,000 annual depletion</a:t>
            </a:r>
          </a:p>
          <a:p>
            <a:pPr>
              <a:spcBef>
                <a:spcPts val="2000"/>
              </a:spcBef>
            </a:pPr>
            <a:r>
              <a:rPr lang="en-US" altLang="en-US" sz="2600" b="1" dirty="0">
                <a:latin typeface="Calibri" panose="020F0502020204030204" pitchFamily="34" charset="0"/>
              </a:rPr>
              <a:t>Journal entry:</a:t>
            </a:r>
            <a:endParaRPr lang="en-IN" dirty="0"/>
          </a:p>
        </p:txBody>
      </p:sp>
      <p:sp>
        <p:nvSpPr>
          <p:cNvPr id="13" name="Content Placeholder 12">
            <a:extLst>
              <a:ext uri="{FF2B5EF4-FFF2-40B4-BE49-F238E27FC236}">
                <a16:creationId xmlns:a16="http://schemas.microsoft.com/office/drawing/2014/main" id="{5F802F03-03A4-4A25-927E-3263A2022BF7}"/>
              </a:ext>
            </a:extLst>
          </p:cNvPr>
          <p:cNvSpPr>
            <a:spLocks noGrp="1"/>
          </p:cNvSpPr>
          <p:nvPr>
            <p:ph sz="quarter" idx="27"/>
          </p:nvPr>
        </p:nvSpPr>
        <p:spPr>
          <a:xfrm>
            <a:off x="304800" y="4893200"/>
            <a:ext cx="4038600" cy="365125"/>
          </a:xfrm>
        </p:spPr>
        <p:txBody>
          <a:bodyPr/>
          <a:lstStyle/>
          <a:p>
            <a:r>
              <a:rPr lang="en-US" sz="2600"/>
              <a:t>Inventory (coal)</a:t>
            </a:r>
            <a:endParaRPr lang="en-IN" sz="2600"/>
          </a:p>
        </p:txBody>
      </p:sp>
      <p:sp>
        <p:nvSpPr>
          <p:cNvPr id="14" name="Content Placeholder 13">
            <a:extLst>
              <a:ext uri="{FF2B5EF4-FFF2-40B4-BE49-F238E27FC236}">
                <a16:creationId xmlns:a16="http://schemas.microsoft.com/office/drawing/2014/main" id="{6A9D165A-4A5B-4968-942C-4DCA95B19D50}"/>
              </a:ext>
            </a:extLst>
          </p:cNvPr>
          <p:cNvSpPr>
            <a:spLocks noGrp="1"/>
          </p:cNvSpPr>
          <p:nvPr>
            <p:ph sz="quarter" idx="28"/>
          </p:nvPr>
        </p:nvSpPr>
        <p:spPr>
          <a:xfrm>
            <a:off x="5435275" y="4893200"/>
            <a:ext cx="1695450" cy="365125"/>
          </a:xfrm>
        </p:spPr>
        <p:txBody>
          <a:bodyPr/>
          <a:lstStyle/>
          <a:p>
            <a:r>
              <a:rPr lang="en-US" sz="2600"/>
              <a:t>1,250,000</a:t>
            </a:r>
            <a:endParaRPr lang="en-IN" sz="2600"/>
          </a:p>
        </p:txBody>
      </p:sp>
      <p:sp>
        <p:nvSpPr>
          <p:cNvPr id="15" name="Content Placeholder 14">
            <a:extLst>
              <a:ext uri="{FF2B5EF4-FFF2-40B4-BE49-F238E27FC236}">
                <a16:creationId xmlns:a16="http://schemas.microsoft.com/office/drawing/2014/main" id="{B725E190-5A18-4EE4-9520-E175F6FB7D1D}"/>
              </a:ext>
            </a:extLst>
          </p:cNvPr>
          <p:cNvSpPr>
            <a:spLocks noGrp="1"/>
          </p:cNvSpPr>
          <p:nvPr>
            <p:ph sz="quarter" idx="29"/>
          </p:nvPr>
        </p:nvSpPr>
        <p:spPr>
          <a:xfrm>
            <a:off x="596756" y="5297860"/>
            <a:ext cx="4038600" cy="365125"/>
          </a:xfrm>
        </p:spPr>
        <p:txBody>
          <a:bodyPr/>
          <a:lstStyle/>
          <a:p>
            <a:r>
              <a:rPr lang="en-US" sz="2600" dirty="0"/>
              <a:t>Accumulated Depletion</a:t>
            </a:r>
            <a:endParaRPr lang="en-IN" sz="2600" dirty="0"/>
          </a:p>
        </p:txBody>
      </p:sp>
      <p:sp>
        <p:nvSpPr>
          <p:cNvPr id="16" name="Content Placeholder 15">
            <a:extLst>
              <a:ext uri="{FF2B5EF4-FFF2-40B4-BE49-F238E27FC236}">
                <a16:creationId xmlns:a16="http://schemas.microsoft.com/office/drawing/2014/main" id="{81D3274F-8277-40A9-BF8A-8254F934DE94}"/>
              </a:ext>
            </a:extLst>
          </p:cNvPr>
          <p:cNvSpPr>
            <a:spLocks noGrp="1"/>
          </p:cNvSpPr>
          <p:nvPr>
            <p:ph sz="quarter" idx="30"/>
          </p:nvPr>
        </p:nvSpPr>
        <p:spPr>
          <a:xfrm>
            <a:off x="7458377" y="5297860"/>
            <a:ext cx="1581150" cy="365125"/>
          </a:xfrm>
        </p:spPr>
        <p:txBody>
          <a:bodyPr/>
          <a:lstStyle/>
          <a:p>
            <a:r>
              <a:rPr lang="en-US" sz="2600"/>
              <a:t>1,250,000</a:t>
            </a:r>
            <a:endParaRPr lang="en-IN" sz="2600"/>
          </a:p>
        </p:txBody>
      </p:sp>
      <p:sp>
        <p:nvSpPr>
          <p:cNvPr id="17" name="Content Placeholder 16">
            <a:extLst>
              <a:ext uri="{FF2B5EF4-FFF2-40B4-BE49-F238E27FC236}">
                <a16:creationId xmlns:a16="http://schemas.microsoft.com/office/drawing/2014/main" id="{91BE4492-1ABA-47F2-ADFC-39E3A44A5055}"/>
              </a:ext>
            </a:extLst>
          </p:cNvPr>
          <p:cNvSpPr>
            <a:spLocks noGrp="1"/>
          </p:cNvSpPr>
          <p:nvPr>
            <p:ph sz="quarter" idx="31"/>
          </p:nvPr>
        </p:nvSpPr>
        <p:spPr>
          <a:xfrm>
            <a:off x="902825" y="5700668"/>
            <a:ext cx="4735975" cy="365125"/>
          </a:xfrm>
        </p:spPr>
        <p:txBody>
          <a:bodyPr/>
          <a:lstStyle/>
          <a:p>
            <a:r>
              <a:rPr lang="en-IN" sz="2600" dirty="0"/>
              <a:t>(To record depletion of coal mine)</a:t>
            </a:r>
          </a:p>
        </p:txBody>
      </p:sp>
      <p:sp>
        <p:nvSpPr>
          <p:cNvPr id="23" name="Slide Number Placeholder 22">
            <a:extLst>
              <a:ext uri="{FF2B5EF4-FFF2-40B4-BE49-F238E27FC236}">
                <a16:creationId xmlns:a16="http://schemas.microsoft.com/office/drawing/2014/main" id="{01579050-5355-413D-900C-167F0A8FE66C}"/>
              </a:ext>
            </a:extLst>
          </p:cNvPr>
          <p:cNvSpPr>
            <a:spLocks noGrp="1"/>
          </p:cNvSpPr>
          <p:nvPr>
            <p:ph type="sldNum" sz="quarter" idx="10"/>
          </p:nvPr>
        </p:nvSpPr>
        <p:spPr>
          <a:xfrm>
            <a:off x="6457950" y="6379500"/>
            <a:ext cx="2381250" cy="365125"/>
          </a:xfrm>
        </p:spPr>
        <p:txBody>
          <a:bodyPr/>
          <a:lstStyle/>
          <a:p>
            <a:fld id="{67B19427-F580-D146-B60E-4CADEE75497F}" type="slidenum">
              <a:rPr lang="en-US" smtClean="0"/>
              <a:pPr/>
              <a:t>52</a:t>
            </a:fld>
            <a:endParaRPr lang="en-US" dirty="0"/>
          </a:p>
        </p:txBody>
      </p:sp>
      <p:sp>
        <p:nvSpPr>
          <p:cNvPr id="24" name="Footer Placeholder 23">
            <a:extLst>
              <a:ext uri="{FF2B5EF4-FFF2-40B4-BE49-F238E27FC236}">
                <a16:creationId xmlns:a16="http://schemas.microsoft.com/office/drawing/2014/main" id="{FE33FA8B-954F-4531-8EED-03214407CCD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3930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P spid="1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20C6-3334-4F09-B2BA-3CC8F48EB6C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Intangible Assets</a:t>
            </a:r>
            <a:endParaRPr lang="en-US" dirty="0"/>
          </a:p>
        </p:txBody>
      </p:sp>
      <p:sp>
        <p:nvSpPr>
          <p:cNvPr id="3" name="Content Placeholder 2">
            <a:extLst>
              <a:ext uri="{FF2B5EF4-FFF2-40B4-BE49-F238E27FC236}">
                <a16:creationId xmlns:a16="http://schemas.microsoft.com/office/drawing/2014/main" id="{259DA071-1E40-4972-8B1F-3F6F5E5B64A2}"/>
              </a:ext>
            </a:extLst>
          </p:cNvPr>
          <p:cNvSpPr>
            <a:spLocks noGrp="1"/>
          </p:cNvSpPr>
          <p:nvPr>
            <p:ph sz="quarter" idx="16"/>
          </p:nvPr>
        </p:nvSpPr>
        <p:spPr>
          <a:xfrm>
            <a:off x="304800" y="1600200"/>
            <a:ext cx="8534400" cy="4267200"/>
          </a:xfrm>
        </p:spPr>
        <p:txBody>
          <a:bodyPr/>
          <a:lstStyle/>
          <a:p>
            <a:pPr marL="0" lvl="2" indent="0">
              <a:spcBef>
                <a:spcPts val="1000"/>
              </a:spcBef>
              <a:buClr>
                <a:srgbClr val="990000"/>
              </a:buClr>
              <a:buSzPct val="100000"/>
              <a:buNone/>
            </a:pPr>
            <a:r>
              <a:rPr lang="en-US" altLang="en-US" sz="2400" b="1" dirty="0">
                <a:latin typeface="Calibri" panose="020F0502020204030204" pitchFamily="34" charset="0"/>
              </a:rPr>
              <a:t>Rights</a:t>
            </a:r>
            <a:r>
              <a:rPr lang="en-US" altLang="en-US" sz="2400" dirty="0">
                <a:latin typeface="Calibri" panose="020F0502020204030204" pitchFamily="34" charset="0"/>
              </a:rPr>
              <a:t>, </a:t>
            </a:r>
            <a:r>
              <a:rPr lang="en-US" altLang="en-US" sz="2400" b="1" dirty="0">
                <a:latin typeface="Calibri" panose="020F0502020204030204" pitchFamily="34" charset="0"/>
              </a:rPr>
              <a:t>privileges</a:t>
            </a:r>
            <a:r>
              <a:rPr lang="en-US" altLang="en-US" sz="2400" dirty="0">
                <a:latin typeface="Calibri" panose="020F0502020204030204" pitchFamily="34" charset="0"/>
              </a:rPr>
              <a:t>, and </a:t>
            </a:r>
            <a:r>
              <a:rPr lang="en-US" altLang="en-US" sz="2400" b="1" dirty="0">
                <a:latin typeface="Calibri" panose="020F0502020204030204" pitchFamily="34" charset="0"/>
              </a:rPr>
              <a:t>competitive</a:t>
            </a:r>
            <a:r>
              <a:rPr lang="en-US" altLang="en-US" sz="2400" dirty="0">
                <a:latin typeface="Calibri" panose="020F0502020204030204" pitchFamily="34" charset="0"/>
              </a:rPr>
              <a:t> </a:t>
            </a:r>
            <a:r>
              <a:rPr lang="en-US" altLang="en-US" sz="2400" b="1" dirty="0">
                <a:latin typeface="Calibri" panose="020F0502020204030204" pitchFamily="34" charset="0"/>
              </a:rPr>
              <a:t>advantages</a:t>
            </a:r>
            <a:r>
              <a:rPr lang="en-US" altLang="en-US" sz="2400" dirty="0">
                <a:latin typeface="Calibri" panose="020F0502020204030204" pitchFamily="34" charset="0"/>
              </a:rPr>
              <a:t> that result from ownership of long-lived assets that do not possess physical substance.</a:t>
            </a:r>
          </a:p>
          <a:p>
            <a:r>
              <a:rPr lang="en-US" altLang="en-US" sz="2400" b="1" dirty="0">
                <a:latin typeface="Calibri" panose="020F0502020204030204" pitchFamily="34" charset="0"/>
              </a:rPr>
              <a:t>Limited</a:t>
            </a:r>
            <a:r>
              <a:rPr lang="en-US" altLang="en-US" sz="2400" dirty="0">
                <a:latin typeface="Calibri" panose="020F0502020204030204" pitchFamily="34" charset="0"/>
              </a:rPr>
              <a:t> </a:t>
            </a:r>
            <a:r>
              <a:rPr lang="en-US" altLang="en-US" sz="2400" b="1" dirty="0">
                <a:latin typeface="Calibri" panose="020F0502020204030204" pitchFamily="34" charset="0"/>
              </a:rPr>
              <a:t>life</a:t>
            </a:r>
            <a:r>
              <a:rPr lang="en-US" altLang="en-US" sz="2400" dirty="0">
                <a:latin typeface="Calibri" panose="020F0502020204030204" pitchFamily="34" charset="0"/>
              </a:rPr>
              <a:t> or </a:t>
            </a:r>
            <a:r>
              <a:rPr lang="en-US" altLang="en-US" sz="2400" b="1" dirty="0">
                <a:latin typeface="Calibri" panose="020F0502020204030204" pitchFamily="34" charset="0"/>
              </a:rPr>
              <a:t>indefinite</a:t>
            </a:r>
            <a:r>
              <a:rPr lang="en-US" altLang="en-US" sz="2400" dirty="0">
                <a:latin typeface="Calibri" panose="020F0502020204030204" pitchFamily="34" charset="0"/>
              </a:rPr>
              <a:t> </a:t>
            </a:r>
            <a:r>
              <a:rPr lang="en-US" altLang="en-US" sz="2400" b="1" dirty="0">
                <a:latin typeface="Calibri" panose="020F0502020204030204" pitchFamily="34" charset="0"/>
              </a:rPr>
              <a:t>life</a:t>
            </a:r>
            <a:r>
              <a:rPr lang="en-US" altLang="en-US" sz="2400" dirty="0">
                <a:latin typeface="Calibri" panose="020F0502020204030204" pitchFamily="34" charset="0"/>
              </a:rPr>
              <a:t>.</a:t>
            </a:r>
          </a:p>
          <a:p>
            <a:r>
              <a:rPr lang="en-US" altLang="en-US" sz="2400" b="1" dirty="0">
                <a:latin typeface="Calibri" panose="020F0502020204030204" pitchFamily="34" charset="0"/>
              </a:rPr>
              <a:t>Common</a:t>
            </a:r>
            <a:r>
              <a:rPr lang="en-US" altLang="en-US" sz="2400" dirty="0">
                <a:latin typeface="Calibri" panose="020F0502020204030204" pitchFamily="34" charset="0"/>
              </a:rPr>
              <a:t> </a:t>
            </a:r>
            <a:r>
              <a:rPr lang="en-US" altLang="en-US" sz="2400" b="1" dirty="0">
                <a:latin typeface="Calibri" panose="020F0502020204030204" pitchFamily="34" charset="0"/>
              </a:rPr>
              <a:t>types</a:t>
            </a:r>
            <a:r>
              <a:rPr lang="en-US" altLang="en-US" sz="2400" dirty="0">
                <a:latin typeface="Calibri" panose="020F0502020204030204" pitchFamily="34" charset="0"/>
              </a:rPr>
              <a:t> of intangibles: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Patents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Copyrights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Goodwill</a:t>
            </a:r>
            <a:endParaRPr lang="en-US" altLang="en-US" sz="2400" dirty="0">
              <a:solidFill>
                <a:srgbClr val="000000"/>
              </a:solidFill>
              <a:latin typeface="Calibri" panose="020F0502020204030204" pitchFamily="34" charset="0"/>
            </a:endParaRP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Trademarks and Trade Names</a:t>
            </a:r>
          </a:p>
          <a:p>
            <a:pPr marL="292608" indent="-292608">
              <a:buClr>
                <a:srgbClr val="990000"/>
              </a:buClr>
              <a:buFont typeface="Arial" panose="020B0604020202020204" pitchFamily="34" charset="0"/>
              <a:buChar char="•"/>
            </a:pPr>
            <a:r>
              <a:rPr lang="en-US" altLang="en-US" sz="2400" dirty="0">
                <a:latin typeface="Calibri" panose="020F0502020204030204" pitchFamily="34" charset="0"/>
              </a:rPr>
              <a:t>Franchises</a:t>
            </a:r>
            <a:endParaRPr lang="en-US" altLang="en-US" sz="2400" dirty="0">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3E52DC08-BACE-4D44-9230-915C16FE8C85}"/>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4">
            <a:extLst>
              <a:ext uri="{FF2B5EF4-FFF2-40B4-BE49-F238E27FC236}">
                <a16:creationId xmlns:a16="http://schemas.microsoft.com/office/drawing/2014/main" id="{72243F42-FD53-44B1-A701-1FD4AFF6A09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26819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73C-2435-4418-8BA5-4DEB7A90CF42}"/>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(1 of 7)</a:t>
            </a:r>
            <a:endParaRPr lang="en-US" sz="2400" dirty="0"/>
          </a:p>
        </p:txBody>
      </p:sp>
      <p:sp>
        <p:nvSpPr>
          <p:cNvPr id="3" name="Content Placeholder 2">
            <a:extLst>
              <a:ext uri="{FF2B5EF4-FFF2-40B4-BE49-F238E27FC236}">
                <a16:creationId xmlns:a16="http://schemas.microsoft.com/office/drawing/2014/main" id="{543CB996-E02E-4398-A7CD-3507903D2EEF}"/>
              </a:ext>
            </a:extLst>
          </p:cNvPr>
          <p:cNvSpPr>
            <a:spLocks noGrp="1"/>
          </p:cNvSpPr>
          <p:nvPr>
            <p:ph sz="quarter" idx="16"/>
          </p:nvPr>
        </p:nvSpPr>
        <p:spPr>
          <a:xfrm>
            <a:off x="304800" y="1828800"/>
            <a:ext cx="3581400" cy="1600200"/>
          </a:xfrm>
        </p:spPr>
        <p:txBody>
          <a:bodyPr/>
          <a:lstStyle/>
          <a:p>
            <a:r>
              <a:rPr lang="en-US" altLang="en-US" sz="2400" b="1" dirty="0"/>
              <a:t>Limited-Life</a:t>
            </a:r>
            <a:r>
              <a:rPr lang="en-US" altLang="en-US" sz="2400" dirty="0"/>
              <a:t> intangibles:</a:t>
            </a:r>
          </a:p>
          <a:p>
            <a:pPr marL="292608" indent="-292608">
              <a:buClr>
                <a:srgbClr val="990000"/>
              </a:buClr>
              <a:buFont typeface="Arial" panose="020B0604020202020204" pitchFamily="34" charset="0"/>
              <a:buChar char="•"/>
            </a:pPr>
            <a:r>
              <a:rPr lang="en-US" altLang="en-US" sz="2400" dirty="0"/>
              <a:t>Amortize to expense</a:t>
            </a:r>
          </a:p>
          <a:p>
            <a:pPr marL="292608" indent="-292608">
              <a:buClr>
                <a:srgbClr val="990000"/>
              </a:buClr>
              <a:buFont typeface="Arial" panose="020B0604020202020204" pitchFamily="34" charset="0"/>
              <a:buChar char="•"/>
            </a:pPr>
            <a:r>
              <a:rPr lang="en-US" altLang="en-US" sz="2400" dirty="0"/>
              <a:t>Credit specific intangible asset account</a:t>
            </a:r>
            <a:endParaRPr lang="en-US" sz="2400" dirty="0"/>
          </a:p>
        </p:txBody>
      </p:sp>
      <p:sp>
        <p:nvSpPr>
          <p:cNvPr id="4" name="Content Placeholder 3">
            <a:extLst>
              <a:ext uri="{FF2B5EF4-FFF2-40B4-BE49-F238E27FC236}">
                <a16:creationId xmlns:a16="http://schemas.microsoft.com/office/drawing/2014/main" id="{BC3C327A-E5B2-4027-A135-9786451CFEFE}"/>
              </a:ext>
            </a:extLst>
          </p:cNvPr>
          <p:cNvSpPr>
            <a:spLocks noGrp="1"/>
          </p:cNvSpPr>
          <p:nvPr>
            <p:ph sz="quarter" idx="17"/>
          </p:nvPr>
        </p:nvSpPr>
        <p:spPr>
          <a:xfrm>
            <a:off x="304800" y="3657600"/>
            <a:ext cx="8534400" cy="1676400"/>
          </a:xfrm>
        </p:spPr>
        <p:txBody>
          <a:bodyPr/>
          <a:lstStyle/>
          <a:p>
            <a:pPr>
              <a:buClr>
                <a:srgbClr val="990000"/>
              </a:buClr>
            </a:pPr>
            <a:r>
              <a:rPr lang="en-US" altLang="en-US" sz="2400" b="1" dirty="0"/>
              <a:t>Indefinite-Life</a:t>
            </a:r>
            <a:r>
              <a:rPr lang="en-US" altLang="en-US" sz="2400" dirty="0"/>
              <a:t> intangibles:</a:t>
            </a:r>
          </a:p>
          <a:p>
            <a:pPr marL="292608" indent="-292608">
              <a:buClr>
                <a:srgbClr val="990000"/>
              </a:buClr>
              <a:buFont typeface="Arial" panose="020B0604020202020204" pitchFamily="34" charset="0"/>
              <a:buChar char="•"/>
            </a:pPr>
            <a:r>
              <a:rPr lang="en-US" altLang="en-US" sz="2400" dirty="0"/>
              <a:t>No foreseeable limit on time the asset is expected to provide cash flows</a:t>
            </a:r>
          </a:p>
          <a:p>
            <a:pPr marL="292608" indent="-292608">
              <a:buClr>
                <a:srgbClr val="990000"/>
              </a:buClr>
              <a:buFont typeface="Arial" panose="020B0604020202020204" pitchFamily="34" charset="0"/>
              <a:buChar char="•"/>
            </a:pPr>
            <a:r>
              <a:rPr lang="en-US" altLang="en-US" sz="2400" dirty="0"/>
              <a:t>No amortization</a:t>
            </a:r>
            <a:endParaRPr lang="en-US" sz="2400" dirty="0"/>
          </a:p>
        </p:txBody>
      </p:sp>
      <p:sp>
        <p:nvSpPr>
          <p:cNvPr id="5" name="Content Placeholder 4">
            <a:extLst>
              <a:ext uri="{FF2B5EF4-FFF2-40B4-BE49-F238E27FC236}">
                <a16:creationId xmlns:a16="http://schemas.microsoft.com/office/drawing/2014/main" id="{62A8C9A1-675D-4CD8-98C4-15E1B0FD4C6B}"/>
              </a:ext>
            </a:extLst>
          </p:cNvPr>
          <p:cNvSpPr>
            <a:spLocks noGrp="1"/>
          </p:cNvSpPr>
          <p:nvPr>
            <p:ph sz="quarter" idx="18"/>
          </p:nvPr>
        </p:nvSpPr>
        <p:spPr>
          <a:xfrm>
            <a:off x="4343399" y="1828800"/>
            <a:ext cx="4504267" cy="1524000"/>
          </a:xfrm>
        </p:spPr>
        <p:txBody>
          <a:bodyPr/>
          <a:lstStyle/>
          <a:p>
            <a:pPr>
              <a:defRPr/>
            </a:pPr>
            <a:r>
              <a:rPr lang="en-US" sz="2400" b="1" dirty="0"/>
              <a:t>Helpful Hint</a:t>
            </a:r>
          </a:p>
          <a:p>
            <a:pPr>
              <a:defRPr/>
            </a:pPr>
            <a:r>
              <a:rPr lang="en-US" sz="2400" i="1" dirty="0"/>
              <a:t>Amortization</a:t>
            </a:r>
            <a:r>
              <a:rPr lang="en-US" sz="2400" dirty="0"/>
              <a:t> is to intangibles what </a:t>
            </a:r>
            <a:r>
              <a:rPr lang="en-US" sz="2400" i="1" dirty="0"/>
              <a:t>depreciation</a:t>
            </a:r>
            <a:r>
              <a:rPr lang="en-US" sz="2400" dirty="0"/>
              <a:t> is to plant assets and </a:t>
            </a:r>
            <a:r>
              <a:rPr lang="en-US" sz="2400" i="1" dirty="0"/>
              <a:t>depletion</a:t>
            </a:r>
            <a:r>
              <a:rPr lang="en-US" sz="2400" dirty="0"/>
              <a:t> is to natural resources.</a:t>
            </a:r>
          </a:p>
        </p:txBody>
      </p:sp>
      <p:sp>
        <p:nvSpPr>
          <p:cNvPr id="6" name="Slide Number Placeholder 5">
            <a:extLst>
              <a:ext uri="{FF2B5EF4-FFF2-40B4-BE49-F238E27FC236}">
                <a16:creationId xmlns:a16="http://schemas.microsoft.com/office/drawing/2014/main" id="{A0064188-E254-45BF-81B6-7011D35E404E}"/>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7" name="Footer Placeholder 6">
            <a:extLst>
              <a:ext uri="{FF2B5EF4-FFF2-40B4-BE49-F238E27FC236}">
                <a16:creationId xmlns:a16="http://schemas.microsoft.com/office/drawing/2014/main" id="{48DCBB75-5258-4AFE-B3FF-CD475B9F1AD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14991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723B-7352-4BC8-8639-F3DA0AA47D96}"/>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(2 of 7)</a:t>
            </a:r>
            <a:endParaRPr lang="en-US" dirty="0"/>
          </a:p>
        </p:txBody>
      </p:sp>
      <p:sp>
        <p:nvSpPr>
          <p:cNvPr id="3" name="Content Placeholder 2">
            <a:extLst>
              <a:ext uri="{FF2B5EF4-FFF2-40B4-BE49-F238E27FC236}">
                <a16:creationId xmlns:a16="http://schemas.microsoft.com/office/drawing/2014/main" id="{A2541931-4F9A-47E0-802D-9E1D0D236E00}"/>
              </a:ext>
            </a:extLst>
          </p:cNvPr>
          <p:cNvSpPr>
            <a:spLocks noGrp="1"/>
          </p:cNvSpPr>
          <p:nvPr>
            <p:ph sz="quarter" idx="16"/>
          </p:nvPr>
        </p:nvSpPr>
        <p:spPr>
          <a:xfrm>
            <a:off x="304800" y="1828800"/>
            <a:ext cx="8534400" cy="4267200"/>
          </a:xfrm>
        </p:spPr>
        <p:txBody>
          <a:bodyPr/>
          <a:lstStyle/>
          <a:p>
            <a:r>
              <a:rPr lang="en-US" altLang="en-US" sz="3200" b="1" dirty="0"/>
              <a:t>Patents</a:t>
            </a:r>
            <a:endParaRPr lang="en-US" altLang="en-US" sz="3200" dirty="0"/>
          </a:p>
          <a:p>
            <a:pPr marL="292608" indent="-292608">
              <a:buClr>
                <a:srgbClr val="990000"/>
              </a:buClr>
              <a:buFont typeface="Arial" panose="020B0604020202020204" pitchFamily="34" charset="0"/>
              <a:buChar char="•"/>
            </a:pPr>
            <a:r>
              <a:rPr lang="en-US" altLang="en-US" dirty="0"/>
              <a:t>Amortize to expense</a:t>
            </a:r>
          </a:p>
          <a:p>
            <a:pPr marL="292608" indent="-292608">
              <a:buClr>
                <a:srgbClr val="990000"/>
              </a:buClr>
              <a:buFont typeface="Arial" panose="020B0604020202020204" pitchFamily="34" charset="0"/>
              <a:buChar char="•"/>
            </a:pPr>
            <a:r>
              <a:rPr lang="en-US" altLang="en-US" dirty="0"/>
              <a:t>Exclusive right to manufacture, sell, or otherwise control an invention for </a:t>
            </a:r>
            <a:r>
              <a:rPr lang="en-US" altLang="en-US" b="1" dirty="0"/>
              <a:t>20 years </a:t>
            </a:r>
            <a:r>
              <a:rPr lang="en-US" altLang="en-US" dirty="0"/>
              <a:t>from date of grant</a:t>
            </a:r>
          </a:p>
          <a:p>
            <a:pPr marL="292608" indent="-292608">
              <a:buClr>
                <a:srgbClr val="990000"/>
              </a:buClr>
              <a:buFont typeface="Arial" panose="020B0604020202020204" pitchFamily="34" charset="0"/>
              <a:buChar char="•"/>
            </a:pPr>
            <a:r>
              <a:rPr lang="en-US" altLang="en-US" b="1" dirty="0"/>
              <a:t>Capitalize costs of purchasing </a:t>
            </a:r>
            <a:r>
              <a:rPr lang="en-US" altLang="en-US" dirty="0"/>
              <a:t>a patent and amortize over 20-year life or its useful life, whichever is shorter</a:t>
            </a:r>
          </a:p>
          <a:p>
            <a:pPr marL="292608" indent="-292608">
              <a:buClr>
                <a:srgbClr val="990000"/>
              </a:buClr>
              <a:buFont typeface="Arial" panose="020B0604020202020204" pitchFamily="34" charset="0"/>
              <a:buChar char="•"/>
            </a:pPr>
            <a:r>
              <a:rPr lang="en-US" altLang="en-US" b="1" dirty="0"/>
              <a:t>Expense any R&amp;D </a:t>
            </a:r>
            <a:r>
              <a:rPr lang="en-US" altLang="en-US" dirty="0"/>
              <a:t>costs in developing a patent</a:t>
            </a:r>
          </a:p>
          <a:p>
            <a:pPr marL="292608" indent="-292608">
              <a:buClr>
                <a:srgbClr val="990000"/>
              </a:buClr>
              <a:buFont typeface="Arial" panose="020B0604020202020204" pitchFamily="34" charset="0"/>
              <a:buChar char="•"/>
            </a:pPr>
            <a:r>
              <a:rPr lang="en-US" altLang="en-US" b="1" dirty="0"/>
              <a:t>Legal fees </a:t>
            </a:r>
            <a:r>
              <a:rPr lang="en-US" altLang="en-US" dirty="0"/>
              <a:t>incurred successfully defending a patent are capitalized to Patent account</a:t>
            </a:r>
          </a:p>
        </p:txBody>
      </p:sp>
      <p:sp>
        <p:nvSpPr>
          <p:cNvPr id="4" name="Slide Number Placeholder 3">
            <a:extLst>
              <a:ext uri="{FF2B5EF4-FFF2-40B4-BE49-F238E27FC236}">
                <a16:creationId xmlns:a16="http://schemas.microsoft.com/office/drawing/2014/main" id="{02C379F3-B25F-40C4-8508-D892A5E1B61A}"/>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4">
            <a:extLst>
              <a:ext uri="{FF2B5EF4-FFF2-40B4-BE49-F238E27FC236}">
                <a16:creationId xmlns:a16="http://schemas.microsoft.com/office/drawing/2014/main" id="{5D17BAD7-AEC1-405E-BBDB-4E9E2B5C475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1386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7CA9-71F9-4595-B257-D46AD200F8E6}"/>
              </a:ext>
            </a:extLst>
          </p:cNvPr>
          <p:cNvSpPr>
            <a:spLocks noGrp="1"/>
          </p:cNvSpPr>
          <p:nvPr>
            <p:ph type="title"/>
          </p:nvPr>
        </p:nvSpPr>
        <p:spPr>
          <a:xfrm>
            <a:off x="304800" y="762001"/>
            <a:ext cx="8534400" cy="689802"/>
          </a:xfrm>
        </p:spPr>
        <p:txBody>
          <a:bodyPr/>
          <a:lstStyle/>
          <a:p>
            <a:r>
              <a:rPr lang="en-US" b="1" dirty="0">
                <a:latin typeface="Calibri" panose="020F0502020204030204" pitchFamily="34" charset="0"/>
                <a:ea typeface="Source Sans Pro" charset="0"/>
                <a:cs typeface="Calibri" panose="020F0502020204030204" pitchFamily="34" charset="0"/>
              </a:rPr>
              <a:t>Patent </a:t>
            </a:r>
            <a:r>
              <a:rPr lang="en-US" sz="2400" dirty="0">
                <a:latin typeface="Calibri" panose="020F0502020204030204" pitchFamily="34" charset="0"/>
                <a:ea typeface="Source Sans Pro" charset="0"/>
                <a:cs typeface="Calibri" panose="020F0502020204030204" pitchFamily="34" charset="0"/>
              </a:rPr>
              <a:t>(3 of 7)</a:t>
            </a:r>
            <a:endParaRPr lang="en-IN" sz="2400" dirty="0"/>
          </a:p>
        </p:txBody>
      </p:sp>
      <p:sp>
        <p:nvSpPr>
          <p:cNvPr id="3" name="Content Placeholder 2">
            <a:extLst>
              <a:ext uri="{FF2B5EF4-FFF2-40B4-BE49-F238E27FC236}">
                <a16:creationId xmlns:a16="http://schemas.microsoft.com/office/drawing/2014/main" id="{1347C065-8B32-4955-A9AB-669451C46DE9}"/>
              </a:ext>
            </a:extLst>
          </p:cNvPr>
          <p:cNvSpPr>
            <a:spLocks noGrp="1"/>
          </p:cNvSpPr>
          <p:nvPr>
            <p:ph sz="quarter" idx="16"/>
          </p:nvPr>
        </p:nvSpPr>
        <p:spPr>
          <a:xfrm>
            <a:off x="304800" y="1828800"/>
            <a:ext cx="8458200" cy="1371600"/>
          </a:xfrm>
        </p:spPr>
        <p:txBody>
          <a:bodyPr/>
          <a:lstStyle/>
          <a:p>
            <a:r>
              <a:rPr lang="en-US" altLang="en-US" sz="2400" b="1" dirty="0"/>
              <a:t>Illustration: </a:t>
            </a:r>
            <a:r>
              <a:rPr lang="en-US" sz="2400" dirty="0"/>
              <a:t>Assume that National Labs purchases a patent at a cost of $60,000. National estimates the useful life of the patent to be eight years. National calculates the annual amortization expense as follows.</a:t>
            </a:r>
            <a:endParaRPr lang="en-IN" sz="2400" dirty="0"/>
          </a:p>
        </p:txBody>
      </p:sp>
      <p:sp>
        <p:nvSpPr>
          <p:cNvPr id="9" name="Content Placeholder 8">
            <a:extLst>
              <a:ext uri="{FF2B5EF4-FFF2-40B4-BE49-F238E27FC236}">
                <a16:creationId xmlns:a16="http://schemas.microsoft.com/office/drawing/2014/main" id="{3F9D20F3-DA95-4AC0-83FF-4EF7D4622EEE}"/>
              </a:ext>
            </a:extLst>
          </p:cNvPr>
          <p:cNvSpPr>
            <a:spLocks noGrp="1"/>
          </p:cNvSpPr>
          <p:nvPr>
            <p:ph sz="quarter" idx="23"/>
          </p:nvPr>
        </p:nvSpPr>
        <p:spPr>
          <a:xfrm>
            <a:off x="2181225" y="3352800"/>
            <a:ext cx="4781550" cy="365125"/>
          </a:xfrm>
        </p:spPr>
        <p:txBody>
          <a:bodyPr/>
          <a:lstStyle/>
          <a:p>
            <a:r>
              <a:rPr lang="en-US" sz="2400" dirty="0"/>
              <a:t>$60,000 cost ÷ 8 years = $7,500</a:t>
            </a:r>
            <a:endParaRPr lang="en-IN" sz="2400" dirty="0"/>
          </a:p>
        </p:txBody>
      </p:sp>
      <p:sp>
        <p:nvSpPr>
          <p:cNvPr id="11" name="Content Placeholder 10">
            <a:extLst>
              <a:ext uri="{FF2B5EF4-FFF2-40B4-BE49-F238E27FC236}">
                <a16:creationId xmlns:a16="http://schemas.microsoft.com/office/drawing/2014/main" id="{10877819-1A32-4F5D-9471-44EB20C8DD9F}"/>
              </a:ext>
            </a:extLst>
          </p:cNvPr>
          <p:cNvSpPr>
            <a:spLocks noGrp="1"/>
          </p:cNvSpPr>
          <p:nvPr>
            <p:ph sz="quarter" idx="25"/>
          </p:nvPr>
        </p:nvSpPr>
        <p:spPr>
          <a:xfrm>
            <a:off x="304800" y="3914174"/>
            <a:ext cx="8458200" cy="449264"/>
          </a:xfrm>
        </p:spPr>
        <p:txBody>
          <a:bodyPr/>
          <a:lstStyle/>
          <a:p>
            <a:r>
              <a:rPr lang="en-US" sz="2400" dirty="0"/>
              <a:t>National records the annual amortization as follows.</a:t>
            </a:r>
            <a:endParaRPr lang="en-IN" sz="2400" dirty="0"/>
          </a:p>
        </p:txBody>
      </p:sp>
      <p:sp>
        <p:nvSpPr>
          <p:cNvPr id="13" name="Content Placeholder 12">
            <a:extLst>
              <a:ext uri="{FF2B5EF4-FFF2-40B4-BE49-F238E27FC236}">
                <a16:creationId xmlns:a16="http://schemas.microsoft.com/office/drawing/2014/main" id="{B190C7A1-23CC-453B-8B98-FF1399A8B243}"/>
              </a:ext>
            </a:extLst>
          </p:cNvPr>
          <p:cNvSpPr>
            <a:spLocks noGrp="1"/>
          </p:cNvSpPr>
          <p:nvPr>
            <p:ph sz="quarter" idx="27"/>
          </p:nvPr>
        </p:nvSpPr>
        <p:spPr>
          <a:xfrm>
            <a:off x="304800" y="4572000"/>
            <a:ext cx="1295400" cy="365125"/>
          </a:xfrm>
        </p:spPr>
        <p:txBody>
          <a:bodyPr/>
          <a:lstStyle/>
          <a:p>
            <a:r>
              <a:rPr lang="en-US" sz="2400"/>
              <a:t>Dec. 31</a:t>
            </a:r>
            <a:endParaRPr lang="en-IN" sz="2400"/>
          </a:p>
        </p:txBody>
      </p:sp>
      <p:sp>
        <p:nvSpPr>
          <p:cNvPr id="14" name="Content Placeholder 13">
            <a:extLst>
              <a:ext uri="{FF2B5EF4-FFF2-40B4-BE49-F238E27FC236}">
                <a16:creationId xmlns:a16="http://schemas.microsoft.com/office/drawing/2014/main" id="{52DE9A5C-4D46-46F6-A911-4F6A0C7F4F91}"/>
              </a:ext>
            </a:extLst>
          </p:cNvPr>
          <p:cNvSpPr>
            <a:spLocks noGrp="1"/>
          </p:cNvSpPr>
          <p:nvPr>
            <p:ph sz="quarter" idx="28"/>
          </p:nvPr>
        </p:nvSpPr>
        <p:spPr>
          <a:xfrm>
            <a:off x="1752600" y="4572000"/>
            <a:ext cx="2971800" cy="365125"/>
          </a:xfrm>
        </p:spPr>
        <p:txBody>
          <a:bodyPr/>
          <a:lstStyle/>
          <a:p>
            <a:r>
              <a:rPr lang="en-US" sz="2400"/>
              <a:t>Amortization Expense</a:t>
            </a:r>
            <a:endParaRPr lang="en-IN" sz="2400"/>
          </a:p>
        </p:txBody>
      </p:sp>
      <p:sp>
        <p:nvSpPr>
          <p:cNvPr id="16" name="Content Placeholder 15">
            <a:extLst>
              <a:ext uri="{FF2B5EF4-FFF2-40B4-BE49-F238E27FC236}">
                <a16:creationId xmlns:a16="http://schemas.microsoft.com/office/drawing/2014/main" id="{56056487-5253-4F67-8AC0-43CA285237E5}"/>
              </a:ext>
            </a:extLst>
          </p:cNvPr>
          <p:cNvSpPr>
            <a:spLocks noGrp="1"/>
          </p:cNvSpPr>
          <p:nvPr>
            <p:ph sz="quarter" idx="30"/>
          </p:nvPr>
        </p:nvSpPr>
        <p:spPr>
          <a:xfrm>
            <a:off x="6629400" y="4619626"/>
            <a:ext cx="914400" cy="410090"/>
          </a:xfrm>
        </p:spPr>
        <p:txBody>
          <a:bodyPr/>
          <a:lstStyle/>
          <a:p>
            <a:r>
              <a:rPr lang="en-US" sz="2400" dirty="0"/>
              <a:t>7,500</a:t>
            </a:r>
            <a:endParaRPr lang="en-IN" sz="2400" dirty="0"/>
          </a:p>
        </p:txBody>
      </p:sp>
      <p:sp>
        <p:nvSpPr>
          <p:cNvPr id="17" name="Content Placeholder 16">
            <a:extLst>
              <a:ext uri="{FF2B5EF4-FFF2-40B4-BE49-F238E27FC236}">
                <a16:creationId xmlns:a16="http://schemas.microsoft.com/office/drawing/2014/main" id="{6F2E4ABF-2E6A-423D-BAD4-0AE116C83AC0}"/>
              </a:ext>
            </a:extLst>
          </p:cNvPr>
          <p:cNvSpPr>
            <a:spLocks noGrp="1"/>
          </p:cNvSpPr>
          <p:nvPr>
            <p:ph sz="quarter" idx="31"/>
          </p:nvPr>
        </p:nvSpPr>
        <p:spPr>
          <a:xfrm>
            <a:off x="2034665" y="4955584"/>
            <a:ext cx="1295400" cy="365125"/>
          </a:xfrm>
        </p:spPr>
        <p:txBody>
          <a:bodyPr/>
          <a:lstStyle/>
          <a:p>
            <a:r>
              <a:rPr lang="en-US" sz="2400" dirty="0"/>
              <a:t>Patents</a:t>
            </a:r>
            <a:endParaRPr lang="en-IN" sz="2400" dirty="0"/>
          </a:p>
        </p:txBody>
      </p:sp>
      <p:sp>
        <p:nvSpPr>
          <p:cNvPr id="18" name="Content Placeholder 17">
            <a:extLst>
              <a:ext uri="{FF2B5EF4-FFF2-40B4-BE49-F238E27FC236}">
                <a16:creationId xmlns:a16="http://schemas.microsoft.com/office/drawing/2014/main" id="{561CDE59-D6F5-4AEF-9ED6-A7110D7C7EA6}"/>
              </a:ext>
            </a:extLst>
          </p:cNvPr>
          <p:cNvSpPr>
            <a:spLocks noGrp="1"/>
          </p:cNvSpPr>
          <p:nvPr>
            <p:ph sz="quarter" idx="32"/>
          </p:nvPr>
        </p:nvSpPr>
        <p:spPr>
          <a:xfrm>
            <a:off x="7772400" y="4964559"/>
            <a:ext cx="914400" cy="365125"/>
          </a:xfrm>
        </p:spPr>
        <p:txBody>
          <a:bodyPr/>
          <a:lstStyle/>
          <a:p>
            <a:r>
              <a:rPr lang="en-US" sz="2400"/>
              <a:t>7,500</a:t>
            </a:r>
            <a:endParaRPr lang="en-IN" sz="2400"/>
          </a:p>
        </p:txBody>
      </p:sp>
      <p:sp>
        <p:nvSpPr>
          <p:cNvPr id="19" name="Content Placeholder 18">
            <a:extLst>
              <a:ext uri="{FF2B5EF4-FFF2-40B4-BE49-F238E27FC236}">
                <a16:creationId xmlns:a16="http://schemas.microsoft.com/office/drawing/2014/main" id="{EFD8874C-9562-440B-8B6F-F7FDAAFAA261}"/>
              </a:ext>
            </a:extLst>
          </p:cNvPr>
          <p:cNvSpPr>
            <a:spLocks noGrp="1"/>
          </p:cNvSpPr>
          <p:nvPr>
            <p:ph sz="quarter" idx="33"/>
          </p:nvPr>
        </p:nvSpPr>
        <p:spPr>
          <a:xfrm>
            <a:off x="2277581" y="5324947"/>
            <a:ext cx="4175325" cy="365125"/>
          </a:xfrm>
        </p:spPr>
        <p:txBody>
          <a:bodyPr/>
          <a:lstStyle/>
          <a:p>
            <a:r>
              <a:rPr lang="en-US" sz="2400" dirty="0"/>
              <a:t>(To record patent amortization)</a:t>
            </a:r>
            <a:endParaRPr lang="en-IN" sz="2400" dirty="0"/>
          </a:p>
        </p:txBody>
      </p:sp>
      <p:sp>
        <p:nvSpPr>
          <p:cNvPr id="23" name="Slide Number Placeholder 22">
            <a:extLst>
              <a:ext uri="{FF2B5EF4-FFF2-40B4-BE49-F238E27FC236}">
                <a16:creationId xmlns:a16="http://schemas.microsoft.com/office/drawing/2014/main" id="{285B7A0D-BD42-4258-BC42-C8EC79D6191B}"/>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24" name="Footer Placeholder 23">
            <a:extLst>
              <a:ext uri="{FF2B5EF4-FFF2-40B4-BE49-F238E27FC236}">
                <a16:creationId xmlns:a16="http://schemas.microsoft.com/office/drawing/2014/main" id="{8A07ECFC-09C0-47B6-B1E2-7839D983CC4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064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build="p"/>
      <p:bldP spid="14" grpId="0" build="p"/>
      <p:bldP spid="16" grpId="0" build="p"/>
      <p:bldP spid="17" grpId="0" build="p"/>
      <p:bldP spid="18" grpId="0" build="p"/>
      <p:bldP spid="1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(4 of 7)</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2971800"/>
          </a:xfrm>
        </p:spPr>
        <p:txBody>
          <a:bodyPr/>
          <a:lstStyle/>
          <a:p>
            <a:r>
              <a:rPr lang="en-US" altLang="en-US" sz="2600" b="1" dirty="0"/>
              <a:t>Copyrights</a:t>
            </a:r>
            <a:endParaRPr lang="en-US" altLang="en-US" sz="2600" dirty="0"/>
          </a:p>
          <a:p>
            <a:pPr marL="292608" indent="-292608">
              <a:buClr>
                <a:srgbClr val="990000"/>
              </a:buClr>
              <a:buFont typeface="Arial" panose="020B0604020202020204" pitchFamily="34" charset="0"/>
              <a:buChar char="•"/>
            </a:pPr>
            <a:r>
              <a:rPr lang="en-US" altLang="en-US" sz="2600" dirty="0"/>
              <a:t>Gives owner exclusive right to reproduce and sell an artistic or published work</a:t>
            </a:r>
          </a:p>
          <a:p>
            <a:pPr marL="292608" indent="-292608">
              <a:buClr>
                <a:srgbClr val="990000"/>
              </a:buClr>
              <a:buFont typeface="Arial" panose="020B0604020202020204" pitchFamily="34" charset="0"/>
              <a:buChar char="•"/>
            </a:pPr>
            <a:r>
              <a:rPr lang="en-US" altLang="en-US" sz="2600" dirty="0"/>
              <a:t>Extend for life of creator plus 70 years</a:t>
            </a:r>
          </a:p>
          <a:p>
            <a:pPr marL="292608" indent="-292608">
              <a:buClr>
                <a:srgbClr val="990000"/>
              </a:buClr>
              <a:buFont typeface="Arial" panose="020B0604020202020204" pitchFamily="34" charset="0"/>
              <a:buChar char="•"/>
            </a:pPr>
            <a:r>
              <a:rPr lang="en-US" altLang="en-US" sz="2600" dirty="0"/>
              <a:t>Cost of copyright is cost of acquiring and defending it</a:t>
            </a:r>
          </a:p>
          <a:p>
            <a:pPr marL="292608" indent="-292608">
              <a:buClr>
                <a:srgbClr val="990000"/>
              </a:buClr>
              <a:buFont typeface="Arial" panose="020B0604020202020204" pitchFamily="34" charset="0"/>
              <a:buChar char="•"/>
            </a:pPr>
            <a:r>
              <a:rPr lang="en-US" altLang="en-US" sz="2600" dirty="0"/>
              <a:t>Amortized to expense over useful life</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33975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(5 of 7)</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3581400"/>
          </a:xfrm>
        </p:spPr>
        <p:txBody>
          <a:bodyPr/>
          <a:lstStyle/>
          <a:p>
            <a:r>
              <a:rPr lang="en-US" altLang="en-US" sz="2600" b="1" dirty="0"/>
              <a:t>Trademarks and Trade Names</a:t>
            </a:r>
            <a:endParaRPr lang="en-US" altLang="en-US" sz="2600" dirty="0"/>
          </a:p>
          <a:p>
            <a:pPr marL="292608" indent="-292608">
              <a:buClr>
                <a:srgbClr val="990000"/>
              </a:buClr>
              <a:buFont typeface="Arial" panose="020B0604020202020204" pitchFamily="34" charset="0"/>
              <a:buChar char="•"/>
            </a:pPr>
            <a:r>
              <a:rPr lang="en-US" altLang="en-US" sz="2600" dirty="0"/>
              <a:t>Word, phrase, jingle, or symbol that identifies a particular enterprise or product</a:t>
            </a:r>
          </a:p>
          <a:p>
            <a:pPr marL="621792" indent="-320040">
              <a:spcBef>
                <a:spcPts val="500"/>
              </a:spcBef>
              <a:buClr>
                <a:srgbClr val="990000"/>
              </a:buClr>
              <a:buSzPct val="80000"/>
              <a:buFont typeface="Courier New" panose="02070309020205020404" pitchFamily="49" charset="0"/>
              <a:buChar char="o"/>
            </a:pPr>
            <a:r>
              <a:rPr lang="en-US" altLang="en-US" sz="2400" dirty="0"/>
              <a:t>Wheaties, Monopoly, Kleenex, Coca-Cola, Big Mac, and Jeep</a:t>
            </a:r>
          </a:p>
          <a:p>
            <a:pPr marL="292608" indent="-292608">
              <a:buClr>
                <a:srgbClr val="990000"/>
              </a:buClr>
              <a:buFont typeface="Arial" panose="020B0604020202020204" pitchFamily="34" charset="0"/>
              <a:buChar char="•"/>
            </a:pPr>
            <a:r>
              <a:rPr lang="en-US" altLang="en-US" sz="2600" dirty="0"/>
              <a:t>Legal protection for indefinite number of </a:t>
            </a:r>
            <a:r>
              <a:rPr lang="en-US" altLang="en-US" sz="2600" b="1" dirty="0"/>
              <a:t>20 year renewal periods</a:t>
            </a:r>
          </a:p>
          <a:p>
            <a:pPr marL="292608" indent="-292608">
              <a:buClr>
                <a:srgbClr val="990000"/>
              </a:buClr>
              <a:buFont typeface="Arial" panose="020B0604020202020204" pitchFamily="34" charset="0"/>
              <a:buChar char="•"/>
            </a:pPr>
            <a:r>
              <a:rPr lang="en-US" altLang="en-US" sz="2600" dirty="0"/>
              <a:t>Capitalize acquisition costs</a:t>
            </a:r>
          </a:p>
          <a:p>
            <a:pPr marL="292608" indent="-292608">
              <a:buClr>
                <a:srgbClr val="990000"/>
              </a:buClr>
              <a:buFont typeface="Arial" panose="020B0604020202020204" pitchFamily="34" charset="0"/>
              <a:buChar char="•"/>
            </a:pPr>
            <a:r>
              <a:rPr lang="en-US" altLang="en-US" sz="2600" dirty="0"/>
              <a:t>No amortization</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1155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(6 of 7)</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3124200"/>
          </a:xfrm>
        </p:spPr>
        <p:txBody>
          <a:bodyPr/>
          <a:lstStyle/>
          <a:p>
            <a:r>
              <a:rPr lang="en-US" altLang="en-US" sz="2600" b="1" dirty="0"/>
              <a:t>Franchises</a:t>
            </a:r>
            <a:endParaRPr lang="en-US" altLang="en-US" sz="2600" dirty="0"/>
          </a:p>
          <a:p>
            <a:pPr marL="292608" indent="-292608">
              <a:buClr>
                <a:srgbClr val="990000"/>
              </a:buClr>
              <a:buFont typeface="Arial" panose="020B0604020202020204" pitchFamily="34" charset="0"/>
              <a:buChar char="•"/>
            </a:pPr>
            <a:r>
              <a:rPr lang="en-US" altLang="en-US" sz="2600" dirty="0"/>
              <a:t>Contractual arrangement between a franchisor and a franchisee</a:t>
            </a:r>
          </a:p>
          <a:p>
            <a:pPr marL="621792" indent="-320040">
              <a:spcBef>
                <a:spcPts val="500"/>
              </a:spcBef>
              <a:buClr>
                <a:srgbClr val="990000"/>
              </a:buClr>
              <a:buSzPct val="80000"/>
              <a:buFont typeface="Courier New" panose="02070309020205020404" pitchFamily="49" charset="0"/>
              <a:buChar char="o"/>
            </a:pPr>
            <a:r>
              <a:rPr lang="en-US" altLang="en-US" sz="2400" dirty="0"/>
              <a:t>Shell, Subway, and Rent-A-Wreck are franchises</a:t>
            </a:r>
          </a:p>
          <a:p>
            <a:pPr marL="292608" indent="-292608">
              <a:buClr>
                <a:srgbClr val="990000"/>
              </a:buClr>
              <a:buFont typeface="Arial" panose="020B0604020202020204" pitchFamily="34" charset="0"/>
              <a:buChar char="•"/>
            </a:pPr>
            <a:r>
              <a:rPr lang="en-US" altLang="en-US" sz="2600" dirty="0"/>
              <a:t>Franchise (or license) with a limited life should be amortized to expense over its useful life</a:t>
            </a:r>
          </a:p>
          <a:p>
            <a:pPr marL="292608" indent="-292608">
              <a:buClr>
                <a:srgbClr val="990000"/>
              </a:buClr>
              <a:buFont typeface="Arial" panose="020B0604020202020204" pitchFamily="34" charset="0"/>
              <a:buChar char="•"/>
            </a:pPr>
            <a:r>
              <a:rPr lang="en-US" altLang="en-US" sz="2600" dirty="0"/>
              <a:t>If life is indefinite, cost is not amortized</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489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(1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4267200"/>
          </a:xfrm>
        </p:spPr>
        <p:txBody>
          <a:bodyPr/>
          <a:lstStyle/>
          <a:p>
            <a:r>
              <a:rPr lang="en-US" altLang="en-US" b="1" dirty="0">
                <a:latin typeface="Calibri" panose="020F0502020204030204" pitchFamily="34" charset="0"/>
              </a:rPr>
              <a:t>Land</a:t>
            </a:r>
          </a:p>
          <a:p>
            <a:r>
              <a:rPr lang="en-US" altLang="en-US" b="1" dirty="0">
                <a:latin typeface="Calibri" panose="020F0502020204030204" pitchFamily="34" charset="0"/>
              </a:rPr>
              <a:t>All necessary costs </a:t>
            </a:r>
            <a:r>
              <a:rPr lang="en-US" altLang="en-US" dirty="0">
                <a:latin typeface="Calibri" panose="020F0502020204030204" pitchFamily="34" charset="0"/>
              </a:rPr>
              <a:t>incurred in making the land </a:t>
            </a:r>
            <a:r>
              <a:rPr lang="en-US" altLang="en-US" b="1" dirty="0">
                <a:latin typeface="Calibri" panose="020F0502020204030204" pitchFamily="34" charset="0"/>
              </a:rPr>
              <a:t>ready for its intended use</a:t>
            </a:r>
            <a:r>
              <a:rPr lang="en-US" altLang="en-US" dirty="0">
                <a:latin typeface="Calibri" panose="020F0502020204030204" pitchFamily="34" charset="0"/>
              </a:rPr>
              <a:t> increase (debit) the Land account.</a:t>
            </a:r>
          </a:p>
          <a:p>
            <a:pPr marL="0" lvl="1" indent="0">
              <a:spcBef>
                <a:spcPts val="1000"/>
              </a:spcBef>
              <a:buClr>
                <a:srgbClr val="800000"/>
              </a:buClr>
              <a:buNone/>
            </a:pPr>
            <a:r>
              <a:rPr lang="en-US" altLang="en-US" sz="2800" b="1" dirty="0">
                <a:latin typeface="Calibri" panose="020F0502020204030204" pitchFamily="34" charset="0"/>
              </a:rPr>
              <a:t>Costs typically include:</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cash purchase price,</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closing costs such as title and attorney’s fees,</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real estate brokers’ commissions, and</a:t>
            </a:r>
          </a:p>
          <a:p>
            <a:pPr marL="402336" lvl="2" indent="-402336">
              <a:spcBef>
                <a:spcPts val="1000"/>
              </a:spcBef>
              <a:buClr>
                <a:schemeClr val="accent2"/>
              </a:buClr>
              <a:buFont typeface="Comic Sans MS" pitchFamily="66" charset="0"/>
              <a:buAutoNum type="arabicPeriod"/>
            </a:pPr>
            <a:r>
              <a:rPr lang="en-US" altLang="en-US" sz="2800" dirty="0">
                <a:latin typeface="Calibri" panose="020F0502020204030204" pitchFamily="34" charset="0"/>
              </a:rPr>
              <a:t>accrued property taxes and other liens on land assumed by purchaser.</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1538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Accounting for Intangible Assets </a:t>
            </a:r>
            <a:r>
              <a:rPr lang="en-US" sz="2400" dirty="0">
                <a:latin typeface="Calibri" panose="020F0502020204030204" pitchFamily="34" charset="0"/>
                <a:ea typeface="Source Sans Pro" charset="0"/>
                <a:cs typeface="Calibri" panose="020F0502020204030204" pitchFamily="34" charset="0"/>
              </a:rPr>
              <a:t>(7 of 7)</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3581400"/>
          </a:xfrm>
        </p:spPr>
        <p:txBody>
          <a:bodyPr/>
          <a:lstStyle/>
          <a:p>
            <a:r>
              <a:rPr lang="en-US" altLang="en-US" sz="2600" b="1" dirty="0"/>
              <a:t>Goodwill</a:t>
            </a:r>
            <a:endParaRPr lang="en-US" altLang="en-US" sz="2600" dirty="0"/>
          </a:p>
          <a:p>
            <a:pPr marL="292608" indent="-292608">
              <a:buClr>
                <a:srgbClr val="990000"/>
              </a:buClr>
              <a:buFont typeface="Arial" panose="020B0604020202020204" pitchFamily="34" charset="0"/>
              <a:buChar char="•"/>
            </a:pPr>
            <a:r>
              <a:rPr lang="en-US" altLang="en-US" sz="2600" b="1" dirty="0"/>
              <a:t>Includes</a:t>
            </a:r>
            <a:r>
              <a:rPr lang="en-US" altLang="en-US" sz="2600" dirty="0"/>
              <a:t> exceptional management, desirable location, good customer relations, skilled employees, high-quality products, etc.</a:t>
            </a:r>
          </a:p>
          <a:p>
            <a:pPr marL="292608" indent="-292608">
              <a:buClr>
                <a:srgbClr val="990000"/>
              </a:buClr>
              <a:buFont typeface="Arial" panose="020B0604020202020204" pitchFamily="34" charset="0"/>
              <a:buChar char="•"/>
            </a:pPr>
            <a:r>
              <a:rPr lang="en-US" altLang="en-US" sz="2600" b="1" dirty="0"/>
              <a:t>Only recorded</a:t>
            </a:r>
            <a:r>
              <a:rPr lang="en-US" altLang="en-US" sz="2600" dirty="0"/>
              <a:t> when an </a:t>
            </a:r>
            <a:r>
              <a:rPr lang="en-US" altLang="en-US" sz="2600" b="1" dirty="0"/>
              <a:t>entire business is purchased</a:t>
            </a:r>
          </a:p>
          <a:p>
            <a:pPr marL="292608" indent="-292608">
              <a:buClr>
                <a:srgbClr val="990000"/>
              </a:buClr>
              <a:buFont typeface="Arial" panose="020B0604020202020204" pitchFamily="34" charset="0"/>
              <a:buChar char="•"/>
            </a:pPr>
            <a:r>
              <a:rPr lang="en-US" altLang="en-US" sz="2600" dirty="0"/>
              <a:t>Goodwill is recorded as excess of </a:t>
            </a:r>
            <a:r>
              <a:rPr lang="en-US" altLang="en-US" sz="2600" b="1" dirty="0">
                <a:solidFill>
                  <a:schemeClr val="accent2"/>
                </a:solidFill>
              </a:rPr>
              <a:t>purchase price over fair value of net assets</a:t>
            </a:r>
            <a:r>
              <a:rPr lang="en-US" altLang="en-US" sz="2600" dirty="0"/>
              <a:t> acquired</a:t>
            </a:r>
          </a:p>
          <a:p>
            <a:pPr marL="292608" indent="-292608">
              <a:buClr>
                <a:srgbClr val="990000"/>
              </a:buClr>
              <a:buFont typeface="Arial" panose="020B0604020202020204" pitchFamily="34" charset="0"/>
              <a:buChar char="•"/>
            </a:pPr>
            <a:r>
              <a:rPr lang="en-US" altLang="en-US" sz="2600" dirty="0"/>
              <a:t>Not amortized</a:t>
            </a:r>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12605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46A3-1632-48AF-9490-9293228177F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Research and Development Costs</a:t>
            </a:r>
            <a:endParaRPr lang="en-US" sz="2400" dirty="0"/>
          </a:p>
        </p:txBody>
      </p:sp>
      <p:sp>
        <p:nvSpPr>
          <p:cNvPr id="3" name="Content Placeholder 2">
            <a:extLst>
              <a:ext uri="{FF2B5EF4-FFF2-40B4-BE49-F238E27FC236}">
                <a16:creationId xmlns:a16="http://schemas.microsoft.com/office/drawing/2014/main" id="{EE60DB6A-D008-4360-B4DA-1BC9D9AEC0F5}"/>
              </a:ext>
            </a:extLst>
          </p:cNvPr>
          <p:cNvSpPr>
            <a:spLocks noGrp="1"/>
          </p:cNvSpPr>
          <p:nvPr>
            <p:ph sz="quarter" idx="16"/>
          </p:nvPr>
        </p:nvSpPr>
        <p:spPr>
          <a:xfrm>
            <a:off x="304800" y="1828800"/>
            <a:ext cx="8534400" cy="2514600"/>
          </a:xfrm>
        </p:spPr>
        <p:txBody>
          <a:bodyPr/>
          <a:lstStyle/>
          <a:p>
            <a:pPr>
              <a:buClr>
                <a:srgbClr val="990000"/>
              </a:buClr>
            </a:pPr>
            <a:r>
              <a:rPr lang="en-US" altLang="en-US" b="1" dirty="0"/>
              <a:t>Expenditures</a:t>
            </a:r>
            <a:r>
              <a:rPr lang="en-US" altLang="en-US" dirty="0"/>
              <a:t> that may lead to </a:t>
            </a:r>
          </a:p>
          <a:p>
            <a:pPr marL="292608" indent="-292608">
              <a:buClr>
                <a:srgbClr val="990000"/>
              </a:buClr>
              <a:buFont typeface="Arial" panose="020B0604020202020204" pitchFamily="34" charset="0"/>
              <a:buChar char="•"/>
            </a:pPr>
            <a:r>
              <a:rPr lang="en-US" altLang="en-US" dirty="0"/>
              <a:t>patents</a:t>
            </a:r>
          </a:p>
          <a:p>
            <a:pPr marL="292608" indent="-292608">
              <a:buClr>
                <a:srgbClr val="990000"/>
              </a:buClr>
              <a:buFont typeface="Arial" panose="020B0604020202020204" pitchFamily="34" charset="0"/>
              <a:buChar char="•"/>
            </a:pPr>
            <a:r>
              <a:rPr lang="en-US" altLang="en-US" dirty="0"/>
              <a:t>copyrights</a:t>
            </a:r>
          </a:p>
          <a:p>
            <a:pPr marL="292608" indent="-292608">
              <a:buClr>
                <a:srgbClr val="990000"/>
              </a:buClr>
              <a:buFont typeface="Arial" panose="020B0604020202020204" pitchFamily="34" charset="0"/>
              <a:buChar char="•"/>
            </a:pPr>
            <a:r>
              <a:rPr lang="en-US" altLang="en-US" dirty="0"/>
              <a:t>new processes</a:t>
            </a:r>
          </a:p>
          <a:p>
            <a:pPr marL="292608" indent="-292608">
              <a:buClr>
                <a:srgbClr val="990000"/>
              </a:buClr>
              <a:buFont typeface="Arial" panose="020B0604020202020204" pitchFamily="34" charset="0"/>
              <a:buChar char="•"/>
            </a:pPr>
            <a:r>
              <a:rPr lang="en-US" altLang="en-US" dirty="0"/>
              <a:t>new products</a:t>
            </a:r>
          </a:p>
        </p:txBody>
      </p:sp>
      <p:sp>
        <p:nvSpPr>
          <p:cNvPr id="7" name="Content Placeholder 6"/>
          <p:cNvSpPr>
            <a:spLocks noGrp="1"/>
          </p:cNvSpPr>
          <p:nvPr>
            <p:ph sz="quarter" idx="18"/>
          </p:nvPr>
        </p:nvSpPr>
        <p:spPr>
          <a:xfrm>
            <a:off x="313267" y="4507375"/>
            <a:ext cx="8534400" cy="990600"/>
          </a:xfrm>
        </p:spPr>
        <p:txBody>
          <a:bodyPr/>
          <a:lstStyle/>
          <a:p>
            <a:pPr>
              <a:buClr>
                <a:srgbClr val="990000"/>
              </a:buClr>
            </a:pPr>
            <a:r>
              <a:rPr lang="en-US" altLang="en-US" dirty="0"/>
              <a:t>All R &amp; D costs are </a:t>
            </a:r>
            <a:r>
              <a:rPr lang="en-US" altLang="en-US" b="1" dirty="0"/>
              <a:t>expensed</a:t>
            </a:r>
            <a:r>
              <a:rPr lang="en-US" altLang="en-US" dirty="0"/>
              <a:t> when </a:t>
            </a:r>
            <a:r>
              <a:rPr lang="en-US" altLang="en-US"/>
              <a:t>incurred whether successful or not.</a:t>
            </a:r>
            <a:endParaRPr lang="en-US" altLang="en-US" dirty="0"/>
          </a:p>
        </p:txBody>
      </p:sp>
      <p:sp>
        <p:nvSpPr>
          <p:cNvPr id="4" name="Slide Number Placeholder 3">
            <a:extLst>
              <a:ext uri="{FF2B5EF4-FFF2-40B4-BE49-F238E27FC236}">
                <a16:creationId xmlns:a16="http://schemas.microsoft.com/office/drawing/2014/main" id="{D557E811-C96D-4009-8D8D-A3B0764C2CC6}"/>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4">
            <a:extLst>
              <a:ext uri="{FF2B5EF4-FFF2-40B4-BE49-F238E27FC236}">
                <a16:creationId xmlns:a16="http://schemas.microsoft.com/office/drawing/2014/main" id="{5424B0FA-0456-4C2D-816B-1FC4D3A68B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64612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94330"/>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(1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3200400"/>
          </a:xfrm>
        </p:spPr>
        <p:txBody>
          <a:bodyPr/>
          <a:lstStyle/>
          <a:p>
            <a:r>
              <a:rPr lang="en-US" sz="2400" dirty="0"/>
              <a:t>Identify the term most directly associated with each statement.</a:t>
            </a:r>
          </a:p>
          <a:p>
            <a:pPr marL="402336" indent="-402336">
              <a:buClr>
                <a:schemeClr val="accent2"/>
              </a:buClr>
              <a:buFont typeface="+mj-lt"/>
              <a:buAutoNum type="arabicPeriod"/>
            </a:pPr>
            <a:r>
              <a:rPr lang="en-US" sz="2400" dirty="0"/>
              <a:t>The allocation of the cost of a natural resource to expense in a rational and systematic manner.</a:t>
            </a:r>
          </a:p>
          <a:p>
            <a:pPr marL="402336" indent="-402336">
              <a:buClr>
                <a:schemeClr val="accent2"/>
              </a:buClr>
              <a:buFont typeface="+mj-lt"/>
              <a:buAutoNum type="arabicPeriod"/>
            </a:pPr>
            <a:r>
              <a:rPr lang="en-US" sz="2400" dirty="0"/>
              <a:t>Rights, privileges, and competitive advantages that result from the ownership of long-lived assets that do not possess physical substance.</a:t>
            </a:r>
          </a:p>
          <a:p>
            <a:pPr marL="402336" indent="-402336">
              <a:buClr>
                <a:schemeClr val="accent2"/>
              </a:buClr>
              <a:buFont typeface="+mj-lt"/>
              <a:buAutoNum type="arabicPeriod"/>
            </a:pPr>
            <a:r>
              <a:rPr lang="en-US" sz="2400" dirty="0"/>
              <a:t>An exclusive right granted by the federal government to reproduce and sell an artistic or published work.</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457200" cy="365124"/>
          </a:xfrm>
        </p:spPr>
        <p:txBody>
          <a:bodyPr/>
          <a:lstStyle/>
          <a:p>
            <a:r>
              <a:rPr lang="en-US" altLang="en-US" sz="2400" dirty="0"/>
              <a:t>1.</a:t>
            </a:r>
            <a:endParaRPr lang="en-US" sz="2400"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438400" y="5377869"/>
            <a:ext cx="514350" cy="365124"/>
          </a:xfrm>
        </p:spPr>
        <p:txBody>
          <a:bodyPr/>
          <a:lstStyle/>
          <a:p>
            <a:r>
              <a:rPr lang="en-US" sz="2400" dirty="0"/>
              <a:t>2.</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5410200" y="5361994"/>
            <a:ext cx="457200" cy="380999"/>
          </a:xfrm>
        </p:spPr>
        <p:txBody>
          <a:bodyPr/>
          <a:lstStyle/>
          <a:p>
            <a:r>
              <a:rPr lang="en-US" altLang="en-US" sz="2400" dirty="0"/>
              <a:t>3.</a:t>
            </a:r>
            <a:endParaRPr lang="en-US" sz="2400"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088242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(2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3124200"/>
          </a:xfrm>
        </p:spPr>
        <p:txBody>
          <a:bodyPr/>
          <a:lstStyle/>
          <a:p>
            <a:r>
              <a:rPr lang="en-US" sz="2400" dirty="0"/>
              <a:t>Identify the term most directly associated with each statement.</a:t>
            </a:r>
          </a:p>
          <a:p>
            <a:pPr marL="402336" indent="-402336">
              <a:buClr>
                <a:schemeClr val="accent2"/>
              </a:buClr>
              <a:buFont typeface="+mj-lt"/>
              <a:buAutoNum type="arabicPeriod"/>
            </a:pPr>
            <a:r>
              <a:rPr lang="en-US" sz="2400" dirty="0"/>
              <a:t>The allocation of the cost of a natural resource to expense in a rational and systematic manner.</a:t>
            </a:r>
          </a:p>
          <a:p>
            <a:pPr marL="402336" indent="-402336">
              <a:buClr>
                <a:schemeClr val="accent2"/>
              </a:buClr>
              <a:buFont typeface="+mj-lt"/>
              <a:buAutoNum type="arabicPeriod"/>
            </a:pPr>
            <a:r>
              <a:rPr lang="en-US" sz="2400" dirty="0"/>
              <a:t>Rights, privileges, and competitive advantages that result from the ownership of long-lived assets that do not possess physical substance.</a:t>
            </a:r>
          </a:p>
          <a:p>
            <a:pPr marL="402336" indent="-402336">
              <a:buClr>
                <a:schemeClr val="accent2"/>
              </a:buClr>
              <a:buFont typeface="+mj-lt"/>
              <a:buAutoNum type="arabicPeriod"/>
            </a:pPr>
            <a:r>
              <a:rPr lang="en-US" sz="2400" dirty="0"/>
              <a:t>An exclusive right granted by the federal government to reproduce and sell an artistic or published work.</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1752600" cy="365124"/>
          </a:xfrm>
        </p:spPr>
        <p:txBody>
          <a:bodyPr/>
          <a:lstStyle/>
          <a:p>
            <a:r>
              <a:rPr lang="en-US" altLang="en-US" sz="2400" dirty="0"/>
              <a:t>1. Depletion</a:t>
            </a:r>
            <a:endParaRPr lang="en-US" sz="2400"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438400" y="5377869"/>
            <a:ext cx="2590800" cy="365124"/>
          </a:xfrm>
        </p:spPr>
        <p:txBody>
          <a:bodyPr/>
          <a:lstStyle/>
          <a:p>
            <a:r>
              <a:rPr lang="en-US" sz="2400" dirty="0"/>
              <a:t>2. Intangible assets</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5410200" y="5361994"/>
            <a:ext cx="1828800" cy="380999"/>
          </a:xfrm>
        </p:spPr>
        <p:txBody>
          <a:bodyPr/>
          <a:lstStyle/>
          <a:p>
            <a:r>
              <a:rPr lang="en-US" altLang="en-US" sz="2400" dirty="0"/>
              <a:t>3. </a:t>
            </a:r>
            <a:r>
              <a:rPr lang="en-US" sz="2400" dirty="0"/>
              <a:t>Copyrights</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790050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(3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2362200"/>
          </a:xfrm>
        </p:spPr>
        <p:txBody>
          <a:bodyPr/>
          <a:lstStyle/>
          <a:p>
            <a:r>
              <a:rPr lang="en-US" sz="2400" dirty="0"/>
              <a:t>Identify the term most directly associated with each statement.</a:t>
            </a:r>
          </a:p>
          <a:p>
            <a:pPr marL="402336" indent="-402336">
              <a:buClr>
                <a:schemeClr val="accent2"/>
              </a:buClr>
              <a:buFont typeface="+mj-lt"/>
              <a:buAutoNum type="arabicPeriod" startAt="4"/>
            </a:pPr>
            <a:r>
              <a:rPr lang="en-US" sz="2400" dirty="0"/>
              <a:t>A right to sell certain products or services or to use certain trademarks or trade names within a designated geographic area.</a:t>
            </a:r>
          </a:p>
          <a:p>
            <a:pPr marL="402336" indent="-402336">
              <a:buClr>
                <a:schemeClr val="accent2"/>
              </a:buClr>
              <a:buFont typeface="+mj-lt"/>
              <a:buAutoNum type="arabicPeriod" startAt="4"/>
            </a:pPr>
            <a:r>
              <a:rPr lang="en-US" sz="2400" dirty="0"/>
              <a:t>Costs incurred by a company that often lead to patents or new products. These costs must be expensed as incurred.</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457200" cy="365124"/>
          </a:xfrm>
        </p:spPr>
        <p:txBody>
          <a:bodyPr/>
          <a:lstStyle/>
          <a:p>
            <a:r>
              <a:rPr lang="en-US" altLang="en-US" sz="2400" dirty="0"/>
              <a:t>4.</a:t>
            </a:r>
            <a:endParaRPr lang="en-US" sz="2400"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514600" y="5377869"/>
            <a:ext cx="514350" cy="365124"/>
          </a:xfrm>
        </p:spPr>
        <p:txBody>
          <a:bodyPr/>
          <a:lstStyle/>
          <a:p>
            <a:r>
              <a:rPr lang="en-US" sz="2400" dirty="0"/>
              <a:t>5.</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568382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761999"/>
          </a:xfrm>
        </p:spPr>
        <p:txBody>
          <a:bodyPr>
            <a:normAutofit/>
          </a:bodyPr>
          <a:lstStyle/>
          <a:p>
            <a:r>
              <a:rPr lang="en-US" b="1" dirty="0">
                <a:ea typeface="Source Sans Pro" charset="0"/>
              </a:rPr>
              <a:t>Do It! 4: </a:t>
            </a:r>
            <a:r>
              <a:rPr lang="en-US" b="1" dirty="0">
                <a:solidFill>
                  <a:srgbClr val="196E78"/>
                </a:solidFill>
                <a:ea typeface="Source Sans Pro" charset="0"/>
              </a:rPr>
              <a:t>Classification Concepts </a:t>
            </a:r>
            <a:r>
              <a:rPr lang="en-US" sz="2400" dirty="0">
                <a:solidFill>
                  <a:srgbClr val="196E78"/>
                </a:solidFill>
                <a:ea typeface="Source Sans Pro" charset="0"/>
              </a:rPr>
              <a:t>(4 of 4)</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2362200"/>
          </a:xfrm>
        </p:spPr>
        <p:txBody>
          <a:bodyPr/>
          <a:lstStyle/>
          <a:p>
            <a:r>
              <a:rPr lang="en-US" sz="2400" dirty="0"/>
              <a:t>Identify the term most directly associated with each statement.</a:t>
            </a:r>
          </a:p>
          <a:p>
            <a:pPr marL="402336" indent="-402336">
              <a:buClr>
                <a:schemeClr val="accent2"/>
              </a:buClr>
              <a:buFont typeface="+mj-lt"/>
              <a:buAutoNum type="arabicPeriod" startAt="4"/>
            </a:pPr>
            <a:r>
              <a:rPr lang="en-US" sz="2400" dirty="0"/>
              <a:t>A right to sell certain products or services or to use certain trademarks or trade names within a designated geographic area.</a:t>
            </a:r>
          </a:p>
          <a:p>
            <a:pPr marL="402336" indent="-402336">
              <a:buClr>
                <a:schemeClr val="accent2"/>
              </a:buClr>
              <a:buFont typeface="+mj-lt"/>
              <a:buAutoNum type="arabicPeriod" startAt="4"/>
            </a:pPr>
            <a:r>
              <a:rPr lang="en-US" sz="2400" dirty="0"/>
              <a:t>Costs incurred by a company that often lead to patents or new products. These costs must be expensed as incurred.</a:t>
            </a:r>
            <a:endParaRPr lang="en-US" altLang="en-US" sz="2400" b="1"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304800" y="5361993"/>
            <a:ext cx="1828800" cy="365124"/>
          </a:xfrm>
        </p:spPr>
        <p:txBody>
          <a:bodyPr/>
          <a:lstStyle/>
          <a:p>
            <a:r>
              <a:rPr lang="en-US" altLang="en-US" sz="2400" dirty="0"/>
              <a:t>4. </a:t>
            </a:r>
            <a:r>
              <a:rPr lang="en-US" sz="2400" dirty="0"/>
              <a:t>Franchises</a:t>
            </a:r>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514600" y="5377869"/>
            <a:ext cx="4572000" cy="365124"/>
          </a:xfrm>
        </p:spPr>
        <p:txBody>
          <a:bodyPr/>
          <a:lstStyle/>
          <a:p>
            <a:r>
              <a:rPr lang="en-US" sz="2400" dirty="0"/>
              <a:t>5. Research and development costs</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258826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7D9-B270-435E-B03C-8C79EB09DC57}"/>
              </a:ext>
            </a:extLst>
          </p:cNvPr>
          <p:cNvSpPr>
            <a:spLocks noGrp="1"/>
          </p:cNvSpPr>
          <p:nvPr>
            <p:ph type="title"/>
          </p:nvPr>
        </p:nvSpPr>
        <p:spPr>
          <a:xfrm>
            <a:off x="304800" y="762000"/>
            <a:ext cx="7924800" cy="1142999"/>
          </a:xfrm>
        </p:spPr>
        <p:txBody>
          <a:bodyPr>
            <a:normAutofit fontScale="90000"/>
          </a:bodyPr>
          <a:lstStyle/>
          <a:p>
            <a:r>
              <a:rPr lang="en-US" sz="4400" b="1" dirty="0"/>
              <a:t>Statement Presentation and Analysis </a:t>
            </a:r>
            <a:r>
              <a:rPr lang="en-US" sz="2700" dirty="0"/>
              <a:t>(1 of 2)</a:t>
            </a:r>
          </a:p>
        </p:txBody>
      </p:sp>
      <p:sp>
        <p:nvSpPr>
          <p:cNvPr id="3" name="Content Placeholder 2">
            <a:extLst>
              <a:ext uri="{FF2B5EF4-FFF2-40B4-BE49-F238E27FC236}">
                <a16:creationId xmlns:a16="http://schemas.microsoft.com/office/drawing/2014/main" id="{54E8E5CC-58E0-49EC-BD76-BBE0F5442AA2}"/>
              </a:ext>
            </a:extLst>
          </p:cNvPr>
          <p:cNvSpPr>
            <a:spLocks noGrp="1"/>
          </p:cNvSpPr>
          <p:nvPr>
            <p:ph sz="quarter" idx="16"/>
          </p:nvPr>
        </p:nvSpPr>
        <p:spPr>
          <a:xfrm>
            <a:off x="304800" y="2057400"/>
            <a:ext cx="8534400" cy="2438400"/>
          </a:xfrm>
        </p:spPr>
        <p:txBody>
          <a:bodyPr/>
          <a:lstStyle/>
          <a:p>
            <a:r>
              <a:rPr lang="en-US" altLang="en-US" sz="3200" b="1" dirty="0"/>
              <a:t>Presentation</a:t>
            </a:r>
            <a:endParaRPr lang="en-US" altLang="en-US" sz="3200" dirty="0"/>
          </a:p>
          <a:p>
            <a:pPr marL="292608" indent="-292608">
              <a:buClr>
                <a:srgbClr val="990000"/>
              </a:buClr>
              <a:buFont typeface="Arial" panose="020B0604020202020204" pitchFamily="34" charset="0"/>
              <a:buChar char="•"/>
            </a:pPr>
            <a:r>
              <a:rPr lang="en-US" altLang="en-US" dirty="0"/>
              <a:t>Usually, companies combine plant assets and natural resources under “Property, plant, and equipment” in the balance sheet</a:t>
            </a:r>
          </a:p>
          <a:p>
            <a:pPr marL="292608" indent="-292608">
              <a:buClr>
                <a:srgbClr val="990000"/>
              </a:buClr>
              <a:buFont typeface="Arial" panose="020B0604020202020204" pitchFamily="34" charset="0"/>
              <a:buChar char="•"/>
            </a:pPr>
            <a:r>
              <a:rPr lang="en-US" altLang="en-US" dirty="0"/>
              <a:t>Intangible assets are shown separately</a:t>
            </a:r>
          </a:p>
        </p:txBody>
      </p:sp>
      <p:sp>
        <p:nvSpPr>
          <p:cNvPr id="4" name="Slide Number Placeholder 3">
            <a:extLst>
              <a:ext uri="{FF2B5EF4-FFF2-40B4-BE49-F238E27FC236}">
                <a16:creationId xmlns:a16="http://schemas.microsoft.com/office/drawing/2014/main" id="{B72143EB-7513-4B45-87BB-669F4211B033}"/>
              </a:ext>
            </a:extLst>
          </p:cNvPr>
          <p:cNvSpPr>
            <a:spLocks noGrp="1"/>
          </p:cNvSpPr>
          <p:nvPr>
            <p:ph type="sldNum" sz="quarter" idx="10"/>
          </p:nvPr>
        </p:nvSpPr>
        <p:spPr/>
        <p:txBody>
          <a:bodyPr/>
          <a:lstStyle/>
          <a:p>
            <a:fld id="{67B19427-F580-D146-B60E-4CADEE75497F}" type="slidenum">
              <a:rPr lang="en-US" smtClean="0"/>
              <a:pPr/>
              <a:t>66</a:t>
            </a:fld>
            <a:endParaRPr lang="en-US" dirty="0"/>
          </a:p>
        </p:txBody>
      </p:sp>
      <p:sp>
        <p:nvSpPr>
          <p:cNvPr id="5" name="Footer Placeholder 4">
            <a:extLst>
              <a:ext uri="{FF2B5EF4-FFF2-40B4-BE49-F238E27FC236}">
                <a16:creationId xmlns:a16="http://schemas.microsoft.com/office/drawing/2014/main" id="{6AB1FAFB-FBD1-4488-98AF-2731F96D8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50268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7D9-B270-435E-B03C-8C79EB09DC57}"/>
              </a:ext>
            </a:extLst>
          </p:cNvPr>
          <p:cNvSpPr>
            <a:spLocks noGrp="1"/>
          </p:cNvSpPr>
          <p:nvPr>
            <p:ph type="title"/>
          </p:nvPr>
        </p:nvSpPr>
        <p:spPr>
          <a:xfrm>
            <a:off x="304800" y="762001"/>
            <a:ext cx="7924800" cy="1198332"/>
          </a:xfrm>
        </p:spPr>
        <p:txBody>
          <a:bodyPr>
            <a:normAutofit fontScale="90000"/>
          </a:bodyPr>
          <a:lstStyle/>
          <a:p>
            <a:r>
              <a:rPr lang="en-US" sz="4400" b="1" dirty="0"/>
              <a:t>Statement Presentation and Analysis </a:t>
            </a:r>
            <a:r>
              <a:rPr lang="en-US" sz="2700" dirty="0"/>
              <a:t>(2 of 2)</a:t>
            </a:r>
          </a:p>
        </p:txBody>
      </p:sp>
      <p:pic>
        <p:nvPicPr>
          <p:cNvPr id="12" name="Content Placeholder 11" descr="An illustration displays a balance sheet. The statement displays a three-line heading that contains the name of the company, Artex Company; and type of statement, balance sheet, partial, in thousands. The balance sheet contains four columns: the parameters and three numeric columns. The statement is divided into three sections, current assets; property, plant, and equipment; and intangible assets. The current assets includes the following entries in the second numeric column: cash of $430; accounts receivable of 100; and inventory of 910. The total current assets is $1440 displayed in the third numeric column. The entries under the property, plant, and equipment as follows: Gold mine of $530 is displayed in the first numeric column. After subtracting accumulated depletion of 210 displayed in the first numeric column, the balance of 320 is displayed in the second numeric column. The last of 600 is displayed in second numeric column. The buildings amount to 7,600 displayed in first numeric column. After subtracting accumulated depreciation buildings of 500, the balance is 7,100 displayed in the second numeric column. The equipment is of 3,870 displayed in the first numeric column. After subtracting accumulated depreciation equipment of 620 displayed in the first numeric column, the balance is 3,250 displayed in the second numeric column. The total property, plant, and equipment is 11,270 displayed in the third numeric column. The entries under the section intangible assets are displayed in the second numeric column as follows: patents of 440; trademarks of 180; and goodwill of 900. The total intangible assets amount to 1,520 displayed in the third numeric column of goodwill. The total assets, $14,230 double underlined, displayed in the third numeric column.">
            <a:extLst>
              <a:ext uri="{FF2B5EF4-FFF2-40B4-BE49-F238E27FC236}">
                <a16:creationId xmlns:a16="http://schemas.microsoft.com/office/drawing/2014/main" id="{740491A1-636C-4E8E-BF31-D60CE4B22DFE}"/>
              </a:ext>
            </a:extLst>
          </p:cNvPr>
          <p:cNvPicPr>
            <a:picLocks noGrp="1" noChangeAspect="1"/>
          </p:cNvPicPr>
          <p:nvPr>
            <p:ph sz="quarter" idx="16"/>
          </p:nvPr>
        </p:nvPicPr>
        <p:blipFill>
          <a:blip r:embed="rId2"/>
          <a:stretch>
            <a:fillRect/>
          </a:stretch>
        </p:blipFill>
        <p:spPr>
          <a:xfrm>
            <a:off x="1905000" y="2033876"/>
            <a:ext cx="5086350" cy="4181475"/>
          </a:xfrm>
          <a:prstGeom prst="rect">
            <a:avLst/>
          </a:prstGeom>
        </p:spPr>
      </p:pic>
      <p:sp>
        <p:nvSpPr>
          <p:cNvPr id="4" name="Slide Number Placeholder 3">
            <a:extLst>
              <a:ext uri="{FF2B5EF4-FFF2-40B4-BE49-F238E27FC236}">
                <a16:creationId xmlns:a16="http://schemas.microsoft.com/office/drawing/2014/main" id="{B72143EB-7513-4B45-87BB-669F4211B033}"/>
              </a:ext>
            </a:extLst>
          </p:cNvPr>
          <p:cNvSpPr>
            <a:spLocks noGrp="1"/>
          </p:cNvSpPr>
          <p:nvPr>
            <p:ph type="sldNum" sz="quarter" idx="10"/>
          </p:nvPr>
        </p:nvSpPr>
        <p:spPr/>
        <p:txBody>
          <a:bodyPr/>
          <a:lstStyle/>
          <a:p>
            <a:fld id="{67B19427-F580-D146-B60E-4CADEE75497F}" type="slidenum">
              <a:rPr lang="en-US" smtClean="0"/>
              <a:pPr/>
              <a:t>67</a:t>
            </a:fld>
            <a:endParaRPr lang="en-US" dirty="0"/>
          </a:p>
        </p:txBody>
      </p:sp>
      <p:sp>
        <p:nvSpPr>
          <p:cNvPr id="5" name="Footer Placeholder 4">
            <a:extLst>
              <a:ext uri="{FF2B5EF4-FFF2-40B4-BE49-F238E27FC236}">
                <a16:creationId xmlns:a16="http://schemas.microsoft.com/office/drawing/2014/main" id="{6AB1FAFB-FBD1-4488-98AF-2731F96D8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16378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0430-6597-4409-AA90-FDFB6AB37047}"/>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Analysis</a:t>
            </a:r>
            <a:endParaRPr lang="en-US" dirty="0"/>
          </a:p>
        </p:txBody>
      </p:sp>
      <p:sp>
        <p:nvSpPr>
          <p:cNvPr id="3" name="Content Placeholder 2">
            <a:extLst>
              <a:ext uri="{FF2B5EF4-FFF2-40B4-BE49-F238E27FC236}">
                <a16:creationId xmlns:a16="http://schemas.microsoft.com/office/drawing/2014/main" id="{E256EDED-09E5-4DF2-A7CE-F67AE59B587B}"/>
              </a:ext>
            </a:extLst>
          </p:cNvPr>
          <p:cNvSpPr>
            <a:spLocks noGrp="1"/>
          </p:cNvSpPr>
          <p:nvPr>
            <p:ph sz="quarter" idx="16"/>
          </p:nvPr>
        </p:nvSpPr>
        <p:spPr>
          <a:xfrm>
            <a:off x="304800" y="1828800"/>
            <a:ext cx="8534400" cy="1066800"/>
          </a:xfrm>
        </p:spPr>
        <p:txBody>
          <a:bodyPr/>
          <a:lstStyle/>
          <a:p>
            <a:r>
              <a:rPr lang="en-US" sz="2400" b="1" dirty="0"/>
              <a:t>Illustration: </a:t>
            </a:r>
            <a:r>
              <a:rPr lang="en-US" sz="2400" dirty="0"/>
              <a:t>P&amp;G’s net sales for 2015 were $76,279 million. Its total ending assets were $129,495 million, and beginning assets were $144,266 million.</a:t>
            </a:r>
          </a:p>
        </p:txBody>
      </p:sp>
      <p:graphicFrame>
        <p:nvGraphicFramePr>
          <p:cNvPr id="9" name="Content Placeholder 8" descr="Table is accessible to screenreaders">
            <a:extLst>
              <a:ext uri="{FF2B5EF4-FFF2-40B4-BE49-F238E27FC236}">
                <a16:creationId xmlns:a16="http://schemas.microsoft.com/office/drawing/2014/main" id="{FD9E86B0-DC50-4242-92A1-C805502639B7}"/>
              </a:ext>
            </a:extLst>
          </p:cNvPr>
          <p:cNvGraphicFramePr>
            <a:graphicFrameLocks noGrp="1"/>
          </p:cNvGraphicFramePr>
          <p:nvPr>
            <p:ph sz="quarter" idx="17"/>
            <p:extLst>
              <p:ext uri="{D42A27DB-BD31-4B8C-83A1-F6EECF244321}">
                <p14:modId xmlns:p14="http://schemas.microsoft.com/office/powerpoint/2010/main" val="1378771832"/>
              </p:ext>
            </p:extLst>
          </p:nvPr>
        </p:nvGraphicFramePr>
        <p:xfrm>
          <a:off x="533400" y="3189827"/>
          <a:ext cx="8305800" cy="160594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818386813"/>
                    </a:ext>
                  </a:extLst>
                </a:gridCol>
                <a:gridCol w="609600">
                  <a:extLst>
                    <a:ext uri="{9D8B030D-6E8A-4147-A177-3AD203B41FA5}">
                      <a16:colId xmlns:a16="http://schemas.microsoft.com/office/drawing/2014/main" val="3433027289"/>
                    </a:ext>
                  </a:extLst>
                </a:gridCol>
                <a:gridCol w="3429000">
                  <a:extLst>
                    <a:ext uri="{9D8B030D-6E8A-4147-A177-3AD203B41FA5}">
                      <a16:colId xmlns:a16="http://schemas.microsoft.com/office/drawing/2014/main" val="1459007915"/>
                    </a:ext>
                  </a:extLst>
                </a:gridCol>
                <a:gridCol w="381000">
                  <a:extLst>
                    <a:ext uri="{9D8B030D-6E8A-4147-A177-3AD203B41FA5}">
                      <a16:colId xmlns:a16="http://schemas.microsoft.com/office/drawing/2014/main" val="2760701271"/>
                    </a:ext>
                  </a:extLst>
                </a:gridCol>
                <a:gridCol w="2133600">
                  <a:extLst>
                    <a:ext uri="{9D8B030D-6E8A-4147-A177-3AD203B41FA5}">
                      <a16:colId xmlns:a16="http://schemas.microsoft.com/office/drawing/2014/main" val="2447564095"/>
                    </a:ext>
                  </a:extLst>
                </a:gridCol>
              </a:tblGrid>
              <a:tr h="382588">
                <a:tc>
                  <a:txBody>
                    <a:bodyPr/>
                    <a:lstStyle/>
                    <a:p>
                      <a:pPr algn="ctr" fontAlgn="b"/>
                      <a:r>
                        <a:rPr lang="en-US" sz="2600" b="1" u="none" strike="noStrike" dirty="0">
                          <a:solidFill>
                            <a:schemeClr val="tx1"/>
                          </a:solidFill>
                          <a:effectLst/>
                        </a:rPr>
                        <a:t>Net Sales</a:t>
                      </a:r>
                      <a:endParaRPr lang="en-US" sz="2600" b="1"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Average Total Assets</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rgbClr val="990000"/>
                          </a:solidFill>
                          <a:effectLst/>
                        </a:rPr>
                        <a:t>Asset Turnover</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515850818"/>
                  </a:ext>
                </a:extLst>
              </a:tr>
              <a:tr h="1026828">
                <a:tc>
                  <a:txBody>
                    <a:bodyPr/>
                    <a:lstStyle/>
                    <a:p>
                      <a:pPr algn="ctr" fontAlgn="ctr"/>
                      <a:r>
                        <a:rPr lang="en-US" sz="2600" u="none" strike="noStrike" dirty="0">
                          <a:effectLst/>
                        </a:rPr>
                        <a:t>$76,279 </a:t>
                      </a:r>
                      <a:endParaRPr lang="en-US" sz="2600" b="0" i="0" u="none" strike="noStrike" dirty="0">
                        <a:solidFill>
                          <a:srgbClr val="000000"/>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b="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b="1" u="none" strike="noStrike" dirty="0">
                          <a:solidFill>
                            <a:srgbClr val="990000"/>
                          </a:solidFill>
                          <a:effectLst/>
                        </a:rPr>
                        <a:t>.56 Times</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12504176"/>
                  </a:ext>
                </a:extLst>
              </a:tr>
            </a:tbl>
          </a:graphicData>
        </a:graphic>
      </p:graphicFrame>
      <p:sp>
        <p:nvSpPr>
          <p:cNvPr id="5" name="Content Placeholder 4">
            <a:extLst>
              <a:ext uri="{FF2B5EF4-FFF2-40B4-BE49-F238E27FC236}">
                <a16:creationId xmlns:a16="http://schemas.microsoft.com/office/drawing/2014/main" id="{3F27C91C-C5C2-4789-98C0-7EBDB2C13F52}"/>
              </a:ext>
            </a:extLst>
          </p:cNvPr>
          <p:cNvSpPr>
            <a:spLocks noGrp="1"/>
          </p:cNvSpPr>
          <p:nvPr>
            <p:ph sz="quarter" idx="18"/>
          </p:nvPr>
        </p:nvSpPr>
        <p:spPr>
          <a:xfrm>
            <a:off x="313267" y="5095893"/>
            <a:ext cx="8534400" cy="1023257"/>
          </a:xfrm>
        </p:spPr>
        <p:txBody>
          <a:bodyPr/>
          <a:lstStyle/>
          <a:p>
            <a:r>
              <a:rPr lang="en-US" altLang="en-US" sz="2400" dirty="0"/>
              <a:t>Each dollar invested in assets produced $0.56 in sales. If a company is using its assets efficiently, each dollar of assets will create a high amount of sales.</a:t>
            </a:r>
            <a:endParaRPr lang="en-US" sz="2400" dirty="0"/>
          </a:p>
        </p:txBody>
      </p:sp>
      <p:graphicFrame>
        <p:nvGraphicFramePr>
          <p:cNvPr id="13" name="Content Placeholder 12" descr="$144,266 + $129,495 divided by 2">
            <a:extLst>
              <a:ext uri="{FF2B5EF4-FFF2-40B4-BE49-F238E27FC236}">
                <a16:creationId xmlns:a16="http://schemas.microsoft.com/office/drawing/2014/main" id="{1361FBB9-6E03-447D-9D37-7E7874D8B55E}"/>
              </a:ext>
            </a:extLst>
          </p:cNvPr>
          <p:cNvGraphicFramePr>
            <a:graphicFrameLocks noGrp="1" noChangeAspect="1"/>
          </p:cNvGraphicFramePr>
          <p:nvPr>
            <p:ph sz="quarter" idx="19"/>
            <p:extLst>
              <p:ext uri="{D42A27DB-BD31-4B8C-83A1-F6EECF244321}">
                <p14:modId xmlns:p14="http://schemas.microsoft.com/office/powerpoint/2010/main" val="3983672729"/>
              </p:ext>
            </p:extLst>
          </p:nvPr>
        </p:nvGraphicFramePr>
        <p:xfrm>
          <a:off x="3124200" y="3966038"/>
          <a:ext cx="2847975" cy="765175"/>
        </p:xfrm>
        <a:graphic>
          <a:graphicData uri="http://schemas.openxmlformats.org/presentationml/2006/ole">
            <mc:AlternateContent xmlns:mc="http://schemas.openxmlformats.org/markup-compatibility/2006">
              <mc:Choice xmlns:v="urn:schemas-microsoft-com:vml" Requires="v">
                <p:oleObj spid="_x0000_s10385" name="Equation" r:id="rId3" imgW="2882880" imgH="774360" progId="Equation.DSMT4">
                  <p:embed/>
                </p:oleObj>
              </mc:Choice>
              <mc:Fallback>
                <p:oleObj name="Equation" r:id="rId3" imgW="2882880" imgH="774360" progId="Equation.DSMT4">
                  <p:embed/>
                  <p:pic>
                    <p:nvPicPr>
                      <p:cNvPr id="13" name="Content Placeholder 12" descr="Image description is in table cell">
                        <a:extLst>
                          <a:ext uri="{FF2B5EF4-FFF2-40B4-BE49-F238E27FC236}">
                            <a16:creationId xmlns:a16="http://schemas.microsoft.com/office/drawing/2014/main" id="{1361FBB9-6E03-447D-9D37-7E7874D8B55E}"/>
                          </a:ext>
                        </a:extLst>
                      </p:cNvPr>
                      <p:cNvPicPr/>
                      <p:nvPr/>
                    </p:nvPicPr>
                    <p:blipFill>
                      <a:blip r:embed="rId4"/>
                      <a:stretch>
                        <a:fillRect/>
                      </a:stretch>
                    </p:blipFill>
                    <p:spPr>
                      <a:xfrm>
                        <a:off x="3124200" y="3966038"/>
                        <a:ext cx="2847975" cy="765175"/>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1B7DEC89-A2BE-48D4-98DB-97CCD5B6A157}"/>
              </a:ext>
            </a:extLst>
          </p:cNvPr>
          <p:cNvSpPr>
            <a:spLocks noGrp="1"/>
          </p:cNvSpPr>
          <p:nvPr>
            <p:ph type="sldNum" sz="quarter" idx="10"/>
          </p:nvPr>
        </p:nvSpPr>
        <p:spPr/>
        <p:txBody>
          <a:bodyPr/>
          <a:lstStyle/>
          <a:p>
            <a:fld id="{67B19427-F580-D146-B60E-4CADEE75497F}" type="slidenum">
              <a:rPr lang="en-US" smtClean="0"/>
              <a:pPr/>
              <a:t>68</a:t>
            </a:fld>
            <a:endParaRPr lang="en-US" dirty="0"/>
          </a:p>
        </p:txBody>
      </p:sp>
      <p:sp>
        <p:nvSpPr>
          <p:cNvPr id="7" name="Footer Placeholder 6">
            <a:extLst>
              <a:ext uri="{FF2B5EF4-FFF2-40B4-BE49-F238E27FC236}">
                <a16:creationId xmlns:a16="http://schemas.microsoft.com/office/drawing/2014/main" id="{BA817180-F0C7-428F-9498-1B75207199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67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0430-6597-4409-AA90-FDFB6AB37047}"/>
              </a:ext>
            </a:extLst>
          </p:cNvPr>
          <p:cNvSpPr>
            <a:spLocks noGrp="1"/>
          </p:cNvSpPr>
          <p:nvPr>
            <p:ph type="title"/>
          </p:nvPr>
        </p:nvSpPr>
        <p:spPr>
          <a:xfrm>
            <a:off x="304800" y="762001"/>
            <a:ext cx="8534400" cy="796724"/>
          </a:xfrm>
        </p:spPr>
        <p:txBody>
          <a:bodyPr/>
          <a:lstStyle/>
          <a:p>
            <a:r>
              <a:rPr lang="en-US" b="1" dirty="0">
                <a:ea typeface="Source Sans Pro" charset="0"/>
              </a:rPr>
              <a:t>Do It! 5: </a:t>
            </a:r>
            <a:r>
              <a:rPr lang="en-US" b="1" dirty="0">
                <a:solidFill>
                  <a:srgbClr val="196E78"/>
                </a:solidFill>
                <a:ea typeface="Source Sans Pro" charset="0"/>
              </a:rPr>
              <a:t>Asset Turnover</a:t>
            </a:r>
            <a:endParaRPr lang="en-US" dirty="0"/>
          </a:p>
        </p:txBody>
      </p:sp>
      <p:sp>
        <p:nvSpPr>
          <p:cNvPr id="3" name="Content Placeholder 2">
            <a:extLst>
              <a:ext uri="{FF2B5EF4-FFF2-40B4-BE49-F238E27FC236}">
                <a16:creationId xmlns:a16="http://schemas.microsoft.com/office/drawing/2014/main" id="{E256EDED-09E5-4DF2-A7CE-F67AE59B587B}"/>
              </a:ext>
            </a:extLst>
          </p:cNvPr>
          <p:cNvSpPr>
            <a:spLocks noGrp="1"/>
          </p:cNvSpPr>
          <p:nvPr>
            <p:ph sz="quarter" idx="16"/>
          </p:nvPr>
        </p:nvSpPr>
        <p:spPr>
          <a:xfrm>
            <a:off x="304800" y="1828800"/>
            <a:ext cx="8686800" cy="2209800"/>
          </a:xfrm>
        </p:spPr>
        <p:txBody>
          <a:bodyPr/>
          <a:lstStyle/>
          <a:p>
            <a:pPr>
              <a:lnSpc>
                <a:spcPct val="100000"/>
              </a:lnSpc>
              <a:buClr>
                <a:srgbClr val="800000"/>
              </a:buClr>
              <a:buSzPct val="85000"/>
            </a:pPr>
            <a:r>
              <a:rPr lang="en-US" sz="2600" dirty="0"/>
              <a:t>Paramour Company reported net income of $180,000, net sales of $420,000, and had total assets of $460,000 on January 1, 2020, and total assets on December 31, 2020, of $540,000 billion. Determine Paramour’s asset turnover for 2020.</a:t>
            </a:r>
          </a:p>
          <a:p>
            <a:pPr>
              <a:lnSpc>
                <a:spcPct val="100000"/>
              </a:lnSpc>
              <a:buClr>
                <a:srgbClr val="800000"/>
              </a:buClr>
              <a:buSzPct val="85000"/>
            </a:pPr>
            <a:r>
              <a:rPr lang="en-US" sz="2600" b="1" dirty="0"/>
              <a:t>Solution</a:t>
            </a:r>
          </a:p>
        </p:txBody>
      </p:sp>
      <p:graphicFrame>
        <p:nvGraphicFramePr>
          <p:cNvPr id="9" name="Content Placeholder 8" descr="Table is accessible to screenreaders">
            <a:extLst>
              <a:ext uri="{FF2B5EF4-FFF2-40B4-BE49-F238E27FC236}">
                <a16:creationId xmlns:a16="http://schemas.microsoft.com/office/drawing/2014/main" id="{FD9E86B0-DC50-4242-92A1-C805502639B7}"/>
              </a:ext>
            </a:extLst>
          </p:cNvPr>
          <p:cNvGraphicFramePr>
            <a:graphicFrameLocks noGrp="1"/>
          </p:cNvGraphicFramePr>
          <p:nvPr>
            <p:ph sz="quarter" idx="17"/>
            <p:extLst>
              <p:ext uri="{D42A27DB-BD31-4B8C-83A1-F6EECF244321}">
                <p14:modId xmlns:p14="http://schemas.microsoft.com/office/powerpoint/2010/main" val="617650992"/>
              </p:ext>
            </p:extLst>
          </p:nvPr>
        </p:nvGraphicFramePr>
        <p:xfrm>
          <a:off x="533400" y="4308675"/>
          <a:ext cx="8305800" cy="160594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818386813"/>
                    </a:ext>
                  </a:extLst>
                </a:gridCol>
                <a:gridCol w="609600">
                  <a:extLst>
                    <a:ext uri="{9D8B030D-6E8A-4147-A177-3AD203B41FA5}">
                      <a16:colId xmlns:a16="http://schemas.microsoft.com/office/drawing/2014/main" val="3433027289"/>
                    </a:ext>
                  </a:extLst>
                </a:gridCol>
                <a:gridCol w="3429000">
                  <a:extLst>
                    <a:ext uri="{9D8B030D-6E8A-4147-A177-3AD203B41FA5}">
                      <a16:colId xmlns:a16="http://schemas.microsoft.com/office/drawing/2014/main" val="1459007915"/>
                    </a:ext>
                  </a:extLst>
                </a:gridCol>
                <a:gridCol w="381000">
                  <a:extLst>
                    <a:ext uri="{9D8B030D-6E8A-4147-A177-3AD203B41FA5}">
                      <a16:colId xmlns:a16="http://schemas.microsoft.com/office/drawing/2014/main" val="2760701271"/>
                    </a:ext>
                  </a:extLst>
                </a:gridCol>
                <a:gridCol w="2133600">
                  <a:extLst>
                    <a:ext uri="{9D8B030D-6E8A-4147-A177-3AD203B41FA5}">
                      <a16:colId xmlns:a16="http://schemas.microsoft.com/office/drawing/2014/main" val="2447564095"/>
                    </a:ext>
                  </a:extLst>
                </a:gridCol>
              </a:tblGrid>
              <a:tr h="382588">
                <a:tc>
                  <a:txBody>
                    <a:bodyPr/>
                    <a:lstStyle/>
                    <a:p>
                      <a:pPr algn="ctr" fontAlgn="b"/>
                      <a:r>
                        <a:rPr lang="en-US" sz="2600" b="1" u="none" strike="noStrike" dirty="0">
                          <a:solidFill>
                            <a:schemeClr val="tx1"/>
                          </a:solidFill>
                          <a:effectLst/>
                        </a:rPr>
                        <a:t>Net Sales</a:t>
                      </a:r>
                      <a:endParaRPr lang="en-US" sz="2600" b="1"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Average Total Assets</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chemeClr val="tx1"/>
                          </a:solidFill>
                          <a:effectLst/>
                        </a:rPr>
                        <a:t>=</a:t>
                      </a:r>
                      <a:endParaRPr lang="en-US" sz="2600" b="1"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600" b="1" u="none" strike="noStrike" dirty="0">
                          <a:solidFill>
                            <a:srgbClr val="990000"/>
                          </a:solidFill>
                          <a:effectLst/>
                        </a:rPr>
                        <a:t>Asset Turnover</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515850818"/>
                  </a:ext>
                </a:extLst>
              </a:tr>
              <a:tr h="1026828">
                <a:tc>
                  <a:txBody>
                    <a:bodyPr/>
                    <a:lstStyle/>
                    <a:p>
                      <a:pPr algn="ctr" fontAlgn="ctr"/>
                      <a:r>
                        <a:rPr lang="en-US" sz="2600" u="none" strike="noStrike" dirty="0">
                          <a:effectLst/>
                        </a:rPr>
                        <a:t>$420,000</a:t>
                      </a:r>
                      <a:endParaRPr lang="en-US" sz="2600" b="0" i="0" u="none" strike="noStrike" dirty="0">
                        <a:solidFill>
                          <a:srgbClr val="000000"/>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u="none" strike="noStrike" dirty="0">
                          <a:effectLst/>
                        </a:rPr>
                        <a:t>=</a:t>
                      </a:r>
                      <a:endParaRPr lang="en-US" sz="2600" b="0" i="0" u="none" strike="noStrike" dirty="0">
                        <a:solidFill>
                          <a:srgbClr val="000000"/>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600" b="1" u="none" strike="noStrike" dirty="0">
                          <a:solidFill>
                            <a:srgbClr val="990000"/>
                          </a:solidFill>
                          <a:effectLst/>
                        </a:rPr>
                        <a:t>.84 Times</a:t>
                      </a:r>
                      <a:endParaRPr lang="en-US" sz="2600" b="1" i="0" u="none" strike="noStrike" dirty="0">
                        <a:solidFill>
                          <a:srgbClr val="990000"/>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12504176"/>
                  </a:ext>
                </a:extLst>
              </a:tr>
            </a:tbl>
          </a:graphicData>
        </a:graphic>
      </p:graphicFrame>
      <p:graphicFrame>
        <p:nvGraphicFramePr>
          <p:cNvPr id="13" name="Content Placeholder 12" descr="$460,000 + $540,000 divided by 2">
            <a:extLst>
              <a:ext uri="{FF2B5EF4-FFF2-40B4-BE49-F238E27FC236}">
                <a16:creationId xmlns:a16="http://schemas.microsoft.com/office/drawing/2014/main" id="{1361FBB9-6E03-447D-9D37-7E7874D8B55E}"/>
              </a:ext>
            </a:extLst>
          </p:cNvPr>
          <p:cNvGraphicFramePr>
            <a:graphicFrameLocks noGrp="1" noChangeAspect="1"/>
          </p:cNvGraphicFramePr>
          <p:nvPr>
            <p:ph sz="quarter" idx="19"/>
            <p:extLst>
              <p:ext uri="{D42A27DB-BD31-4B8C-83A1-F6EECF244321}">
                <p14:modId xmlns:p14="http://schemas.microsoft.com/office/powerpoint/2010/main" val="1474985456"/>
              </p:ext>
            </p:extLst>
          </p:nvPr>
        </p:nvGraphicFramePr>
        <p:xfrm>
          <a:off x="3203575" y="5074836"/>
          <a:ext cx="2984500" cy="762000"/>
        </p:xfrm>
        <a:graphic>
          <a:graphicData uri="http://schemas.openxmlformats.org/presentationml/2006/ole">
            <mc:AlternateContent xmlns:mc="http://schemas.openxmlformats.org/markup-compatibility/2006">
              <mc:Choice xmlns:v="urn:schemas-microsoft-com:vml" Requires="v">
                <p:oleObj spid="_x0000_s11407" name="Equation" r:id="rId3" imgW="3085920" imgH="787320" progId="Equation.DSMT4">
                  <p:embed/>
                </p:oleObj>
              </mc:Choice>
              <mc:Fallback>
                <p:oleObj name="Equation" r:id="rId3" imgW="3085920" imgH="787320" progId="Equation.DSMT4">
                  <p:embed/>
                  <p:pic>
                    <p:nvPicPr>
                      <p:cNvPr id="13" name="Content Placeholder 12" descr="Image description is in table cell">
                        <a:extLst>
                          <a:ext uri="{FF2B5EF4-FFF2-40B4-BE49-F238E27FC236}">
                            <a16:creationId xmlns:a16="http://schemas.microsoft.com/office/drawing/2014/main" id="{1361FBB9-6E03-447D-9D37-7E7874D8B55E}"/>
                          </a:ext>
                        </a:extLst>
                      </p:cNvPr>
                      <p:cNvPicPr/>
                      <p:nvPr/>
                    </p:nvPicPr>
                    <p:blipFill>
                      <a:blip r:embed="rId4"/>
                      <a:stretch>
                        <a:fillRect/>
                      </a:stretch>
                    </p:blipFill>
                    <p:spPr>
                      <a:xfrm>
                        <a:off x="3203575" y="5074836"/>
                        <a:ext cx="2984500" cy="7620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1B7DEC89-A2BE-48D4-98DB-97CCD5B6A157}"/>
              </a:ext>
            </a:extLst>
          </p:cNvPr>
          <p:cNvSpPr>
            <a:spLocks noGrp="1"/>
          </p:cNvSpPr>
          <p:nvPr>
            <p:ph type="sldNum" sz="quarter" idx="10"/>
          </p:nvPr>
        </p:nvSpPr>
        <p:spPr/>
        <p:txBody>
          <a:bodyPr/>
          <a:lstStyle/>
          <a:p>
            <a:fld id="{67B19427-F580-D146-B60E-4CADEE75497F}" type="slidenum">
              <a:rPr lang="en-US" smtClean="0"/>
              <a:pPr/>
              <a:t>69</a:t>
            </a:fld>
            <a:endParaRPr lang="en-US" dirty="0"/>
          </a:p>
        </p:txBody>
      </p:sp>
      <p:sp>
        <p:nvSpPr>
          <p:cNvPr id="7" name="Footer Placeholder 6">
            <a:extLst>
              <a:ext uri="{FF2B5EF4-FFF2-40B4-BE49-F238E27FC236}">
                <a16:creationId xmlns:a16="http://schemas.microsoft.com/office/drawing/2014/main" id="{BA817180-F0C7-428F-9498-1B75207199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9548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772400" cy="1143000"/>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(2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3124200"/>
          </a:xfrm>
        </p:spPr>
        <p:txBody>
          <a:bodyPr/>
          <a:lstStyle/>
          <a:p>
            <a:r>
              <a:rPr lang="en-US" b="1" dirty="0">
                <a:latin typeface="Calibri" panose="020F0502020204030204" pitchFamily="34" charset="0"/>
              </a:rPr>
              <a:t>Illustration: </a:t>
            </a:r>
            <a:r>
              <a:rPr lang="en-US" dirty="0">
                <a:latin typeface="Calibri" panose="020F0502020204030204" pitchFamily="34" charset="0"/>
              </a:rPr>
              <a:t>Hayes Company acquires real estate at a cash cost of $100,000. The property contains an old warehouse that is razed at a net cost of $6,000 ($7,500 in costs less $1,500 proceeds from salvaged materials). Additional expenditures are the attorney’s fee, $1,000, and the real estate broker’s commission, $8,000. </a:t>
            </a:r>
            <a:r>
              <a:rPr lang="en-US" altLang="en-US" dirty="0">
                <a:latin typeface="Calibri" panose="020F0502020204030204" pitchFamily="34" charset="0"/>
              </a:rPr>
              <a:t>Determine the amount to be reported as the cost of the land.</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78709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0D35-ADF8-4146-8902-16A30F5AC946}"/>
              </a:ext>
            </a:extLst>
          </p:cNvPr>
          <p:cNvSpPr>
            <a:spLocks noGrp="1"/>
          </p:cNvSpPr>
          <p:nvPr>
            <p:ph type="title"/>
          </p:nvPr>
        </p:nvSpPr>
        <p:spPr>
          <a:xfrm>
            <a:off x="304800" y="762001"/>
            <a:ext cx="8686800" cy="685799"/>
          </a:xfrm>
        </p:spPr>
        <p:txBody>
          <a:bodyPr>
            <a:noAutofit/>
          </a:bodyPr>
          <a:lstStyle/>
          <a:p>
            <a:r>
              <a:rPr lang="en-US" b="1" dirty="0">
                <a:latin typeface="Calibri" panose="020F0502020204030204" pitchFamily="34" charset="0"/>
                <a:ea typeface="Source Sans Pro" charset="0"/>
                <a:cs typeface="Calibri" panose="020F0502020204030204" pitchFamily="34" charset="0"/>
              </a:rPr>
              <a:t>Appendix 10A: Exchange of Plant Assets</a:t>
            </a:r>
            <a:endParaRPr lang="en-US" dirty="0"/>
          </a:p>
        </p:txBody>
      </p:sp>
      <p:sp>
        <p:nvSpPr>
          <p:cNvPr id="3" name="Content Placeholder 2">
            <a:extLst>
              <a:ext uri="{FF2B5EF4-FFF2-40B4-BE49-F238E27FC236}">
                <a16:creationId xmlns:a16="http://schemas.microsoft.com/office/drawing/2014/main" id="{F1B56C62-0BBA-4CBE-B2A4-D0902D0F921A}"/>
              </a:ext>
            </a:extLst>
          </p:cNvPr>
          <p:cNvSpPr>
            <a:spLocks noGrp="1"/>
          </p:cNvSpPr>
          <p:nvPr>
            <p:ph sz="quarter" idx="16"/>
          </p:nvPr>
        </p:nvSpPr>
        <p:spPr>
          <a:xfrm>
            <a:off x="304800" y="1600200"/>
            <a:ext cx="8534400" cy="3810000"/>
          </a:xfrm>
        </p:spPr>
        <p:txBody>
          <a:bodyPr/>
          <a:lstStyle/>
          <a:p>
            <a:pPr marL="292608" indent="-292608">
              <a:spcBef>
                <a:spcPts val="2000"/>
              </a:spcBef>
              <a:buClr>
                <a:srgbClr val="990000"/>
              </a:buClr>
              <a:buFont typeface="Arial" panose="020B0604020202020204" pitchFamily="34" charset="0"/>
              <a:buChar char="•"/>
            </a:pPr>
            <a:r>
              <a:rPr lang="en-US" altLang="en-US" dirty="0"/>
              <a:t>Ordinarily, companies record a gain or loss on exchange of plant assets</a:t>
            </a:r>
          </a:p>
          <a:p>
            <a:pPr marL="292608" indent="-292608">
              <a:buClr>
                <a:srgbClr val="990000"/>
              </a:buClr>
              <a:buFont typeface="Arial" panose="020B0604020202020204" pitchFamily="34" charset="0"/>
              <a:buChar char="•"/>
            </a:pPr>
            <a:r>
              <a:rPr lang="en-US" altLang="en-US" dirty="0"/>
              <a:t>Most exchanges have </a:t>
            </a:r>
            <a:r>
              <a:rPr lang="en-US" altLang="en-US" b="1" dirty="0"/>
              <a:t>commercial substance</a:t>
            </a:r>
          </a:p>
          <a:p>
            <a:pPr marL="292608" indent="-292608">
              <a:buClr>
                <a:srgbClr val="990000"/>
              </a:buClr>
              <a:buFont typeface="Arial" panose="020B0604020202020204" pitchFamily="34" charset="0"/>
              <a:buChar char="•"/>
            </a:pPr>
            <a:r>
              <a:rPr lang="en-US" altLang="en-US" b="1" dirty="0"/>
              <a:t>Commercial substance </a:t>
            </a:r>
            <a:r>
              <a:rPr lang="en-US" altLang="en-US" dirty="0"/>
              <a:t>exists if future cash flows change as a result of exchange</a:t>
            </a:r>
          </a:p>
        </p:txBody>
      </p:sp>
      <p:sp>
        <p:nvSpPr>
          <p:cNvPr id="4" name="Slide Number Placeholder 3">
            <a:extLst>
              <a:ext uri="{FF2B5EF4-FFF2-40B4-BE49-F238E27FC236}">
                <a16:creationId xmlns:a16="http://schemas.microsoft.com/office/drawing/2014/main" id="{48C3B690-560C-4871-94F9-6E62E5E1E288}"/>
              </a:ext>
            </a:extLst>
          </p:cNvPr>
          <p:cNvSpPr>
            <a:spLocks noGrp="1"/>
          </p:cNvSpPr>
          <p:nvPr>
            <p:ph type="sldNum" sz="quarter" idx="10"/>
          </p:nvPr>
        </p:nvSpPr>
        <p:spPr/>
        <p:txBody>
          <a:bodyPr/>
          <a:lstStyle/>
          <a:p>
            <a:fld id="{67B19427-F580-D146-B60E-4CADEE75497F}" type="slidenum">
              <a:rPr lang="en-US" smtClean="0"/>
              <a:pPr/>
              <a:t>70</a:t>
            </a:fld>
            <a:endParaRPr lang="en-US" dirty="0"/>
          </a:p>
        </p:txBody>
      </p:sp>
      <p:sp>
        <p:nvSpPr>
          <p:cNvPr id="5" name="Footer Placeholder 4">
            <a:extLst>
              <a:ext uri="{FF2B5EF4-FFF2-40B4-BE49-F238E27FC236}">
                <a16:creationId xmlns:a16="http://schemas.microsoft.com/office/drawing/2014/main" id="{A5EC74D2-EAA6-458C-BDA8-694D6C12405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9288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1F7D-3404-4FE4-AAEB-2F997C09C75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Loss Treatment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BB2D3612-EB09-4687-8F90-415FDB4BC52F}"/>
              </a:ext>
            </a:extLst>
          </p:cNvPr>
          <p:cNvSpPr>
            <a:spLocks noGrp="1"/>
          </p:cNvSpPr>
          <p:nvPr>
            <p:ph sz="quarter" idx="16"/>
          </p:nvPr>
        </p:nvSpPr>
        <p:spPr>
          <a:xfrm>
            <a:off x="304800" y="1828800"/>
            <a:ext cx="8534400" cy="1052196"/>
          </a:xfrm>
        </p:spPr>
        <p:txBody>
          <a:bodyPr/>
          <a:lstStyle/>
          <a:p>
            <a:r>
              <a:rPr lang="en-US" altLang="en-US" sz="2400" b="1" dirty="0"/>
              <a:t>Illustration: </a:t>
            </a:r>
            <a:r>
              <a:rPr lang="en-US" altLang="en-US" sz="2400" dirty="0"/>
              <a:t>Roland Co. exchanged old trucks (cost $64,000 less $22,000 accumulated depreciation) plus cash of $17,000 for a new semi-truck. The old trucks had a fair market value of $26,000.</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665AD679-1A7F-4508-AEF6-3F0F009A7B63}"/>
              </a:ext>
            </a:extLst>
          </p:cNvPr>
          <p:cNvGraphicFramePr>
            <a:graphicFrameLocks noGrp="1"/>
          </p:cNvGraphicFramePr>
          <p:nvPr>
            <p:ph sz="quarter" idx="17"/>
            <p:extLst>
              <p:ext uri="{D42A27DB-BD31-4B8C-83A1-F6EECF244321}">
                <p14:modId xmlns:p14="http://schemas.microsoft.com/office/powerpoint/2010/main" val="1544319405"/>
              </p:ext>
            </p:extLst>
          </p:nvPr>
        </p:nvGraphicFramePr>
        <p:xfrm>
          <a:off x="1143000" y="3046413"/>
          <a:ext cx="6553200" cy="3138591"/>
        </p:xfrm>
        <a:graphic>
          <a:graphicData uri="http://schemas.openxmlformats.org/drawingml/2006/table">
            <a:tbl>
              <a:tblPr firstRow="1" bandRow="1">
                <a:tableStyleId>{2D5ABB26-0587-4C30-8999-92F81FD0307C}</a:tableStyleId>
              </a:tblPr>
              <a:tblGrid>
                <a:gridCol w="5486400">
                  <a:extLst>
                    <a:ext uri="{9D8B030D-6E8A-4147-A177-3AD203B41FA5}">
                      <a16:colId xmlns:a16="http://schemas.microsoft.com/office/drawing/2014/main" val="167032499"/>
                    </a:ext>
                  </a:extLst>
                </a:gridCol>
                <a:gridCol w="1066800">
                  <a:extLst>
                    <a:ext uri="{9D8B030D-6E8A-4147-A177-3AD203B41FA5}">
                      <a16:colId xmlns:a16="http://schemas.microsoft.com/office/drawing/2014/main" val="3877059158"/>
                    </a:ext>
                  </a:extLst>
                </a:gridCol>
              </a:tblGrid>
              <a:tr h="332552">
                <a:tc>
                  <a:txBody>
                    <a:bodyPr/>
                    <a:lstStyle/>
                    <a:p>
                      <a:pPr algn="l" rtl="0" fontAlgn="ctr"/>
                      <a:r>
                        <a:rPr lang="en-US" sz="2400" u="none" strike="noStrike" dirty="0">
                          <a:effectLst/>
                        </a:rPr>
                        <a:t>Cost of used trucks</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$64,000 </a:t>
                      </a:r>
                      <a:endParaRPr lang="en-US" sz="2400" b="0" i="0" u="none" strike="noStrike" dirty="0">
                        <a:solidFill>
                          <a:srgbClr val="000000"/>
                        </a:solidFill>
                        <a:effectLst/>
                        <a:latin typeface="Liberation Sans" panose="020B0604020202020204"/>
                      </a:endParaRPr>
                    </a:p>
                  </a:txBody>
                  <a:tcPr marL="4233" marR="4233" marT="4233" marB="0" anchor="ctr"/>
                </a:tc>
                <a:extLst>
                  <a:ext uri="{0D108BD9-81ED-4DB2-BD59-A6C34878D82A}">
                    <a16:rowId xmlns:a16="http://schemas.microsoft.com/office/drawing/2014/main" val="4160818734"/>
                  </a:ext>
                </a:extLst>
              </a:tr>
              <a:tr h="332552">
                <a:tc>
                  <a:txBody>
                    <a:bodyPr/>
                    <a:lstStyle/>
                    <a:p>
                      <a:pPr algn="l" rtl="0" fontAlgn="ctr"/>
                      <a:r>
                        <a:rPr lang="en-US" sz="2400" u="none" strike="noStrike" dirty="0">
                          <a:effectLst/>
                        </a:rPr>
                        <a:t>Less: Accumulated depreciation</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22,000</a:t>
                      </a:r>
                      <a:endParaRPr lang="en-US" sz="2400" b="0" i="0" u="none" strike="noStrike"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777283"/>
                  </a:ext>
                </a:extLst>
              </a:tr>
              <a:tr h="332552">
                <a:tc>
                  <a:txBody>
                    <a:bodyPr/>
                    <a:lstStyle/>
                    <a:p>
                      <a:pPr algn="l" rtl="0" fontAlgn="ctr"/>
                      <a:r>
                        <a:rPr lang="en-US" sz="2400" u="none" strike="noStrike" dirty="0">
                          <a:effectLst/>
                        </a:rPr>
                        <a:t>Book value</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42,000</a:t>
                      </a:r>
                      <a:endParaRPr lang="en-US" sz="2400" b="0" i="0" u="none" strike="noStrike" dirty="0">
                        <a:solidFill>
                          <a:srgbClr val="000000"/>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0842053"/>
                  </a:ext>
                </a:extLst>
              </a:tr>
              <a:tr h="332552">
                <a:tc>
                  <a:txBody>
                    <a:bodyPr/>
                    <a:lstStyle/>
                    <a:p>
                      <a:pPr algn="l" rtl="0" fontAlgn="ctr"/>
                      <a:r>
                        <a:rPr lang="en-US" sz="2400" u="none" strike="noStrike" dirty="0">
                          <a:effectLst/>
                        </a:rPr>
                        <a:t>Fair market value of used trucks</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26,000</a:t>
                      </a:r>
                      <a:endParaRPr lang="en-US" sz="2400" b="0" i="0" u="none" strike="noStrike"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612306"/>
                  </a:ext>
                </a:extLst>
              </a:tr>
              <a:tr h="332552">
                <a:tc>
                  <a:txBody>
                    <a:bodyPr/>
                    <a:lstStyle/>
                    <a:p>
                      <a:pPr algn="l" rtl="0" fontAlgn="ctr"/>
                      <a:r>
                        <a:rPr lang="en-US" sz="2400" b="1" u="none" strike="noStrike" dirty="0">
                          <a:solidFill>
                            <a:schemeClr val="accent2"/>
                          </a:solidFill>
                          <a:effectLst/>
                        </a:rPr>
                        <a:t>Loss on disposal of plant assets</a:t>
                      </a:r>
                      <a:endParaRPr lang="en-US" sz="2400" b="1" i="0" u="none" strike="noStrike" dirty="0">
                        <a:solidFill>
                          <a:schemeClr val="accent2"/>
                        </a:solidFill>
                        <a:effectLst/>
                        <a:latin typeface="Liberation Sans" panose="020B0604020202020204"/>
                      </a:endParaRPr>
                    </a:p>
                  </a:txBody>
                  <a:tcPr marL="4233" marR="4233" marT="4233" marB="0" anchor="ctr"/>
                </a:tc>
                <a:tc>
                  <a:txBody>
                    <a:bodyPr/>
                    <a:lstStyle/>
                    <a:p>
                      <a:pPr algn="r" rtl="0" fontAlgn="ctr"/>
                      <a:r>
                        <a:rPr lang="en-US" sz="2400" b="1" u="dbl" strike="noStrike" baseline="0" dirty="0">
                          <a:solidFill>
                            <a:schemeClr val="accent2"/>
                          </a:solidFill>
                          <a:effectLst/>
                          <a:uFill>
                            <a:solidFill>
                              <a:schemeClr val="tx1"/>
                            </a:solidFill>
                          </a:uFill>
                        </a:rPr>
                        <a:t>$16,000 </a:t>
                      </a:r>
                      <a:endParaRPr lang="en-US" sz="2400" b="1" i="0" u="dbl" strike="noStrike" baseline="0" dirty="0">
                        <a:solidFill>
                          <a:schemeClr val="accent2"/>
                        </a:solidFill>
                        <a:effectLst/>
                        <a:uFill>
                          <a:solidFill>
                            <a:schemeClr val="tx1"/>
                          </a:solidFill>
                        </a:uFill>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5395793"/>
                  </a:ext>
                </a:extLst>
              </a:tr>
              <a:tr h="493121">
                <a:tc>
                  <a:txBody>
                    <a:bodyPr/>
                    <a:lstStyle/>
                    <a:p>
                      <a:pPr algn="l" rtl="0" fontAlgn="ctr"/>
                      <a:r>
                        <a:rPr lang="en-US" sz="2400" u="none" strike="noStrike" dirty="0">
                          <a:effectLst/>
                        </a:rPr>
                        <a:t>Fair market value of used trucks</a:t>
                      </a:r>
                      <a:endParaRPr lang="en-US" sz="2400" b="0" i="0" u="none" strike="noStrike" dirty="0">
                        <a:solidFill>
                          <a:srgbClr val="000000"/>
                        </a:solidFill>
                        <a:effectLst/>
                        <a:latin typeface="Liberation Sans" panose="020B0604020202020204"/>
                      </a:endParaRPr>
                    </a:p>
                  </a:txBody>
                  <a:tcPr marL="4233" marR="4233" marT="182880" marB="0" anchor="ctr"/>
                </a:tc>
                <a:tc>
                  <a:txBody>
                    <a:bodyPr/>
                    <a:lstStyle/>
                    <a:p>
                      <a:pPr algn="r" rtl="0" fontAlgn="ctr"/>
                      <a:r>
                        <a:rPr lang="en-US" sz="2400" u="none" strike="noStrike" dirty="0">
                          <a:effectLst/>
                        </a:rPr>
                        <a:t>$26,000 </a:t>
                      </a:r>
                      <a:endParaRPr lang="en-US" sz="2400" b="0" i="0" u="none" strike="noStrike" dirty="0">
                        <a:solidFill>
                          <a:srgbClr val="000000"/>
                        </a:solidFill>
                        <a:effectLst/>
                        <a:latin typeface="Liberation Sans" panose="020B0604020202020204"/>
                      </a:endParaRPr>
                    </a:p>
                  </a:txBody>
                  <a:tcPr marL="4233" marR="4233" marT="182880" marB="0" anchor="ctr">
                    <a:lnT w="12700" cap="flat" cmpd="sng" algn="ctr">
                      <a:noFill/>
                      <a:prstDash val="solid"/>
                      <a:round/>
                      <a:headEnd type="none" w="med" len="med"/>
                      <a:tailEnd type="none" w="med" len="med"/>
                    </a:lnT>
                  </a:tcPr>
                </a:tc>
                <a:extLst>
                  <a:ext uri="{0D108BD9-81ED-4DB2-BD59-A6C34878D82A}">
                    <a16:rowId xmlns:a16="http://schemas.microsoft.com/office/drawing/2014/main" val="1298425814"/>
                  </a:ext>
                </a:extLst>
              </a:tr>
              <a:tr h="332552">
                <a:tc>
                  <a:txBody>
                    <a:bodyPr/>
                    <a:lstStyle/>
                    <a:p>
                      <a:pPr algn="l" rtl="0" fontAlgn="ctr"/>
                      <a:r>
                        <a:rPr lang="en-US" sz="2400" u="none" strike="noStrike" dirty="0">
                          <a:effectLst/>
                        </a:rPr>
                        <a:t>Cash paid</a:t>
                      </a:r>
                      <a:endParaRPr lang="en-US" sz="2400" b="0" i="0" u="none" strike="noStrike" dirty="0">
                        <a:solidFill>
                          <a:srgbClr val="000000"/>
                        </a:solidFill>
                        <a:effectLst/>
                        <a:latin typeface="Liberation Sans" panose="020B0604020202020204"/>
                      </a:endParaRPr>
                    </a:p>
                  </a:txBody>
                  <a:tcPr marL="4233" marR="4233" marT="4233" marB="0" anchor="ctr"/>
                </a:tc>
                <a:tc>
                  <a:txBody>
                    <a:bodyPr/>
                    <a:lstStyle/>
                    <a:p>
                      <a:pPr algn="r" rtl="0" fontAlgn="ctr"/>
                      <a:r>
                        <a:rPr lang="en-US" sz="2400" u="none" strike="noStrike" dirty="0">
                          <a:effectLst/>
                        </a:rPr>
                        <a:t>17,000</a:t>
                      </a:r>
                      <a:endParaRPr lang="en-US" sz="2400" b="0" i="0" u="none" strike="noStrike"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591719"/>
                  </a:ext>
                </a:extLst>
              </a:tr>
              <a:tr h="332552">
                <a:tc>
                  <a:txBody>
                    <a:bodyPr/>
                    <a:lstStyle/>
                    <a:p>
                      <a:pPr algn="l" rtl="0" fontAlgn="ctr"/>
                      <a:r>
                        <a:rPr lang="en-US" sz="2400" u="none" strike="noStrike" dirty="0">
                          <a:effectLst/>
                        </a:rPr>
                        <a:t>Cost of new truck</a:t>
                      </a:r>
                      <a:endParaRPr lang="en-US" sz="2400" b="0" i="0" u="none" strike="noStrike" dirty="0">
                        <a:solidFill>
                          <a:srgbClr val="000000"/>
                        </a:solidFill>
                        <a:effectLst/>
                        <a:latin typeface="Liberation Sans" panose="020B0604020202020204"/>
                      </a:endParaRPr>
                    </a:p>
                  </a:txBody>
                  <a:tcPr marL="4233" marR="4233" marT="4233" marB="0" anchor="ctr">
                    <a:lnR>
                      <a:noFill/>
                    </a:lnR>
                  </a:tcPr>
                </a:tc>
                <a:tc>
                  <a:txBody>
                    <a:bodyPr/>
                    <a:lstStyle/>
                    <a:p>
                      <a:pPr algn="r" rtl="0" fontAlgn="ctr"/>
                      <a:r>
                        <a:rPr lang="en-US" sz="2400" u="dbl" strike="noStrike" baseline="0" dirty="0">
                          <a:effectLst/>
                          <a:uFill>
                            <a:solidFill>
                              <a:schemeClr val="tx1"/>
                            </a:solidFill>
                          </a:uFill>
                        </a:rPr>
                        <a:t>$43,000 </a:t>
                      </a:r>
                      <a:endParaRPr lang="en-US" sz="2400" b="0" i="0" u="dbl" strike="noStrike" baseline="0" dirty="0">
                        <a:solidFill>
                          <a:srgbClr val="000000"/>
                        </a:solidFill>
                        <a:effectLst/>
                        <a:uFill>
                          <a:solidFill>
                            <a:schemeClr val="tx1"/>
                          </a:solidFill>
                        </a:uFill>
                        <a:latin typeface="Liberation Sans" panose="020B0604020202020204"/>
                      </a:endParaRPr>
                    </a:p>
                  </a:txBody>
                  <a:tcPr marL="4233" marR="4233" marT="4233"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528517"/>
                  </a:ext>
                </a:extLst>
              </a:tr>
            </a:tbl>
          </a:graphicData>
        </a:graphic>
      </p:graphicFrame>
      <p:sp>
        <p:nvSpPr>
          <p:cNvPr id="6" name="Slide Number Placeholder 5">
            <a:extLst>
              <a:ext uri="{FF2B5EF4-FFF2-40B4-BE49-F238E27FC236}">
                <a16:creationId xmlns:a16="http://schemas.microsoft.com/office/drawing/2014/main" id="{92E2FFD9-34A6-4276-A012-6EB878BDDC2E}"/>
              </a:ext>
            </a:extLst>
          </p:cNvPr>
          <p:cNvSpPr>
            <a:spLocks noGrp="1"/>
          </p:cNvSpPr>
          <p:nvPr>
            <p:ph type="sldNum" sz="quarter" idx="10"/>
          </p:nvPr>
        </p:nvSpPr>
        <p:spPr/>
        <p:txBody>
          <a:bodyPr/>
          <a:lstStyle/>
          <a:p>
            <a:fld id="{67B19427-F580-D146-B60E-4CADEE75497F}" type="slidenum">
              <a:rPr lang="en-US" smtClean="0"/>
              <a:pPr/>
              <a:t>71</a:t>
            </a:fld>
            <a:endParaRPr lang="en-US" dirty="0"/>
          </a:p>
        </p:txBody>
      </p:sp>
      <p:sp>
        <p:nvSpPr>
          <p:cNvPr id="7" name="Footer Placeholder 6">
            <a:extLst>
              <a:ext uri="{FF2B5EF4-FFF2-40B4-BE49-F238E27FC236}">
                <a16:creationId xmlns:a16="http://schemas.microsoft.com/office/drawing/2014/main" id="{362CE204-BE43-451F-8C59-8365059AF69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03828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CA11-D306-4D9D-8007-A77D73A11A37}"/>
              </a:ext>
            </a:extLst>
          </p:cNvPr>
          <p:cNvSpPr>
            <a:spLocks noGrp="1"/>
          </p:cNvSpPr>
          <p:nvPr>
            <p:ph type="title"/>
          </p:nvPr>
        </p:nvSpPr>
        <p:spPr/>
        <p:txBody>
          <a:bodyPr/>
          <a:lstStyle/>
          <a:p>
            <a:r>
              <a:rPr lang="en-US" b="1">
                <a:latin typeface="Calibri" panose="020F0502020204030204" pitchFamily="34" charset="0"/>
                <a:ea typeface="Source Sans Pro" charset="0"/>
                <a:cs typeface="Calibri" panose="020F0502020204030204" pitchFamily="34" charset="0"/>
              </a:rPr>
              <a:t>Loss Treatment </a:t>
            </a:r>
            <a:r>
              <a:rPr lang="en-US" sz="2400">
                <a:latin typeface="Calibri" panose="020F0502020204030204" pitchFamily="34" charset="0"/>
                <a:ea typeface="Source Sans Pro" charset="0"/>
                <a:cs typeface="Calibri" panose="020F0502020204030204" pitchFamily="34" charset="0"/>
              </a:rPr>
              <a:t>(2 of 2)</a:t>
            </a:r>
            <a:endParaRPr lang="en-IN"/>
          </a:p>
        </p:txBody>
      </p:sp>
      <p:sp>
        <p:nvSpPr>
          <p:cNvPr id="3" name="Content Placeholder 2">
            <a:extLst>
              <a:ext uri="{FF2B5EF4-FFF2-40B4-BE49-F238E27FC236}">
                <a16:creationId xmlns:a16="http://schemas.microsoft.com/office/drawing/2014/main" id="{17A736D3-11E0-45A9-908E-EFBF997E2C87}"/>
              </a:ext>
            </a:extLst>
          </p:cNvPr>
          <p:cNvSpPr>
            <a:spLocks noGrp="1"/>
          </p:cNvSpPr>
          <p:nvPr>
            <p:ph sz="quarter" idx="16"/>
          </p:nvPr>
        </p:nvSpPr>
        <p:spPr>
          <a:xfrm>
            <a:off x="304800" y="1828800"/>
            <a:ext cx="8534400" cy="1419226"/>
          </a:xfrm>
        </p:spPr>
        <p:txBody>
          <a:bodyPr/>
          <a:lstStyle/>
          <a:p>
            <a:r>
              <a:rPr lang="en-US" altLang="en-US" sz="2400" b="1"/>
              <a:t>Illustration: </a:t>
            </a:r>
            <a:r>
              <a:rPr lang="en-US" altLang="en-US" sz="2400"/>
              <a:t>Roland Co. exchanged old trucks (cost $64,000 less $22,000 accumulated depreciation) plus cash of $17,000 for a new semi-truck. The old trucks had a fair market value of $26,000. Prepare the entry to record the exchange of assets by Roland Co.</a:t>
            </a:r>
            <a:endParaRPr lang="en-IN" sz="2400"/>
          </a:p>
        </p:txBody>
      </p:sp>
      <p:sp>
        <p:nvSpPr>
          <p:cNvPr id="11" name="Content Placeholder 10">
            <a:extLst>
              <a:ext uri="{FF2B5EF4-FFF2-40B4-BE49-F238E27FC236}">
                <a16:creationId xmlns:a16="http://schemas.microsoft.com/office/drawing/2014/main" id="{DB7D2CCE-BBA7-4A83-8FB2-16FD269F3E57}"/>
              </a:ext>
            </a:extLst>
          </p:cNvPr>
          <p:cNvSpPr>
            <a:spLocks noGrp="1"/>
          </p:cNvSpPr>
          <p:nvPr>
            <p:ph sz="quarter" idx="25"/>
          </p:nvPr>
        </p:nvSpPr>
        <p:spPr>
          <a:xfrm>
            <a:off x="304800" y="3463725"/>
            <a:ext cx="2381250" cy="365125"/>
          </a:xfrm>
        </p:spPr>
        <p:txBody>
          <a:bodyPr/>
          <a:lstStyle/>
          <a:p>
            <a:r>
              <a:rPr lang="en-US" sz="2200"/>
              <a:t>Equipment (new)</a:t>
            </a:r>
            <a:endParaRPr lang="en-IN" sz="2200"/>
          </a:p>
        </p:txBody>
      </p:sp>
      <p:sp>
        <p:nvSpPr>
          <p:cNvPr id="12" name="Content Placeholder 11">
            <a:extLst>
              <a:ext uri="{FF2B5EF4-FFF2-40B4-BE49-F238E27FC236}">
                <a16:creationId xmlns:a16="http://schemas.microsoft.com/office/drawing/2014/main" id="{BD53303E-434F-4F32-800B-5BC5BC40D283}"/>
              </a:ext>
            </a:extLst>
          </p:cNvPr>
          <p:cNvSpPr>
            <a:spLocks noGrp="1"/>
          </p:cNvSpPr>
          <p:nvPr>
            <p:ph sz="quarter" idx="26"/>
          </p:nvPr>
        </p:nvSpPr>
        <p:spPr>
          <a:xfrm>
            <a:off x="6411650" y="3463725"/>
            <a:ext cx="1085850" cy="365125"/>
          </a:xfrm>
        </p:spPr>
        <p:txBody>
          <a:bodyPr/>
          <a:lstStyle/>
          <a:p>
            <a:r>
              <a:rPr lang="en-US" sz="2200"/>
              <a:t>43,000</a:t>
            </a:r>
            <a:endParaRPr lang="en-IN" sz="2200"/>
          </a:p>
        </p:txBody>
      </p:sp>
      <p:sp>
        <p:nvSpPr>
          <p:cNvPr id="13" name="Content Placeholder 12">
            <a:extLst>
              <a:ext uri="{FF2B5EF4-FFF2-40B4-BE49-F238E27FC236}">
                <a16:creationId xmlns:a16="http://schemas.microsoft.com/office/drawing/2014/main" id="{C5D4B165-2CC2-4366-869C-E7B1AB039B16}"/>
              </a:ext>
            </a:extLst>
          </p:cNvPr>
          <p:cNvSpPr>
            <a:spLocks noGrp="1"/>
          </p:cNvSpPr>
          <p:nvPr>
            <p:ph sz="quarter" idx="27"/>
          </p:nvPr>
        </p:nvSpPr>
        <p:spPr>
          <a:xfrm>
            <a:off x="304800" y="3810000"/>
            <a:ext cx="5181600" cy="365125"/>
          </a:xfrm>
        </p:spPr>
        <p:txBody>
          <a:bodyPr/>
          <a:lstStyle/>
          <a:p>
            <a:r>
              <a:rPr lang="en-US" sz="2200" dirty="0"/>
              <a:t>Accumulated Depreciation—Equipment</a:t>
            </a:r>
            <a:endParaRPr lang="en-IN" sz="2200" dirty="0"/>
          </a:p>
        </p:txBody>
      </p:sp>
      <p:sp>
        <p:nvSpPr>
          <p:cNvPr id="14" name="Content Placeholder 13">
            <a:extLst>
              <a:ext uri="{FF2B5EF4-FFF2-40B4-BE49-F238E27FC236}">
                <a16:creationId xmlns:a16="http://schemas.microsoft.com/office/drawing/2014/main" id="{A2F2D864-B702-44E8-897B-7446118888CD}"/>
              </a:ext>
            </a:extLst>
          </p:cNvPr>
          <p:cNvSpPr>
            <a:spLocks noGrp="1"/>
          </p:cNvSpPr>
          <p:nvPr>
            <p:ph sz="quarter" idx="28"/>
          </p:nvPr>
        </p:nvSpPr>
        <p:spPr>
          <a:xfrm>
            <a:off x="6411650" y="3810000"/>
            <a:ext cx="1085850" cy="365125"/>
          </a:xfrm>
        </p:spPr>
        <p:txBody>
          <a:bodyPr/>
          <a:lstStyle/>
          <a:p>
            <a:r>
              <a:rPr lang="en-US" sz="2200"/>
              <a:t>22,000</a:t>
            </a:r>
            <a:endParaRPr lang="en-IN" sz="2200"/>
          </a:p>
        </p:txBody>
      </p:sp>
      <p:sp>
        <p:nvSpPr>
          <p:cNvPr id="15" name="Content Placeholder 14">
            <a:extLst>
              <a:ext uri="{FF2B5EF4-FFF2-40B4-BE49-F238E27FC236}">
                <a16:creationId xmlns:a16="http://schemas.microsoft.com/office/drawing/2014/main" id="{FCEE2580-643C-4FBA-9B71-A8039048B7C5}"/>
              </a:ext>
            </a:extLst>
          </p:cNvPr>
          <p:cNvSpPr>
            <a:spLocks noGrp="1"/>
          </p:cNvSpPr>
          <p:nvPr>
            <p:ph sz="quarter" idx="29"/>
          </p:nvPr>
        </p:nvSpPr>
        <p:spPr>
          <a:xfrm>
            <a:off x="304800" y="4191000"/>
            <a:ext cx="4114800" cy="365125"/>
          </a:xfrm>
        </p:spPr>
        <p:txBody>
          <a:bodyPr/>
          <a:lstStyle/>
          <a:p>
            <a:r>
              <a:rPr lang="en-US" sz="2200" dirty="0"/>
              <a:t>Loss on Disposal of Plant Assets</a:t>
            </a:r>
            <a:endParaRPr lang="en-IN" sz="2200" dirty="0"/>
          </a:p>
        </p:txBody>
      </p:sp>
      <p:sp>
        <p:nvSpPr>
          <p:cNvPr id="16" name="Content Placeholder 15">
            <a:extLst>
              <a:ext uri="{FF2B5EF4-FFF2-40B4-BE49-F238E27FC236}">
                <a16:creationId xmlns:a16="http://schemas.microsoft.com/office/drawing/2014/main" id="{D39D4EF0-7B44-4306-8E52-F60600A422C5}"/>
              </a:ext>
            </a:extLst>
          </p:cNvPr>
          <p:cNvSpPr>
            <a:spLocks noGrp="1"/>
          </p:cNvSpPr>
          <p:nvPr>
            <p:ph sz="quarter" idx="30"/>
          </p:nvPr>
        </p:nvSpPr>
        <p:spPr>
          <a:xfrm>
            <a:off x="6411650" y="4191000"/>
            <a:ext cx="1085850" cy="365125"/>
          </a:xfrm>
        </p:spPr>
        <p:txBody>
          <a:bodyPr/>
          <a:lstStyle/>
          <a:p>
            <a:r>
              <a:rPr lang="en-US" sz="2200"/>
              <a:t>16,000</a:t>
            </a:r>
            <a:endParaRPr lang="en-IN" sz="2200"/>
          </a:p>
        </p:txBody>
      </p:sp>
      <p:sp>
        <p:nvSpPr>
          <p:cNvPr id="17" name="Content Placeholder 16">
            <a:extLst>
              <a:ext uri="{FF2B5EF4-FFF2-40B4-BE49-F238E27FC236}">
                <a16:creationId xmlns:a16="http://schemas.microsoft.com/office/drawing/2014/main" id="{9032B953-DF65-48E5-AC64-ACAA840BB22A}"/>
              </a:ext>
            </a:extLst>
          </p:cNvPr>
          <p:cNvSpPr>
            <a:spLocks noGrp="1"/>
          </p:cNvSpPr>
          <p:nvPr>
            <p:ph sz="quarter" idx="31"/>
          </p:nvPr>
        </p:nvSpPr>
        <p:spPr>
          <a:xfrm>
            <a:off x="510250" y="4553894"/>
            <a:ext cx="4038600" cy="365125"/>
          </a:xfrm>
        </p:spPr>
        <p:txBody>
          <a:bodyPr/>
          <a:lstStyle/>
          <a:p>
            <a:r>
              <a:rPr lang="en-US" sz="2200" dirty="0"/>
              <a:t>Equipment (old)</a:t>
            </a:r>
            <a:endParaRPr lang="en-IN" sz="2200" dirty="0"/>
          </a:p>
        </p:txBody>
      </p:sp>
      <p:sp>
        <p:nvSpPr>
          <p:cNvPr id="18" name="Content Placeholder 17">
            <a:extLst>
              <a:ext uri="{FF2B5EF4-FFF2-40B4-BE49-F238E27FC236}">
                <a16:creationId xmlns:a16="http://schemas.microsoft.com/office/drawing/2014/main" id="{BDB2564F-52EA-4A42-9C0A-BA94922EB958}"/>
              </a:ext>
            </a:extLst>
          </p:cNvPr>
          <p:cNvSpPr>
            <a:spLocks noGrp="1"/>
          </p:cNvSpPr>
          <p:nvPr>
            <p:ph sz="quarter" idx="32"/>
          </p:nvPr>
        </p:nvSpPr>
        <p:spPr>
          <a:xfrm>
            <a:off x="7981950" y="4553894"/>
            <a:ext cx="1085850" cy="365125"/>
          </a:xfrm>
        </p:spPr>
        <p:txBody>
          <a:bodyPr/>
          <a:lstStyle/>
          <a:p>
            <a:r>
              <a:rPr lang="en-US" sz="2200"/>
              <a:t>64,000</a:t>
            </a:r>
            <a:endParaRPr lang="en-IN" sz="2200"/>
          </a:p>
        </p:txBody>
      </p:sp>
      <p:sp>
        <p:nvSpPr>
          <p:cNvPr id="19" name="Content Placeholder 18">
            <a:extLst>
              <a:ext uri="{FF2B5EF4-FFF2-40B4-BE49-F238E27FC236}">
                <a16:creationId xmlns:a16="http://schemas.microsoft.com/office/drawing/2014/main" id="{9C4E5B77-FB54-496E-A832-DC349F2F0B3C}"/>
              </a:ext>
            </a:extLst>
          </p:cNvPr>
          <p:cNvSpPr>
            <a:spLocks noGrp="1"/>
          </p:cNvSpPr>
          <p:nvPr>
            <p:ph sz="quarter" idx="33"/>
          </p:nvPr>
        </p:nvSpPr>
        <p:spPr>
          <a:xfrm>
            <a:off x="510250" y="4876800"/>
            <a:ext cx="3786850" cy="365125"/>
          </a:xfrm>
        </p:spPr>
        <p:txBody>
          <a:bodyPr/>
          <a:lstStyle/>
          <a:p>
            <a:r>
              <a:rPr lang="en-US" sz="2200" dirty="0"/>
              <a:t>Cash</a:t>
            </a:r>
            <a:endParaRPr lang="en-IN" sz="2200" dirty="0"/>
          </a:p>
        </p:txBody>
      </p:sp>
      <p:sp>
        <p:nvSpPr>
          <p:cNvPr id="20" name="Content Placeholder 19">
            <a:extLst>
              <a:ext uri="{FF2B5EF4-FFF2-40B4-BE49-F238E27FC236}">
                <a16:creationId xmlns:a16="http://schemas.microsoft.com/office/drawing/2014/main" id="{9C14702A-C0F4-4F54-ADC5-61C658D54D69}"/>
              </a:ext>
            </a:extLst>
          </p:cNvPr>
          <p:cNvSpPr>
            <a:spLocks noGrp="1"/>
          </p:cNvSpPr>
          <p:nvPr>
            <p:ph sz="quarter" idx="34"/>
          </p:nvPr>
        </p:nvSpPr>
        <p:spPr>
          <a:xfrm>
            <a:off x="7981950" y="4876800"/>
            <a:ext cx="1085850" cy="365125"/>
          </a:xfrm>
        </p:spPr>
        <p:txBody>
          <a:bodyPr/>
          <a:lstStyle/>
          <a:p>
            <a:r>
              <a:rPr lang="en-US" sz="2200"/>
              <a:t>17,000</a:t>
            </a:r>
            <a:endParaRPr lang="en-IN" sz="2200"/>
          </a:p>
        </p:txBody>
      </p:sp>
      <p:sp>
        <p:nvSpPr>
          <p:cNvPr id="21" name="Content Placeholder 20">
            <a:extLst>
              <a:ext uri="{FF2B5EF4-FFF2-40B4-BE49-F238E27FC236}">
                <a16:creationId xmlns:a16="http://schemas.microsoft.com/office/drawing/2014/main" id="{ED2C18C5-592D-45FC-A507-8EB001BDBA12}"/>
              </a:ext>
            </a:extLst>
          </p:cNvPr>
          <p:cNvSpPr>
            <a:spLocks noGrp="1"/>
          </p:cNvSpPr>
          <p:nvPr>
            <p:ph sz="quarter" idx="35"/>
          </p:nvPr>
        </p:nvSpPr>
        <p:spPr>
          <a:xfrm>
            <a:off x="720525" y="5181600"/>
            <a:ext cx="5908876" cy="365125"/>
          </a:xfrm>
        </p:spPr>
        <p:txBody>
          <a:bodyPr/>
          <a:lstStyle/>
          <a:p>
            <a:r>
              <a:rPr lang="en-IN" sz="2200" dirty="0"/>
              <a:t>(To record exchange of used truck for semi-truck)</a:t>
            </a:r>
          </a:p>
        </p:txBody>
      </p:sp>
      <p:sp>
        <p:nvSpPr>
          <p:cNvPr id="23" name="Slide Number Placeholder 22">
            <a:extLst>
              <a:ext uri="{FF2B5EF4-FFF2-40B4-BE49-F238E27FC236}">
                <a16:creationId xmlns:a16="http://schemas.microsoft.com/office/drawing/2014/main" id="{723AFCEE-11EB-41FD-A932-7923C7F2249E}"/>
              </a:ext>
            </a:extLst>
          </p:cNvPr>
          <p:cNvSpPr>
            <a:spLocks noGrp="1"/>
          </p:cNvSpPr>
          <p:nvPr>
            <p:ph type="sldNum" sz="quarter" idx="10"/>
          </p:nvPr>
        </p:nvSpPr>
        <p:spPr/>
        <p:txBody>
          <a:bodyPr/>
          <a:lstStyle/>
          <a:p>
            <a:fld id="{67B19427-F580-D146-B60E-4CADEE75497F}" type="slidenum">
              <a:rPr lang="en-US" smtClean="0"/>
              <a:pPr/>
              <a:t>72</a:t>
            </a:fld>
            <a:endParaRPr lang="en-US" dirty="0"/>
          </a:p>
        </p:txBody>
      </p:sp>
      <p:sp>
        <p:nvSpPr>
          <p:cNvPr id="24" name="Footer Placeholder 23">
            <a:extLst>
              <a:ext uri="{FF2B5EF4-FFF2-40B4-BE49-F238E27FC236}">
                <a16:creationId xmlns:a16="http://schemas.microsoft.com/office/drawing/2014/main" id="{FC86E045-95D2-406B-BDF7-94AA0AAE3FF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609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P spid="14" grpId="0" build="p"/>
      <p:bldP spid="15" grpId="0" build="p"/>
      <p:bldP spid="16" grpId="0" build="p"/>
      <p:bldP spid="17" grpId="0" build="p"/>
      <p:bldP spid="18" grpId="0" build="p"/>
      <p:bldP spid="19" grpId="0" build="p"/>
      <p:bldP spid="20" grpId="0" build="p"/>
      <p:bldP spid="2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1F7D-3404-4FE4-AAEB-2F997C09C75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Gain Treatment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BB2D3612-EB09-4687-8F90-415FDB4BC52F}"/>
              </a:ext>
            </a:extLst>
          </p:cNvPr>
          <p:cNvSpPr>
            <a:spLocks noGrp="1"/>
          </p:cNvSpPr>
          <p:nvPr>
            <p:ph sz="quarter" idx="16"/>
          </p:nvPr>
        </p:nvSpPr>
        <p:spPr>
          <a:xfrm>
            <a:off x="304800" y="1828800"/>
            <a:ext cx="8534400" cy="1371600"/>
          </a:xfrm>
        </p:spPr>
        <p:txBody>
          <a:bodyPr/>
          <a:lstStyle/>
          <a:p>
            <a:r>
              <a:rPr lang="en-US" altLang="en-US" sz="2400" b="1" dirty="0"/>
              <a:t>Illustration: </a:t>
            </a:r>
            <a:r>
              <a:rPr lang="en-US" altLang="en-US" sz="2400" dirty="0"/>
              <a:t>Mark Express Delivery trades its old delivery equipment (cost $40,000 less $28,000 accumulated depreciation) for new delivery equipment. The old equipment had a fair market value of $19,000. Mark also paid $3,000.</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665AD679-1A7F-4508-AEF6-3F0F009A7B63}"/>
              </a:ext>
            </a:extLst>
          </p:cNvPr>
          <p:cNvGraphicFramePr>
            <a:graphicFrameLocks noGrp="1"/>
          </p:cNvGraphicFramePr>
          <p:nvPr>
            <p:ph sz="quarter" idx="17"/>
            <p:extLst>
              <p:ext uri="{D42A27DB-BD31-4B8C-83A1-F6EECF244321}">
                <p14:modId xmlns:p14="http://schemas.microsoft.com/office/powerpoint/2010/main" val="765252015"/>
              </p:ext>
            </p:extLst>
          </p:nvPr>
        </p:nvGraphicFramePr>
        <p:xfrm>
          <a:off x="1143000" y="3399369"/>
          <a:ext cx="6553200" cy="2906539"/>
        </p:xfrm>
        <a:graphic>
          <a:graphicData uri="http://schemas.openxmlformats.org/drawingml/2006/table">
            <a:tbl>
              <a:tblPr firstRow="1" bandRow="1">
                <a:tableStyleId>{2D5ABB26-0587-4C30-8999-92F81FD0307C}</a:tableStyleId>
              </a:tblPr>
              <a:tblGrid>
                <a:gridCol w="5486400">
                  <a:extLst>
                    <a:ext uri="{9D8B030D-6E8A-4147-A177-3AD203B41FA5}">
                      <a16:colId xmlns:a16="http://schemas.microsoft.com/office/drawing/2014/main" val="167032499"/>
                    </a:ext>
                  </a:extLst>
                </a:gridCol>
                <a:gridCol w="1066800">
                  <a:extLst>
                    <a:ext uri="{9D8B030D-6E8A-4147-A177-3AD203B41FA5}">
                      <a16:colId xmlns:a16="http://schemas.microsoft.com/office/drawing/2014/main" val="3877059158"/>
                    </a:ext>
                  </a:extLst>
                </a:gridCol>
              </a:tblGrid>
              <a:tr h="341197">
                <a:tc>
                  <a:txBody>
                    <a:bodyPr/>
                    <a:lstStyle/>
                    <a:p>
                      <a:pPr algn="l" rtl="0" fontAlgn="ctr"/>
                      <a:r>
                        <a:rPr lang="en-US" sz="2200" u="none" strike="noStrike" baseline="0" dirty="0">
                          <a:effectLst/>
                        </a:rPr>
                        <a:t>Cost of old equipment</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$40,000 </a:t>
                      </a:r>
                      <a:endParaRPr lang="en-US" sz="2200" b="0" i="0" u="none" strike="noStrike" baseline="0" dirty="0">
                        <a:solidFill>
                          <a:srgbClr val="000000"/>
                        </a:solidFill>
                        <a:effectLst/>
                        <a:latin typeface="Liberation Sans" panose="020B0604020202020204"/>
                      </a:endParaRPr>
                    </a:p>
                  </a:txBody>
                  <a:tcPr marL="4233" marR="4233" marT="4233" marB="0" anchor="ctr"/>
                </a:tc>
                <a:extLst>
                  <a:ext uri="{0D108BD9-81ED-4DB2-BD59-A6C34878D82A}">
                    <a16:rowId xmlns:a16="http://schemas.microsoft.com/office/drawing/2014/main" val="4160818734"/>
                  </a:ext>
                </a:extLst>
              </a:tr>
              <a:tr h="341197">
                <a:tc>
                  <a:txBody>
                    <a:bodyPr/>
                    <a:lstStyle/>
                    <a:p>
                      <a:pPr algn="l" rtl="0" fontAlgn="ctr"/>
                      <a:r>
                        <a:rPr lang="en-US" sz="2200" u="none" strike="noStrike" baseline="0" dirty="0">
                          <a:effectLst/>
                        </a:rPr>
                        <a:t>Less: Accumulated depreciation</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28,000</a:t>
                      </a:r>
                      <a:endParaRPr lang="en-US" sz="2200" b="0" i="0" u="none" strike="noStrike" baseline="0"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777283"/>
                  </a:ext>
                </a:extLst>
              </a:tr>
              <a:tr h="341197">
                <a:tc>
                  <a:txBody>
                    <a:bodyPr/>
                    <a:lstStyle/>
                    <a:p>
                      <a:pPr algn="l" rtl="0" fontAlgn="ctr"/>
                      <a:r>
                        <a:rPr lang="en-US" sz="2200" u="none" strike="noStrike" baseline="0" dirty="0">
                          <a:effectLst/>
                        </a:rPr>
                        <a:t>Book value</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12,000</a:t>
                      </a:r>
                      <a:endParaRPr lang="en-US" sz="2200" b="0" i="0" u="none" strike="noStrike" baseline="0" dirty="0">
                        <a:solidFill>
                          <a:srgbClr val="000000"/>
                        </a:solidFill>
                        <a:effectLst/>
                        <a:latin typeface="Liberation Sans" panose="020B0604020202020204"/>
                      </a:endParaRPr>
                    </a:p>
                  </a:txBody>
                  <a:tcPr marL="4233" marR="4233" marT="423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0842053"/>
                  </a:ext>
                </a:extLst>
              </a:tr>
              <a:tr h="341197">
                <a:tc>
                  <a:txBody>
                    <a:bodyPr/>
                    <a:lstStyle/>
                    <a:p>
                      <a:pPr algn="l" rtl="0" fontAlgn="ctr"/>
                      <a:r>
                        <a:rPr lang="en-US" sz="2200" u="none" strike="noStrike" baseline="0" dirty="0">
                          <a:effectLst/>
                        </a:rPr>
                        <a:t>Fair market value of old equipment</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19,000</a:t>
                      </a:r>
                      <a:endParaRPr lang="en-US" sz="2200" b="0" i="0" u="none" strike="noStrike" baseline="0"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612306"/>
                  </a:ext>
                </a:extLst>
              </a:tr>
              <a:tr h="341197">
                <a:tc>
                  <a:txBody>
                    <a:bodyPr/>
                    <a:lstStyle/>
                    <a:p>
                      <a:pPr algn="l" rtl="0" fontAlgn="ctr"/>
                      <a:r>
                        <a:rPr lang="en-US" sz="2200" b="1" u="none" strike="noStrike" baseline="0" dirty="0">
                          <a:solidFill>
                            <a:schemeClr val="accent2"/>
                          </a:solidFill>
                          <a:effectLst/>
                        </a:rPr>
                        <a:t>Gain on disposal of plant assets</a:t>
                      </a:r>
                      <a:endParaRPr lang="en-US" sz="2200" b="1" i="0" u="none" strike="noStrike" baseline="0" dirty="0">
                        <a:solidFill>
                          <a:schemeClr val="accent2"/>
                        </a:solidFill>
                        <a:effectLst/>
                        <a:latin typeface="Liberation Sans" panose="020B0604020202020204"/>
                      </a:endParaRPr>
                    </a:p>
                  </a:txBody>
                  <a:tcPr marL="4233" marR="4233" marT="4233" marB="0" anchor="ctr">
                    <a:lnR>
                      <a:noFill/>
                    </a:lnR>
                  </a:tcPr>
                </a:tc>
                <a:tc>
                  <a:txBody>
                    <a:bodyPr/>
                    <a:lstStyle/>
                    <a:p>
                      <a:pPr algn="r" rtl="0" fontAlgn="ctr"/>
                      <a:r>
                        <a:rPr lang="en-US" sz="2200" b="1" u="dbl" strike="noStrike" baseline="0" dirty="0">
                          <a:solidFill>
                            <a:schemeClr val="accent2"/>
                          </a:solidFill>
                          <a:effectLst/>
                          <a:uFill>
                            <a:solidFill>
                              <a:schemeClr val="tx1"/>
                            </a:solidFill>
                          </a:uFill>
                        </a:rPr>
                        <a:t>  $  7,000 </a:t>
                      </a:r>
                      <a:endParaRPr lang="en-US" sz="2200" b="1" i="0" u="dbl" strike="noStrike" baseline="0" dirty="0">
                        <a:solidFill>
                          <a:schemeClr val="accent2"/>
                        </a:solidFill>
                        <a:effectLst/>
                        <a:uFill>
                          <a:solidFill>
                            <a:schemeClr val="tx1"/>
                          </a:solidFill>
                        </a:uFill>
                        <a:latin typeface="Liberation Sans" panose="020B0604020202020204"/>
                      </a:endParaRPr>
                    </a:p>
                  </a:txBody>
                  <a:tcPr marL="4233" marR="4233" marT="4233"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395793"/>
                  </a:ext>
                </a:extLst>
              </a:tr>
              <a:tr h="476741">
                <a:tc>
                  <a:txBody>
                    <a:bodyPr/>
                    <a:lstStyle/>
                    <a:p>
                      <a:pPr algn="l" rtl="0" fontAlgn="ctr"/>
                      <a:r>
                        <a:rPr lang="en-US" sz="2200" u="none" strike="noStrike" baseline="0" dirty="0">
                          <a:effectLst/>
                        </a:rPr>
                        <a:t>Fair market value of old equipment</a:t>
                      </a:r>
                      <a:endParaRPr lang="en-US" sz="2200" b="0" i="0" u="none" strike="noStrike" baseline="0" dirty="0">
                        <a:solidFill>
                          <a:srgbClr val="000000"/>
                        </a:solidFill>
                        <a:effectLst/>
                        <a:latin typeface="Liberation Sans" panose="020B0604020202020204"/>
                      </a:endParaRPr>
                    </a:p>
                  </a:txBody>
                  <a:tcPr marL="4233" marR="274320" marT="182880" marB="0" anchor="ctr"/>
                </a:tc>
                <a:tc>
                  <a:txBody>
                    <a:bodyPr/>
                    <a:lstStyle/>
                    <a:p>
                      <a:pPr algn="r" rtl="0" fontAlgn="ctr"/>
                      <a:r>
                        <a:rPr lang="en-US" sz="2200" u="none" strike="noStrike" baseline="0" dirty="0">
                          <a:effectLst/>
                        </a:rPr>
                        <a:t>$19,000 </a:t>
                      </a:r>
                      <a:endParaRPr lang="en-US" sz="2200" b="0" i="0" u="none" strike="noStrike" baseline="0" dirty="0">
                        <a:solidFill>
                          <a:srgbClr val="000000"/>
                        </a:solidFill>
                        <a:effectLst/>
                        <a:latin typeface="Liberation Sans" panose="020B0604020202020204"/>
                      </a:endParaRPr>
                    </a:p>
                  </a:txBody>
                  <a:tcPr marL="4233" marR="4233" marT="182880" marB="0" anchor="ctr">
                    <a:lnT w="12700" cap="flat" cmpd="sng" algn="ctr">
                      <a:noFill/>
                      <a:prstDash val="solid"/>
                      <a:round/>
                      <a:headEnd type="none" w="med" len="med"/>
                      <a:tailEnd type="none" w="med" len="med"/>
                    </a:lnT>
                  </a:tcPr>
                </a:tc>
                <a:extLst>
                  <a:ext uri="{0D108BD9-81ED-4DB2-BD59-A6C34878D82A}">
                    <a16:rowId xmlns:a16="http://schemas.microsoft.com/office/drawing/2014/main" val="1298425814"/>
                  </a:ext>
                </a:extLst>
              </a:tr>
              <a:tr h="341197">
                <a:tc>
                  <a:txBody>
                    <a:bodyPr/>
                    <a:lstStyle/>
                    <a:p>
                      <a:pPr algn="l" rtl="0" fontAlgn="ctr"/>
                      <a:r>
                        <a:rPr lang="en-US" sz="2200" u="none" strike="noStrike" baseline="0" dirty="0">
                          <a:effectLst/>
                        </a:rPr>
                        <a:t>Cash paid</a:t>
                      </a:r>
                      <a:endParaRPr lang="en-US" sz="2200" b="0" i="0" u="none" strike="noStrike" baseline="0" dirty="0">
                        <a:solidFill>
                          <a:srgbClr val="000000"/>
                        </a:solidFill>
                        <a:effectLst/>
                        <a:latin typeface="Liberation Sans" panose="020B0604020202020204"/>
                      </a:endParaRPr>
                    </a:p>
                  </a:txBody>
                  <a:tcPr marL="4233" marR="274320" marT="4233" marB="0" anchor="ctr"/>
                </a:tc>
                <a:tc>
                  <a:txBody>
                    <a:bodyPr/>
                    <a:lstStyle/>
                    <a:p>
                      <a:pPr algn="r" rtl="0" fontAlgn="ctr"/>
                      <a:r>
                        <a:rPr lang="en-US" sz="2200" u="none" strike="noStrike" baseline="0" dirty="0">
                          <a:effectLst/>
                        </a:rPr>
                        <a:t>3,000</a:t>
                      </a:r>
                      <a:endParaRPr lang="en-US" sz="2200" b="0" i="0" u="none" strike="noStrike" baseline="0" dirty="0">
                        <a:solidFill>
                          <a:srgbClr val="000000"/>
                        </a:solidFill>
                        <a:effectLst/>
                        <a:latin typeface="Liberation Sans" panose="020B0604020202020204"/>
                      </a:endParaRPr>
                    </a:p>
                  </a:txBody>
                  <a:tcPr marL="4233" marR="4233" marT="42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591719"/>
                  </a:ext>
                </a:extLst>
              </a:tr>
              <a:tr h="341197">
                <a:tc>
                  <a:txBody>
                    <a:bodyPr/>
                    <a:lstStyle/>
                    <a:p>
                      <a:pPr algn="l" rtl="0" fontAlgn="ctr"/>
                      <a:r>
                        <a:rPr lang="en-US" sz="2200" u="none" strike="noStrike" baseline="0" dirty="0">
                          <a:effectLst/>
                        </a:rPr>
                        <a:t>Cost of new equipment</a:t>
                      </a:r>
                      <a:endParaRPr lang="en-US" sz="2200" b="0" i="0" u="none" strike="noStrike" baseline="0" dirty="0">
                        <a:solidFill>
                          <a:srgbClr val="000000"/>
                        </a:solidFill>
                        <a:effectLst/>
                        <a:latin typeface="Liberation Sans" panose="020B0604020202020204"/>
                      </a:endParaRPr>
                    </a:p>
                  </a:txBody>
                  <a:tcPr marL="4233" marR="274320" marT="4233" marB="0" anchor="ctr">
                    <a:lnR>
                      <a:noFill/>
                    </a:lnR>
                  </a:tcPr>
                </a:tc>
                <a:tc>
                  <a:txBody>
                    <a:bodyPr/>
                    <a:lstStyle/>
                    <a:p>
                      <a:pPr algn="r" rtl="0" fontAlgn="ctr"/>
                      <a:r>
                        <a:rPr lang="en-US" sz="2200" u="dbl" strike="noStrike" baseline="0" dirty="0">
                          <a:effectLst/>
                          <a:uFill>
                            <a:solidFill>
                              <a:schemeClr val="tx1"/>
                            </a:solidFill>
                          </a:uFill>
                        </a:rPr>
                        <a:t>  $22,000 </a:t>
                      </a:r>
                      <a:endParaRPr lang="en-US" sz="2200" b="0" i="0" u="dbl" strike="noStrike" baseline="0" dirty="0">
                        <a:solidFill>
                          <a:srgbClr val="000000"/>
                        </a:solidFill>
                        <a:effectLst/>
                        <a:uFill>
                          <a:solidFill>
                            <a:schemeClr val="tx1"/>
                          </a:solidFill>
                        </a:uFill>
                        <a:latin typeface="Liberation Sans" panose="020B0604020202020204"/>
                      </a:endParaRPr>
                    </a:p>
                  </a:txBody>
                  <a:tcPr marL="4233" marR="4233" marT="4233"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528517"/>
                  </a:ext>
                </a:extLst>
              </a:tr>
            </a:tbl>
          </a:graphicData>
        </a:graphic>
      </p:graphicFrame>
      <p:sp>
        <p:nvSpPr>
          <p:cNvPr id="6" name="Slide Number Placeholder 5">
            <a:extLst>
              <a:ext uri="{FF2B5EF4-FFF2-40B4-BE49-F238E27FC236}">
                <a16:creationId xmlns:a16="http://schemas.microsoft.com/office/drawing/2014/main" id="{92E2FFD9-34A6-4276-A012-6EB878BDDC2E}"/>
              </a:ext>
            </a:extLst>
          </p:cNvPr>
          <p:cNvSpPr>
            <a:spLocks noGrp="1"/>
          </p:cNvSpPr>
          <p:nvPr>
            <p:ph type="sldNum" sz="quarter" idx="10"/>
          </p:nvPr>
        </p:nvSpPr>
        <p:spPr/>
        <p:txBody>
          <a:bodyPr/>
          <a:lstStyle/>
          <a:p>
            <a:fld id="{67B19427-F580-D146-B60E-4CADEE75497F}" type="slidenum">
              <a:rPr lang="en-US" smtClean="0"/>
              <a:pPr/>
              <a:t>73</a:t>
            </a:fld>
            <a:endParaRPr lang="en-US" dirty="0"/>
          </a:p>
        </p:txBody>
      </p:sp>
      <p:sp>
        <p:nvSpPr>
          <p:cNvPr id="7" name="Footer Placeholder 6">
            <a:extLst>
              <a:ext uri="{FF2B5EF4-FFF2-40B4-BE49-F238E27FC236}">
                <a16:creationId xmlns:a16="http://schemas.microsoft.com/office/drawing/2014/main" id="{362CE204-BE43-451F-8C59-8365059AF69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649679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CA11-D306-4D9D-8007-A77D73A11A37}"/>
              </a:ext>
            </a:extLst>
          </p:cNvPr>
          <p:cNvSpPr>
            <a:spLocks noGrp="1"/>
          </p:cNvSpPr>
          <p:nvPr>
            <p:ph type="title"/>
          </p:nvPr>
        </p:nvSpPr>
        <p:spPr/>
        <p:txBody>
          <a:bodyPr/>
          <a:lstStyle/>
          <a:p>
            <a:r>
              <a:rPr lang="en-US" b="1">
                <a:latin typeface="Calibri" panose="020F0502020204030204" pitchFamily="34" charset="0"/>
                <a:ea typeface="Source Sans Pro" charset="0"/>
                <a:cs typeface="Calibri" panose="020F0502020204030204" pitchFamily="34" charset="0"/>
              </a:rPr>
              <a:t>Gain Treatment </a:t>
            </a:r>
            <a:r>
              <a:rPr lang="en-US" sz="2400">
                <a:latin typeface="Calibri" panose="020F0502020204030204" pitchFamily="34" charset="0"/>
                <a:ea typeface="Source Sans Pro" charset="0"/>
                <a:cs typeface="Calibri" panose="020F0502020204030204" pitchFamily="34" charset="0"/>
              </a:rPr>
              <a:t>(2 of 2)</a:t>
            </a:r>
            <a:endParaRPr lang="en-IN"/>
          </a:p>
        </p:txBody>
      </p:sp>
      <p:sp>
        <p:nvSpPr>
          <p:cNvPr id="3" name="Content Placeholder 2">
            <a:extLst>
              <a:ext uri="{FF2B5EF4-FFF2-40B4-BE49-F238E27FC236}">
                <a16:creationId xmlns:a16="http://schemas.microsoft.com/office/drawing/2014/main" id="{17A736D3-11E0-45A9-908E-EFBF997E2C87}"/>
              </a:ext>
            </a:extLst>
          </p:cNvPr>
          <p:cNvSpPr>
            <a:spLocks noGrp="1"/>
          </p:cNvSpPr>
          <p:nvPr>
            <p:ph sz="quarter" idx="16"/>
          </p:nvPr>
        </p:nvSpPr>
        <p:spPr>
          <a:xfrm>
            <a:off x="304800" y="1828800"/>
            <a:ext cx="8534400" cy="1419226"/>
          </a:xfrm>
        </p:spPr>
        <p:txBody>
          <a:bodyPr/>
          <a:lstStyle/>
          <a:p>
            <a:r>
              <a:rPr lang="en-US" altLang="en-US" sz="2400" b="1"/>
              <a:t>Illustration: </a:t>
            </a:r>
            <a:r>
              <a:rPr lang="en-US" altLang="en-US" sz="2400"/>
              <a:t>Mark Express Delivery trades its old delivery equipment (cost $40,000 less $28,000 accumulated depreciation) for new delivery equipment. The old equipment had a fair market value of $19,000. Mark also paid $3,000.</a:t>
            </a:r>
            <a:endParaRPr lang="en-IN" sz="2400"/>
          </a:p>
        </p:txBody>
      </p:sp>
      <p:sp>
        <p:nvSpPr>
          <p:cNvPr id="11" name="Content Placeholder 10">
            <a:extLst>
              <a:ext uri="{FF2B5EF4-FFF2-40B4-BE49-F238E27FC236}">
                <a16:creationId xmlns:a16="http://schemas.microsoft.com/office/drawing/2014/main" id="{DB7D2CCE-BBA7-4A83-8FB2-16FD269F3E57}"/>
              </a:ext>
            </a:extLst>
          </p:cNvPr>
          <p:cNvSpPr>
            <a:spLocks noGrp="1"/>
          </p:cNvSpPr>
          <p:nvPr>
            <p:ph sz="quarter" idx="25"/>
          </p:nvPr>
        </p:nvSpPr>
        <p:spPr>
          <a:xfrm>
            <a:off x="304800" y="3481306"/>
            <a:ext cx="2381250" cy="365125"/>
          </a:xfrm>
        </p:spPr>
        <p:txBody>
          <a:bodyPr/>
          <a:lstStyle/>
          <a:p>
            <a:r>
              <a:rPr lang="en-US" sz="2200" dirty="0"/>
              <a:t>Equipment (new)</a:t>
            </a:r>
            <a:endParaRPr lang="en-IN" sz="2200" dirty="0"/>
          </a:p>
        </p:txBody>
      </p:sp>
      <p:sp>
        <p:nvSpPr>
          <p:cNvPr id="12" name="Content Placeholder 11">
            <a:extLst>
              <a:ext uri="{FF2B5EF4-FFF2-40B4-BE49-F238E27FC236}">
                <a16:creationId xmlns:a16="http://schemas.microsoft.com/office/drawing/2014/main" id="{BD53303E-434F-4F32-800B-5BC5BC40D283}"/>
              </a:ext>
            </a:extLst>
          </p:cNvPr>
          <p:cNvSpPr>
            <a:spLocks noGrp="1"/>
          </p:cNvSpPr>
          <p:nvPr>
            <p:ph sz="quarter" idx="26"/>
          </p:nvPr>
        </p:nvSpPr>
        <p:spPr>
          <a:xfrm>
            <a:off x="6411650" y="3481306"/>
            <a:ext cx="1085850" cy="365125"/>
          </a:xfrm>
        </p:spPr>
        <p:txBody>
          <a:bodyPr/>
          <a:lstStyle/>
          <a:p>
            <a:r>
              <a:rPr lang="en-US" sz="2200"/>
              <a:t>22,000</a:t>
            </a:r>
            <a:endParaRPr lang="en-IN" sz="2200"/>
          </a:p>
        </p:txBody>
      </p:sp>
      <p:sp>
        <p:nvSpPr>
          <p:cNvPr id="13" name="Content Placeholder 12">
            <a:extLst>
              <a:ext uri="{FF2B5EF4-FFF2-40B4-BE49-F238E27FC236}">
                <a16:creationId xmlns:a16="http://schemas.microsoft.com/office/drawing/2014/main" id="{C5D4B165-2CC2-4366-869C-E7B1AB039B16}"/>
              </a:ext>
            </a:extLst>
          </p:cNvPr>
          <p:cNvSpPr>
            <a:spLocks noGrp="1"/>
          </p:cNvSpPr>
          <p:nvPr>
            <p:ph sz="quarter" idx="27"/>
          </p:nvPr>
        </p:nvSpPr>
        <p:spPr>
          <a:xfrm>
            <a:off x="304800" y="3774531"/>
            <a:ext cx="5181600" cy="365125"/>
          </a:xfrm>
        </p:spPr>
        <p:txBody>
          <a:bodyPr/>
          <a:lstStyle/>
          <a:p>
            <a:r>
              <a:rPr lang="en-US" sz="2200" dirty="0"/>
              <a:t>Accumulated Depreciation—Equipment</a:t>
            </a:r>
            <a:endParaRPr lang="en-IN" sz="2200" dirty="0"/>
          </a:p>
        </p:txBody>
      </p:sp>
      <p:sp>
        <p:nvSpPr>
          <p:cNvPr id="14" name="Content Placeholder 13">
            <a:extLst>
              <a:ext uri="{FF2B5EF4-FFF2-40B4-BE49-F238E27FC236}">
                <a16:creationId xmlns:a16="http://schemas.microsoft.com/office/drawing/2014/main" id="{A2F2D864-B702-44E8-897B-7446118888CD}"/>
              </a:ext>
            </a:extLst>
          </p:cNvPr>
          <p:cNvSpPr>
            <a:spLocks noGrp="1"/>
          </p:cNvSpPr>
          <p:nvPr>
            <p:ph sz="quarter" idx="28"/>
          </p:nvPr>
        </p:nvSpPr>
        <p:spPr>
          <a:xfrm>
            <a:off x="6411650" y="3774531"/>
            <a:ext cx="1085850" cy="365125"/>
          </a:xfrm>
        </p:spPr>
        <p:txBody>
          <a:bodyPr/>
          <a:lstStyle/>
          <a:p>
            <a:r>
              <a:rPr lang="en-US" sz="2200"/>
              <a:t>28,000</a:t>
            </a:r>
            <a:endParaRPr lang="en-IN" sz="2200"/>
          </a:p>
        </p:txBody>
      </p:sp>
      <p:sp>
        <p:nvSpPr>
          <p:cNvPr id="17" name="Content Placeholder 16">
            <a:extLst>
              <a:ext uri="{FF2B5EF4-FFF2-40B4-BE49-F238E27FC236}">
                <a16:creationId xmlns:a16="http://schemas.microsoft.com/office/drawing/2014/main" id="{9032B953-DF65-48E5-AC64-ACAA840BB22A}"/>
              </a:ext>
            </a:extLst>
          </p:cNvPr>
          <p:cNvSpPr>
            <a:spLocks noGrp="1"/>
          </p:cNvSpPr>
          <p:nvPr>
            <p:ph sz="quarter" idx="31"/>
          </p:nvPr>
        </p:nvSpPr>
        <p:spPr>
          <a:xfrm>
            <a:off x="510250" y="4125106"/>
            <a:ext cx="4038600" cy="365125"/>
          </a:xfrm>
        </p:spPr>
        <p:txBody>
          <a:bodyPr/>
          <a:lstStyle/>
          <a:p>
            <a:r>
              <a:rPr lang="en-US" sz="2200" dirty="0"/>
              <a:t>Equipment (old)</a:t>
            </a:r>
            <a:endParaRPr lang="en-IN" sz="2200" dirty="0"/>
          </a:p>
        </p:txBody>
      </p:sp>
      <p:sp>
        <p:nvSpPr>
          <p:cNvPr id="16" name="Content Placeholder 15">
            <a:extLst>
              <a:ext uri="{FF2B5EF4-FFF2-40B4-BE49-F238E27FC236}">
                <a16:creationId xmlns:a16="http://schemas.microsoft.com/office/drawing/2014/main" id="{D39D4EF0-7B44-4306-8E52-F60600A422C5}"/>
              </a:ext>
            </a:extLst>
          </p:cNvPr>
          <p:cNvSpPr>
            <a:spLocks noGrp="1"/>
          </p:cNvSpPr>
          <p:nvPr>
            <p:ph sz="quarter" idx="30"/>
          </p:nvPr>
        </p:nvSpPr>
        <p:spPr>
          <a:xfrm>
            <a:off x="7975200" y="4079331"/>
            <a:ext cx="1085850" cy="365125"/>
          </a:xfrm>
        </p:spPr>
        <p:txBody>
          <a:bodyPr/>
          <a:lstStyle/>
          <a:p>
            <a:r>
              <a:rPr lang="en-US" sz="2200"/>
              <a:t>40,000</a:t>
            </a:r>
            <a:endParaRPr lang="en-IN" sz="2200"/>
          </a:p>
        </p:txBody>
      </p:sp>
      <p:sp>
        <p:nvSpPr>
          <p:cNvPr id="15" name="Content Placeholder 14">
            <a:extLst>
              <a:ext uri="{FF2B5EF4-FFF2-40B4-BE49-F238E27FC236}">
                <a16:creationId xmlns:a16="http://schemas.microsoft.com/office/drawing/2014/main" id="{FCEE2580-643C-4FBA-9B71-A8039048B7C5}"/>
              </a:ext>
            </a:extLst>
          </p:cNvPr>
          <p:cNvSpPr>
            <a:spLocks noGrp="1"/>
          </p:cNvSpPr>
          <p:nvPr>
            <p:ph sz="quarter" idx="29"/>
          </p:nvPr>
        </p:nvSpPr>
        <p:spPr>
          <a:xfrm>
            <a:off x="510250" y="4460331"/>
            <a:ext cx="3909350" cy="365125"/>
          </a:xfrm>
        </p:spPr>
        <p:txBody>
          <a:bodyPr/>
          <a:lstStyle/>
          <a:p>
            <a:r>
              <a:rPr lang="en-US" sz="2200" dirty="0"/>
              <a:t>Gain on Disposal of Plant Assets</a:t>
            </a:r>
            <a:endParaRPr lang="en-IN" sz="2200" dirty="0"/>
          </a:p>
        </p:txBody>
      </p:sp>
      <p:sp>
        <p:nvSpPr>
          <p:cNvPr id="18" name="Content Placeholder 17">
            <a:extLst>
              <a:ext uri="{FF2B5EF4-FFF2-40B4-BE49-F238E27FC236}">
                <a16:creationId xmlns:a16="http://schemas.microsoft.com/office/drawing/2014/main" id="{BDB2564F-52EA-4A42-9C0A-BA94922EB958}"/>
              </a:ext>
            </a:extLst>
          </p:cNvPr>
          <p:cNvSpPr>
            <a:spLocks noGrp="1"/>
          </p:cNvSpPr>
          <p:nvPr>
            <p:ph sz="quarter" idx="32"/>
          </p:nvPr>
        </p:nvSpPr>
        <p:spPr>
          <a:xfrm>
            <a:off x="8130250" y="4476731"/>
            <a:ext cx="914400" cy="365125"/>
          </a:xfrm>
        </p:spPr>
        <p:txBody>
          <a:bodyPr/>
          <a:lstStyle/>
          <a:p>
            <a:r>
              <a:rPr lang="en-US" sz="2200"/>
              <a:t>7,000</a:t>
            </a:r>
            <a:endParaRPr lang="en-IN" sz="2200"/>
          </a:p>
        </p:txBody>
      </p:sp>
      <p:sp>
        <p:nvSpPr>
          <p:cNvPr id="19" name="Content Placeholder 18">
            <a:extLst>
              <a:ext uri="{FF2B5EF4-FFF2-40B4-BE49-F238E27FC236}">
                <a16:creationId xmlns:a16="http://schemas.microsoft.com/office/drawing/2014/main" id="{9C4E5B77-FB54-496E-A832-DC349F2F0B3C}"/>
              </a:ext>
            </a:extLst>
          </p:cNvPr>
          <p:cNvSpPr>
            <a:spLocks noGrp="1"/>
          </p:cNvSpPr>
          <p:nvPr>
            <p:ph sz="quarter" idx="33"/>
          </p:nvPr>
        </p:nvSpPr>
        <p:spPr>
          <a:xfrm>
            <a:off x="510250" y="4841331"/>
            <a:ext cx="3786850" cy="365125"/>
          </a:xfrm>
        </p:spPr>
        <p:txBody>
          <a:bodyPr/>
          <a:lstStyle/>
          <a:p>
            <a:r>
              <a:rPr lang="en-US" sz="2200" dirty="0"/>
              <a:t>Cash</a:t>
            </a:r>
            <a:endParaRPr lang="en-IN" sz="2200" dirty="0"/>
          </a:p>
        </p:txBody>
      </p:sp>
      <p:sp>
        <p:nvSpPr>
          <p:cNvPr id="20" name="Content Placeholder 19">
            <a:extLst>
              <a:ext uri="{FF2B5EF4-FFF2-40B4-BE49-F238E27FC236}">
                <a16:creationId xmlns:a16="http://schemas.microsoft.com/office/drawing/2014/main" id="{9C14702A-C0F4-4F54-ADC5-61C658D54D69}"/>
              </a:ext>
            </a:extLst>
          </p:cNvPr>
          <p:cNvSpPr>
            <a:spLocks noGrp="1"/>
          </p:cNvSpPr>
          <p:nvPr>
            <p:ph sz="quarter" idx="34"/>
          </p:nvPr>
        </p:nvSpPr>
        <p:spPr>
          <a:xfrm>
            <a:off x="8130250" y="4841331"/>
            <a:ext cx="914400" cy="365125"/>
          </a:xfrm>
        </p:spPr>
        <p:txBody>
          <a:bodyPr/>
          <a:lstStyle/>
          <a:p>
            <a:r>
              <a:rPr lang="en-US" sz="2200"/>
              <a:t>3,000</a:t>
            </a:r>
            <a:endParaRPr lang="en-IN" sz="2200"/>
          </a:p>
        </p:txBody>
      </p:sp>
      <p:sp>
        <p:nvSpPr>
          <p:cNvPr id="21" name="Content Placeholder 20">
            <a:extLst>
              <a:ext uri="{FF2B5EF4-FFF2-40B4-BE49-F238E27FC236}">
                <a16:creationId xmlns:a16="http://schemas.microsoft.com/office/drawing/2014/main" id="{ED2C18C5-592D-45FC-A507-8EB001BDBA12}"/>
              </a:ext>
            </a:extLst>
          </p:cNvPr>
          <p:cNvSpPr>
            <a:spLocks noGrp="1"/>
          </p:cNvSpPr>
          <p:nvPr>
            <p:ph sz="quarter" idx="35"/>
          </p:nvPr>
        </p:nvSpPr>
        <p:spPr>
          <a:xfrm>
            <a:off x="732100" y="5204225"/>
            <a:ext cx="5382950" cy="739375"/>
          </a:xfrm>
        </p:spPr>
        <p:txBody>
          <a:bodyPr/>
          <a:lstStyle/>
          <a:p>
            <a:r>
              <a:rPr lang="en-IN" sz="2200" dirty="0"/>
              <a:t>(To record exchange of old delivery equipment for new delivery equipment)</a:t>
            </a:r>
          </a:p>
        </p:txBody>
      </p:sp>
      <p:sp>
        <p:nvSpPr>
          <p:cNvPr id="23" name="Slide Number Placeholder 22">
            <a:extLst>
              <a:ext uri="{FF2B5EF4-FFF2-40B4-BE49-F238E27FC236}">
                <a16:creationId xmlns:a16="http://schemas.microsoft.com/office/drawing/2014/main" id="{723AFCEE-11EB-41FD-A932-7923C7F2249E}"/>
              </a:ext>
            </a:extLst>
          </p:cNvPr>
          <p:cNvSpPr>
            <a:spLocks noGrp="1"/>
          </p:cNvSpPr>
          <p:nvPr>
            <p:ph type="sldNum" sz="quarter" idx="10"/>
          </p:nvPr>
        </p:nvSpPr>
        <p:spPr/>
        <p:txBody>
          <a:bodyPr/>
          <a:lstStyle/>
          <a:p>
            <a:fld id="{67B19427-F580-D146-B60E-4CADEE75497F}" type="slidenum">
              <a:rPr lang="en-US" smtClean="0"/>
              <a:pPr/>
              <a:t>74</a:t>
            </a:fld>
            <a:endParaRPr lang="en-US" dirty="0"/>
          </a:p>
        </p:txBody>
      </p:sp>
      <p:sp>
        <p:nvSpPr>
          <p:cNvPr id="24" name="Footer Placeholder 23">
            <a:extLst>
              <a:ext uri="{FF2B5EF4-FFF2-40B4-BE49-F238E27FC236}">
                <a16:creationId xmlns:a16="http://schemas.microsoft.com/office/drawing/2014/main" id="{FC86E045-95D2-406B-BDF7-94AA0AAE3FF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519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P spid="14" grpId="0" build="p"/>
      <p:bldP spid="17" grpId="0" build="p"/>
      <p:bldP spid="16" grpId="0" build="p"/>
      <p:bldP spid="15" grpId="0" build="p"/>
      <p:bldP spid="18" grpId="0" build="p"/>
      <p:bldP spid="19" grpId="0" build="p"/>
      <p:bldP spid="20" grpId="0" build="p"/>
      <p:bldP spid="2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524000"/>
            <a:ext cx="8534400" cy="4724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definition for plant assets for both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is essentially the same.</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Both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follow the historical cost principle when accounting for property, plant, and equipment at date of acquisition. Cost consists of all expenditures necessary to acquire the asset and make it ready for its intended use.</a:t>
            </a:r>
          </a:p>
          <a:p>
            <a:pPr marL="292608" indent="-292608">
              <a:buClr>
                <a:schemeClr val="accent2"/>
              </a:buClr>
              <a:buFont typeface="Arial" panose="020B0604020202020204" pitchFamily="34" charset="0"/>
              <a:buChar char="•"/>
            </a:pPr>
            <a:r>
              <a:rPr lang="en-US" sz="2200" dirty="0">
                <a:latin typeface="Calibri" panose="020F0502020204030204" pitchFamily="34" charset="0"/>
              </a:rPr>
              <a:t>Under both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and G</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P, interest costs incurred during construction are capitalized. Recently,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converged to G</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P requirements in this area.</a:t>
            </a: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75</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600359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42672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also views depreciation as an allocation of cost over an asset’s useful life.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permits the same depreciation methods (e.g., straight-line, accelerated, and units-of-activity) as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Under both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and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changes in the depreciation method used and changes in useful life are handled in current and future periods. Prior periods are not affected.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recently conformed to international standards in the accounting for changes in depreciation methods.</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accounting for subsequent expenditures (such as ordinary repairs and additions) are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endParaRPr lang="en-US" sz="22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76</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04685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382000" cy="4343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accounting for plant asset disposals is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Initial costs to acquire natural resources are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definition of intangible assets is essentially the same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The accounting for exchanges of nonmonetary assets has recently converged between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now requires that gains on exchanges of nonmonetary assets be recognized if the exchange has commercial substance. This is the same framework used in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a:t>
            </a:r>
            <a:endParaRPr lang="en-US" sz="22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77</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027264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(4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3962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Differences</a:t>
            </a:r>
            <a:endParaRPr lang="en-US" sz="2200" dirty="0">
              <a:solidFill>
                <a:schemeClr val="accent2"/>
              </a:solidFill>
              <a:latin typeface="Calibri" panose="020F0502020204030204" pitchFamily="34" charset="0"/>
            </a:endParaRP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uses the term </a:t>
            </a:r>
            <a:r>
              <a:rPr lang="en-US" altLang="en-US" sz="2200" b="1" dirty="0">
                <a:latin typeface="Calibri" panose="020F0502020204030204" pitchFamily="34" charset="0"/>
              </a:rPr>
              <a:t>residual value</a:t>
            </a:r>
            <a:r>
              <a:rPr lang="en-US" altLang="en-US" sz="2200" dirty="0">
                <a:latin typeface="Calibri" panose="020F0502020204030204" pitchFamily="34" charset="0"/>
              </a:rPr>
              <a:t> rather than salvage value to refer to an owner’s estimate of an asset’s value at the end of its useful life for that owner.</a:t>
            </a:r>
          </a:p>
          <a:p>
            <a:pPr marL="292608" indent="-292608">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allows companies to revalue plant assets to fair value at the reporting date. Companies that choose to use the revaluation framework must follow revaluation procedures. If revaluation is used, it must be applied to all assets in a class of assets. Assets that are experiencing rapid price changes must be revalued on an annual basis, otherwise less frequent revaluation is acceptable.</a:t>
            </a:r>
            <a:endParaRPr lang="en-US" sz="22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78</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928252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686800" cy="43434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rgbClr val="990000"/>
                </a:solidFill>
                <a:latin typeface="Calibri" panose="020F0502020204030204" pitchFamily="34" charset="0"/>
                <a:cs typeface="Calibri" panose="020F0502020204030204" pitchFamily="34" charset="0"/>
              </a:rPr>
              <a:t>Differences</a:t>
            </a:r>
            <a:endParaRPr lang="en-US" sz="2200" dirty="0">
              <a:solidFill>
                <a:srgbClr val="990000"/>
              </a:solidFill>
              <a:latin typeface="Calibri" panose="020F0502020204030204" pitchFamily="34" charset="0"/>
            </a:endParaRPr>
          </a:p>
          <a:p>
            <a:pPr marL="292608" indent="-292608">
              <a:spcBef>
                <a:spcPts val="500"/>
              </a:spcBef>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requires component depreciation. </a:t>
            </a:r>
            <a:r>
              <a:rPr lang="en-US" altLang="en-US" sz="2200" b="1" dirty="0">
                <a:latin typeface="Calibri" panose="020F0502020204030204" pitchFamily="34" charset="0"/>
              </a:rPr>
              <a:t>Component depreciation</a:t>
            </a:r>
            <a:r>
              <a:rPr lang="en-US" altLang="en-US" sz="2200" dirty="0">
                <a:latin typeface="Calibri" panose="020F0502020204030204" pitchFamily="34" charset="0"/>
              </a:rPr>
              <a:t> specifies that any significant parts of a depreciable asset that have different estimated useful lives should be separately depreciated. Component depreciation is allowed under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but is seldom used.</a:t>
            </a:r>
          </a:p>
          <a:p>
            <a:pPr marL="292608" indent="-292608">
              <a:spcBef>
                <a:spcPts val="500"/>
              </a:spcBef>
              <a:buClr>
                <a:schemeClr val="accent2"/>
              </a:buClr>
              <a:buFont typeface="Arial" panose="020B0604020202020204" pitchFamily="34" charset="0"/>
              <a:buChar char="•"/>
            </a:pPr>
            <a:r>
              <a:rPr lang="en-US" altLang="en-US" sz="2200" dirty="0">
                <a:latin typeface="Calibri" panose="020F0502020204030204" pitchFamily="34" charset="0"/>
              </a:rPr>
              <a:t>As in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under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the costs associated with research and development are segregated into the two components. Costs in the research phase are always expensed under both 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and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Under</a:t>
            </a:r>
            <a:br>
              <a:rPr lang="en-US" altLang="en-US" sz="2200" dirty="0">
                <a:latin typeface="Calibri" panose="020F0502020204030204" pitchFamily="34" charset="0"/>
              </a:rPr>
            </a:b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however, costs in the development phase are capitalized as Development Costs once technological feasibility is achieved. </a:t>
            </a:r>
          </a:p>
          <a:p>
            <a:pPr marL="292608" indent="-292608">
              <a:spcBef>
                <a:spcPts val="500"/>
              </a:spcBef>
              <a:buClr>
                <a:schemeClr val="accent2"/>
              </a:buClr>
              <a:buFont typeface="Arial" panose="020B0604020202020204" pitchFamily="34" charset="0"/>
              <a:buChar char="•"/>
            </a:pPr>
            <a:r>
              <a:rPr lang="en-US" altLang="en-US" sz="2200" dirty="0">
                <a:latin typeface="Calibri" panose="020F0502020204030204" pitchFamily="34" charset="0"/>
              </a:rPr>
              <a:t>I</a:t>
            </a:r>
            <a:r>
              <a:rPr lang="en-US" altLang="en-US" sz="100" dirty="0">
                <a:latin typeface="Calibri" panose="020F0502020204030204" pitchFamily="34" charset="0"/>
              </a:rPr>
              <a:t> </a:t>
            </a:r>
            <a:r>
              <a:rPr lang="en-US" altLang="en-US" sz="2200" dirty="0">
                <a:latin typeface="Calibri" panose="020F0502020204030204" pitchFamily="34" charset="0"/>
              </a:rPr>
              <a:t>F</a:t>
            </a:r>
            <a:r>
              <a:rPr lang="en-US" altLang="en-US" sz="100" dirty="0">
                <a:latin typeface="Calibri" panose="020F0502020204030204" pitchFamily="34" charset="0"/>
              </a:rPr>
              <a:t> </a:t>
            </a:r>
            <a:r>
              <a:rPr lang="en-US" altLang="en-US" sz="2200" dirty="0">
                <a:latin typeface="Calibri" panose="020F0502020204030204" pitchFamily="34" charset="0"/>
              </a:rPr>
              <a:t>R</a:t>
            </a:r>
            <a:r>
              <a:rPr lang="en-US" altLang="en-US" sz="100" dirty="0">
                <a:latin typeface="Calibri" panose="020F0502020204030204" pitchFamily="34" charset="0"/>
              </a:rPr>
              <a:t> </a:t>
            </a:r>
            <a:r>
              <a:rPr lang="en-US" altLang="en-US" sz="2200" dirty="0">
                <a:latin typeface="Calibri" panose="020F0502020204030204" pitchFamily="34" charset="0"/>
              </a:rPr>
              <a:t>S permits revaluation of intangible assets (except for goodwill). G</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A</a:t>
            </a:r>
            <a:r>
              <a:rPr lang="en-US" altLang="en-US" sz="100" dirty="0">
                <a:latin typeface="Calibri" panose="020F0502020204030204" pitchFamily="34" charset="0"/>
              </a:rPr>
              <a:t> </a:t>
            </a:r>
            <a:r>
              <a:rPr lang="en-US" altLang="en-US" sz="2200" dirty="0">
                <a:latin typeface="Calibri" panose="020F0502020204030204" pitchFamily="34" charset="0"/>
              </a:rPr>
              <a:t>P prohibits revaluation of intangible assets.</a:t>
            </a:r>
            <a:endParaRPr lang="en-US" sz="22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79</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4002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F240-5AF4-4F4D-AD40-110F93065FB2}"/>
              </a:ext>
            </a:extLst>
          </p:cNvPr>
          <p:cNvSpPr>
            <a:spLocks noGrp="1"/>
          </p:cNvSpPr>
          <p:nvPr>
            <p:ph type="title"/>
          </p:nvPr>
        </p:nvSpPr>
        <p:spPr>
          <a:xfrm>
            <a:off x="304800" y="762000"/>
            <a:ext cx="7391400" cy="1087499"/>
          </a:xfrm>
        </p:spPr>
        <p:txBody>
          <a:bodyPr>
            <a:normAutofit fontScale="90000"/>
          </a:bodyPr>
          <a:lstStyle/>
          <a:p>
            <a:r>
              <a:rPr lang="en-US" sz="4400" b="1">
                <a:latin typeface="Calibri" panose="020F0502020204030204" pitchFamily="34" charset="0"/>
                <a:ea typeface="Source Sans Pro" charset="0"/>
                <a:cs typeface="Calibri" panose="020F0502020204030204" pitchFamily="34" charset="0"/>
              </a:rPr>
              <a:t>Determining the Cost of Plant Assets </a:t>
            </a:r>
            <a:r>
              <a:rPr lang="en-US" sz="2700">
                <a:latin typeface="Calibri" panose="020F0502020204030204" pitchFamily="34" charset="0"/>
                <a:ea typeface="Source Sans Pro" charset="0"/>
                <a:cs typeface="Calibri" panose="020F0502020204030204" pitchFamily="34" charset="0"/>
              </a:rPr>
              <a:t>(3 of 11)</a:t>
            </a:r>
            <a:endParaRPr lang="en-IN" sz="2700"/>
          </a:p>
        </p:txBody>
      </p:sp>
      <p:sp>
        <p:nvSpPr>
          <p:cNvPr id="3" name="Content Placeholder 2">
            <a:extLst>
              <a:ext uri="{FF2B5EF4-FFF2-40B4-BE49-F238E27FC236}">
                <a16:creationId xmlns:a16="http://schemas.microsoft.com/office/drawing/2014/main" id="{3A0AC9E8-D2C4-47C3-8F5C-3F832DECB875}"/>
              </a:ext>
            </a:extLst>
          </p:cNvPr>
          <p:cNvSpPr>
            <a:spLocks noGrp="1"/>
          </p:cNvSpPr>
          <p:nvPr>
            <p:ph sz="quarter" idx="16"/>
          </p:nvPr>
        </p:nvSpPr>
        <p:spPr>
          <a:xfrm>
            <a:off x="304800" y="1997075"/>
            <a:ext cx="8686800" cy="482281"/>
          </a:xfrm>
        </p:spPr>
        <p:txBody>
          <a:bodyPr/>
          <a:lstStyle/>
          <a:p>
            <a:r>
              <a:rPr lang="en-US" sz="2200" b="1">
                <a:latin typeface="Calibri" panose="020F0502020204030204" pitchFamily="34" charset="0"/>
              </a:rPr>
              <a:t>Illustration: </a:t>
            </a:r>
            <a:r>
              <a:rPr lang="en-US" altLang="en-US" sz="2200">
                <a:latin typeface="Calibri" panose="020F0502020204030204" pitchFamily="34" charset="0"/>
              </a:rPr>
              <a:t>Determine the amount to be reported as the cost of the land.</a:t>
            </a:r>
            <a:endParaRPr lang="en-IN" sz="2200"/>
          </a:p>
        </p:txBody>
      </p:sp>
      <p:graphicFrame>
        <p:nvGraphicFramePr>
          <p:cNvPr id="25" name="Content Placeholder 24" descr="Table is accessible to screenreaders">
            <a:extLst>
              <a:ext uri="{FF2B5EF4-FFF2-40B4-BE49-F238E27FC236}">
                <a16:creationId xmlns:a16="http://schemas.microsoft.com/office/drawing/2014/main" id="{2727D9D4-5A7A-40CC-8B6F-71CACA772487}"/>
              </a:ext>
            </a:extLst>
          </p:cNvPr>
          <p:cNvGraphicFramePr>
            <a:graphicFrameLocks noGrp="1"/>
          </p:cNvGraphicFramePr>
          <p:nvPr>
            <p:ph sz="quarter" idx="23"/>
            <p:extLst>
              <p:ext uri="{D42A27DB-BD31-4B8C-83A1-F6EECF244321}">
                <p14:modId xmlns:p14="http://schemas.microsoft.com/office/powerpoint/2010/main" val="728806505"/>
              </p:ext>
            </p:extLst>
          </p:nvPr>
        </p:nvGraphicFramePr>
        <p:xfrm>
          <a:off x="1028700" y="2420075"/>
          <a:ext cx="7086600" cy="228600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338575964"/>
                    </a:ext>
                  </a:extLst>
                </a:gridCol>
                <a:gridCol w="1143000">
                  <a:extLst>
                    <a:ext uri="{9D8B030D-6E8A-4147-A177-3AD203B41FA5}">
                      <a16:colId xmlns:a16="http://schemas.microsoft.com/office/drawing/2014/main" val="4227192982"/>
                    </a:ext>
                  </a:extLst>
                </a:gridCol>
              </a:tblGrid>
              <a:tr h="228600">
                <a:tc>
                  <a:txBody>
                    <a:bodyPr/>
                    <a:lstStyle/>
                    <a:p>
                      <a:pPr algn="ctr" fontAlgn="b"/>
                      <a:endParaRPr lang="en-US" sz="2000" b="1" i="0" u="none" strike="noStrike" baseline="0" dirty="0">
                        <a:solidFill>
                          <a:schemeClr val="tx1"/>
                        </a:solidFill>
                        <a:effectLst/>
                        <a:latin typeface="Calibri" panose="020F0502020204030204" pitchFamily="34" charset="0"/>
                      </a:endParaRPr>
                    </a:p>
                  </a:txBody>
                  <a:tcPr marL="4233" marR="4233" marT="91440" marB="9144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baseline="0" dirty="0">
                          <a:solidFill>
                            <a:schemeClr val="tx1"/>
                          </a:solidFill>
                          <a:effectLst/>
                          <a:latin typeface="Calibri" panose="020F0502020204030204" pitchFamily="34" charset="0"/>
                        </a:rPr>
                        <a:t>Land</a:t>
                      </a:r>
                    </a:p>
                  </a:txBody>
                  <a:tcPr marL="4233" marR="4233" marT="91440" marB="9144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3688605"/>
                  </a:ext>
                </a:extLst>
              </a:tr>
              <a:tr h="0">
                <a:tc>
                  <a:txBody>
                    <a:bodyPr/>
                    <a:lstStyle/>
                    <a:p>
                      <a:pPr algn="l" fontAlgn="b"/>
                      <a:r>
                        <a:rPr lang="en-US" sz="2000" u="none" strike="noStrike" baseline="0" dirty="0">
                          <a:solidFill>
                            <a:schemeClr val="tx1"/>
                          </a:solidFill>
                          <a:effectLst/>
                          <a:latin typeface="Calibri" panose="020F0502020204030204" pitchFamily="34" charset="0"/>
                        </a:rPr>
                        <a:t>Cash price </a:t>
                      </a:r>
                      <a:r>
                        <a:rPr lang="en-US" sz="2000" u="none" strike="noStrike" baseline="0">
                          <a:solidFill>
                            <a:schemeClr val="tx1"/>
                          </a:solidFill>
                          <a:effectLst/>
                          <a:latin typeface="Calibri" panose="020F0502020204030204" pitchFamily="34" charset="0"/>
                        </a:rPr>
                        <a:t>of property</a:t>
                      </a:r>
                      <a:endParaRPr lang="en-US" sz="2000" b="0" i="0" u="none" strike="noStrike" baseline="0" dirty="0">
                        <a:solidFill>
                          <a:schemeClr val="tx1"/>
                        </a:solidFill>
                        <a:effectLst/>
                        <a:latin typeface="Calibri" panose="020F0502020204030204" pitchFamily="34" charset="0"/>
                      </a:endParaRPr>
                    </a:p>
                  </a:txBody>
                  <a:tcPr marT="27432" marB="2743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$100,000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7235925"/>
                  </a:ext>
                </a:extLst>
              </a:tr>
              <a:tr h="213427">
                <a:tc>
                  <a:txBody>
                    <a:bodyPr/>
                    <a:lstStyle/>
                    <a:p>
                      <a:pPr algn="l" fontAlgn="b"/>
                      <a:r>
                        <a:rPr lang="en-US" sz="2000" u="none" strike="noStrike" baseline="0" dirty="0">
                          <a:solidFill>
                            <a:schemeClr val="tx1"/>
                          </a:solidFill>
                          <a:effectLst/>
                          <a:latin typeface="Calibri" panose="020F0502020204030204" pitchFamily="34" charset="0"/>
                        </a:rPr>
                        <a:t>Net removal cost of warehouse ($7,500 − $1,500)</a:t>
                      </a:r>
                      <a:endParaRPr lang="en-US" sz="2000" b="0" i="0" u="none" strike="noStrike" baseline="0" dirty="0">
                        <a:solidFill>
                          <a:schemeClr val="tx1"/>
                        </a:solidFill>
                        <a:effectLst/>
                        <a:latin typeface="Calibri" panose="020F0502020204030204" pitchFamily="34" charset="0"/>
                      </a:endParaRPr>
                    </a:p>
                  </a:txBody>
                  <a:tcPr marR="365760" marT="27432" marB="2743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6,000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783845"/>
                  </a:ext>
                </a:extLst>
              </a:tr>
              <a:tr h="213427">
                <a:tc>
                  <a:txBody>
                    <a:bodyPr/>
                    <a:lstStyle/>
                    <a:p>
                      <a:pPr algn="l" fontAlgn="b"/>
                      <a:r>
                        <a:rPr lang="en-US" sz="2000" u="none" strike="noStrike" baseline="0" dirty="0">
                          <a:solidFill>
                            <a:schemeClr val="tx1"/>
                          </a:solidFill>
                          <a:effectLst/>
                          <a:latin typeface="Calibri" panose="020F0502020204030204" pitchFamily="34" charset="0"/>
                        </a:rPr>
                        <a:t>Attorney’s fee </a:t>
                      </a:r>
                      <a:endParaRPr lang="en-US" sz="2000" b="0" i="0" u="none" strike="noStrike" baseline="0" dirty="0">
                        <a:solidFill>
                          <a:schemeClr val="tx1"/>
                        </a:solidFill>
                        <a:effectLst/>
                        <a:latin typeface="Calibri" panose="020F0502020204030204" pitchFamily="34" charset="0"/>
                      </a:endParaRPr>
                    </a:p>
                  </a:txBody>
                  <a:tcPr marT="27432" marB="2743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baseline="0" dirty="0">
                          <a:solidFill>
                            <a:schemeClr val="tx1"/>
                          </a:solidFill>
                          <a:effectLst/>
                          <a:latin typeface="Calibri" panose="020F0502020204030204" pitchFamily="34" charset="0"/>
                        </a:rPr>
                        <a:t>1,000</a:t>
                      </a:r>
                      <a:endParaRPr lang="en-US" sz="2000" b="0" i="0" u="none"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531375"/>
                  </a:ext>
                </a:extLst>
              </a:tr>
              <a:tr h="213427">
                <a:tc>
                  <a:txBody>
                    <a:bodyPr/>
                    <a:lstStyle/>
                    <a:p>
                      <a:pPr algn="l" fontAlgn="b"/>
                      <a:r>
                        <a:rPr lang="en-US" sz="2000" u="none" strike="noStrike" baseline="0" dirty="0">
                          <a:solidFill>
                            <a:schemeClr val="tx1"/>
                          </a:solidFill>
                          <a:effectLst/>
                          <a:latin typeface="Calibri" panose="020F0502020204030204" pitchFamily="34" charset="0"/>
                        </a:rPr>
                        <a:t>Real estate broker’s commission </a:t>
                      </a:r>
                      <a:endParaRPr lang="en-US" sz="2000" b="0" i="0" u="none" strike="noStrike" baseline="0" dirty="0">
                        <a:solidFill>
                          <a:schemeClr val="tx1"/>
                        </a:solidFill>
                        <a:effectLst/>
                        <a:latin typeface="Calibri" panose="020F0502020204030204" pitchFamily="34" charset="0"/>
                      </a:endParaRPr>
                    </a:p>
                  </a:txBody>
                  <a:tcPr marT="27432" marB="2743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sng" strike="noStrike" baseline="0" dirty="0">
                          <a:solidFill>
                            <a:schemeClr val="tx1"/>
                          </a:solidFill>
                          <a:effectLst/>
                          <a:latin typeface="Calibri" panose="020F0502020204030204" pitchFamily="34" charset="0"/>
                        </a:rPr>
                        <a:t>       8,000</a:t>
                      </a:r>
                      <a:endParaRPr lang="en-US" sz="2000" b="0" i="0" u="sng" strike="noStrike" baseline="0" dirty="0">
                        <a:solidFill>
                          <a:schemeClr val="tx1"/>
                        </a:solidFill>
                        <a:effectLst/>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0570209"/>
                  </a:ext>
                </a:extLst>
              </a:tr>
              <a:tr h="213427">
                <a:tc>
                  <a:txBody>
                    <a:bodyPr/>
                    <a:lstStyle/>
                    <a:p>
                      <a:pPr algn="l" fontAlgn="b"/>
                      <a:r>
                        <a:rPr lang="en-US" sz="2000" b="1" u="none" strike="noStrike" baseline="0" dirty="0">
                          <a:solidFill>
                            <a:schemeClr val="accent2"/>
                          </a:solidFill>
                          <a:effectLst/>
                          <a:latin typeface="Calibri" panose="020F0502020204030204" pitchFamily="34" charset="0"/>
                        </a:rPr>
                        <a:t>Cost of land</a:t>
                      </a:r>
                      <a:endParaRPr lang="en-US" sz="2000" b="1" i="0" u="none" strike="noStrike" baseline="0" dirty="0">
                        <a:solidFill>
                          <a:schemeClr val="accent2"/>
                        </a:solidFill>
                        <a:effectLst/>
                        <a:latin typeface="Calibri" panose="020F0502020204030204" pitchFamily="34" charset="0"/>
                      </a:endParaRPr>
                    </a:p>
                  </a:txBody>
                  <a:tcPr marT="27432" marB="2743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u="dbl" strike="noStrike" baseline="0" dirty="0">
                          <a:solidFill>
                            <a:schemeClr val="accent2"/>
                          </a:solidFill>
                          <a:effectLst/>
                          <a:uFill>
                            <a:solidFill>
                              <a:schemeClr val="tx1"/>
                            </a:solidFill>
                          </a:uFill>
                          <a:latin typeface="Calibri" panose="020F0502020204030204" pitchFamily="34" charset="0"/>
                        </a:rPr>
                        <a:t>$115,000</a:t>
                      </a:r>
                      <a:endParaRPr lang="en-US" sz="2000" b="1" i="0" u="dbl" strike="noStrike" baseline="0" dirty="0">
                        <a:solidFill>
                          <a:schemeClr val="accent2"/>
                        </a:solidFill>
                        <a:effectLst/>
                        <a:uFill>
                          <a:solidFill>
                            <a:schemeClr val="tx1"/>
                          </a:solidFill>
                        </a:uFill>
                        <a:latin typeface="Calibri" panose="020F0502020204030204" pitchFamily="34" charset="0"/>
                      </a:endParaRPr>
                    </a:p>
                  </a:txBody>
                  <a:tcPr marL="4233" marR="45720" marT="27432" marB="2743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7633822"/>
                  </a:ext>
                </a:extLst>
              </a:tr>
            </a:tbl>
          </a:graphicData>
        </a:graphic>
      </p:graphicFrame>
      <p:sp>
        <p:nvSpPr>
          <p:cNvPr id="17" name="Content Placeholder 16">
            <a:extLst>
              <a:ext uri="{FF2B5EF4-FFF2-40B4-BE49-F238E27FC236}">
                <a16:creationId xmlns:a16="http://schemas.microsoft.com/office/drawing/2014/main" id="{A0919EC1-0898-40D2-A4D2-338030565AED}"/>
              </a:ext>
            </a:extLst>
          </p:cNvPr>
          <p:cNvSpPr>
            <a:spLocks noGrp="1"/>
          </p:cNvSpPr>
          <p:nvPr>
            <p:ph sz="quarter" idx="31"/>
          </p:nvPr>
        </p:nvSpPr>
        <p:spPr>
          <a:xfrm>
            <a:off x="304800" y="4853650"/>
            <a:ext cx="4038600" cy="365125"/>
          </a:xfrm>
        </p:spPr>
        <p:txBody>
          <a:bodyPr/>
          <a:lstStyle/>
          <a:p>
            <a:r>
              <a:rPr lang="en-US" altLang="en-US" sz="2000">
                <a:solidFill>
                  <a:srgbClr val="000000"/>
                </a:solidFill>
              </a:rPr>
              <a:t>Hayes makes the following entry:</a:t>
            </a:r>
            <a:endParaRPr lang="en-IN" sz="2000"/>
          </a:p>
        </p:txBody>
      </p:sp>
      <p:sp>
        <p:nvSpPr>
          <p:cNvPr id="19" name="Content Placeholder 18">
            <a:extLst>
              <a:ext uri="{FF2B5EF4-FFF2-40B4-BE49-F238E27FC236}">
                <a16:creationId xmlns:a16="http://schemas.microsoft.com/office/drawing/2014/main" id="{24A5B0EF-E13D-4A6B-95E7-B61D308F59D9}"/>
              </a:ext>
            </a:extLst>
          </p:cNvPr>
          <p:cNvSpPr>
            <a:spLocks noGrp="1"/>
          </p:cNvSpPr>
          <p:nvPr>
            <p:ph sz="quarter" idx="33"/>
          </p:nvPr>
        </p:nvSpPr>
        <p:spPr>
          <a:xfrm>
            <a:off x="767790" y="5257800"/>
            <a:ext cx="838200" cy="365125"/>
          </a:xfrm>
        </p:spPr>
        <p:txBody>
          <a:bodyPr/>
          <a:lstStyle/>
          <a:p>
            <a:r>
              <a:rPr lang="en-US" altLang="en-US" sz="2000">
                <a:solidFill>
                  <a:srgbClr val="000000"/>
                </a:solidFill>
              </a:rPr>
              <a:t>Land</a:t>
            </a:r>
            <a:endParaRPr lang="en-IN" sz="2000"/>
          </a:p>
        </p:txBody>
      </p:sp>
      <p:sp>
        <p:nvSpPr>
          <p:cNvPr id="16" name="Content Placeholder 15">
            <a:extLst>
              <a:ext uri="{FF2B5EF4-FFF2-40B4-BE49-F238E27FC236}">
                <a16:creationId xmlns:a16="http://schemas.microsoft.com/office/drawing/2014/main" id="{C4E52D34-7F47-44AF-9BA8-502AAC50D147}"/>
              </a:ext>
            </a:extLst>
          </p:cNvPr>
          <p:cNvSpPr>
            <a:spLocks noGrp="1"/>
          </p:cNvSpPr>
          <p:nvPr>
            <p:ph sz="quarter" idx="30"/>
          </p:nvPr>
        </p:nvSpPr>
        <p:spPr>
          <a:xfrm>
            <a:off x="5562600" y="5264470"/>
            <a:ext cx="1143000" cy="365125"/>
          </a:xfrm>
        </p:spPr>
        <p:txBody>
          <a:bodyPr/>
          <a:lstStyle/>
          <a:p>
            <a:r>
              <a:rPr lang="en-US" altLang="en-US" sz="2000">
                <a:solidFill>
                  <a:srgbClr val="000000"/>
                </a:solidFill>
              </a:rPr>
              <a:t>115,000</a:t>
            </a:r>
            <a:endParaRPr lang="en-IN" sz="2000"/>
          </a:p>
        </p:txBody>
      </p:sp>
      <p:sp>
        <p:nvSpPr>
          <p:cNvPr id="18" name="Content Placeholder 17">
            <a:extLst>
              <a:ext uri="{FF2B5EF4-FFF2-40B4-BE49-F238E27FC236}">
                <a16:creationId xmlns:a16="http://schemas.microsoft.com/office/drawing/2014/main" id="{D9F1A809-4F5A-4F6E-A6E1-F5EF5CED4AD7}"/>
              </a:ext>
            </a:extLst>
          </p:cNvPr>
          <p:cNvSpPr>
            <a:spLocks noGrp="1"/>
          </p:cNvSpPr>
          <p:nvPr>
            <p:ph sz="quarter" idx="32"/>
          </p:nvPr>
        </p:nvSpPr>
        <p:spPr>
          <a:xfrm>
            <a:off x="947677" y="5565855"/>
            <a:ext cx="685800" cy="375735"/>
          </a:xfrm>
        </p:spPr>
        <p:txBody>
          <a:bodyPr/>
          <a:lstStyle/>
          <a:p>
            <a:r>
              <a:rPr lang="en-US" altLang="en-US" sz="2000">
                <a:solidFill>
                  <a:srgbClr val="000000"/>
                </a:solidFill>
              </a:rPr>
              <a:t>Cash</a:t>
            </a:r>
            <a:endParaRPr lang="en-IN" sz="2000"/>
          </a:p>
        </p:txBody>
      </p:sp>
      <p:sp>
        <p:nvSpPr>
          <p:cNvPr id="20" name="Content Placeholder 19">
            <a:extLst>
              <a:ext uri="{FF2B5EF4-FFF2-40B4-BE49-F238E27FC236}">
                <a16:creationId xmlns:a16="http://schemas.microsoft.com/office/drawing/2014/main" id="{3962D497-E74B-49A1-AAFE-7D81A9EB44A6}"/>
              </a:ext>
            </a:extLst>
          </p:cNvPr>
          <p:cNvSpPr>
            <a:spLocks noGrp="1"/>
          </p:cNvSpPr>
          <p:nvPr>
            <p:ph sz="quarter" idx="34"/>
          </p:nvPr>
        </p:nvSpPr>
        <p:spPr>
          <a:xfrm>
            <a:off x="7543800" y="5576465"/>
            <a:ext cx="1066800" cy="365125"/>
          </a:xfrm>
        </p:spPr>
        <p:txBody>
          <a:bodyPr/>
          <a:lstStyle/>
          <a:p>
            <a:r>
              <a:rPr lang="en-US" altLang="en-US" sz="2000">
                <a:solidFill>
                  <a:srgbClr val="000000"/>
                </a:solidFill>
                <a:latin typeface="Calibri" panose="020F0502020204030204" pitchFamily="34" charset="0"/>
              </a:rPr>
              <a:t>115,000</a:t>
            </a:r>
            <a:endParaRPr lang="en-IN" sz="2000"/>
          </a:p>
        </p:txBody>
      </p:sp>
      <p:sp>
        <p:nvSpPr>
          <p:cNvPr id="21" name="Content Placeholder 20">
            <a:extLst>
              <a:ext uri="{FF2B5EF4-FFF2-40B4-BE49-F238E27FC236}">
                <a16:creationId xmlns:a16="http://schemas.microsoft.com/office/drawing/2014/main" id="{A0CE5E97-079F-42AB-965B-2D94D47E8711}"/>
              </a:ext>
            </a:extLst>
          </p:cNvPr>
          <p:cNvSpPr>
            <a:spLocks noGrp="1"/>
          </p:cNvSpPr>
          <p:nvPr>
            <p:ph sz="quarter" idx="35"/>
          </p:nvPr>
        </p:nvSpPr>
        <p:spPr>
          <a:xfrm>
            <a:off x="1139625" y="5899675"/>
            <a:ext cx="3086100" cy="365125"/>
          </a:xfrm>
        </p:spPr>
        <p:txBody>
          <a:bodyPr/>
          <a:lstStyle/>
          <a:p>
            <a:r>
              <a:rPr lang="en-IN" sz="2000"/>
              <a:t>(To record purchase of land)</a:t>
            </a:r>
          </a:p>
        </p:txBody>
      </p:sp>
      <p:sp>
        <p:nvSpPr>
          <p:cNvPr id="23" name="Slide Number Placeholder 22">
            <a:extLst>
              <a:ext uri="{FF2B5EF4-FFF2-40B4-BE49-F238E27FC236}">
                <a16:creationId xmlns:a16="http://schemas.microsoft.com/office/drawing/2014/main" id="{E67D572D-5F14-4A52-9178-2E62E7BD7A2E}"/>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24" name="Footer Placeholder 23">
            <a:extLst>
              <a:ext uri="{FF2B5EF4-FFF2-40B4-BE49-F238E27FC236}">
                <a16:creationId xmlns:a16="http://schemas.microsoft.com/office/drawing/2014/main" id="{251DD591-7B8F-44E7-BAA8-86038075CB7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907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6" grpId="0" build="p"/>
      <p:bldP spid="18" grpId="0" build="p"/>
      <p:bldP spid="20" grpId="0" build="p"/>
      <p:bldP spid="2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1ABA-D630-4C7E-954E-7DCD9389E0A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(6 of 6)</a:t>
            </a:r>
            <a:endParaRPr lang="en-US" sz="2400" dirty="0"/>
          </a:p>
        </p:txBody>
      </p:sp>
      <p:sp>
        <p:nvSpPr>
          <p:cNvPr id="3" name="Content Placeholder 2">
            <a:extLst>
              <a:ext uri="{FF2B5EF4-FFF2-40B4-BE49-F238E27FC236}">
                <a16:creationId xmlns:a16="http://schemas.microsoft.com/office/drawing/2014/main" id="{FFE214C8-D36D-479E-9198-E0BCF1D6EE38}"/>
              </a:ext>
            </a:extLst>
          </p:cNvPr>
          <p:cNvSpPr>
            <a:spLocks noGrp="1"/>
          </p:cNvSpPr>
          <p:nvPr>
            <p:ph sz="quarter" idx="16"/>
          </p:nvPr>
        </p:nvSpPr>
        <p:spPr>
          <a:xfrm>
            <a:off x="304800" y="1828800"/>
            <a:ext cx="8534400" cy="2133600"/>
          </a:xfrm>
        </p:spPr>
        <p:txBody>
          <a:bodyPr/>
          <a:lstStyle/>
          <a:p>
            <a:r>
              <a:rPr lang="en-US" sz="2600"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sz="2600" dirty="0">
                <a:latin typeface="Calibri" panose="020F0502020204030204" pitchFamily="34" charset="0"/>
              </a:rPr>
              <a:t>The I</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S</a:t>
            </a:r>
            <a:r>
              <a:rPr lang="en-US" sz="100" dirty="0">
                <a:latin typeface="Calibri" panose="020F0502020204030204" pitchFamily="34" charset="0"/>
              </a:rPr>
              <a:t> </a:t>
            </a:r>
            <a:r>
              <a:rPr lang="en-US" sz="2600" dirty="0">
                <a:latin typeface="Calibri" panose="020F0502020204030204" pitchFamily="34" charset="0"/>
              </a:rPr>
              <a:t>B and F</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S</a:t>
            </a:r>
            <a:r>
              <a:rPr lang="en-US" sz="100" dirty="0">
                <a:latin typeface="Calibri" panose="020F0502020204030204" pitchFamily="34" charset="0"/>
              </a:rPr>
              <a:t> </a:t>
            </a:r>
            <a:r>
              <a:rPr lang="en-US" sz="2600" dirty="0">
                <a:latin typeface="Calibri" panose="020F0502020204030204" pitchFamily="34" charset="0"/>
              </a:rPr>
              <a:t>B have identified a project that would consider expanded recognition of internally generated intangible assets. I</a:t>
            </a:r>
            <a:r>
              <a:rPr lang="en-US" sz="100" dirty="0">
                <a:latin typeface="Calibri" panose="020F0502020204030204" pitchFamily="34" charset="0"/>
              </a:rPr>
              <a:t> </a:t>
            </a:r>
            <a:r>
              <a:rPr lang="en-US" sz="2600" dirty="0">
                <a:latin typeface="Calibri" panose="020F0502020204030204" pitchFamily="34" charset="0"/>
              </a:rPr>
              <a:t>F</a:t>
            </a:r>
            <a:r>
              <a:rPr lang="en-US" sz="100" dirty="0">
                <a:latin typeface="Calibri" panose="020F0502020204030204" pitchFamily="34" charset="0"/>
              </a:rPr>
              <a:t> </a:t>
            </a:r>
            <a:r>
              <a:rPr lang="en-US" sz="2600" dirty="0">
                <a:latin typeface="Calibri" panose="020F0502020204030204" pitchFamily="34" charset="0"/>
              </a:rPr>
              <a:t>R</a:t>
            </a:r>
            <a:r>
              <a:rPr lang="en-US" sz="100" dirty="0">
                <a:latin typeface="Calibri" panose="020F0502020204030204" pitchFamily="34" charset="0"/>
              </a:rPr>
              <a:t> </a:t>
            </a:r>
            <a:r>
              <a:rPr lang="en-US" sz="2600" dirty="0">
                <a:latin typeface="Calibri" panose="020F0502020204030204" pitchFamily="34" charset="0"/>
              </a:rPr>
              <a:t>S permits more recognition of intangibles compared to G</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A</a:t>
            </a:r>
            <a:r>
              <a:rPr lang="en-US" sz="100" dirty="0">
                <a:latin typeface="Calibri" panose="020F0502020204030204" pitchFamily="34" charset="0"/>
              </a:rPr>
              <a:t> </a:t>
            </a:r>
            <a:r>
              <a:rPr lang="en-US" sz="2600" dirty="0">
                <a:latin typeface="Calibri" panose="020F0502020204030204" pitchFamily="34" charset="0"/>
              </a:rPr>
              <a:t>P.</a:t>
            </a:r>
            <a:endParaRPr lang="en-US" altLang="en-US" sz="26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5B19EFC-7377-4371-9B4C-D3543CF01F83}"/>
              </a:ext>
            </a:extLst>
          </p:cNvPr>
          <p:cNvSpPr>
            <a:spLocks noGrp="1"/>
          </p:cNvSpPr>
          <p:nvPr>
            <p:ph type="sldNum" sz="quarter" idx="10"/>
          </p:nvPr>
        </p:nvSpPr>
        <p:spPr/>
        <p:txBody>
          <a:bodyPr/>
          <a:lstStyle/>
          <a:p>
            <a:fld id="{67B19427-F580-D146-B60E-4CADEE75497F}" type="slidenum">
              <a:rPr lang="en-US" smtClean="0"/>
              <a:pPr/>
              <a:t>80</a:t>
            </a:fld>
            <a:endParaRPr lang="en-US" dirty="0"/>
          </a:p>
        </p:txBody>
      </p:sp>
      <p:sp>
        <p:nvSpPr>
          <p:cNvPr id="5" name="Footer Placeholder 4">
            <a:extLst>
              <a:ext uri="{FF2B5EF4-FFF2-40B4-BE49-F238E27FC236}">
                <a16:creationId xmlns:a16="http://schemas.microsoft.com/office/drawing/2014/main" id="{D3BAA337-528A-4EB3-B8EB-CAF0F3D7050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20957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81</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19F-FA3F-4DF0-95AA-67005F30ADE0}"/>
              </a:ext>
            </a:extLst>
          </p:cNvPr>
          <p:cNvSpPr>
            <a:spLocks noGrp="1"/>
          </p:cNvSpPr>
          <p:nvPr>
            <p:ph type="title"/>
          </p:nvPr>
        </p:nvSpPr>
        <p:spPr>
          <a:xfrm>
            <a:off x="304800" y="762000"/>
            <a:ext cx="75438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Determining the Cost of Plant Assets </a:t>
            </a:r>
            <a:r>
              <a:rPr lang="en-US" sz="2700" dirty="0">
                <a:latin typeface="Calibri" panose="020F0502020204030204" pitchFamily="34" charset="0"/>
                <a:ea typeface="Source Sans Pro" charset="0"/>
                <a:cs typeface="Calibri" panose="020F0502020204030204" pitchFamily="34" charset="0"/>
              </a:rPr>
              <a:t>(4 of 11)</a:t>
            </a:r>
            <a:endParaRPr lang="en-US" sz="2700" dirty="0"/>
          </a:p>
        </p:txBody>
      </p:sp>
      <p:sp>
        <p:nvSpPr>
          <p:cNvPr id="3" name="Content Placeholder 2">
            <a:extLst>
              <a:ext uri="{FF2B5EF4-FFF2-40B4-BE49-F238E27FC236}">
                <a16:creationId xmlns:a16="http://schemas.microsoft.com/office/drawing/2014/main" id="{6A069FAF-EF60-4ABE-A2C0-BCF1CE400232}"/>
              </a:ext>
            </a:extLst>
          </p:cNvPr>
          <p:cNvSpPr>
            <a:spLocks noGrp="1"/>
          </p:cNvSpPr>
          <p:nvPr>
            <p:ph sz="quarter" idx="16"/>
          </p:nvPr>
        </p:nvSpPr>
        <p:spPr>
          <a:xfrm>
            <a:off x="304800" y="1981200"/>
            <a:ext cx="8534400" cy="4038600"/>
          </a:xfrm>
        </p:spPr>
        <p:txBody>
          <a:bodyPr/>
          <a:lstStyle/>
          <a:p>
            <a:r>
              <a:rPr lang="en-US" altLang="en-US" b="1" dirty="0"/>
              <a:t>Land Improvements</a:t>
            </a:r>
          </a:p>
          <a:p>
            <a:r>
              <a:rPr lang="en-US" altLang="en-US" b="1" dirty="0"/>
              <a:t>Structural </a:t>
            </a:r>
            <a:r>
              <a:rPr lang="en-US" altLang="en-US" b="1"/>
              <a:t>additions </a:t>
            </a:r>
            <a:r>
              <a:rPr lang="en-US" altLang="en-US"/>
              <a:t>with limited life made </a:t>
            </a:r>
            <a:r>
              <a:rPr lang="en-US" altLang="en-US" dirty="0"/>
              <a:t>to land. </a:t>
            </a:r>
            <a:r>
              <a:rPr lang="en-US" altLang="en-US" b="1" dirty="0"/>
              <a:t>Cost includes all expenditures necessary </a:t>
            </a:r>
            <a:r>
              <a:rPr lang="en-US" altLang="en-US" dirty="0"/>
              <a:t>to make the improvements </a:t>
            </a:r>
            <a:r>
              <a:rPr lang="en-US" altLang="en-US" b="1" dirty="0"/>
              <a:t>ready for their intended use</a:t>
            </a:r>
            <a:r>
              <a:rPr lang="en-US" altLang="en-US" dirty="0"/>
              <a:t>.</a:t>
            </a:r>
          </a:p>
          <a:p>
            <a:pPr marL="292608" indent="-292608">
              <a:buClr>
                <a:srgbClr val="800000"/>
              </a:buClr>
              <a:buSzPct val="100000"/>
              <a:buFont typeface="Arial" panose="020B0604020202020204" pitchFamily="34" charset="0"/>
              <a:buChar char="•"/>
            </a:pPr>
            <a:r>
              <a:rPr lang="en-US" altLang="en-US" dirty="0"/>
              <a:t>Examples: driveways, parking lots, fences, landscaping, and underground sprinklers</a:t>
            </a:r>
          </a:p>
          <a:p>
            <a:pPr marL="292608" indent="-292608">
              <a:buClr>
                <a:srgbClr val="800000"/>
              </a:buClr>
              <a:buSzPct val="100000"/>
              <a:buFont typeface="Arial" panose="020B0604020202020204" pitchFamily="34" charset="0"/>
              <a:buChar char="•"/>
            </a:pPr>
            <a:r>
              <a:rPr lang="en-US" altLang="en-US" dirty="0"/>
              <a:t>Limited useful lives</a:t>
            </a:r>
          </a:p>
          <a:p>
            <a:pPr marL="292608" indent="-292608">
              <a:buClr>
                <a:srgbClr val="800000"/>
              </a:buClr>
              <a:buSzPct val="100000"/>
              <a:buFont typeface="Arial" panose="020B0604020202020204" pitchFamily="34" charset="0"/>
              <a:buChar char="•"/>
            </a:pPr>
            <a:r>
              <a:rPr lang="en-US" altLang="en-US" dirty="0"/>
              <a:t>Expense (depreciate) cost of land improvements over their useful lives</a:t>
            </a:r>
          </a:p>
        </p:txBody>
      </p:sp>
      <p:sp>
        <p:nvSpPr>
          <p:cNvPr id="4" name="Slide Number Placeholder 3">
            <a:extLst>
              <a:ext uri="{FF2B5EF4-FFF2-40B4-BE49-F238E27FC236}">
                <a16:creationId xmlns:a16="http://schemas.microsoft.com/office/drawing/2014/main" id="{D8617650-AFD9-49F8-A5CA-B04272086B12}"/>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56ABA810-9F2F-4A56-8370-D902260678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2490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aaa55a3e99ac6efd0801d35ef11e338d8de408a"/>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130BDF-4FDF-496E-81C5-6F4BC79247F6}"/>
</file>

<file path=customXml/itemProps2.xml><?xml version="1.0" encoding="utf-8"?>
<ds:datastoreItem xmlns:ds="http://schemas.openxmlformats.org/officeDocument/2006/customXml" ds:itemID="{EF1C71EB-81EB-430C-AADD-7391148CA650}">
  <ds:schemaRef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7a71b9a5-dc42-4723-8d0f-e8d6ba5fbeb6"/>
    <ds:schemaRef ds:uri="http://schemas.openxmlformats.org/package/2006/metadata/core-properties"/>
    <ds:schemaRef ds:uri="991c6ba3-1c6f-40a9-b60d-1b3170aa9e5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17529</TotalTime>
  <Words>6595</Words>
  <Application>Microsoft Office PowerPoint</Application>
  <PresentationFormat>On-screen Show (4:3)</PresentationFormat>
  <Paragraphs>940</Paragraphs>
  <Slides>81</Slides>
  <Notes>3</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81</vt:i4>
      </vt:variant>
    </vt:vector>
  </HeadingPairs>
  <TitlesOfParts>
    <vt:vector size="96" baseType="lpstr">
      <vt:lpstr>Arial</vt:lpstr>
      <vt:lpstr>Calibri</vt:lpstr>
      <vt:lpstr>Calibri Light</vt:lpstr>
      <vt:lpstr>Comic Sans MS</vt:lpstr>
      <vt:lpstr>Courier New</vt:lpstr>
      <vt:lpstr>Liberation Sans</vt:lpstr>
      <vt:lpstr>Source Sans Pro</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Plant Asset Expenditures (1 of 3)</vt:lpstr>
      <vt:lpstr>Plant Asset Expenditures (2 of 3)</vt:lpstr>
      <vt:lpstr>Plant Asset Expenditures (3 of 3)</vt:lpstr>
      <vt:lpstr>Determining the Cost of Plant Assets (1 of 11)</vt:lpstr>
      <vt:lpstr>Determining the Cost of Plant Assets (2 of 11)</vt:lpstr>
      <vt:lpstr>Determining the Cost of Plant Assets (3 of 11)</vt:lpstr>
      <vt:lpstr>Determining the Cost of Plant Assets (4 of 11)</vt:lpstr>
      <vt:lpstr>Determining the Cost of Plant Assets (5 of 11)</vt:lpstr>
      <vt:lpstr>Determining the Cost of Plant Assets (6 of 11)</vt:lpstr>
      <vt:lpstr>Determining the Cost of Plant Assets (7 of 11)</vt:lpstr>
      <vt:lpstr>Determining the Cost of Plant Assets (8 of 11)</vt:lpstr>
      <vt:lpstr>Determining the Cost of Plant Assets (9 of 11)</vt:lpstr>
      <vt:lpstr>Determining the Cost of Plant Assets (10 of 11)</vt:lpstr>
      <vt:lpstr>Determining the Cost of Plant Assets (11 of 11)</vt:lpstr>
      <vt:lpstr>Do It! 1: Cost of Plant Assets</vt:lpstr>
      <vt:lpstr>Depreciation Methods (1 of 3)</vt:lpstr>
      <vt:lpstr>Factors in Computing Depreciation</vt:lpstr>
      <vt:lpstr>Depreciation Methods (2 of 3)</vt:lpstr>
      <vt:lpstr>Depreciation Methods (3 of 3)</vt:lpstr>
      <vt:lpstr>Straight-Line Method (1 of 3)</vt:lpstr>
      <vt:lpstr>Straight-Line Method (2 of 3)</vt:lpstr>
      <vt:lpstr>Straight-Line Method (3 of 3)</vt:lpstr>
      <vt:lpstr>Do It! 2a: Straight-Line Depreciation</vt:lpstr>
      <vt:lpstr>Units-of-Activity Method (1 of 3)</vt:lpstr>
      <vt:lpstr>Units-of-Activity Method (2 of 3)</vt:lpstr>
      <vt:lpstr>Units-of-Activity Method (3 of 3)</vt:lpstr>
      <vt:lpstr>Declining-Balance Method (1 of 3)</vt:lpstr>
      <vt:lpstr>Declining-Balance Method (2 of 3)</vt:lpstr>
      <vt:lpstr>Declining-Balance Method (3 of 3)</vt:lpstr>
      <vt:lpstr>Comparison of Depreciation Methods</vt:lpstr>
      <vt:lpstr>Depreciation and Income Taxes</vt:lpstr>
      <vt:lpstr>Revising Periodic Depreciation (1 of 3)</vt:lpstr>
      <vt:lpstr>Revising Periodic Depreciation (2 of 3)</vt:lpstr>
      <vt:lpstr>Revising Periodic Depreciation (3 of 3)</vt:lpstr>
      <vt:lpstr>DO IT! 2b Revised Depreciation (1 of 2)</vt:lpstr>
      <vt:lpstr>DO IT! 2b Revised Depreciation (2 of 2)</vt:lpstr>
      <vt:lpstr>Plant Asset Disposals</vt:lpstr>
      <vt:lpstr>Retirement of Plant Asset (1 of 3)</vt:lpstr>
      <vt:lpstr>Retirement of Plant Asset (2 of 3)</vt:lpstr>
      <vt:lpstr>Retirement of Plant Asset (3 of 3)</vt:lpstr>
      <vt:lpstr>Sale of Plant Asset (1 of 2)</vt:lpstr>
      <vt:lpstr>Sale of Plant Asset (2 of 2)</vt:lpstr>
      <vt:lpstr>Gain on Sale</vt:lpstr>
      <vt:lpstr>Loss on Sale</vt:lpstr>
      <vt:lpstr>Do It! 3: Plant Asset Disposal (1 of 2)</vt:lpstr>
      <vt:lpstr>Do It! 3: Plant Asset Disposal (2 of 2)</vt:lpstr>
      <vt:lpstr>Determining Natural Resources and Intangible Assets</vt:lpstr>
      <vt:lpstr>Depletion (1 of 3)</vt:lpstr>
      <vt:lpstr>Depletion (2 of 3)</vt:lpstr>
      <vt:lpstr>Depletion (3 of 3)</vt:lpstr>
      <vt:lpstr>Intangible Assets</vt:lpstr>
      <vt:lpstr>Accounting for Intangible Assets (1 of 7)</vt:lpstr>
      <vt:lpstr>Accounting for Intangible Assets (2 of 7)</vt:lpstr>
      <vt:lpstr>Patent (3 of 7)</vt:lpstr>
      <vt:lpstr>Accounting for Intangible Assets (4 of 7)</vt:lpstr>
      <vt:lpstr>Accounting for Intangible Assets (5 of 7)</vt:lpstr>
      <vt:lpstr>Accounting for Intangible Assets (6 of 7)</vt:lpstr>
      <vt:lpstr>Accounting for Intangible Assets (7 of 7)</vt:lpstr>
      <vt:lpstr>Research and Development Costs</vt:lpstr>
      <vt:lpstr>Do It! 4: Classification Concepts (1 of 4)</vt:lpstr>
      <vt:lpstr>Do It! 4: Classification Concepts (2 of 4)</vt:lpstr>
      <vt:lpstr>Do It! 4: Classification Concepts (3 of 4)</vt:lpstr>
      <vt:lpstr>Do It! 4: Classification Concepts (4 of 4)</vt:lpstr>
      <vt:lpstr>Statement Presentation and Analysis (1 of 2)</vt:lpstr>
      <vt:lpstr>Statement Presentation and Analysis (2 of 2)</vt:lpstr>
      <vt:lpstr>Analysis</vt:lpstr>
      <vt:lpstr>Do It! 5: Asset Turnover</vt:lpstr>
      <vt:lpstr>Appendix 10A: Exchange of Plant Assets</vt:lpstr>
      <vt:lpstr>Loss Treatment (1 of 2)</vt:lpstr>
      <vt:lpstr>Loss Treatment (2 of 2)</vt:lpstr>
      <vt:lpstr>Gain Treatment (1 of 2)</vt:lpstr>
      <vt:lpstr>Gain Treatment (2 of 2)</vt:lpstr>
      <vt:lpstr>A Look at I F R S (1 of 6)</vt:lpstr>
      <vt:lpstr>A Look at I F R S (2 of 6)</vt:lpstr>
      <vt:lpstr>A Look at I F R S (3 of 6)</vt:lpstr>
      <vt:lpstr>A Look at I F R S (4 of 6)</vt:lpstr>
      <vt:lpstr>A Look at I F R S (5 of 6)</vt:lpstr>
      <vt:lpstr>A Look at I F R S (6 of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1665</cp:revision>
  <cp:lastPrinted>2017-04-26T13:25:47Z</cp:lastPrinted>
  <dcterms:created xsi:type="dcterms:W3CDTF">2017-04-21T14:49:46Z</dcterms:created>
  <dcterms:modified xsi:type="dcterms:W3CDTF">2020-03-27T02:34:42Z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