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311" r:id="rId15"/>
    <p:sldId id="300" r:id="rId16"/>
    <p:sldId id="309" r:id="rId17"/>
    <p:sldId id="305" r:id="rId18"/>
    <p:sldId id="310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35" autoAdjust="0"/>
    <p:restoredTop sz="94249" autoAdjust="0"/>
  </p:normalViewPr>
  <p:slideViewPr>
    <p:cSldViewPr>
      <p:cViewPr varScale="1">
        <p:scale>
          <a:sx n="68" d="100"/>
          <a:sy n="68" d="100"/>
        </p:scale>
        <p:origin x="164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60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5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64C3-3DC1-4450-98C3-BE9770D23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5C2DB-2718-4859-8C54-9A9633ECE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AEE8-621F-48E2-A100-4D6F3727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58B0-BE9F-4ECA-BFEC-6C4C095A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EEA76-BE79-4C6E-881A-B8ED4461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5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F229-DE89-4A56-9B9B-E3FE616D5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D020-AEEA-4DBD-83D1-C2473224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1BE6-B400-40F0-9708-5DDD9917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D8750-4E57-4211-94B3-29189609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E969A-F216-42BE-BDD0-2011852D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24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CA52A-50CC-497A-8288-7D83AA65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2E90-B82E-4497-B99C-780D8B94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5847D-4878-4D50-91DB-025C0118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AD338-C647-4CCA-B5B9-A6A64973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744BD-C21F-4325-B5FD-05F33CD4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00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BBC2-2AA2-4E5C-BD9F-BBDCE659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C7581-1C19-4C61-AEE6-84E77A02D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43BA8-C596-44DA-8390-4146C37BC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81454-00BC-4FA7-9779-B245E38E0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35362-7B5E-40B2-87C6-FEF290B8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55304-CD31-4EB4-8B1E-CC3417A5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55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571C0-1048-44D2-B404-7FB9214A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79B42-A34A-499C-85CD-B8003AEB0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7B8B9-D376-4D0A-9D12-847CB154D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72B77-72E6-4644-A509-40667616C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0DC1FB-B4E3-4EBA-BE35-DEC3FA625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B858E-4946-46D4-8D2C-36B5940E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F58F8-82F2-4CC7-A327-AAB72946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9322F-F2AA-441E-8EBE-62C404B2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6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08B5-E841-460E-B533-6CF6ADBF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C93FD-AAC7-4BFB-B6AA-850840EA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005C2-BABE-4917-B374-F9B0F036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B195-F2A2-4CF4-86B9-809B9FC8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15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9C8CF-2466-435C-95BA-D7E059BF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678B3-8F48-4B8D-9AFC-CCB6A84C3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C70F4-3401-4048-A91D-92A7B479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3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D33A-229A-49BA-AF0B-68A8D0574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B55C-8BE1-4994-AEF7-F915859F2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1503A-FFCF-4B35-BA75-6737715B7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A3375-71B8-4C3F-AA7B-A96B63B8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B656E-0218-449F-BD09-66EEA5DE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7417ED-DD65-46A7-BC7C-E40B7573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05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32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CE1-1EC3-4F4F-9A63-CE7C0C077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46231-A620-49C6-87EE-A1C3EEAB2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292E-1434-4EAB-98C6-3BFC6A05D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DA828-4691-425F-9E7C-4037E681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307F0-2F73-4C4A-A7FF-5D225E06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C20E0-59B8-48FD-8AEC-D797288E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13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F2E1-B9FB-4D07-A45E-6B490103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433C3-E0C9-40B7-8187-E1014F1E1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1956-5289-4BDA-BD68-8C0B6F57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3B8E-123C-4118-B5F2-E0656122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CFD66-C13D-4644-B101-53BFFB45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8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95BA8-BC65-4F3B-A9B5-D2C27F58F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02259-4108-4AEC-88A9-453ABD907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C7AFC-C42A-4FBA-BEC4-C7D054A6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9D95-FFE0-4FA9-BD85-6599CA73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CD7C-68BC-4551-B5E2-4D199AD93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77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35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86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1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29718ACD-9EF0-4121-A102-0271DCEF4DB7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13B0C8B7-136D-4968-B0A6-B2E08DDF10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04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EFBCF-D2C8-4245-B320-03227289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EE6BA-F2F9-404C-851D-CD8BB512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61FF-1BC7-4F95-8912-CF3F3FB93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1B92-DDD2-4680-8BA5-D65C67542E2E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9C83-BD52-4BB6-8133-086917648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CE6B-9029-48C4-BFF1-31D0D7177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E8A1E-CCD8-4E50-A25B-B02D3C1F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0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1.png"/><Relationship Id="rId4" Type="http://schemas.openxmlformats.org/officeDocument/2006/relationships/image" Target="../media/image29.png"/><Relationship Id="rId9" Type="http://schemas.openxmlformats.org/officeDocument/2006/relationships/image" Target="../media/image3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54501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23: Intensity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1988" y="990600"/>
            <a:ext cx="7913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i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Incoherent Sources: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phase difference between the waves emitted by the sources varies randomly then the sources are called incoherent sources.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1988" y="3048000"/>
            <a:ext cx="82591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2400" b="1" i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Coherent Sources: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phase difference between the waves emitted by the sources remains constant then the sources are called coherent sources.</a:t>
            </a:r>
          </a:p>
        </p:txBody>
      </p:sp>
    </p:spTree>
    <p:extLst>
      <p:ext uri="{BB962C8B-B14F-4D97-AF65-F5344CB8AC3E}">
        <p14:creationId xmlns:p14="http://schemas.microsoft.com/office/powerpoint/2010/main" val="81023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600" y="80382"/>
                <a:ext cx="87630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2400" b="1" i="1" u="sng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Sample Problem 35.02. </a:t>
                </a:r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a double-slit interference pattern, what is the distance on screen C between adjacent maxima near the center of the interference pattern? The wavelength </a:t>
                </a:r>
                <a14:m>
                  <m:oMath xmlns:m="http://schemas.openxmlformats.org/officeDocument/2006/math">
                    <m:r>
                      <a:rPr lang="el-GR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the light is 546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𝒏𝒎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 slit separation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0.12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𝒎𝒎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and the slit–screen separation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55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𝒄𝒎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80382"/>
                <a:ext cx="8763000" cy="1938992"/>
              </a:xfrm>
              <a:prstGeom prst="rect">
                <a:avLst/>
              </a:prstGeom>
              <a:blipFill>
                <a:blip r:embed="rId2"/>
                <a:stretch>
                  <a:fillRect l="-1113" t="-2201" r="-167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5344" y="2054973"/>
                <a:ext cx="8195256" cy="1149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Given,</a:t>
                </a:r>
              </a:p>
              <a:p>
                <a:pPr defTabSz="68580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The wavelength of the light is </a:t>
                </a:r>
                <a14:m>
                  <m:oMath xmlns:m="http://schemas.openxmlformats.org/officeDocument/2006/math">
                    <m:r>
                      <a:rPr lang="el-GR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𝟓𝟒𝟔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𝒏𝒎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𝟓𝟒𝟔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4" y="2054973"/>
                <a:ext cx="8195256" cy="1149802"/>
              </a:xfrm>
              <a:prstGeom prst="rect">
                <a:avLst/>
              </a:prstGeom>
              <a:blipFill>
                <a:blip r:embed="rId3"/>
                <a:stretch>
                  <a:fillRect l="-111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5344" y="3240374"/>
                <a:ext cx="7562044" cy="595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>
                  <a:lnSpc>
                    <a:spcPct val="150000"/>
                  </a:lnSpc>
                </a:pPr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The slit separation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𝒎𝒎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4" y="3240374"/>
                <a:ext cx="7562044" cy="595804"/>
              </a:xfrm>
              <a:prstGeom prst="rect">
                <a:avLst/>
              </a:prstGeom>
              <a:blipFill>
                <a:blip r:embed="rId4"/>
                <a:stretch>
                  <a:fillRect l="-1209" b="-23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15344" y="4267200"/>
                <a:ext cx="64392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The slit–screen separation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𝒄𝒎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4" y="4267200"/>
                <a:ext cx="6439263" cy="461665"/>
              </a:xfrm>
              <a:prstGeom prst="rect">
                <a:avLst/>
              </a:prstGeom>
              <a:blipFill>
                <a:blip r:embed="rId5"/>
                <a:stretch>
                  <a:fillRect l="-142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430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7324" y="46233"/>
                <a:ext cx="6450932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The position of the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𝒎𝒕𝒉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 maxima,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m:rPr>
                            <m:sty m:val="p"/>
                          </m:rPr>
                          <a:rPr lang="el-G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</m:oMath>
                </a14:m>
                <a:endParaRPr lang="en-US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24" y="46233"/>
                <a:ext cx="6450932" cy="634789"/>
              </a:xfrm>
              <a:prstGeom prst="rect">
                <a:avLst/>
              </a:prstGeom>
              <a:blipFill>
                <a:blip r:embed="rId2"/>
                <a:stretch>
                  <a:fillRect l="-141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7324" y="741716"/>
                <a:ext cx="7099700" cy="6347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And the position of the next maxima,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l-GR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24" y="741716"/>
                <a:ext cx="7099700" cy="634789"/>
              </a:xfrm>
              <a:prstGeom prst="rect">
                <a:avLst/>
              </a:prstGeom>
              <a:blipFill>
                <a:blip r:embed="rId3"/>
                <a:stretch>
                  <a:fillRect l="-1288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07324" y="1459352"/>
            <a:ext cx="64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Calibri" panose="020F0502020204030204"/>
              </a:rPr>
              <a:t>So, the distance between the adjacent maxima,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98143" y="1505518"/>
                <a:ext cx="23338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143" y="1505518"/>
                <a:ext cx="2333844" cy="369332"/>
              </a:xfrm>
              <a:prstGeom prst="rect">
                <a:avLst/>
              </a:prstGeom>
              <a:blipFill>
                <a:blip r:embed="rId4"/>
                <a:stretch>
                  <a:fillRect l="-28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00199" y="2165451"/>
                <a:ext cx="4897943" cy="795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m:rPr>
                              <m:sty m:val="p"/>
                            </m:rP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2165451"/>
                <a:ext cx="4897943" cy="79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63857" y="2992326"/>
                <a:ext cx="3468194" cy="793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m:rPr>
                              <m:sty m:val="p"/>
                            </m:rP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m:rPr>
                              <m:sty m:val="p"/>
                            </m:rP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57" y="2992326"/>
                <a:ext cx="3468194" cy="793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63857" y="3870992"/>
                <a:ext cx="4956742" cy="842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𝟓𝟒𝟔</m:t>
                          </m:r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2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sup>
                          </m:sSup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𝟓𝟓</m:t>
                          </m:r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sz="2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857" y="3870992"/>
                <a:ext cx="4956742" cy="8429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301105" y="5019813"/>
                <a:ext cx="3270895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sz="2400" b="1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400" b="1" i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105" y="5019813"/>
                <a:ext cx="3270895" cy="470000"/>
              </a:xfrm>
              <a:prstGeom prst="rect">
                <a:avLst/>
              </a:prstGeom>
              <a:blipFill>
                <a:blip r:embed="rId8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10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9476" y="141302"/>
            <a:ext cx="8402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29. Two waves of the same frequency have amplitudes 1.00 and 2.00. They interfere at a point where their phase difference is 60.0°. What is the resultant amplitude?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9476" y="1541335"/>
            <a:ext cx="8081296" cy="1131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Given: The amplitude of the waves, E1 = 1 and E2 =2</a:t>
            </a:r>
          </a:p>
          <a:p>
            <a:pPr defTabSz="685800">
              <a:lnSpc>
                <a:spcPct val="150000"/>
              </a:lnSpc>
            </a:pPr>
            <a:endParaRPr lang="en-US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9200" y="2740669"/>
                <a:ext cx="44700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resultant amplitude,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740669"/>
                <a:ext cx="4470006" cy="461665"/>
              </a:xfrm>
              <a:prstGeom prst="rect">
                <a:avLst/>
              </a:prstGeom>
              <a:blipFill>
                <a:blip r:embed="rId2"/>
                <a:stretch>
                  <a:fillRect l="-2046"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33400" y="3377109"/>
                <a:ext cx="4234301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e>
                      </m:rad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77109"/>
                <a:ext cx="4234301" cy="843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4704" y="4380876"/>
                <a:ext cx="4750275" cy="554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04" y="4380876"/>
                <a:ext cx="4750275" cy="554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85800" y="5214870"/>
                <a:ext cx="1599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𝟔𝟓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214870"/>
                <a:ext cx="1599733" cy="369332"/>
              </a:xfrm>
              <a:prstGeom prst="rect">
                <a:avLst/>
              </a:prstGeom>
              <a:blipFill>
                <a:blip r:embed="rId5"/>
                <a:stretch>
                  <a:fillRect l="-2290" r="-4580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219200" y="2245261"/>
            <a:ext cx="3805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difference = 60.0°.</a:t>
            </a:r>
            <a:endParaRPr lang="en-US" sz="2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533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958DC-E916-499A-BBF0-7BCC458C1473}"/>
              </a:ext>
            </a:extLst>
          </p:cNvPr>
          <p:cNvSpPr/>
          <p:nvPr/>
        </p:nvSpPr>
        <p:spPr>
          <a:xfrm>
            <a:off x="457200" y="1066800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The following slides are the intensity theory without phasor. Now it is your choice to follow one of them.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7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5D38FD-98E0-4559-8323-F803A5B0A614}"/>
                  </a:ext>
                </a:extLst>
              </p:cNvPr>
              <p:cNvSpPr txBox="1"/>
              <p:nvPr/>
            </p:nvSpPr>
            <p:spPr>
              <a:xfrm>
                <a:off x="300412" y="671334"/>
                <a:ext cx="6938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bright fringe: d sin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m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m = 0, 1, 2, 3 . . 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5D38FD-98E0-4559-8323-F803A5B0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12" y="671334"/>
                <a:ext cx="6938588" cy="461665"/>
              </a:xfrm>
              <a:prstGeom prst="rect">
                <a:avLst/>
              </a:prstGeom>
              <a:blipFill>
                <a:blip r:embed="rId2"/>
                <a:stretch>
                  <a:fillRect l="-131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ABDEDE-092A-4A5F-B347-0A153DA14A82}"/>
                  </a:ext>
                </a:extLst>
              </p:cNvPr>
              <p:cNvSpPr/>
              <p:nvPr/>
            </p:nvSpPr>
            <p:spPr>
              <a:xfrm>
                <a:off x="333293" y="1124657"/>
                <a:ext cx="7972507" cy="613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400"/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dark fringe: d sin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(m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4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m = 0, 1, 2, 3 . . 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1ABDEDE-092A-4A5F-B347-0A153DA14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93" y="1124657"/>
                <a:ext cx="7972507" cy="613886"/>
              </a:xfrm>
              <a:prstGeom prst="rect">
                <a:avLst/>
              </a:prstGeom>
              <a:blipFill>
                <a:blip r:embed="rId3"/>
                <a:stretch>
                  <a:fillRect l="-1223" b="-8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42CAE71-9C4A-4A77-88D0-977D0DED61E0}"/>
              </a:ext>
            </a:extLst>
          </p:cNvPr>
          <p:cNvSpPr txBox="1"/>
          <p:nvPr/>
        </p:nvSpPr>
        <p:spPr>
          <a:xfrm>
            <a:off x="340950" y="172135"/>
            <a:ext cx="7812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35-3: Intensity in Double-Slit Interference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24628B-CA37-44A6-B443-3FC1E06A2FD3}"/>
                  </a:ext>
                </a:extLst>
              </p:cNvPr>
              <p:cNvSpPr/>
              <p:nvPr/>
            </p:nvSpPr>
            <p:spPr>
              <a:xfrm>
                <a:off x="1066800" y="4872227"/>
                <a:ext cx="23223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24628B-CA37-44A6-B443-3FC1E06A2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872227"/>
                <a:ext cx="2322366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96CA5A-B005-47C4-A56A-84192EFFBB56}"/>
                  </a:ext>
                </a:extLst>
              </p:cNvPr>
              <p:cNvSpPr/>
              <p:nvPr/>
            </p:nvSpPr>
            <p:spPr>
              <a:xfrm>
                <a:off x="1048043" y="5333892"/>
                <a:ext cx="31773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0" lang="en-US" sz="24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kumimoji="0" lang="en-US" sz="2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0" lang="en-US" sz="24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US" sz="24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kumimoji="0" lang="en-US" sz="24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0" lang="en-US" sz="24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kumimoji="0" lang="en-US" sz="24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kumimoji="0" lang="en-US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96CA5A-B005-47C4-A56A-84192EFFB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43" y="5333892"/>
                <a:ext cx="3177345" cy="461665"/>
              </a:xfrm>
              <a:prstGeom prst="rect">
                <a:avLst/>
              </a:prstGeom>
              <a:blipFill>
                <a:blip r:embed="rId5"/>
                <a:stretch>
                  <a:fillRect r="-19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13DB24C-AC5E-4108-8827-0A82C200462E}"/>
              </a:ext>
            </a:extLst>
          </p:cNvPr>
          <p:cNvSpPr/>
          <p:nvPr/>
        </p:nvSpPr>
        <p:spPr>
          <a:xfrm>
            <a:off x="300412" y="1751663"/>
            <a:ext cx="8345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These two equations tell how to locate the maxima and minima of the double slit interference pattern on screen as a function of the  angle.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758874-4E0F-425E-8535-592371E070B7}"/>
              </a:ext>
            </a:extLst>
          </p:cNvPr>
          <p:cNvSpPr/>
          <p:nvPr/>
        </p:nvSpPr>
        <p:spPr>
          <a:xfrm>
            <a:off x="275794" y="2933235"/>
            <a:ext cx="83704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Here we wish to derive an expression for the intensity of the fringes as a function of the angle. Suppose that the waves emerged from the slits are coherent sinusoidal plane waves. Electric field components of the light waves of point P are not in phase and vary with time as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6B2D64-B7DE-414F-AB09-5AA170714878}"/>
              </a:ext>
            </a:extLst>
          </p:cNvPr>
          <p:cNvSpPr/>
          <p:nvPr/>
        </p:nvSpPr>
        <p:spPr>
          <a:xfrm>
            <a:off x="340950" y="5771167"/>
            <a:ext cx="867416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simplicity, we have chosen the point P to be the origin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 that the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dependence in the wave function is eliminated.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56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E95F1F-471B-4D2A-A6FD-618A374BDA65}"/>
                  </a:ext>
                </a:extLst>
              </p:cNvPr>
              <p:cNvSpPr/>
              <p:nvPr/>
            </p:nvSpPr>
            <p:spPr>
              <a:xfrm>
                <a:off x="686449" y="766465"/>
                <a:ext cx="18862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400" b="0" i="0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sz="2400" b="0" i="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0" i="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0" i="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6E95F1F-471B-4D2A-A6FD-618A374BD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49" y="766465"/>
                <a:ext cx="1886222" cy="461665"/>
              </a:xfrm>
              <a:prstGeom prst="rect">
                <a:avLst/>
              </a:prstGeom>
              <a:blipFill>
                <a:blip r:embed="rId2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3835AF-E1D2-4FE7-A006-757EC9BCD735}"/>
                  </a:ext>
                </a:extLst>
              </p:cNvPr>
              <p:cNvSpPr/>
              <p:nvPr/>
            </p:nvSpPr>
            <p:spPr>
              <a:xfrm>
                <a:off x="990600" y="1228130"/>
                <a:ext cx="41921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400" b="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ωt</m:t>
                          </m:r>
                          <m: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m:rPr>
                              <m:sty m:val="p"/>
                            </m:rP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ωt</m:t>
                      </m:r>
                      <m: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3835AF-E1D2-4FE7-A006-757EC9BCD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228130"/>
                <a:ext cx="4192110" cy="461665"/>
              </a:xfrm>
              <a:prstGeom prst="rect">
                <a:avLst/>
              </a:prstGeom>
              <a:blipFill>
                <a:blip r:embed="rId3"/>
                <a:stretch>
                  <a:fillRect r="-14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AD0A424-050C-43C5-9F4F-6B716293D5EA}"/>
              </a:ext>
            </a:extLst>
          </p:cNvPr>
          <p:cNvSpPr/>
          <p:nvPr/>
        </p:nvSpPr>
        <p:spPr>
          <a:xfrm>
            <a:off x="304800" y="304800"/>
            <a:ext cx="617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Resultant wave: superposition principle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CB9CB4D-FC24-489F-A5F1-B946317F48D0}"/>
                  </a:ext>
                </a:extLst>
              </p:cNvPr>
              <p:cNvSpPr/>
              <p:nvPr/>
            </p:nvSpPr>
            <p:spPr>
              <a:xfrm>
                <a:off x="817356" y="1766699"/>
                <a:ext cx="43176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400" b="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ωt</m:t>
                          </m:r>
                          <m: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  <m:sub>
                          <m: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ωt</m:t>
                      </m:r>
                      <m: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CB9CB4D-FC24-489F-A5F1-B946317F48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6" y="1766699"/>
                <a:ext cx="431765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697C30-B272-4881-BB80-3750CC23F1D7}"/>
                  </a:ext>
                </a:extLst>
              </p:cNvPr>
              <p:cNvSpPr/>
              <p:nvPr/>
            </p:nvSpPr>
            <p:spPr>
              <a:xfrm>
                <a:off x="817356" y="2278506"/>
                <a:ext cx="43176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sz="2400" b="0" i="0" ker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ωt</m:t>
                          </m:r>
                          <m: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  <m:sub>
                          <m:r>
                            <a:rPr lang="en-US" sz="2400" b="0" i="0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ωt</m:t>
                      </m:r>
                      <m: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r>
                        <a:rPr lang="en-US" sz="2400" b="0" i="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6697C30-B272-4881-BB80-3750CC23F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56" y="2278506"/>
                <a:ext cx="4317656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B4BC83-BB5F-4C9F-BB2E-3A2CFC4493E1}"/>
                  </a:ext>
                </a:extLst>
              </p:cNvPr>
              <p:cNvSpPr/>
              <p:nvPr/>
            </p:nvSpPr>
            <p:spPr>
              <a:xfrm>
                <a:off x="990600" y="2729216"/>
                <a:ext cx="6858293" cy="51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40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</a:rPr>
                  <a:t>= </a:t>
                </a:r>
                <a:r>
                  <a:rPr lang="en-US" sz="2400" noProof="0" dirty="0">
                    <a:solidFill>
                      <a:schemeClr val="tx1"/>
                    </a:solidFill>
                    <a:latin typeface="TimesTen-Italic"/>
                  </a:rPr>
                  <a:t>E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Ten-Italic"/>
                  </a:rPr>
                  <a:t>0</a:t>
                </a:r>
                <a:r>
                  <a:rPr kumimoji="0" lang="en-US" sz="24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Ten-Italic"/>
                  </a:rPr>
                  <a:t> {2 </a:t>
                </a:r>
                <a:r>
                  <a:rPr kumimoji="0" lang="en-US" sz="24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Ten-Roman"/>
                  </a:rPr>
                  <a:t>sin (</a:t>
                </a:r>
                <a:r>
                  <a:rPr kumimoji="0" lang="en-US" sz="24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Ten-Italic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ωt</m:t>
                            </m:r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ωt</m:t>
                            </m:r>
                            <m:r>
                              <a:rPr lang="en-US" sz="2400" b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kumimoji="0" lang="en-US" sz="240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0" lang="en-US" sz="240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m:rPr>
                        <m:nor/>
                      </m:rPr>
                      <a:rPr kumimoji="0" lang="en-US" sz="240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Ten-Roman"/>
                      </a:rPr>
                      <m:t> (</m:t>
                    </m:r>
                    <m:box>
                      <m:boxPr>
                        <m:ctrlPr>
                          <a:rPr kumimoji="0" lang="en-US" sz="240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DB4BC83-BB5F-4C9F-BB2E-3A2CFC449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729216"/>
                <a:ext cx="6858293" cy="511807"/>
              </a:xfrm>
              <a:prstGeom prst="rect">
                <a:avLst/>
              </a:prstGeom>
              <a:blipFill>
                <a:blip r:embed="rId6"/>
                <a:stretch>
                  <a:fillRect l="-1422" t="-952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58B05D9-ABB0-4771-A677-F3080282405A}"/>
                  </a:ext>
                </a:extLst>
              </p:cNvPr>
              <p:cNvSpPr/>
              <p:nvPr/>
            </p:nvSpPr>
            <p:spPr>
              <a:xfrm>
                <a:off x="990599" y="3253065"/>
                <a:ext cx="6858293" cy="51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  <a:cs typeface="+mn-cs"/>
                  </a:rPr>
                  <a:t>=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thematicalPi-One"/>
                    <a:cs typeface="+mn-cs"/>
                  </a:rPr>
                  <a:t>2</a:t>
                </a:r>
                <a:r>
                  <a:rPr lang="en-US" sz="2400" noProof="0" dirty="0">
                    <a:solidFill>
                      <a:schemeClr val="tx1"/>
                    </a:solidFill>
                    <a:latin typeface="TimesTen-Italic"/>
                  </a:rPr>
                  <a:t>E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Ten-Italic"/>
                  </a:rPr>
                  <a:t>0</a:t>
                </a:r>
                <a:r>
                  <a:rPr lang="en-US" sz="2400" dirty="0">
                    <a:solidFill>
                      <a:schemeClr val="tx1"/>
                    </a:solidFill>
                    <a:latin typeface="TimesTen-Italic"/>
                  </a:rPr>
                  <a:t>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Ten-Roman"/>
                    <a:cs typeface="+mn-cs"/>
                  </a:rPr>
                  <a:t>sin (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Ten-Italic"/>
                    <a:cs typeface="+mn-cs"/>
                  </a:rPr>
                  <a:t>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ωt</m:t>
                            </m:r>
                            <m: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cos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Ten-Roman"/>
                        <a:cs typeface="+mn-cs"/>
                      </a:rPr>
                      <m:t> (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sz="24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cs typeface="+mn-cs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58B05D9-ABB0-4771-A677-F308028240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99" y="3253065"/>
                <a:ext cx="6858293" cy="511807"/>
              </a:xfrm>
              <a:prstGeom prst="rect">
                <a:avLst/>
              </a:prstGeom>
              <a:blipFill>
                <a:blip r:embed="rId7"/>
                <a:stretch>
                  <a:fillRect l="-1332" t="-952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4A7B7F-1D67-4FCE-89CA-59709608FF79}"/>
                  </a:ext>
                </a:extLst>
              </p:cNvPr>
              <p:cNvSpPr/>
              <p:nvPr/>
            </p:nvSpPr>
            <p:spPr>
              <a:xfrm>
                <a:off x="983565" y="3861926"/>
                <a:ext cx="6858293" cy="51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  <a:cs typeface="+mn-cs"/>
                  </a:rPr>
                  <a:t>=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MathematicalPi-One"/>
                    <a:cs typeface="+mn-cs"/>
                  </a:rPr>
                  <a:t>2</a:t>
                </a:r>
                <a:r>
                  <a:rPr lang="en-US" sz="2400" noProof="0" dirty="0">
                    <a:solidFill>
                      <a:schemeClr val="tx1"/>
                    </a:solidFill>
                    <a:latin typeface="TimesTen-Italic"/>
                  </a:rPr>
                  <a:t>E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TimesTen-Italic"/>
                  </a:rPr>
                  <a:t>0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Ten-Italic"/>
                    <a:cs typeface="+mn-cs"/>
                  </a:rPr>
                  <a:t>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Ten-Roman"/>
                    <a:cs typeface="+mn-cs"/>
                  </a:rPr>
                  <a:t>sin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ωt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cos</m:t>
                    </m:r>
                    <m:r>
                      <m:rPr>
                        <m:nor/>
                      </m:rPr>
                      <a:rPr kumimoji="0" lang="en-US" sz="2400" b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Ten-Roman"/>
                        <a:cs typeface="+mn-cs"/>
                      </a:rPr>
                      <m:t> (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cs typeface="+mn-cs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84A7B7F-1D67-4FCE-89CA-59709608F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565" y="3861926"/>
                <a:ext cx="6858293" cy="511807"/>
              </a:xfrm>
              <a:prstGeom prst="rect">
                <a:avLst/>
              </a:prstGeom>
              <a:blipFill>
                <a:blip r:embed="rId8"/>
                <a:stretch>
                  <a:fillRect l="-1333" t="-9639" b="-19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BAE5755-E31B-4DAA-98B0-A52C4F985549}"/>
                  </a:ext>
                </a:extLst>
              </p:cNvPr>
              <p:cNvSpPr/>
              <p:nvPr/>
            </p:nvSpPr>
            <p:spPr>
              <a:xfrm>
                <a:off x="694655" y="4447018"/>
                <a:ext cx="6858293" cy="5118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231F20"/>
                    </a:solidFill>
                    <a:effectLst/>
                    <a:uLnTx/>
                    <a:uFillTx/>
                    <a:latin typeface="MathematicalPi-One"/>
                    <a:cs typeface="+mn-cs"/>
                  </a:rPr>
                  <a:t>E = 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athematicalPi-One"/>
                    <a:cs typeface="+mn-cs"/>
                  </a:rPr>
                  <a:t>[2</a:t>
                </a:r>
                <a:r>
                  <a:rPr lang="en-US" sz="2400" noProof="0" dirty="0">
                    <a:solidFill>
                      <a:srgbClr val="FF0000"/>
                    </a:solidFill>
                    <a:latin typeface="TimesTen-Italic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Ten-Italic"/>
                  </a:rPr>
                  <a:t>0</a:t>
                </a: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Ten-Italic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Ten-Roman"/>
                      </a:rPr>
                      <m:t> (</m:t>
                    </m:r>
                    <m:box>
                      <m:box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num>
                          <m:den>
                            <m:r>
                              <a:rPr lang="en-US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Ten-Roman"/>
                    <a:cs typeface="+mn-cs"/>
                  </a:rPr>
                  <a:t>sin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ωt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B0F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bel" panose="020B0503020204020204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BAE5755-E31B-4DAA-98B0-A52C4F985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55" y="4447018"/>
                <a:ext cx="6858293" cy="511807"/>
              </a:xfrm>
              <a:prstGeom prst="rect">
                <a:avLst/>
              </a:prstGeom>
              <a:blipFill>
                <a:blip r:embed="rId9"/>
                <a:stretch>
                  <a:fillRect l="-1422" t="-9524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BBEFCC-BC00-4013-859F-1A2CBA68BCEA}"/>
                  </a:ext>
                </a:extLst>
              </p:cNvPr>
              <p:cNvSpPr/>
              <p:nvPr/>
            </p:nvSpPr>
            <p:spPr>
              <a:xfrm>
                <a:off x="304800" y="5086425"/>
                <a:ext cx="6026137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231F20"/>
                    </a:solidFill>
                    <a:latin typeface="MathematicalPi-One"/>
                  </a:rPr>
                  <a:t>Amplitude of the resultant wave = </a:t>
                </a:r>
                <a:r>
                  <a:rPr lang="en-US" sz="2400" dirty="0">
                    <a:solidFill>
                      <a:srgbClr val="FF0000"/>
                    </a:solidFill>
                    <a:latin typeface="MathematicalPi-One"/>
                  </a:rPr>
                  <a:t>2</a:t>
                </a:r>
                <a:r>
                  <a:rPr lang="en-US" sz="2400" dirty="0">
                    <a:solidFill>
                      <a:srgbClr val="FF0000"/>
                    </a:solidFill>
                    <a:latin typeface="TimesTen-Italic"/>
                  </a:rPr>
                  <a:t>E</a:t>
                </a:r>
                <a:r>
                  <a:rPr lang="en-US" sz="2400" baseline="-25000" dirty="0">
                    <a:solidFill>
                      <a:srgbClr val="FF0000"/>
                    </a:solidFill>
                    <a:latin typeface="TimesTen-Italic"/>
                  </a:rPr>
                  <a:t>0</a:t>
                </a:r>
                <a:r>
                  <a:rPr lang="en-US" sz="2400" dirty="0">
                    <a:solidFill>
                      <a:srgbClr val="FF0000"/>
                    </a:solidFill>
                    <a:latin typeface="TimesTen-Italic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rgbClr val="FF0000"/>
                        </a:solidFill>
                        <a:latin typeface="TimesTen-Roman"/>
                      </a:rPr>
                      <m:t> (</m:t>
                    </m:r>
                    <m:box>
                      <m:box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num>
                          <m:den>
                            <m:r>
                              <a:rPr lang="en-US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BBEFCC-BC00-4013-859F-1A2CBA68B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086425"/>
                <a:ext cx="6026137" cy="497637"/>
              </a:xfrm>
              <a:prstGeom prst="rect">
                <a:avLst/>
              </a:prstGeom>
              <a:blipFill>
                <a:blip r:embed="rId10"/>
                <a:stretch>
                  <a:fillRect l="-1517" t="-9756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44FAF6-3513-4514-B1FB-FEC497A2914B}"/>
                  </a:ext>
                </a:extLst>
              </p:cNvPr>
              <p:cNvSpPr/>
              <p:nvPr/>
            </p:nvSpPr>
            <p:spPr>
              <a:xfrm>
                <a:off x="304800" y="5593898"/>
                <a:ext cx="3953903" cy="49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231F20"/>
                    </a:solidFill>
                    <a:latin typeface="TimesTen-Roman"/>
                  </a:rPr>
                  <a:t>oscillating term = </a:t>
                </a:r>
                <a:r>
                  <a:rPr lang="en-US" sz="2400" dirty="0">
                    <a:solidFill>
                      <a:srgbClr val="00B0F0"/>
                    </a:solidFill>
                    <a:latin typeface="TimesTen-Roman"/>
                  </a:rPr>
                  <a:t>sin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ωt</m:t>
                    </m:r>
                    <m:r>
                      <a:rPr lang="en-US" sz="24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+</m:t>
                    </m:r>
                    <m:box>
                      <m:boxPr>
                        <m:ctrlPr>
                          <a:rPr lang="en-US" sz="2400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sz="2400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φ</m:t>
                            </m:r>
                          </m:num>
                          <m:den>
                            <m:r>
                              <a:rPr lang="en-US" sz="2400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 sz="240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44FAF6-3513-4514-B1FB-FEC497A291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593898"/>
                <a:ext cx="3953903" cy="497637"/>
              </a:xfrm>
              <a:prstGeom prst="rect">
                <a:avLst/>
              </a:prstGeom>
              <a:blipFill>
                <a:blip r:embed="rId11"/>
                <a:stretch>
                  <a:fillRect l="-2311" t="-9877" r="-462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94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76EE2B-E692-49E9-B438-CFCBD9FF4BB9}"/>
                  </a:ext>
                </a:extLst>
              </p:cNvPr>
              <p:cNvSpPr/>
              <p:nvPr/>
            </p:nvSpPr>
            <p:spPr>
              <a:xfrm>
                <a:off x="1160028" y="1513027"/>
                <a:ext cx="2591350" cy="723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24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sSubSup>
                        <m:sSubSupPr>
                          <m:ctrlPr>
                            <a:rPr lang="el-GR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kumimoji="0" lang="en-US" sz="240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kumimoji="0" lang="en-US" sz="2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kumimoji="0" lang="en-US" sz="240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kumimoji="0" lang="en-US" sz="2400" b="0" i="0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76EE2B-E692-49E9-B438-CFCBD9FF4B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28" y="1513027"/>
                <a:ext cx="2591350" cy="7230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B0C4874-E6F2-4CF4-A4E5-D2DC6244B901}"/>
              </a:ext>
            </a:extLst>
          </p:cNvPr>
          <p:cNvSpPr/>
          <p:nvPr/>
        </p:nvSpPr>
        <p:spPr>
          <a:xfrm>
            <a:off x="412869" y="2220532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Intensity of an electromagnetic wave is proportional to the square of its amplitude.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D0E383-6049-4AD4-A9A4-17519C96C3C0}"/>
                  </a:ext>
                </a:extLst>
              </p:cNvPr>
              <p:cNvSpPr/>
              <p:nvPr/>
            </p:nvSpPr>
            <p:spPr>
              <a:xfrm>
                <a:off x="880339" y="232010"/>
                <a:ext cx="3150729" cy="72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0" lang="en-US" sz="2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sz="24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D0E383-6049-4AD4-A9A4-17519C96C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39" y="232010"/>
                <a:ext cx="3150729" cy="723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D54D92-0D91-4A75-9FDA-4065CA8B733F}"/>
                  </a:ext>
                </a:extLst>
              </p:cNvPr>
              <p:cNvSpPr/>
              <p:nvPr/>
            </p:nvSpPr>
            <p:spPr>
              <a:xfrm>
                <a:off x="1239879" y="917054"/>
                <a:ext cx="4086665" cy="723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2400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</m:t>
                      </m:r>
                      <m:sSub>
                        <m:sSubPr>
                          <m:ctrlPr>
                            <a:rPr kumimoji="0" lang="en-US" sz="24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kumimoji="0" lang="en-US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f>
                        <m:fPr>
                          <m:ctrlPr>
                            <a:rPr lang="en-US" sz="2400" i="1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sz="2400" ker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0" kern="0" baseline="30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0" lang="en-US" sz="1800" u="none" strike="noStrike" kern="0" cap="none" spc="0" normalizeH="0" baseline="30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D54D92-0D91-4A75-9FDA-4065CA8B7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879" y="917054"/>
                <a:ext cx="4086665" cy="7230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BAF033-8E3C-419A-BD4F-13BF71FD7471}"/>
                  </a:ext>
                </a:extLst>
              </p:cNvPr>
              <p:cNvSpPr/>
              <p:nvPr/>
            </p:nvSpPr>
            <p:spPr>
              <a:xfrm>
                <a:off x="426937" y="2928037"/>
                <a:ext cx="81409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The resultant wave with amplitude </a:t>
                </a:r>
                <a:r>
                  <a:rPr lang="en-US" sz="2400" dirty="0" err="1">
                    <a:solidFill>
                      <a:prstClr val="black"/>
                    </a:solidFill>
                  </a:rPr>
                  <a:t>E</a:t>
                </a:r>
                <a:r>
                  <a:rPr lang="en-US" sz="2400" baseline="-25000" dirty="0" err="1">
                    <a:solidFill>
                      <a:prstClr val="black"/>
                    </a:solidFill>
                  </a:rPr>
                  <a:t>m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has an intensity I that is proportional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BAF033-8E3C-419A-BD4F-13BF71FD7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37" y="2928037"/>
                <a:ext cx="8140939" cy="830997"/>
              </a:xfrm>
              <a:prstGeom prst="rect">
                <a:avLst/>
              </a:prstGeom>
              <a:blipFill>
                <a:blip r:embed="rId5"/>
                <a:stretch>
                  <a:fillRect l="-1124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6E2E61-268E-43A3-9101-C33AA92030F7}"/>
                  </a:ext>
                </a:extLst>
              </p:cNvPr>
              <p:cNvSpPr/>
              <p:nvPr/>
            </p:nvSpPr>
            <p:spPr>
              <a:xfrm>
                <a:off x="1827219" y="3743456"/>
                <a:ext cx="35679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24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sz="24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∝</m:t>
                        </m:r>
                        <m:r>
                          <m:rPr>
                            <m:sty m:val="p"/>
                          </m:rPr>
                          <a:rPr lang="en-US" sz="2400" i="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sz="2400" i="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</m:sub>
                      <m:sup>
                        <m:r>
                          <a:rPr lang="en-US" sz="2400" i="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kern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resultant</m:t>
                    </m:r>
                    <m:r>
                      <a:rPr lang="en-US" sz="2400" b="0" i="0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wave</m:t>
                    </m:r>
                    <m:r>
                      <a:rPr lang="en-US" sz="24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C6E2E61-268E-43A3-9101-C33AA9203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9" y="3743456"/>
                <a:ext cx="3567964" cy="461665"/>
              </a:xfrm>
              <a:prstGeom prst="rect">
                <a:avLst/>
              </a:prstGeom>
              <a:blipFill>
                <a:blip r:embed="rId6"/>
                <a:stretch>
                  <a:fillRect l="-513" r="-51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0CE55F2-F9C3-4FDE-9E8A-B697CC973D9D}"/>
                  </a:ext>
                </a:extLst>
              </p:cNvPr>
              <p:cNvSpPr/>
              <p:nvPr/>
            </p:nvSpPr>
            <p:spPr>
              <a:xfrm>
                <a:off x="1827219" y="4210691"/>
                <a:ext cx="65831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2400" i="1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a:rPr lang="en-US" sz="2400" b="0" i="0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 b="0" i="0" kern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 ker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sz="2400" i="0" ker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</m:t>
                          </m:r>
                        </m:sub>
                        <m:sup>
                          <m:r>
                            <a:rPr lang="en-US" sz="2400" i="0" ker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0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…………(1)   </m:t>
                      </m:r>
                      <m: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constant</m:t>
                      </m:r>
                      <m:r>
                        <a:rPr lang="en-US" sz="2400" b="0" i="0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0CE55F2-F9C3-4FDE-9E8A-B697CC973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19" y="4210691"/>
                <a:ext cx="6583139" cy="461665"/>
              </a:xfrm>
              <a:prstGeom prst="rect">
                <a:avLst/>
              </a:prstGeom>
              <a:blipFill>
                <a:blip r:embed="rId7"/>
                <a:stretch>
                  <a:fillRect l="-27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695213-C82E-4497-9495-7A611B5A892F}"/>
                  </a:ext>
                </a:extLst>
              </p:cNvPr>
              <p:cNvSpPr/>
              <p:nvPr/>
            </p:nvSpPr>
            <p:spPr>
              <a:xfrm>
                <a:off x="457200" y="4583770"/>
                <a:ext cx="82296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Each wave with amplitude E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has an intensity I</a:t>
                </a:r>
                <a:r>
                  <a:rPr lang="en-US" sz="2400" baseline="-25000" dirty="0">
                    <a:solidFill>
                      <a:prstClr val="black"/>
                    </a:solidFill>
                  </a:rPr>
                  <a:t>0</a:t>
                </a:r>
                <a:r>
                  <a:rPr lang="en-US" sz="2400" dirty="0">
                    <a:solidFill>
                      <a:prstClr val="black"/>
                    </a:solidFill>
                  </a:rPr>
                  <a:t> that is proportional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l-GR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F695213-C82E-4497-9495-7A611B5A8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83770"/>
                <a:ext cx="8229600" cy="830997"/>
              </a:xfrm>
              <a:prstGeom prst="rect">
                <a:avLst/>
              </a:prstGeom>
              <a:blipFill>
                <a:blip r:embed="rId8"/>
                <a:stretch>
                  <a:fillRect l="-1111" t="-5882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0F9E26-7D78-4B65-9A0D-B536B239CDC0}"/>
                  </a:ext>
                </a:extLst>
              </p:cNvPr>
              <p:cNvSpPr/>
              <p:nvPr/>
            </p:nvSpPr>
            <p:spPr>
              <a:xfrm>
                <a:off x="1845976" y="5318871"/>
                <a:ext cx="3072636" cy="46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24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sz="2400" b="0" i="0" kern="0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∝</m:t>
                        </m:r>
                        <m:r>
                          <m:rPr>
                            <m:sty m:val="p"/>
                          </m:rPr>
                          <a:rPr lang="en-US" sz="2400" i="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sz="24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</m:sub>
                      <m:sup>
                        <m:r>
                          <a:rPr lang="en-US" sz="2400" i="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kern="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each</m:t>
                    </m:r>
                    <m:r>
                      <a:rPr lang="en-US" sz="2400" b="0" i="0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wave</m:t>
                    </m:r>
                    <m:r>
                      <a:rPr lang="en-US" sz="24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0F9E26-7D78-4B65-9A0D-B536B239C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76" y="5318871"/>
                <a:ext cx="3072636" cy="468975"/>
              </a:xfrm>
              <a:prstGeom prst="rect">
                <a:avLst/>
              </a:prstGeom>
              <a:blipFill>
                <a:blip r:embed="rId9"/>
                <a:stretch>
                  <a:fillRect l="-59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EDF382A-6F57-459A-A88C-7280582A8D31}"/>
                  </a:ext>
                </a:extLst>
              </p:cNvPr>
              <p:cNvSpPr/>
              <p:nvPr/>
            </p:nvSpPr>
            <p:spPr>
              <a:xfrm>
                <a:off x="1845976" y="5737362"/>
                <a:ext cx="5518818" cy="468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l-GR" sz="240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b="0" i="0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sz="2400" b="0" i="0" kern="0" baseline="-250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0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0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kE</m:t>
                        </m:r>
                      </m:e>
                      <m:sub>
                        <m:r>
                          <a:rPr lang="en-US" sz="2400" b="0" i="0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0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</m:t>
                        </m:r>
                      </m:sub>
                      <m:sup>
                        <m:r>
                          <a:rPr lang="en-US" sz="2400" i="0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kern="0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…………..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0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sz="24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en-US" sz="2400" b="0" i="0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kern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constant</m:t>
                    </m:r>
                    <m:r>
                      <a:rPr lang="en-US" sz="24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EDF382A-6F57-459A-A88C-7280582A8D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76" y="5737362"/>
                <a:ext cx="5518818" cy="468975"/>
              </a:xfrm>
              <a:prstGeom prst="rect">
                <a:avLst/>
              </a:prstGeom>
              <a:blipFill>
                <a:blip r:embed="rId10"/>
                <a:stretch>
                  <a:fillRect l="-331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E10EABC-045D-4B14-A392-F3F02DED2E36}"/>
              </a:ext>
            </a:extLst>
          </p:cNvPr>
          <p:cNvSpPr/>
          <p:nvPr/>
        </p:nvSpPr>
        <p:spPr>
          <a:xfrm>
            <a:off x="1827219" y="6164325"/>
            <a:ext cx="12779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/ (2)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F99E0D-FAD2-4869-823A-E3500EF1BD20}"/>
                  </a:ext>
                </a:extLst>
              </p:cNvPr>
              <p:cNvSpPr txBox="1"/>
              <p:nvPr/>
            </p:nvSpPr>
            <p:spPr>
              <a:xfrm>
                <a:off x="1028700" y="286043"/>
                <a:ext cx="6743700" cy="7208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  <m:r>
                          <a:rPr lang="en-US" sz="2400" i="0" kern="0" baseline="-25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i="1" ker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0" ker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i="0" ker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400" i="0" ker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</m:sub>
                          <m:sup>
                            <m:r>
                              <a:rPr lang="en-US" sz="2400" i="0" ker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l-GR" sz="2400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i="0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kE</m:t>
                            </m:r>
                          </m:e>
                          <m:sub>
                            <m:r>
                              <a:rPr lang="en-US" sz="2400" i="0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</m:t>
                            </m:r>
                          </m:sub>
                          <m:sup>
                            <m:r>
                              <a:rPr lang="en-US" sz="2400" i="0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i="1" ker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ker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ker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2400" ker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</m:sub>
                          <m:sup>
                            <m:r>
                              <a:rPr lang="en-US" sz="2400" ker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l-GR" sz="2400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</m:t>
                            </m:r>
                          </m:sub>
                          <m:sup>
                            <m:r>
                              <a:rPr lang="en-US" sz="2400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bSup>
                          <m:sSubSupPr>
                            <m:ctrlPr>
                              <a:rPr lang="el-GR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</m:t>
                            </m:r>
                          </m:sub>
                          <m:sup>
                            <m:r>
                              <a:rPr lang="en-US" sz="24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4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>
                          <m:fPr>
                            <m:ctrlPr>
                              <a:rPr lang="en-US" sz="24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φ</m:t>
                            </m:r>
                          </m:num>
                          <m:den>
                            <m:r>
                              <a:rPr lang="en-US" sz="2400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l-GR" sz="2400" i="1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a:rPr lang="en-US" sz="2400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0    </m:t>
                            </m:r>
                          </m:sub>
                          <m:sup>
                            <m:r>
                              <a:rPr lang="en-US" sz="2400" ker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sz="24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4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sz="2400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F99E0D-FAD2-4869-823A-E3500EF1B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86043"/>
                <a:ext cx="6743700" cy="720838"/>
              </a:xfrm>
              <a:prstGeom prst="rect">
                <a:avLst/>
              </a:prstGeom>
              <a:blipFill>
                <a:blip r:embed="rId2"/>
                <a:stretch>
                  <a:fillRect l="-90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5CD530-59EB-4B4A-A34D-81358C8DEAC7}"/>
                  </a:ext>
                </a:extLst>
              </p:cNvPr>
              <p:cNvSpPr/>
              <p:nvPr/>
            </p:nvSpPr>
            <p:spPr>
              <a:xfrm>
                <a:off x="870657" y="1103845"/>
                <a:ext cx="3733800" cy="584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kern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sz="2400" b="0" i="0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0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m:rPr>
                        <m:sty m:val="p"/>
                      </m:rPr>
                      <a:rPr lang="en-US" sz="2400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400" kern="0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sSup>
                      <m:sSupPr>
                        <m:ctrlPr>
                          <a:rPr lang="en-US" sz="2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sz="2400" b="0" i="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4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sz="2400" b="0" i="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5CD530-59EB-4B4A-A34D-81358C8DE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57" y="1103845"/>
                <a:ext cx="3733800" cy="584584"/>
              </a:xfrm>
              <a:prstGeom prst="rect">
                <a:avLst/>
              </a:prstGeom>
              <a:blipFill>
                <a:blip r:embed="rId3"/>
                <a:stretch>
                  <a:fillRect l="-2614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B384E10-241B-4B3D-A9D1-0E3CF5614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57" y="4301022"/>
            <a:ext cx="8393286" cy="2144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F4B35B-AEA5-4A9E-8E82-55A15D567CB9}"/>
                  </a:ext>
                </a:extLst>
              </p:cNvPr>
              <p:cNvSpPr/>
              <p:nvPr/>
            </p:nvSpPr>
            <p:spPr>
              <a:xfrm>
                <a:off x="375357" y="1663402"/>
                <a:ext cx="79953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Phase</m:t>
                      </m:r>
                      <m:r>
                        <a:rPr lang="en-US" sz="2400" b="0" i="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difference</m:t>
                      </m:r>
                      <m:r>
                        <a:rPr lang="en-US" sz="2400" b="0" i="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 ker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0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phase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difference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associate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0" kern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path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difference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2400" b="0" i="0" kern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40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sz="24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𝑑𝑠𝑖𝑛</m:t>
                      </m:r>
                      <m:r>
                        <m:rPr>
                          <m:nor/>
                        </m:rPr>
                        <a:rPr lang="en-US" sz="24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sSub>
                        <m:sSubPr>
                          <m:ctrlPr>
                            <a:rPr lang="en-US" sz="24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F4B35B-AEA5-4A9E-8E82-55A15D567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57" y="1663402"/>
                <a:ext cx="7995357" cy="830997"/>
              </a:xfrm>
              <a:prstGeom prst="rect">
                <a:avLst/>
              </a:prstGeom>
              <a:blipFill>
                <a:blip r:embed="rId5"/>
                <a:stretch>
                  <a:fillRect l="-686" r="-610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48EDAB-5515-4D95-8FF4-562A7E6CAEB5}"/>
                  </a:ext>
                </a:extLst>
              </p:cNvPr>
              <p:cNvSpPr/>
              <p:nvPr/>
            </p:nvSpPr>
            <p:spPr>
              <a:xfrm>
                <a:off x="729543" y="2424007"/>
                <a:ext cx="40710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S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 =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4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en-US" sz="2400" b="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l-GR" sz="2400" b="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F48EDAB-5515-4D95-8FF4-562A7E6CA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3" y="2424007"/>
                <a:ext cx="4071057" cy="461665"/>
              </a:xfrm>
              <a:prstGeom prst="rect">
                <a:avLst/>
              </a:prstGeom>
              <a:blipFill>
                <a:blip r:embed="rId6"/>
                <a:stretch>
                  <a:fillRect l="-2395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87480-85E6-47A9-8ABE-B07EFC51F2ED}"/>
                  </a:ext>
                </a:extLst>
              </p:cNvPr>
              <p:cNvSpPr txBox="1"/>
              <p:nvPr/>
            </p:nvSpPr>
            <p:spPr>
              <a:xfrm>
                <a:off x="1219418" y="2930991"/>
                <a:ext cx="2045677" cy="47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787480-85E6-47A9-8ABE-B07EFC51F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418" y="2930991"/>
                <a:ext cx="2045677" cy="4773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CCB292-1ACE-4AA7-A7AA-747F55E4AB6B}"/>
                  </a:ext>
                </a:extLst>
              </p:cNvPr>
              <p:cNvSpPr txBox="1"/>
              <p:nvPr/>
            </p:nvSpPr>
            <p:spPr>
              <a:xfrm>
                <a:off x="1028700" y="3449700"/>
                <a:ext cx="2743200" cy="438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𝑑𝑠𝑖𝑛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CCB292-1ACE-4AA7-A7AA-747F55E4A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3449700"/>
                <a:ext cx="2743200" cy="438903"/>
              </a:xfrm>
              <a:prstGeom prst="rect">
                <a:avLst/>
              </a:prstGeom>
              <a:blipFill>
                <a:blip r:embed="rId8"/>
                <a:stretch>
                  <a:fillRect l="-222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340ACD-5154-4705-AE07-7B5EAF873742}"/>
                  </a:ext>
                </a:extLst>
              </p:cNvPr>
              <p:cNvSpPr txBox="1"/>
              <p:nvPr/>
            </p:nvSpPr>
            <p:spPr>
              <a:xfrm>
                <a:off x="1028700" y="4013728"/>
                <a:ext cx="3200400" cy="438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box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𝑑𝑠𝑖𝑛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340ACD-5154-4705-AE07-7B5EAF873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013728"/>
                <a:ext cx="3200400" cy="438903"/>
              </a:xfrm>
              <a:prstGeom prst="rect">
                <a:avLst/>
              </a:prstGeom>
              <a:blipFill>
                <a:blip r:embed="rId9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34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1F4071-D27B-4BBF-B28E-21CCEE315247}"/>
                  </a:ext>
                </a:extLst>
              </p:cNvPr>
              <p:cNvSpPr/>
              <p:nvPr/>
            </p:nvSpPr>
            <p:spPr>
              <a:xfrm>
                <a:off x="304800" y="304800"/>
                <a:ext cx="472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Phase difference</a:t>
                </a:r>
                <a:r>
                  <a:rPr lang="en-US" sz="2400" kern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4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91F4071-D27B-4BBF-B28E-21CCEE315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800"/>
                <a:ext cx="4724400" cy="461665"/>
              </a:xfrm>
              <a:prstGeom prst="rect">
                <a:avLst/>
              </a:prstGeom>
              <a:blipFill>
                <a:blip r:embed="rId2"/>
                <a:stretch>
                  <a:fillRect l="-1935" t="-118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32D2DA-E379-4F0A-9BDC-E3D0FFD3EF92}"/>
                  </a:ext>
                </a:extLst>
              </p:cNvPr>
              <p:cNvSpPr/>
              <p:nvPr/>
            </p:nvSpPr>
            <p:spPr>
              <a:xfrm>
                <a:off x="381000" y="756697"/>
                <a:ext cx="84582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phase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difference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associate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with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path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difference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i="0" kern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en-US" sz="2400" b="0" i="0" kern="0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240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en-US" sz="240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sz="24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𝑑𝑠𝑖𝑛</m:t>
                      </m:r>
                      <m:r>
                        <m:rPr>
                          <m:nor/>
                        </m:rPr>
                        <a:rPr lang="en-US" sz="2400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as</m:t>
                      </m:r>
                      <m:sSub>
                        <m:sSubPr>
                          <m:ctrlPr>
                            <a:rPr lang="en-US" sz="24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400" b="0" i="1" ker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32D2DA-E379-4F0A-9BDC-E3D0FFD3E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756697"/>
                <a:ext cx="8458200" cy="830997"/>
              </a:xfrm>
              <a:prstGeom prst="rect">
                <a:avLst/>
              </a:prstGeom>
              <a:blipFill>
                <a:blip r:embed="rId3"/>
                <a:stretch>
                  <a:fillRect l="-216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9A00A4-D82A-4850-B709-61C071D0683A}"/>
                  </a:ext>
                </a:extLst>
              </p:cNvPr>
              <p:cNvSpPr/>
              <p:nvPr/>
            </p:nvSpPr>
            <p:spPr>
              <a:xfrm>
                <a:off x="564265" y="1808758"/>
                <a:ext cx="32626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S</a:t>
                </a:r>
                <a:r>
                  <a:rPr lang="en-US" sz="24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sz="24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el-GR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9A00A4-D82A-4850-B709-61C071D06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5" y="1808758"/>
                <a:ext cx="3262624" cy="461665"/>
              </a:xfrm>
              <a:prstGeom prst="rect">
                <a:avLst/>
              </a:prstGeom>
              <a:blipFill>
                <a:blip r:embed="rId4"/>
                <a:stretch>
                  <a:fillRect l="-2991" t="-12000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80DE0F-08BD-4E5E-ADB0-EAF3386ADB78}"/>
                  </a:ext>
                </a:extLst>
              </p:cNvPr>
              <p:cNvSpPr txBox="1"/>
              <p:nvPr/>
            </p:nvSpPr>
            <p:spPr>
              <a:xfrm>
                <a:off x="1688123" y="2512424"/>
                <a:ext cx="2045677" cy="4773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80DE0F-08BD-4E5E-ADB0-EAF3386AD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123" y="2512424"/>
                <a:ext cx="2045677" cy="477310"/>
              </a:xfrm>
              <a:prstGeom prst="rect">
                <a:avLst/>
              </a:prstGeom>
              <a:blipFill>
                <a:blip r:embed="rId5"/>
                <a:stretch>
                  <a:fillRect l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308902-BD93-43A9-B1DF-B081266C8A8B}"/>
                  </a:ext>
                </a:extLst>
              </p:cNvPr>
              <p:cNvSpPr txBox="1"/>
              <p:nvPr/>
            </p:nvSpPr>
            <p:spPr>
              <a:xfrm>
                <a:off x="1676400" y="3214603"/>
                <a:ext cx="2743200" cy="438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𝑑𝑠𝑖𝑛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308902-BD93-43A9-B1DF-B081266C8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214603"/>
                <a:ext cx="2743200" cy="438903"/>
              </a:xfrm>
              <a:prstGeom prst="rect">
                <a:avLst/>
              </a:prstGeom>
              <a:blipFill>
                <a:blip r:embed="rId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D3AAF6-2B95-4971-8ED3-85036E6FDBB8}"/>
                  </a:ext>
                </a:extLst>
              </p:cNvPr>
              <p:cNvSpPr txBox="1"/>
              <p:nvPr/>
            </p:nvSpPr>
            <p:spPr>
              <a:xfrm>
                <a:off x="1600200" y="3985877"/>
                <a:ext cx="3200400" cy="438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ker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box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𝑑𝑠𝑖𝑛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D3AAF6-2B95-4971-8ED3-85036E6F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985877"/>
                <a:ext cx="3200400" cy="438903"/>
              </a:xfrm>
              <a:prstGeom prst="rect">
                <a:avLst/>
              </a:prstGeom>
              <a:blipFill>
                <a:blip r:embed="rId7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799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044" y="-30480"/>
            <a:ext cx="6191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Intensity in Double-Slit Interference: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952" y="508307"/>
            <a:ext cx="7815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us assume, at point P the electric field components of the waves from the two slits 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1672651"/>
                <a:ext cx="3810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72651"/>
                <a:ext cx="3810000" cy="461665"/>
              </a:xfrm>
              <a:prstGeom prst="rect">
                <a:avLst/>
              </a:prstGeom>
              <a:blipFill>
                <a:blip r:embed="rId2"/>
                <a:stretch>
                  <a:fillRect l="-320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2213747"/>
                <a:ext cx="31853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13747"/>
                <a:ext cx="3185359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" y="2880181"/>
                <a:ext cx="5943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= angular frequency of the waves.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80181"/>
                <a:ext cx="5943600" cy="461665"/>
              </a:xfrm>
              <a:prstGeom prst="rect">
                <a:avLst/>
              </a:prstGeom>
              <a:blipFill>
                <a:blip r:embed="rId4"/>
                <a:stretch>
                  <a:fillRect l="-153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9600" y="3421277"/>
                <a:ext cx="7010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= phase difference between the waves.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421277"/>
                <a:ext cx="7010400" cy="461665"/>
              </a:xfrm>
              <a:prstGeom prst="rect">
                <a:avLst/>
              </a:prstGeom>
              <a:blipFill>
                <a:blip r:embed="rId5"/>
                <a:stretch>
                  <a:fillRect l="-2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66520" y="3985456"/>
                <a:ext cx="61520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8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Calibri" panose="020F0502020204030204"/>
                  </a:rPr>
                  <a:t>= amplitude of the waves.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20" y="3985456"/>
                <a:ext cx="6152077" cy="461665"/>
              </a:xfrm>
              <a:prstGeom prst="rect">
                <a:avLst/>
              </a:prstGeom>
              <a:blipFill>
                <a:blip r:embed="rId6"/>
                <a:stretch>
                  <a:fillRect l="-29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77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75571" y="407163"/>
                <a:ext cx="6096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Fig-1, the waves with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 represented by 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phasors</a:t>
                </a:r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magnitude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that rotate around the origin at angular speed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71" y="407163"/>
                <a:ext cx="6096000" cy="1569660"/>
              </a:xfrm>
              <a:prstGeom prst="rect">
                <a:avLst/>
              </a:prstGeom>
              <a:blipFill>
                <a:blip r:embed="rId2"/>
                <a:stretch>
                  <a:fillRect l="-1600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7971" y="4114800"/>
                <a:ext cx="5943600" cy="16912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 Fig-2, the vector addition of the two 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phasors</a:t>
                </a:r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gives the </a:t>
                </a:r>
                <a:r>
                  <a:rPr lang="en-US" sz="2400" b="1" dirty="0" err="1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phasor</a:t>
                </a:r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representing the resultant wave, with amplitude E and phase constant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𝝋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1" y="4114800"/>
                <a:ext cx="5943600" cy="1691232"/>
              </a:xfrm>
              <a:prstGeom prst="rect">
                <a:avLst/>
              </a:prstGeom>
              <a:blipFill>
                <a:blip r:embed="rId3"/>
                <a:stretch>
                  <a:fillRect l="-1641" t="-2527" r="-615" b="-2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6372431" y="152400"/>
            <a:ext cx="2771569" cy="2895600"/>
            <a:chOff x="8571361" y="815785"/>
            <a:chExt cx="2235690" cy="235292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71361" y="815785"/>
              <a:ext cx="2235690" cy="168951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262314" y="2737819"/>
              <a:ext cx="8537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sz="1500" b="1" dirty="0">
                  <a:solidFill>
                    <a:prstClr val="black"/>
                  </a:solidFill>
                  <a:latin typeface="Calibri" panose="020F0502020204030204"/>
                </a:rPr>
                <a:t>Fig-1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71571" y="3652658"/>
            <a:ext cx="2752003" cy="3052942"/>
            <a:chOff x="8368116" y="3464399"/>
            <a:chExt cx="2642179" cy="29386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8116" y="3464399"/>
              <a:ext cx="2642179" cy="2324672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341993" y="5972144"/>
              <a:ext cx="757045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sz="1500" b="1" dirty="0">
                  <a:solidFill>
                    <a:prstClr val="black"/>
                  </a:solidFill>
                  <a:latin typeface="Calibri" panose="020F0502020204030204"/>
                </a:rPr>
                <a:t>Fig-2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145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0887" y="387363"/>
                <a:ext cx="3966086" cy="394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887" y="387363"/>
                <a:ext cx="3966086" cy="394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57732" y="920531"/>
                <a:ext cx="3575338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32" y="920531"/>
                <a:ext cx="3575338" cy="4872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2359" y="1488102"/>
                <a:ext cx="3415102" cy="487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𝒄𝒐𝒔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59" y="1488102"/>
                <a:ext cx="3415102" cy="4872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42359" y="2006359"/>
                <a:ext cx="3105081" cy="72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59" y="2006359"/>
                <a:ext cx="3105081" cy="7278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5121" y="2859998"/>
                <a:ext cx="5022272" cy="72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………………(1)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21" y="2859998"/>
                <a:ext cx="5022272" cy="727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62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57200" y="152400"/>
                <a:ext cx="8039636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ea typeface="Segoe UI Symbol" panose="020B0502040204020203" pitchFamily="34" charset="0"/>
                    <a:cs typeface="Arial" panose="020B0604020202020204" pitchFamily="34" charset="0"/>
                  </a:rPr>
                  <a:t>Now, we know that the intensity of an electromagnetic wave is proportional to the square of its amplitude. Therefore,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Segoe UI Symbol" panose="020B0502040204020203" pitchFamily="34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ea typeface="Segoe UI Symbol" panose="020B0502040204020203" pitchFamily="34" charset="0"/>
                    <a:cs typeface="Arial" panose="020B0604020202020204" pitchFamily="34" charset="0"/>
                  </a:rPr>
                  <a:t> is the intensity of the individual waves and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Segoe UI Symbol" panose="020B0502040204020203" pitchFamily="34" charset="0"/>
                      </a:rPr>
                      <m:t>𝑰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 panose="020B0604020202020204" pitchFamily="34" charset="0"/>
                    <a:ea typeface="Segoe UI Symbol" panose="020B0502040204020203" pitchFamily="34" charset="0"/>
                    <a:cs typeface="Arial" panose="020B0604020202020204" pitchFamily="34" charset="0"/>
                  </a:rPr>
                  <a:t> is the intensity of the resultant wave then,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2400"/>
                <a:ext cx="8039636" cy="1569660"/>
              </a:xfrm>
              <a:prstGeom prst="rect">
                <a:avLst/>
              </a:prstGeom>
              <a:blipFill>
                <a:blip r:embed="rId2"/>
                <a:stretch>
                  <a:fillRect l="-1137" t="-2724" r="-174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80371" y="1827649"/>
                <a:ext cx="1100558" cy="8551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371" y="1827649"/>
                <a:ext cx="1100558" cy="855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524000" y="2869298"/>
                <a:ext cx="2198102" cy="816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:r>
                  <a:rPr lang="en-US" sz="2400" b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bSup>
                          <m:sSubSup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𝒄𝒐𝒔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>
                          <m:f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𝝋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num>
                      <m:den>
                        <m:sSubSup>
                          <m:sSubSup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69298"/>
                <a:ext cx="2198102" cy="816185"/>
              </a:xfrm>
              <a:prstGeom prst="rect">
                <a:avLst/>
              </a:prstGeom>
              <a:blipFill>
                <a:blip r:embed="rId4"/>
                <a:stretch>
                  <a:fillRect l="-4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24000" y="4038600"/>
                <a:ext cx="4153188" cy="635559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……………(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038600"/>
                <a:ext cx="4153188" cy="635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467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238" y="381000"/>
            <a:ext cx="4584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 the phase difference,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600" y="1295400"/>
                <a:ext cx="397705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</m:num>
                        <m:den>
                          <m: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𝒑𝒂𝒕𝒉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𝒅𝒊𝒇𝒇𝒆𝒓𝒆𝒏𝒄𝒆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295400"/>
                <a:ext cx="3977051" cy="6939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71600" y="2442043"/>
                <a:ext cx="2520177" cy="793872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442043"/>
                <a:ext cx="2520177" cy="79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3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11308"/>
            <a:ext cx="672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u="sng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 for Intensity Maxima and Minima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4812" y="713764"/>
            <a:ext cx="840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equation (2), we can see that intensity maxima will occur when,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79863" y="1727421"/>
                <a:ext cx="1198470" cy="635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863" y="1727421"/>
                <a:ext cx="1198470" cy="635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5400" y="2516272"/>
                <a:ext cx="19190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16272"/>
                <a:ext cx="1919051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97897" y="3323119"/>
                <a:ext cx="3058786" cy="7938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97" y="3323119"/>
                <a:ext cx="3058786" cy="793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81485" y="4386963"/>
                <a:ext cx="6538328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𝒅𝒔𝒊𝒏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l-GR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[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,….]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85" y="4386963"/>
                <a:ext cx="6538328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52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6555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/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 the intensity minima will occur when,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482080" y="690265"/>
                <a:ext cx="2341298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080" y="690265"/>
                <a:ext cx="2341298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90117" y="1638878"/>
                <a:ext cx="2925224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17" y="1638878"/>
                <a:ext cx="2925224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4400" y="2506824"/>
                <a:ext cx="4064959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𝝅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l-GR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506824"/>
                <a:ext cx="4064959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47225" y="3733800"/>
                <a:ext cx="7695184" cy="922176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spAutoFit/>
              </a:bodyPr>
              <a:lstStyle/>
              <a:p>
                <a:pPr defTabSz="6858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𝒅𝒔𝒊𝒏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l-GR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[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,….]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25" y="3733800"/>
                <a:ext cx="7695184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08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8E8375-D70B-42CD-B17D-A713E016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36" y="2202371"/>
            <a:ext cx="8573328" cy="21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041316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8C5DC2-8361-4E49-87DA-94B4D0D39FEA}"/>
</file>

<file path=customXml/itemProps2.xml><?xml version="1.0" encoding="utf-8"?>
<ds:datastoreItem xmlns:ds="http://schemas.openxmlformats.org/officeDocument/2006/customXml" ds:itemID="{E6D847CA-6821-4FF3-B357-569E1E23E1FF}"/>
</file>

<file path=customXml/itemProps3.xml><?xml version="1.0" encoding="utf-8"?>
<ds:datastoreItem xmlns:ds="http://schemas.openxmlformats.org/officeDocument/2006/customXml" ds:itemID="{762AA4DF-9933-4C93-9D28-D2BE950CDACA}"/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5081</TotalTime>
  <Words>1122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Corbel</vt:lpstr>
      <vt:lpstr>MathematicalPi-One</vt:lpstr>
      <vt:lpstr>TimesTen-Italic</vt:lpstr>
      <vt:lpstr>TimesTen-Roman</vt:lpstr>
      <vt:lpstr>Basis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North Carolina at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mbhuiyan</dc:creator>
  <cp:lastModifiedBy>Dr. Md. Nurul Kabir Bhuiyan</cp:lastModifiedBy>
  <cp:revision>583</cp:revision>
  <dcterms:created xsi:type="dcterms:W3CDTF">2014-05-19T15:46:11Z</dcterms:created>
  <dcterms:modified xsi:type="dcterms:W3CDTF">2021-10-28T14:02:42Z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