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59"/>
  </p:notesMasterIdLst>
  <p:sldIdLst>
    <p:sldId id="393" r:id="rId11"/>
    <p:sldId id="258" r:id="rId12"/>
    <p:sldId id="394" r:id="rId13"/>
    <p:sldId id="395" r:id="rId14"/>
    <p:sldId id="396" r:id="rId15"/>
    <p:sldId id="397" r:id="rId16"/>
    <p:sldId id="398" r:id="rId17"/>
    <p:sldId id="43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38" r:id="rId36"/>
    <p:sldId id="417" r:id="rId37"/>
    <p:sldId id="418" r:id="rId38"/>
    <p:sldId id="419" r:id="rId39"/>
    <p:sldId id="420" r:id="rId40"/>
    <p:sldId id="421" r:id="rId41"/>
    <p:sldId id="422" r:id="rId42"/>
    <p:sldId id="423" r:id="rId43"/>
    <p:sldId id="424" r:id="rId44"/>
    <p:sldId id="425" r:id="rId45"/>
    <p:sldId id="426" r:id="rId46"/>
    <p:sldId id="427" r:id="rId47"/>
    <p:sldId id="428" r:id="rId48"/>
    <p:sldId id="429" r:id="rId49"/>
    <p:sldId id="430" r:id="rId50"/>
    <p:sldId id="431" r:id="rId51"/>
    <p:sldId id="432" r:id="rId52"/>
    <p:sldId id="441" r:id="rId53"/>
    <p:sldId id="434" r:id="rId54"/>
    <p:sldId id="442" r:id="rId55"/>
    <p:sldId id="436" r:id="rId56"/>
    <p:sldId id="443" r:id="rId57"/>
    <p:sldId id="298" r:id="rId5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2880">
          <p15:clr>
            <a:srgbClr val="A4A3A4"/>
          </p15:clr>
        </p15:guide>
        <p15:guide id="3" orient="horz" pos="16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00A3"/>
    <a:srgbClr val="0000CC"/>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3" autoAdjust="0"/>
    <p:restoredTop sz="86433" autoAdjust="0"/>
  </p:normalViewPr>
  <p:slideViewPr>
    <p:cSldViewPr>
      <p:cViewPr>
        <p:scale>
          <a:sx n="75" d="100"/>
          <a:sy n="75" d="100"/>
        </p:scale>
        <p:origin x="456" y="-84"/>
      </p:cViewPr>
      <p:guideLst>
        <p:guide orient="horz" pos="1968"/>
        <p:guide pos="2880"/>
        <p:guide orient="horz" pos="1680"/>
      </p:guideLst>
    </p:cSldViewPr>
  </p:slideViewPr>
  <p:outlineViewPr>
    <p:cViewPr>
      <p:scale>
        <a:sx n="33" d="100"/>
        <a:sy n="33" d="100"/>
      </p:scale>
      <p:origin x="0" y="-30732"/>
    </p:cViewPr>
  </p:outlineViewPr>
  <p:notesTextViewPr>
    <p:cViewPr>
      <p:scale>
        <a:sx n="66" d="100"/>
        <a:sy n="66"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5" Type="http://schemas.openxmlformats.org/officeDocument/2006/relationships/slideMaster" Target="slideMasters/slideMaster2.xml"/><Relationship Id="rId61" Type="http://schemas.openxmlformats.org/officeDocument/2006/relationships/presProps" Target="presProps.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notesMaster" Target="notesMasters/notesMaster1.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4/5/2020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876751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48</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31" name="CT"/>
          <p:cNvSpPr>
            <a:spLocks noGrp="1"/>
          </p:cNvSpPr>
          <p:nvPr>
            <p:ph sz="quarter" idx="20" hasCustomPrompt="1"/>
          </p:nvPr>
        </p:nvSpPr>
        <p:spPr>
          <a:xfrm>
            <a:off x="152400" y="5133241"/>
            <a:ext cx="8839200" cy="706318"/>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3" name="Content Placeholder 2"/>
          <p:cNvSpPr>
            <a:spLocks noGrp="1"/>
          </p:cNvSpPr>
          <p:nvPr>
            <p:ph sz="quarter" idx="21" hasCustomPrompt="1"/>
          </p:nvPr>
        </p:nvSpPr>
        <p:spPr>
          <a:xfrm>
            <a:off x="381000" y="6096000"/>
            <a:ext cx="8458200" cy="533400"/>
          </a:xfrm>
          <a:prstGeom prst="rect">
            <a:avLst/>
          </a:prstGeom>
        </p:spPr>
        <p:txBody>
          <a:bodyPr/>
          <a:lstStyle>
            <a:lvl1pPr marL="0" indent="0">
              <a:buNone/>
              <a:defRPr/>
            </a:lvl1pPr>
          </a:lstStyle>
          <a:p>
            <a:pPr lvl="0"/>
            <a:r>
              <a:rPr lang="en-IN" dirty="0"/>
              <a:t>Text</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304800" y="1752600"/>
            <a:ext cx="85344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©2017 John Wiley &amp; Son, Inc. </a:t>
            </a:r>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lvl1pPr>
              <a:defRPr b="0" i="0">
                <a:latin typeface="Calibri" charset="0"/>
                <a:ea typeface="Calibri" charset="0"/>
                <a:cs typeface="Calibri" charset="0"/>
              </a:defRPr>
            </a:lvl1pPr>
          </a:lstStyle>
          <a:p>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82321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7718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243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52393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8350"/>
            <a:ext cx="85344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700609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914401"/>
            <a:ext cx="85344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6227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77103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441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53979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380999"/>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FFD5900F-AA13-417D-AD3D-4C905926EE31}"/>
              </a:ext>
            </a:extLst>
          </p:cNvPr>
          <p:cNvSpPr>
            <a:spLocks noGrp="1"/>
          </p:cNvSpPr>
          <p:nvPr>
            <p:ph sz="quarter" idx="17"/>
          </p:nvPr>
        </p:nvSpPr>
        <p:spPr>
          <a:xfrm>
            <a:off x="304800" y="2286000"/>
            <a:ext cx="8534400" cy="457200"/>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84848AF1-D576-4FBF-A712-1BEB82131A85}"/>
              </a:ext>
            </a:extLst>
          </p:cNvPr>
          <p:cNvSpPr>
            <a:spLocks noGrp="1"/>
          </p:cNvSpPr>
          <p:nvPr>
            <p:ph sz="quarter" idx="18"/>
          </p:nvPr>
        </p:nvSpPr>
        <p:spPr>
          <a:xfrm>
            <a:off x="304800" y="2819400"/>
            <a:ext cx="8534400" cy="457200"/>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676B27F5-3B5F-44A3-B7D9-7B2B6279EB48}"/>
              </a:ext>
            </a:extLst>
          </p:cNvPr>
          <p:cNvSpPr>
            <a:spLocks noGrp="1"/>
          </p:cNvSpPr>
          <p:nvPr>
            <p:ph sz="quarter" idx="19"/>
          </p:nvPr>
        </p:nvSpPr>
        <p:spPr>
          <a:xfrm>
            <a:off x="304800" y="3352800"/>
            <a:ext cx="8534400" cy="457200"/>
          </a:xfrm>
          <a:prstGeom prst="rect">
            <a:avLst/>
          </a:prstGeom>
        </p:spPr>
        <p:txBody>
          <a:bodyPr/>
          <a:lstStyle>
            <a:lvl1pPr marL="0" indent="0">
              <a:buNone/>
              <a:defRPr/>
            </a:lvl1pPr>
          </a:lstStyle>
          <a:p>
            <a:pPr lvl="0"/>
            <a:endParaRPr lang="en-US" dirty="0"/>
          </a:p>
        </p:txBody>
      </p:sp>
      <p:sp>
        <p:nvSpPr>
          <p:cNvPr id="13" name="Content Placeholder 12">
            <a:extLst>
              <a:ext uri="{FF2B5EF4-FFF2-40B4-BE49-F238E27FC236}">
                <a16:creationId xmlns:a16="http://schemas.microsoft.com/office/drawing/2014/main" id="{AADC81E7-C60E-481D-B9D5-72B7F6F78DDF}"/>
              </a:ext>
            </a:extLst>
          </p:cNvPr>
          <p:cNvSpPr>
            <a:spLocks noGrp="1"/>
          </p:cNvSpPr>
          <p:nvPr>
            <p:ph sz="quarter" idx="20"/>
          </p:nvPr>
        </p:nvSpPr>
        <p:spPr>
          <a:xfrm>
            <a:off x="304800" y="3886200"/>
            <a:ext cx="8534400" cy="336550"/>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230C320A-51A3-4C9B-8ABF-11B3737D593B}"/>
              </a:ext>
            </a:extLst>
          </p:cNvPr>
          <p:cNvSpPr>
            <a:spLocks noGrp="1"/>
          </p:cNvSpPr>
          <p:nvPr>
            <p:ph sz="quarter" idx="21"/>
          </p:nvPr>
        </p:nvSpPr>
        <p:spPr>
          <a:xfrm>
            <a:off x="304800" y="4343400"/>
            <a:ext cx="8534400" cy="336550"/>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F9E37B07-0547-4324-8991-4A4CF789436D}"/>
              </a:ext>
            </a:extLst>
          </p:cNvPr>
          <p:cNvSpPr>
            <a:spLocks noGrp="1"/>
          </p:cNvSpPr>
          <p:nvPr>
            <p:ph sz="quarter" idx="22"/>
          </p:nvPr>
        </p:nvSpPr>
        <p:spPr>
          <a:xfrm>
            <a:off x="304800" y="4724400"/>
            <a:ext cx="8534400" cy="457200"/>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1B671F7A-E290-479A-9245-1B0D5F72CCE5}"/>
              </a:ext>
            </a:extLst>
          </p:cNvPr>
          <p:cNvSpPr>
            <a:spLocks noGrp="1"/>
          </p:cNvSpPr>
          <p:nvPr>
            <p:ph sz="quarter" idx="23"/>
          </p:nvPr>
        </p:nvSpPr>
        <p:spPr>
          <a:xfrm>
            <a:off x="304800" y="5257800"/>
            <a:ext cx="8534400" cy="457200"/>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97D65446-BE50-4693-A967-2E866104DFF6}"/>
              </a:ext>
            </a:extLst>
          </p:cNvPr>
          <p:cNvSpPr>
            <a:spLocks noGrp="1"/>
          </p:cNvSpPr>
          <p:nvPr>
            <p:ph sz="quarter" idx="24"/>
          </p:nvPr>
        </p:nvSpPr>
        <p:spPr>
          <a:xfrm>
            <a:off x="304800" y="5822950"/>
            <a:ext cx="8534400" cy="349250"/>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72758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40386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08AEA028-BD17-4ECF-82B5-ECB2A3466362}"/>
              </a:ext>
            </a:extLst>
          </p:cNvPr>
          <p:cNvSpPr>
            <a:spLocks noGrp="1"/>
          </p:cNvSpPr>
          <p:nvPr>
            <p:ph sz="quarter" idx="17"/>
          </p:nvPr>
        </p:nvSpPr>
        <p:spPr>
          <a:xfrm>
            <a:off x="4419600" y="1828800"/>
            <a:ext cx="4419600" cy="365125"/>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D539518F-A4FA-4BE6-9B8E-E6329B43B944}"/>
              </a:ext>
            </a:extLst>
          </p:cNvPr>
          <p:cNvSpPr>
            <a:spLocks noGrp="1"/>
          </p:cNvSpPr>
          <p:nvPr>
            <p:ph sz="quarter" idx="18"/>
          </p:nvPr>
        </p:nvSpPr>
        <p:spPr>
          <a:xfrm>
            <a:off x="304800" y="2225675"/>
            <a:ext cx="4038600" cy="365125"/>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ECF92A28-BADD-49BA-AD73-AD609D2F6738}"/>
              </a:ext>
            </a:extLst>
          </p:cNvPr>
          <p:cNvSpPr>
            <a:spLocks noGrp="1"/>
          </p:cNvSpPr>
          <p:nvPr>
            <p:ph sz="quarter" idx="19"/>
          </p:nvPr>
        </p:nvSpPr>
        <p:spPr>
          <a:xfrm>
            <a:off x="4419600" y="2225675"/>
            <a:ext cx="4419600" cy="365125"/>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1B664998-83E5-4220-9835-1C5536CF389A}"/>
              </a:ext>
            </a:extLst>
          </p:cNvPr>
          <p:cNvSpPr>
            <a:spLocks noGrp="1"/>
          </p:cNvSpPr>
          <p:nvPr>
            <p:ph sz="quarter" idx="21"/>
          </p:nvPr>
        </p:nvSpPr>
        <p:spPr>
          <a:xfrm>
            <a:off x="304800" y="2667000"/>
            <a:ext cx="4038600" cy="365125"/>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064DC7D0-4EEC-48B5-8518-1EA8B867A73B}"/>
              </a:ext>
            </a:extLst>
          </p:cNvPr>
          <p:cNvSpPr>
            <a:spLocks noGrp="1"/>
          </p:cNvSpPr>
          <p:nvPr>
            <p:ph sz="quarter" idx="22"/>
          </p:nvPr>
        </p:nvSpPr>
        <p:spPr>
          <a:xfrm>
            <a:off x="4419600" y="2667000"/>
            <a:ext cx="4419600" cy="365125"/>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7B4BDA8F-D4C1-47AA-8C60-0937596C4F76}"/>
              </a:ext>
            </a:extLst>
          </p:cNvPr>
          <p:cNvSpPr>
            <a:spLocks noGrp="1"/>
          </p:cNvSpPr>
          <p:nvPr>
            <p:ph sz="quarter" idx="23"/>
          </p:nvPr>
        </p:nvSpPr>
        <p:spPr>
          <a:xfrm>
            <a:off x="304800" y="3124200"/>
            <a:ext cx="4038600" cy="365125"/>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3DA7099D-A1F8-48D8-B397-2BF5A3E8F84D}"/>
              </a:ext>
            </a:extLst>
          </p:cNvPr>
          <p:cNvSpPr>
            <a:spLocks noGrp="1"/>
          </p:cNvSpPr>
          <p:nvPr>
            <p:ph sz="quarter" idx="24"/>
          </p:nvPr>
        </p:nvSpPr>
        <p:spPr>
          <a:xfrm>
            <a:off x="4419600" y="3124200"/>
            <a:ext cx="4419600" cy="365125"/>
          </a:xfrm>
          <a:prstGeom prst="rect">
            <a:avLst/>
          </a:prstGeom>
        </p:spPr>
        <p:txBody>
          <a:bodyPr/>
          <a:lstStyle>
            <a:lvl1pPr marL="0" indent="0">
              <a:buNone/>
              <a:defRPr/>
            </a:lvl1pPr>
          </a:lstStyle>
          <a:p>
            <a:pPr lvl="0"/>
            <a:endParaRPr lang="en-US" dirty="0"/>
          </a:p>
        </p:txBody>
      </p:sp>
      <p:sp>
        <p:nvSpPr>
          <p:cNvPr id="23" name="Content Placeholder 22">
            <a:extLst>
              <a:ext uri="{FF2B5EF4-FFF2-40B4-BE49-F238E27FC236}">
                <a16:creationId xmlns:a16="http://schemas.microsoft.com/office/drawing/2014/main" id="{77261062-0158-40E4-A1CA-B2E0CAB19B2F}"/>
              </a:ext>
            </a:extLst>
          </p:cNvPr>
          <p:cNvSpPr>
            <a:spLocks noGrp="1"/>
          </p:cNvSpPr>
          <p:nvPr>
            <p:ph sz="quarter" idx="25"/>
          </p:nvPr>
        </p:nvSpPr>
        <p:spPr>
          <a:xfrm>
            <a:off x="304800" y="3581400"/>
            <a:ext cx="4038600" cy="365125"/>
          </a:xfrm>
          <a:prstGeom prst="rect">
            <a:avLst/>
          </a:prstGeom>
        </p:spPr>
        <p:txBody>
          <a:bodyPr/>
          <a:lstStyle>
            <a:lvl1pPr marL="0" indent="0">
              <a:buNone/>
              <a:defRPr/>
            </a:lvl1pPr>
          </a:lstStyle>
          <a:p>
            <a:pPr lvl="0"/>
            <a:endParaRPr lang="en-US" dirty="0"/>
          </a:p>
        </p:txBody>
      </p:sp>
      <p:sp>
        <p:nvSpPr>
          <p:cNvPr id="25" name="Content Placeholder 24">
            <a:extLst>
              <a:ext uri="{FF2B5EF4-FFF2-40B4-BE49-F238E27FC236}">
                <a16:creationId xmlns:a16="http://schemas.microsoft.com/office/drawing/2014/main" id="{E47747E0-D00B-41BD-93B5-8BC61DA916F9}"/>
              </a:ext>
            </a:extLst>
          </p:cNvPr>
          <p:cNvSpPr>
            <a:spLocks noGrp="1"/>
          </p:cNvSpPr>
          <p:nvPr>
            <p:ph sz="quarter" idx="26"/>
          </p:nvPr>
        </p:nvSpPr>
        <p:spPr>
          <a:xfrm>
            <a:off x="4419600" y="3581400"/>
            <a:ext cx="4419600" cy="365125"/>
          </a:xfrm>
          <a:prstGeom prst="rect">
            <a:avLst/>
          </a:prstGeom>
        </p:spPr>
        <p:txBody>
          <a:bodyPr/>
          <a:lstStyle>
            <a:lvl1pPr marL="0" indent="0">
              <a:buNone/>
              <a:defRPr/>
            </a:lvl1pPr>
          </a:lstStyle>
          <a:p>
            <a:pPr lvl="0"/>
            <a:endParaRPr lang="en-US" dirty="0"/>
          </a:p>
        </p:txBody>
      </p:sp>
      <p:sp>
        <p:nvSpPr>
          <p:cNvPr id="27" name="Content Placeholder 26">
            <a:extLst>
              <a:ext uri="{FF2B5EF4-FFF2-40B4-BE49-F238E27FC236}">
                <a16:creationId xmlns:a16="http://schemas.microsoft.com/office/drawing/2014/main" id="{87796A9F-9F2E-4385-823C-3D4A62F64819}"/>
              </a:ext>
            </a:extLst>
          </p:cNvPr>
          <p:cNvSpPr>
            <a:spLocks noGrp="1"/>
          </p:cNvSpPr>
          <p:nvPr>
            <p:ph sz="quarter" idx="27"/>
          </p:nvPr>
        </p:nvSpPr>
        <p:spPr>
          <a:xfrm>
            <a:off x="304800" y="4038600"/>
            <a:ext cx="4038600" cy="365125"/>
          </a:xfrm>
          <a:prstGeom prst="rect">
            <a:avLst/>
          </a:prstGeom>
        </p:spPr>
        <p:txBody>
          <a:bodyPr/>
          <a:lstStyle>
            <a:lvl1pPr marL="0" indent="0">
              <a:buNone/>
              <a:defRPr/>
            </a:lvl1pPr>
          </a:lstStyle>
          <a:p>
            <a:pPr lvl="0"/>
            <a:endParaRPr lang="en-US" dirty="0"/>
          </a:p>
        </p:txBody>
      </p:sp>
      <p:sp>
        <p:nvSpPr>
          <p:cNvPr id="29" name="Content Placeholder 28">
            <a:extLst>
              <a:ext uri="{FF2B5EF4-FFF2-40B4-BE49-F238E27FC236}">
                <a16:creationId xmlns:a16="http://schemas.microsoft.com/office/drawing/2014/main" id="{11A73B4E-7DA4-4299-A91F-FF7464B543E5}"/>
              </a:ext>
            </a:extLst>
          </p:cNvPr>
          <p:cNvSpPr>
            <a:spLocks noGrp="1"/>
          </p:cNvSpPr>
          <p:nvPr>
            <p:ph sz="quarter" idx="28"/>
          </p:nvPr>
        </p:nvSpPr>
        <p:spPr>
          <a:xfrm>
            <a:off x="4419600" y="4038600"/>
            <a:ext cx="4419600" cy="365125"/>
          </a:xfrm>
          <a:prstGeom prst="rect">
            <a:avLst/>
          </a:prstGeom>
        </p:spPr>
        <p:txBody>
          <a:bodyPr/>
          <a:lstStyle>
            <a:lvl1pPr marL="0" indent="0">
              <a:buNone/>
              <a:defRPr/>
            </a:lvl1pPr>
          </a:lstStyle>
          <a:p>
            <a:pPr lvl="0"/>
            <a:endParaRPr lang="en-US" dirty="0"/>
          </a:p>
        </p:txBody>
      </p:sp>
      <p:sp>
        <p:nvSpPr>
          <p:cNvPr id="31" name="Content Placeholder 30">
            <a:extLst>
              <a:ext uri="{FF2B5EF4-FFF2-40B4-BE49-F238E27FC236}">
                <a16:creationId xmlns:a16="http://schemas.microsoft.com/office/drawing/2014/main" id="{02C60366-269A-47CE-95CC-AAF3A8431B42}"/>
              </a:ext>
            </a:extLst>
          </p:cNvPr>
          <p:cNvSpPr>
            <a:spLocks noGrp="1"/>
          </p:cNvSpPr>
          <p:nvPr>
            <p:ph sz="quarter" idx="29"/>
          </p:nvPr>
        </p:nvSpPr>
        <p:spPr>
          <a:xfrm>
            <a:off x="304800" y="4495800"/>
            <a:ext cx="4038600" cy="365125"/>
          </a:xfrm>
          <a:prstGeom prst="rect">
            <a:avLst/>
          </a:prstGeom>
        </p:spPr>
        <p:txBody>
          <a:bodyPr/>
          <a:lstStyle>
            <a:lvl1pPr marL="0" indent="0">
              <a:buNone/>
              <a:defRPr/>
            </a:lvl1pPr>
          </a:lstStyle>
          <a:p>
            <a:pPr lvl="0"/>
            <a:endParaRPr lang="en-US" dirty="0"/>
          </a:p>
        </p:txBody>
      </p:sp>
      <p:sp>
        <p:nvSpPr>
          <p:cNvPr id="33" name="Content Placeholder 32">
            <a:extLst>
              <a:ext uri="{FF2B5EF4-FFF2-40B4-BE49-F238E27FC236}">
                <a16:creationId xmlns:a16="http://schemas.microsoft.com/office/drawing/2014/main" id="{8648E9CD-8615-4506-B88C-B7A06C509713}"/>
              </a:ext>
            </a:extLst>
          </p:cNvPr>
          <p:cNvSpPr>
            <a:spLocks noGrp="1"/>
          </p:cNvSpPr>
          <p:nvPr>
            <p:ph sz="quarter" idx="30"/>
          </p:nvPr>
        </p:nvSpPr>
        <p:spPr>
          <a:xfrm>
            <a:off x="4419600" y="4495800"/>
            <a:ext cx="4419600" cy="365125"/>
          </a:xfrm>
          <a:prstGeom prst="rect">
            <a:avLst/>
          </a:prstGeom>
        </p:spPr>
        <p:txBody>
          <a:bodyPr/>
          <a:lstStyle>
            <a:lvl1pPr marL="0" indent="0">
              <a:buNone/>
              <a:defRPr/>
            </a:lvl1pPr>
          </a:lstStyle>
          <a:p>
            <a:pPr lvl="0"/>
            <a:endParaRPr lang="en-US" dirty="0"/>
          </a:p>
        </p:txBody>
      </p:sp>
      <p:sp>
        <p:nvSpPr>
          <p:cNvPr id="35" name="Content Placeholder 34">
            <a:extLst>
              <a:ext uri="{FF2B5EF4-FFF2-40B4-BE49-F238E27FC236}">
                <a16:creationId xmlns:a16="http://schemas.microsoft.com/office/drawing/2014/main" id="{CE2DE845-64F9-47A6-AFDD-342063D5463E}"/>
              </a:ext>
            </a:extLst>
          </p:cNvPr>
          <p:cNvSpPr>
            <a:spLocks noGrp="1"/>
          </p:cNvSpPr>
          <p:nvPr>
            <p:ph sz="quarter" idx="31"/>
          </p:nvPr>
        </p:nvSpPr>
        <p:spPr>
          <a:xfrm>
            <a:off x="304800" y="4953000"/>
            <a:ext cx="4038600" cy="365125"/>
          </a:xfrm>
          <a:prstGeom prst="rect">
            <a:avLst/>
          </a:prstGeom>
        </p:spPr>
        <p:txBody>
          <a:bodyPr/>
          <a:lstStyle>
            <a:lvl1pPr marL="0" indent="0">
              <a:buNone/>
              <a:defRPr/>
            </a:lvl1pPr>
          </a:lstStyle>
          <a:p>
            <a:pPr lvl="0"/>
            <a:endParaRPr lang="en-US" dirty="0"/>
          </a:p>
        </p:txBody>
      </p:sp>
      <p:sp>
        <p:nvSpPr>
          <p:cNvPr id="37" name="Content Placeholder 36">
            <a:extLst>
              <a:ext uri="{FF2B5EF4-FFF2-40B4-BE49-F238E27FC236}">
                <a16:creationId xmlns:a16="http://schemas.microsoft.com/office/drawing/2014/main" id="{3597B8C4-A351-467F-A6DE-DA35689BC9B6}"/>
              </a:ext>
            </a:extLst>
          </p:cNvPr>
          <p:cNvSpPr>
            <a:spLocks noGrp="1"/>
          </p:cNvSpPr>
          <p:nvPr>
            <p:ph sz="quarter" idx="32"/>
          </p:nvPr>
        </p:nvSpPr>
        <p:spPr>
          <a:xfrm>
            <a:off x="4419600" y="4953000"/>
            <a:ext cx="4419600" cy="365125"/>
          </a:xfrm>
          <a:prstGeom prst="rect">
            <a:avLst/>
          </a:prstGeom>
        </p:spPr>
        <p:txBody>
          <a:bodyPr/>
          <a:lstStyle>
            <a:lvl1pPr marL="0" indent="0">
              <a:buNone/>
              <a:defRPr/>
            </a:lvl1pPr>
          </a:lstStyle>
          <a:p>
            <a:pPr lvl="0"/>
            <a:endParaRPr lang="en-US" dirty="0"/>
          </a:p>
        </p:txBody>
      </p:sp>
      <p:sp>
        <p:nvSpPr>
          <p:cNvPr id="39" name="Content Placeholder 38">
            <a:extLst>
              <a:ext uri="{FF2B5EF4-FFF2-40B4-BE49-F238E27FC236}">
                <a16:creationId xmlns:a16="http://schemas.microsoft.com/office/drawing/2014/main" id="{C719C597-84DC-42E6-9578-4E5764A52767}"/>
              </a:ext>
            </a:extLst>
          </p:cNvPr>
          <p:cNvSpPr>
            <a:spLocks noGrp="1"/>
          </p:cNvSpPr>
          <p:nvPr>
            <p:ph sz="quarter" idx="33"/>
          </p:nvPr>
        </p:nvSpPr>
        <p:spPr>
          <a:xfrm>
            <a:off x="304800" y="5410200"/>
            <a:ext cx="4038600" cy="365125"/>
          </a:xfrm>
          <a:prstGeom prst="rect">
            <a:avLst/>
          </a:prstGeom>
        </p:spPr>
        <p:txBody>
          <a:bodyPr/>
          <a:lstStyle>
            <a:lvl1pPr marL="0" indent="0">
              <a:buNone/>
              <a:defRPr/>
            </a:lvl1pPr>
          </a:lstStyle>
          <a:p>
            <a:pPr lvl="0"/>
            <a:endParaRPr lang="en-US" dirty="0"/>
          </a:p>
        </p:txBody>
      </p:sp>
      <p:sp>
        <p:nvSpPr>
          <p:cNvPr id="41" name="Content Placeholder 40">
            <a:extLst>
              <a:ext uri="{FF2B5EF4-FFF2-40B4-BE49-F238E27FC236}">
                <a16:creationId xmlns:a16="http://schemas.microsoft.com/office/drawing/2014/main" id="{602C790C-25A6-4AED-B96A-2273C76B90FF}"/>
              </a:ext>
            </a:extLst>
          </p:cNvPr>
          <p:cNvSpPr>
            <a:spLocks noGrp="1"/>
          </p:cNvSpPr>
          <p:nvPr>
            <p:ph sz="quarter" idx="34"/>
          </p:nvPr>
        </p:nvSpPr>
        <p:spPr>
          <a:xfrm>
            <a:off x="4419600" y="5410200"/>
            <a:ext cx="4419600" cy="365125"/>
          </a:xfrm>
          <a:prstGeom prst="rect">
            <a:avLst/>
          </a:prstGeom>
        </p:spPr>
        <p:txBody>
          <a:bodyPr/>
          <a:lstStyle>
            <a:lvl1pPr marL="0" indent="0">
              <a:buNone/>
              <a:defRPr/>
            </a:lvl1pPr>
          </a:lstStyle>
          <a:p>
            <a:pPr lvl="0"/>
            <a:endParaRPr lang="en-US" dirty="0"/>
          </a:p>
        </p:txBody>
      </p:sp>
      <p:sp>
        <p:nvSpPr>
          <p:cNvPr id="43" name="Content Placeholder 42">
            <a:extLst>
              <a:ext uri="{FF2B5EF4-FFF2-40B4-BE49-F238E27FC236}">
                <a16:creationId xmlns:a16="http://schemas.microsoft.com/office/drawing/2014/main" id="{01ADFC3A-CC86-4C35-AD6C-692CC02FCACF}"/>
              </a:ext>
            </a:extLst>
          </p:cNvPr>
          <p:cNvSpPr>
            <a:spLocks noGrp="1"/>
          </p:cNvSpPr>
          <p:nvPr>
            <p:ph sz="quarter" idx="35"/>
          </p:nvPr>
        </p:nvSpPr>
        <p:spPr>
          <a:xfrm>
            <a:off x="304800" y="5807075"/>
            <a:ext cx="4038600" cy="365125"/>
          </a:xfrm>
          <a:prstGeom prst="rect">
            <a:avLst/>
          </a:prstGeom>
        </p:spPr>
        <p:txBody>
          <a:bodyPr/>
          <a:lstStyle>
            <a:lvl1pPr marL="0" indent="0">
              <a:buNone/>
              <a:defRPr/>
            </a:lvl1pPr>
          </a:lstStyle>
          <a:p>
            <a:pPr lvl="0"/>
            <a:endParaRPr lang="en-US" dirty="0"/>
          </a:p>
        </p:txBody>
      </p:sp>
      <p:sp>
        <p:nvSpPr>
          <p:cNvPr id="45" name="Content Placeholder 44">
            <a:extLst>
              <a:ext uri="{FF2B5EF4-FFF2-40B4-BE49-F238E27FC236}">
                <a16:creationId xmlns:a16="http://schemas.microsoft.com/office/drawing/2014/main" id="{45E8B718-38EC-47F6-87EA-0F0A0846611D}"/>
              </a:ext>
            </a:extLst>
          </p:cNvPr>
          <p:cNvSpPr>
            <a:spLocks noGrp="1"/>
          </p:cNvSpPr>
          <p:nvPr>
            <p:ph sz="quarter" idx="36"/>
          </p:nvPr>
        </p:nvSpPr>
        <p:spPr>
          <a:xfrm>
            <a:off x="4419600" y="5807075"/>
            <a:ext cx="4419600" cy="365125"/>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15276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341284"/>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5995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0386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48006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55276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119685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0998"/>
            <a:ext cx="8534400" cy="507997"/>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98881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1896"/>
            <a:ext cx="8534400" cy="49000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3" name="Content Placeholder"/>
          <p:cNvSpPr>
            <a:spLocks noGrp="1"/>
          </p:cNvSpPr>
          <p:nvPr>
            <p:ph sz="quarter" idx="23"/>
          </p:nvPr>
        </p:nvSpPr>
        <p:spPr>
          <a:xfrm>
            <a:off x="32766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4" name="Content Placeholder"/>
          <p:cNvSpPr>
            <a:spLocks noGrp="1"/>
          </p:cNvSpPr>
          <p:nvPr>
            <p:ph sz="quarter" idx="24"/>
          </p:nvPr>
        </p:nvSpPr>
        <p:spPr>
          <a:xfrm>
            <a:off x="32850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5" name="Content Placeholder"/>
          <p:cNvSpPr>
            <a:spLocks noGrp="1"/>
          </p:cNvSpPr>
          <p:nvPr>
            <p:ph sz="quarter" idx="25"/>
          </p:nvPr>
        </p:nvSpPr>
        <p:spPr>
          <a:xfrm>
            <a:off x="32850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6" name="Content Placeholder"/>
          <p:cNvSpPr>
            <a:spLocks noGrp="1"/>
          </p:cNvSpPr>
          <p:nvPr>
            <p:ph sz="quarter" idx="26"/>
          </p:nvPr>
        </p:nvSpPr>
        <p:spPr>
          <a:xfrm>
            <a:off x="6123517" y="4689475"/>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7" name="Content Placeholder"/>
          <p:cNvSpPr>
            <a:spLocks noGrp="1"/>
          </p:cNvSpPr>
          <p:nvPr>
            <p:ph sz="quarter" idx="27"/>
          </p:nvPr>
        </p:nvSpPr>
        <p:spPr>
          <a:xfrm>
            <a:off x="6131984" y="5334001"/>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8" name="Content Placeholder"/>
          <p:cNvSpPr>
            <a:spLocks noGrp="1"/>
          </p:cNvSpPr>
          <p:nvPr>
            <p:ph sz="quarter" idx="28"/>
          </p:nvPr>
        </p:nvSpPr>
        <p:spPr>
          <a:xfrm>
            <a:off x="6131984" y="5811309"/>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432865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4760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1329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777241"/>
            <a:ext cx="8543926"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solidFill>
                  <a:schemeClr val="tx1"/>
                </a:solidFill>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solidFill>
                  <a:schemeClr val="tx1"/>
                </a:solidFill>
                <a:latin typeface="Calibri" charset="0"/>
                <a:ea typeface="Calibri" charset="0"/>
                <a:cs typeface="Calibri" charset="0"/>
              </a:defRPr>
            </a:lvl1pPr>
          </a:lstStyle>
          <a:p>
            <a:r>
              <a:rPr lang="en-US"/>
              <a:t>Copyright ©2018 John Wiley &amp; Sons, Inc. </a:t>
            </a:r>
            <a:endParaRPr lang="en-US" dirty="0"/>
          </a:p>
        </p:txBody>
      </p:sp>
    </p:spTree>
    <p:extLst>
      <p:ext uri="{BB962C8B-B14F-4D97-AF65-F5344CB8AC3E}">
        <p14:creationId xmlns:p14="http://schemas.microsoft.com/office/powerpoint/2010/main" val="1866936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2672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7">
            <a:extLst>
              <a:ext uri="{FF2B5EF4-FFF2-40B4-BE49-F238E27FC236}">
                <a16:creationId xmlns:a16="http://schemas.microsoft.com/office/drawing/2014/main" id="{D6C02995-1E5E-48F3-90EA-30A67DD6E930}"/>
              </a:ext>
            </a:extLst>
          </p:cNvPr>
          <p:cNvSpPr>
            <a:spLocks noGrp="1"/>
          </p:cNvSpPr>
          <p:nvPr>
            <p:ph sz="quarter" idx="18"/>
          </p:nvPr>
        </p:nvSpPr>
        <p:spPr>
          <a:xfrm>
            <a:off x="304800" y="2228109"/>
            <a:ext cx="4267200" cy="365125"/>
          </a:xfrm>
          <a:prstGeom prst="rect">
            <a:avLst/>
          </a:prstGeom>
        </p:spPr>
        <p:txBody>
          <a:bodyPr/>
          <a:lstStyle>
            <a:lvl1pPr marL="0" indent="0">
              <a:buNone/>
              <a:defRPr/>
            </a:lvl1pPr>
          </a:lstStyle>
          <a:p>
            <a:pPr lvl="0"/>
            <a:endParaRPr lang="en-US" dirty="0"/>
          </a:p>
        </p:txBody>
      </p:sp>
      <p:sp>
        <p:nvSpPr>
          <p:cNvPr id="10" name="Content Placeholder 9">
            <a:extLst>
              <a:ext uri="{FF2B5EF4-FFF2-40B4-BE49-F238E27FC236}">
                <a16:creationId xmlns:a16="http://schemas.microsoft.com/office/drawing/2014/main" id="{A97483CB-9142-40B0-AC19-8745028A19E9}"/>
              </a:ext>
            </a:extLst>
          </p:cNvPr>
          <p:cNvSpPr>
            <a:spLocks noGrp="1"/>
          </p:cNvSpPr>
          <p:nvPr>
            <p:ph sz="quarter" idx="19"/>
          </p:nvPr>
        </p:nvSpPr>
        <p:spPr>
          <a:xfrm>
            <a:off x="4724400" y="2228850"/>
            <a:ext cx="4114800" cy="365125"/>
          </a:xfrm>
          <a:prstGeom prst="rect">
            <a:avLst/>
          </a:prstGeom>
        </p:spPr>
        <p:txBody>
          <a:bodyPr/>
          <a:lstStyle>
            <a:lvl1pPr marL="0" indent="0">
              <a:buNone/>
              <a:defRPr/>
            </a:lvl1pPr>
          </a:lstStyle>
          <a:p>
            <a:pPr lvl="0"/>
            <a:endParaRPr lang="en-US" dirty="0"/>
          </a:p>
        </p:txBody>
      </p:sp>
      <p:sp>
        <p:nvSpPr>
          <p:cNvPr id="12" name="Content Placeholder 11">
            <a:extLst>
              <a:ext uri="{FF2B5EF4-FFF2-40B4-BE49-F238E27FC236}">
                <a16:creationId xmlns:a16="http://schemas.microsoft.com/office/drawing/2014/main" id="{697EDCB5-8A43-4F4F-81C5-8AA3A49E8940}"/>
              </a:ext>
            </a:extLst>
          </p:cNvPr>
          <p:cNvSpPr>
            <a:spLocks noGrp="1"/>
          </p:cNvSpPr>
          <p:nvPr>
            <p:ph sz="quarter" idx="20"/>
          </p:nvPr>
        </p:nvSpPr>
        <p:spPr>
          <a:xfrm>
            <a:off x="304800" y="2667000"/>
            <a:ext cx="4267200" cy="365125"/>
          </a:xfrm>
          <a:prstGeom prst="rect">
            <a:avLst/>
          </a:prstGeom>
        </p:spPr>
        <p:txBody>
          <a:bodyPr/>
          <a:lstStyle>
            <a:lvl1pPr marL="0" indent="0">
              <a:buNone/>
              <a:defRPr/>
            </a:lvl1pPr>
          </a:lstStyle>
          <a:p>
            <a:pPr lvl="0"/>
            <a:endParaRPr lang="en-US" dirty="0"/>
          </a:p>
        </p:txBody>
      </p:sp>
      <p:sp>
        <p:nvSpPr>
          <p:cNvPr id="14" name="Content Placeholder 13">
            <a:extLst>
              <a:ext uri="{FF2B5EF4-FFF2-40B4-BE49-F238E27FC236}">
                <a16:creationId xmlns:a16="http://schemas.microsoft.com/office/drawing/2014/main" id="{7FEA43A7-2626-4401-B078-5122780BC0F8}"/>
              </a:ext>
            </a:extLst>
          </p:cNvPr>
          <p:cNvSpPr>
            <a:spLocks noGrp="1"/>
          </p:cNvSpPr>
          <p:nvPr>
            <p:ph sz="quarter" idx="21"/>
          </p:nvPr>
        </p:nvSpPr>
        <p:spPr>
          <a:xfrm>
            <a:off x="4724400" y="2667000"/>
            <a:ext cx="4114800" cy="365125"/>
          </a:xfrm>
          <a:prstGeom prst="rect">
            <a:avLst/>
          </a:prstGeom>
        </p:spPr>
        <p:txBody>
          <a:bodyPr/>
          <a:lstStyle>
            <a:lvl1pPr marL="0" indent="0">
              <a:buNone/>
              <a:defRPr/>
            </a:lvl1pPr>
          </a:lstStyle>
          <a:p>
            <a:pPr lvl="0"/>
            <a:endParaRPr lang="en-US" dirty="0"/>
          </a:p>
        </p:txBody>
      </p:sp>
      <p:sp>
        <p:nvSpPr>
          <p:cNvPr id="16" name="Content Placeholder 15">
            <a:extLst>
              <a:ext uri="{FF2B5EF4-FFF2-40B4-BE49-F238E27FC236}">
                <a16:creationId xmlns:a16="http://schemas.microsoft.com/office/drawing/2014/main" id="{FEED7A6C-A1D8-4D89-9C0C-B1C824C59692}"/>
              </a:ext>
            </a:extLst>
          </p:cNvPr>
          <p:cNvSpPr>
            <a:spLocks noGrp="1"/>
          </p:cNvSpPr>
          <p:nvPr>
            <p:ph sz="quarter" idx="22"/>
          </p:nvPr>
        </p:nvSpPr>
        <p:spPr>
          <a:xfrm>
            <a:off x="304800" y="3124200"/>
            <a:ext cx="4267200" cy="365125"/>
          </a:xfrm>
          <a:prstGeom prst="rect">
            <a:avLst/>
          </a:prstGeom>
        </p:spPr>
        <p:txBody>
          <a:bodyPr/>
          <a:lstStyle>
            <a:lvl1pPr marL="0" indent="0">
              <a:buNone/>
              <a:defRPr/>
            </a:lvl1pPr>
          </a:lstStyle>
          <a:p>
            <a:pPr lvl="0"/>
            <a:endParaRPr lang="en-US" dirty="0"/>
          </a:p>
        </p:txBody>
      </p:sp>
      <p:sp>
        <p:nvSpPr>
          <p:cNvPr id="18" name="Content Placeholder 17">
            <a:extLst>
              <a:ext uri="{FF2B5EF4-FFF2-40B4-BE49-F238E27FC236}">
                <a16:creationId xmlns:a16="http://schemas.microsoft.com/office/drawing/2014/main" id="{543D2732-3A9F-406C-98CA-6DF1647EC031}"/>
              </a:ext>
            </a:extLst>
          </p:cNvPr>
          <p:cNvSpPr>
            <a:spLocks noGrp="1"/>
          </p:cNvSpPr>
          <p:nvPr>
            <p:ph sz="quarter" idx="23"/>
          </p:nvPr>
        </p:nvSpPr>
        <p:spPr>
          <a:xfrm>
            <a:off x="4724400" y="3124200"/>
            <a:ext cx="4114800" cy="365125"/>
          </a:xfrm>
          <a:prstGeom prst="rect">
            <a:avLst/>
          </a:prstGeom>
        </p:spPr>
        <p:txBody>
          <a:bodyPr/>
          <a:lstStyle>
            <a:lvl1pPr marL="0" indent="0">
              <a:buNone/>
              <a:defRPr/>
            </a:lvl1pPr>
          </a:lstStyle>
          <a:p>
            <a:pPr lvl="0"/>
            <a:endParaRPr lang="en-US" dirty="0"/>
          </a:p>
        </p:txBody>
      </p:sp>
      <p:sp>
        <p:nvSpPr>
          <p:cNvPr id="20" name="Content Placeholder 19">
            <a:extLst>
              <a:ext uri="{FF2B5EF4-FFF2-40B4-BE49-F238E27FC236}">
                <a16:creationId xmlns:a16="http://schemas.microsoft.com/office/drawing/2014/main" id="{F01F2447-776E-45D7-8D0A-E79277C539EF}"/>
              </a:ext>
            </a:extLst>
          </p:cNvPr>
          <p:cNvSpPr>
            <a:spLocks noGrp="1"/>
          </p:cNvSpPr>
          <p:nvPr>
            <p:ph sz="quarter" idx="24"/>
          </p:nvPr>
        </p:nvSpPr>
        <p:spPr>
          <a:xfrm>
            <a:off x="304800" y="3581400"/>
            <a:ext cx="4267200" cy="457200"/>
          </a:xfrm>
          <a:prstGeom prst="rect">
            <a:avLst/>
          </a:prstGeom>
        </p:spPr>
        <p:txBody>
          <a:bodyPr/>
          <a:lstStyle>
            <a:lvl1pPr marL="0" indent="0">
              <a:buNone/>
              <a:defRPr/>
            </a:lvl1pPr>
          </a:lstStyle>
          <a:p>
            <a:pPr lvl="0"/>
            <a:endParaRPr lang="en-US" dirty="0"/>
          </a:p>
        </p:txBody>
      </p:sp>
      <p:sp>
        <p:nvSpPr>
          <p:cNvPr id="22" name="Content Placeholder 21">
            <a:extLst>
              <a:ext uri="{FF2B5EF4-FFF2-40B4-BE49-F238E27FC236}">
                <a16:creationId xmlns:a16="http://schemas.microsoft.com/office/drawing/2014/main" id="{9CA587B7-AF27-4DA0-BF89-AEBB9D0B0C6A}"/>
              </a:ext>
            </a:extLst>
          </p:cNvPr>
          <p:cNvSpPr>
            <a:spLocks noGrp="1"/>
          </p:cNvSpPr>
          <p:nvPr>
            <p:ph sz="quarter" idx="25"/>
          </p:nvPr>
        </p:nvSpPr>
        <p:spPr>
          <a:xfrm>
            <a:off x="4724400" y="3581400"/>
            <a:ext cx="4114800" cy="457200"/>
          </a:xfrm>
          <a:prstGeom prst="rect">
            <a:avLst/>
          </a:prstGeom>
        </p:spPr>
        <p:txBody>
          <a:bodyPr/>
          <a:lstStyle>
            <a:lvl1pPr marL="0" indent="0">
              <a:buNone/>
              <a:defRPr/>
            </a:lvl1pPr>
          </a:lstStyle>
          <a:p>
            <a:pPr lvl="0"/>
            <a:endParaRPr lang="en-US" dirty="0"/>
          </a:p>
        </p:txBody>
      </p:sp>
      <p:sp>
        <p:nvSpPr>
          <p:cNvPr id="24" name="Content Placeholder 23">
            <a:extLst>
              <a:ext uri="{FF2B5EF4-FFF2-40B4-BE49-F238E27FC236}">
                <a16:creationId xmlns:a16="http://schemas.microsoft.com/office/drawing/2014/main" id="{B8C06814-D6BE-49EB-91F9-65609ABBCE93}"/>
              </a:ext>
            </a:extLst>
          </p:cNvPr>
          <p:cNvSpPr>
            <a:spLocks noGrp="1"/>
          </p:cNvSpPr>
          <p:nvPr>
            <p:ph sz="quarter" idx="26"/>
          </p:nvPr>
        </p:nvSpPr>
        <p:spPr>
          <a:xfrm>
            <a:off x="304800" y="4114800"/>
            <a:ext cx="4267200" cy="396875"/>
          </a:xfrm>
          <a:prstGeom prst="rect">
            <a:avLst/>
          </a:prstGeom>
        </p:spPr>
        <p:txBody>
          <a:bodyPr/>
          <a:lstStyle>
            <a:lvl1pPr marL="0" indent="0">
              <a:buNone/>
              <a:defRPr/>
            </a:lvl1pPr>
          </a:lstStyle>
          <a:p>
            <a:pPr lvl="0"/>
            <a:endParaRPr lang="en-US" dirty="0"/>
          </a:p>
        </p:txBody>
      </p:sp>
      <p:sp>
        <p:nvSpPr>
          <p:cNvPr id="26" name="Content Placeholder 25">
            <a:extLst>
              <a:ext uri="{FF2B5EF4-FFF2-40B4-BE49-F238E27FC236}">
                <a16:creationId xmlns:a16="http://schemas.microsoft.com/office/drawing/2014/main" id="{C30DE4D4-57AC-4CD5-B7CD-5EC4216BC72F}"/>
              </a:ext>
            </a:extLst>
          </p:cNvPr>
          <p:cNvSpPr>
            <a:spLocks noGrp="1"/>
          </p:cNvSpPr>
          <p:nvPr>
            <p:ph sz="quarter" idx="27"/>
          </p:nvPr>
        </p:nvSpPr>
        <p:spPr>
          <a:xfrm>
            <a:off x="4724400" y="4114800"/>
            <a:ext cx="4114800" cy="396875"/>
          </a:xfrm>
          <a:prstGeom prst="rect">
            <a:avLst/>
          </a:prstGeom>
        </p:spPr>
        <p:txBody>
          <a:bodyPr/>
          <a:lstStyle>
            <a:lvl1pPr marL="0" indent="0">
              <a:buNone/>
              <a:defRPr/>
            </a:lvl1pPr>
          </a:lstStyle>
          <a:p>
            <a:pPr lvl="0"/>
            <a:endParaRPr lang="en-US" dirty="0"/>
          </a:p>
        </p:txBody>
      </p:sp>
      <p:sp>
        <p:nvSpPr>
          <p:cNvPr id="28" name="Content Placeholder 27">
            <a:extLst>
              <a:ext uri="{FF2B5EF4-FFF2-40B4-BE49-F238E27FC236}">
                <a16:creationId xmlns:a16="http://schemas.microsoft.com/office/drawing/2014/main" id="{E7B81DE7-2CFB-4EF3-B694-A5E0B2622CF2}"/>
              </a:ext>
            </a:extLst>
          </p:cNvPr>
          <p:cNvSpPr>
            <a:spLocks noGrp="1"/>
          </p:cNvSpPr>
          <p:nvPr>
            <p:ph sz="quarter" idx="28"/>
          </p:nvPr>
        </p:nvSpPr>
        <p:spPr>
          <a:xfrm>
            <a:off x="304800" y="4572000"/>
            <a:ext cx="4267200" cy="304800"/>
          </a:xfrm>
          <a:prstGeom prst="rect">
            <a:avLst/>
          </a:prstGeom>
        </p:spPr>
        <p:txBody>
          <a:bodyPr/>
          <a:lstStyle>
            <a:lvl1pPr marL="0" indent="0">
              <a:buNone/>
              <a:defRPr/>
            </a:lvl1pPr>
          </a:lstStyle>
          <a:p>
            <a:pPr lvl="0"/>
            <a:endParaRPr lang="en-US" dirty="0"/>
          </a:p>
        </p:txBody>
      </p:sp>
      <p:sp>
        <p:nvSpPr>
          <p:cNvPr id="30" name="Content Placeholder 29">
            <a:extLst>
              <a:ext uri="{FF2B5EF4-FFF2-40B4-BE49-F238E27FC236}">
                <a16:creationId xmlns:a16="http://schemas.microsoft.com/office/drawing/2014/main" id="{00FAAFD7-3BF8-4817-B2E7-F4BF8BC460E2}"/>
              </a:ext>
            </a:extLst>
          </p:cNvPr>
          <p:cNvSpPr>
            <a:spLocks noGrp="1"/>
          </p:cNvSpPr>
          <p:nvPr>
            <p:ph sz="quarter" idx="29"/>
          </p:nvPr>
        </p:nvSpPr>
        <p:spPr>
          <a:xfrm>
            <a:off x="4724400" y="4572001"/>
            <a:ext cx="4114800" cy="304799"/>
          </a:xfrm>
          <a:prstGeom prst="rect">
            <a:avLst/>
          </a:prstGeom>
        </p:spPr>
        <p:txBody>
          <a:bodyPr/>
          <a:lstStyle>
            <a:lvl1pPr marL="0" indent="0">
              <a:buNone/>
              <a:defRPr/>
            </a:lvl1pPr>
          </a:lstStyle>
          <a:p>
            <a:pPr lvl="0"/>
            <a:endParaRPr lang="en-US" dirty="0"/>
          </a:p>
        </p:txBody>
      </p:sp>
      <p:sp>
        <p:nvSpPr>
          <p:cNvPr id="32" name="Content Placeholder 31">
            <a:extLst>
              <a:ext uri="{FF2B5EF4-FFF2-40B4-BE49-F238E27FC236}">
                <a16:creationId xmlns:a16="http://schemas.microsoft.com/office/drawing/2014/main" id="{E0D49398-7F51-4317-B17A-DBCFC82109F7}"/>
              </a:ext>
            </a:extLst>
          </p:cNvPr>
          <p:cNvSpPr>
            <a:spLocks noGrp="1"/>
          </p:cNvSpPr>
          <p:nvPr>
            <p:ph sz="quarter" idx="30"/>
          </p:nvPr>
        </p:nvSpPr>
        <p:spPr>
          <a:xfrm>
            <a:off x="304800" y="4953001"/>
            <a:ext cx="4267200" cy="381000"/>
          </a:xfrm>
          <a:prstGeom prst="rect">
            <a:avLst/>
          </a:prstGeom>
        </p:spPr>
        <p:txBody>
          <a:bodyPr/>
          <a:lstStyle>
            <a:lvl1pPr marL="0" indent="0">
              <a:buNone/>
              <a:defRPr/>
            </a:lvl1pPr>
          </a:lstStyle>
          <a:p>
            <a:pPr lvl="0"/>
            <a:endParaRPr lang="en-US" dirty="0"/>
          </a:p>
        </p:txBody>
      </p:sp>
      <p:sp>
        <p:nvSpPr>
          <p:cNvPr id="34" name="Content Placeholder 33">
            <a:extLst>
              <a:ext uri="{FF2B5EF4-FFF2-40B4-BE49-F238E27FC236}">
                <a16:creationId xmlns:a16="http://schemas.microsoft.com/office/drawing/2014/main" id="{7F70BB82-7130-4437-91C1-5D4AAC7AA6F0}"/>
              </a:ext>
            </a:extLst>
          </p:cNvPr>
          <p:cNvSpPr>
            <a:spLocks noGrp="1"/>
          </p:cNvSpPr>
          <p:nvPr>
            <p:ph sz="quarter" idx="31"/>
          </p:nvPr>
        </p:nvSpPr>
        <p:spPr>
          <a:xfrm>
            <a:off x="4724400" y="4953000"/>
            <a:ext cx="4114800" cy="381000"/>
          </a:xfrm>
          <a:prstGeom prst="rect">
            <a:avLst/>
          </a:prstGeom>
        </p:spPr>
        <p:txBody>
          <a:bodyPr/>
          <a:lstStyle>
            <a:lvl1pPr marL="0" indent="0">
              <a:buNone/>
              <a:defRPr/>
            </a:lvl1pPr>
          </a:lstStyle>
          <a:p>
            <a:pPr lvl="0"/>
            <a:endParaRPr lang="en-US" dirty="0"/>
          </a:p>
        </p:txBody>
      </p:sp>
      <p:sp>
        <p:nvSpPr>
          <p:cNvPr id="36" name="Content Placeholder 35">
            <a:extLst>
              <a:ext uri="{FF2B5EF4-FFF2-40B4-BE49-F238E27FC236}">
                <a16:creationId xmlns:a16="http://schemas.microsoft.com/office/drawing/2014/main" id="{78B55E74-A183-4F7C-97DC-E41ED4AFE2F0}"/>
              </a:ext>
            </a:extLst>
          </p:cNvPr>
          <p:cNvSpPr>
            <a:spLocks noGrp="1"/>
          </p:cNvSpPr>
          <p:nvPr>
            <p:ph sz="quarter" idx="32"/>
          </p:nvPr>
        </p:nvSpPr>
        <p:spPr>
          <a:xfrm>
            <a:off x="304800" y="5376730"/>
            <a:ext cx="4267200" cy="381000"/>
          </a:xfrm>
          <a:prstGeom prst="rect">
            <a:avLst/>
          </a:prstGeom>
        </p:spPr>
        <p:txBody>
          <a:bodyPr/>
          <a:lstStyle>
            <a:lvl1pPr marL="0" indent="0">
              <a:buNone/>
              <a:defRPr/>
            </a:lvl1pPr>
          </a:lstStyle>
          <a:p>
            <a:pPr lvl="0"/>
            <a:endParaRPr lang="en-US" dirty="0"/>
          </a:p>
        </p:txBody>
      </p:sp>
      <p:sp>
        <p:nvSpPr>
          <p:cNvPr id="38" name="Content Placeholder 37">
            <a:extLst>
              <a:ext uri="{FF2B5EF4-FFF2-40B4-BE49-F238E27FC236}">
                <a16:creationId xmlns:a16="http://schemas.microsoft.com/office/drawing/2014/main" id="{1DFFC32A-D015-4E75-8F48-0680EC4D2EB0}"/>
              </a:ext>
            </a:extLst>
          </p:cNvPr>
          <p:cNvSpPr>
            <a:spLocks noGrp="1"/>
          </p:cNvSpPr>
          <p:nvPr>
            <p:ph sz="quarter" idx="33"/>
          </p:nvPr>
        </p:nvSpPr>
        <p:spPr>
          <a:xfrm>
            <a:off x="4724400" y="5392738"/>
            <a:ext cx="4114800" cy="365125"/>
          </a:xfrm>
          <a:prstGeom prst="rect">
            <a:avLst/>
          </a:prstGeom>
        </p:spPr>
        <p:txBody>
          <a:bodyPr/>
          <a:lstStyle>
            <a:lvl1pPr marL="0" indent="0">
              <a:buNone/>
              <a:defRPr/>
            </a:lvl1pPr>
          </a:lstStyle>
          <a:p>
            <a:pPr lvl="0"/>
            <a:endParaRPr lang="en-US" dirty="0"/>
          </a:p>
        </p:txBody>
      </p:sp>
      <p:sp>
        <p:nvSpPr>
          <p:cNvPr id="40" name="Content Placeholder 39">
            <a:extLst>
              <a:ext uri="{FF2B5EF4-FFF2-40B4-BE49-F238E27FC236}">
                <a16:creationId xmlns:a16="http://schemas.microsoft.com/office/drawing/2014/main" id="{FC4643E0-42A6-49E8-9F03-3C26CB9D6497}"/>
              </a:ext>
            </a:extLst>
          </p:cNvPr>
          <p:cNvSpPr>
            <a:spLocks noGrp="1"/>
          </p:cNvSpPr>
          <p:nvPr>
            <p:ph sz="quarter" idx="34"/>
          </p:nvPr>
        </p:nvSpPr>
        <p:spPr>
          <a:xfrm>
            <a:off x="304800" y="5791200"/>
            <a:ext cx="4267200" cy="365125"/>
          </a:xfrm>
          <a:prstGeom prst="rect">
            <a:avLst/>
          </a:prstGeom>
        </p:spPr>
        <p:txBody>
          <a:bodyPr/>
          <a:lstStyle>
            <a:lvl1pPr marL="0" indent="0">
              <a:buNone/>
              <a:defRPr/>
            </a:lvl1pPr>
          </a:lstStyle>
          <a:p>
            <a:pPr lvl="0"/>
            <a:endParaRPr lang="en-US" dirty="0"/>
          </a:p>
        </p:txBody>
      </p:sp>
      <p:sp>
        <p:nvSpPr>
          <p:cNvPr id="42" name="Content Placeholder 41">
            <a:extLst>
              <a:ext uri="{FF2B5EF4-FFF2-40B4-BE49-F238E27FC236}">
                <a16:creationId xmlns:a16="http://schemas.microsoft.com/office/drawing/2014/main" id="{34298EB3-92EF-4C89-B045-581BE7F6E4C8}"/>
              </a:ext>
            </a:extLst>
          </p:cNvPr>
          <p:cNvSpPr>
            <a:spLocks noGrp="1"/>
          </p:cNvSpPr>
          <p:nvPr>
            <p:ph sz="quarter" idx="35"/>
          </p:nvPr>
        </p:nvSpPr>
        <p:spPr>
          <a:xfrm>
            <a:off x="4724400" y="5791200"/>
            <a:ext cx="4114800" cy="365125"/>
          </a:xfrm>
          <a:prstGeom prst="rect">
            <a:avLst/>
          </a:prstGeom>
        </p:spPr>
        <p:txBody>
          <a:bodyPr/>
          <a:lstStyle>
            <a:lvl1pPr marL="0" indent="0">
              <a:buNone/>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674079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350050"/>
            <a:ext cx="85344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304800" y="820738"/>
            <a:ext cx="85344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304800" y="5780675"/>
            <a:ext cx="85344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5920581"/>
            <a:ext cx="85344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304800" y="820738"/>
            <a:ext cx="85344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95274" y="777242"/>
            <a:ext cx="8543926"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43713"/>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704" y="762002"/>
            <a:ext cx="8540496"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512"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84" r:id="rId3"/>
    <p:sldLayoutId id="2147483985" r:id="rId4"/>
    <p:sldLayoutId id="2147483980" r:id="rId5"/>
    <p:sldLayoutId id="2147483981" r:id="rId6"/>
    <p:sldLayoutId id="2147483982" r:id="rId7"/>
    <p:sldLayoutId id="2147483983" r:id="rId8"/>
    <p:sldLayoutId id="2147483974" r:id="rId9"/>
    <p:sldLayoutId id="2147483975" r:id="rId10"/>
    <p:sldLayoutId id="2147483986" r:id="rId1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40080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181430-7FCB-BA4C-90CE-EB7ACCC9EC50}" type="slidenum">
              <a:rPr lang="en-US" smtClean="0"/>
              <a:t>‹#›</a:t>
            </a:fld>
            <a:endParaRPr lang="en-US"/>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52400" y="301126"/>
            <a:ext cx="8839200" cy="1146674"/>
          </a:xfrm>
        </p:spPr>
        <p:txBody>
          <a:bodyPr/>
          <a:lstStyle/>
          <a:p>
            <a:r>
              <a:rPr lang="en-US" dirty="0">
                <a:latin typeface="Calibri" panose="020F0502020204030204" pitchFamily="34" charset="0"/>
              </a:rPr>
              <a:t>Accounting Principles</a:t>
            </a:r>
          </a:p>
        </p:txBody>
      </p:sp>
      <p:sp>
        <p:nvSpPr>
          <p:cNvPr id="3" name="Edition"/>
          <p:cNvSpPr>
            <a:spLocks noGrp="1"/>
          </p:cNvSpPr>
          <p:nvPr>
            <p:ph sz="quarter" idx="17"/>
          </p:nvPr>
        </p:nvSpPr>
        <p:spPr>
          <a:xfrm>
            <a:off x="152400" y="1669054"/>
            <a:ext cx="8839200" cy="503802"/>
          </a:xfrm>
        </p:spPr>
        <p:txBody>
          <a:bodyPr/>
          <a:lstStyle/>
          <a:p>
            <a:r>
              <a:rPr lang="en-US" dirty="0"/>
              <a:t>Thirteenth Edition</a:t>
            </a:r>
          </a:p>
        </p:txBody>
      </p:sp>
      <p:sp>
        <p:nvSpPr>
          <p:cNvPr id="4" name="Author"/>
          <p:cNvSpPr>
            <a:spLocks noGrp="1"/>
          </p:cNvSpPr>
          <p:nvPr>
            <p:ph sz="quarter" idx="18"/>
          </p:nvPr>
        </p:nvSpPr>
        <p:spPr>
          <a:xfrm>
            <a:off x="152400" y="2364849"/>
            <a:ext cx="8839200" cy="468411"/>
          </a:xfrm>
        </p:spPr>
        <p:txBody>
          <a:bodyPr/>
          <a:lstStyle/>
          <a:p>
            <a:r>
              <a:rPr lang="en-US" dirty="0"/>
              <a:t>Weygandt </a:t>
            </a:r>
            <a:r>
              <a:rPr lang="en-US" dirty="0">
                <a:ea typeface="STIX" charset="0"/>
                <a:cs typeface="STIX" charset="0"/>
              </a:rPr>
              <a:t>● </a:t>
            </a:r>
            <a:r>
              <a:rPr lang="en-US" dirty="0"/>
              <a:t>Kimmel </a:t>
            </a:r>
            <a:r>
              <a:rPr lang="en-US" dirty="0">
                <a:ea typeface="STIX" charset="0"/>
                <a:cs typeface="STIX" charset="0"/>
              </a:rPr>
              <a:t>● </a:t>
            </a:r>
            <a:r>
              <a:rPr lang="en-US" dirty="0"/>
              <a:t>Kieso</a:t>
            </a:r>
          </a:p>
        </p:txBody>
      </p:sp>
      <p:sp>
        <p:nvSpPr>
          <p:cNvPr id="5" name="CN"/>
          <p:cNvSpPr>
            <a:spLocks noGrp="1"/>
          </p:cNvSpPr>
          <p:nvPr>
            <p:ph sz="quarter" idx="19"/>
          </p:nvPr>
        </p:nvSpPr>
        <p:spPr>
          <a:xfrm>
            <a:off x="152400" y="3728006"/>
            <a:ext cx="8839200" cy="645414"/>
          </a:xfrm>
        </p:spPr>
        <p:txBody>
          <a:bodyPr/>
          <a:lstStyle/>
          <a:p>
            <a:r>
              <a:rPr lang="en-US" b="1" dirty="0"/>
              <a:t>Chapter 19</a:t>
            </a:r>
          </a:p>
        </p:txBody>
      </p:sp>
      <p:sp>
        <p:nvSpPr>
          <p:cNvPr id="6" name="CT"/>
          <p:cNvSpPr>
            <a:spLocks noGrp="1"/>
          </p:cNvSpPr>
          <p:nvPr>
            <p:ph sz="quarter" idx="20"/>
          </p:nvPr>
        </p:nvSpPr>
        <p:spPr>
          <a:xfrm>
            <a:off x="152400" y="4856282"/>
            <a:ext cx="8839200" cy="706318"/>
          </a:xfrm>
        </p:spPr>
        <p:txBody>
          <a:bodyPr/>
          <a:lstStyle/>
          <a:p>
            <a:pPr>
              <a:spcBef>
                <a:spcPts val="0"/>
              </a:spcBef>
            </a:pPr>
            <a:r>
              <a:rPr lang="en-US" sz="4000" dirty="0"/>
              <a:t>Managerial Accounting</a:t>
            </a:r>
          </a:p>
        </p:txBody>
      </p:sp>
      <p:sp>
        <p:nvSpPr>
          <p:cNvPr id="7" name="Content Placeholder 6"/>
          <p:cNvSpPr>
            <a:spLocks noGrp="1"/>
          </p:cNvSpPr>
          <p:nvPr>
            <p:ph sz="quarter" idx="21"/>
          </p:nvPr>
        </p:nvSpPr>
        <p:spPr>
          <a:xfrm>
            <a:off x="152400" y="5715000"/>
            <a:ext cx="8839200" cy="533400"/>
          </a:xfrm>
        </p:spPr>
        <p:txBody>
          <a:bodyPr/>
          <a:lstStyle/>
          <a:p>
            <a:r>
              <a:rPr lang="en-IN" sz="1600" dirty="0">
                <a:solidFill>
                  <a:schemeClr val="bg1"/>
                </a:solidFill>
                <a:latin typeface="Calibri" panose="020F0502020204030204" pitchFamily="34" charset="0"/>
              </a:rPr>
              <a:t>This slide deck contains animations. Please disable animations if they cause issues with your device.</a:t>
            </a:r>
          </a:p>
        </p:txBody>
      </p:sp>
    </p:spTree>
    <p:extLst>
      <p:ext uri="{BB962C8B-B14F-4D97-AF65-F5344CB8AC3E}">
        <p14:creationId xmlns:p14="http://schemas.microsoft.com/office/powerpoint/2010/main" val="287056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FFCB-4460-4BAF-8E0F-BA6CCF76FF91}"/>
              </a:ext>
            </a:extLst>
          </p:cNvPr>
          <p:cNvSpPr>
            <a:spLocks noGrp="1"/>
          </p:cNvSpPr>
          <p:nvPr>
            <p:ph type="title"/>
          </p:nvPr>
        </p:nvSpPr>
        <p:spPr>
          <a:xfrm>
            <a:off x="304800" y="762001"/>
            <a:ext cx="8534400" cy="761999"/>
          </a:xfrm>
        </p:spPr>
        <p:txBody>
          <a:bodyPr/>
          <a:lstStyle/>
          <a:p>
            <a:r>
              <a:rPr lang="en-US" b="1" dirty="0">
                <a:ea typeface="Source Sans Pro" charset="0"/>
              </a:rPr>
              <a:t>Do It! 1: </a:t>
            </a:r>
            <a:r>
              <a:rPr lang="en-US" b="1" dirty="0">
                <a:solidFill>
                  <a:srgbClr val="196E78"/>
                </a:solidFill>
                <a:ea typeface="Source Sans Pro" charset="0"/>
              </a:rPr>
              <a:t>Managerial Accounting </a:t>
            </a:r>
            <a:r>
              <a:rPr lang="en-US" sz="2400" dirty="0">
                <a:solidFill>
                  <a:srgbClr val="196E78"/>
                </a:solidFill>
                <a:ea typeface="Source Sans Pro" charset="0"/>
              </a:rPr>
              <a:t>(4 of 4)</a:t>
            </a:r>
            <a:endParaRPr lang="en-US" dirty="0"/>
          </a:p>
        </p:txBody>
      </p:sp>
      <p:sp>
        <p:nvSpPr>
          <p:cNvPr id="3" name="Content Placeholder 2">
            <a:extLst>
              <a:ext uri="{FF2B5EF4-FFF2-40B4-BE49-F238E27FC236}">
                <a16:creationId xmlns:a16="http://schemas.microsoft.com/office/drawing/2014/main" id="{9E55141B-3BD6-42EA-AF9C-801C4E486A6E}"/>
              </a:ext>
            </a:extLst>
          </p:cNvPr>
          <p:cNvSpPr>
            <a:spLocks noGrp="1"/>
          </p:cNvSpPr>
          <p:nvPr>
            <p:ph sz="quarter" idx="16"/>
          </p:nvPr>
        </p:nvSpPr>
        <p:spPr>
          <a:xfrm>
            <a:off x="304800" y="1600200"/>
            <a:ext cx="8077200" cy="4267199"/>
          </a:xfrm>
        </p:spPr>
        <p:txBody>
          <a:bodyPr/>
          <a:lstStyle/>
          <a:p>
            <a:r>
              <a:rPr lang="en-US" sz="2600" dirty="0"/>
              <a:t>Indicate whether the following statements are </a:t>
            </a:r>
            <a:r>
              <a:rPr lang="en-US" sz="2600" b="1" dirty="0"/>
              <a:t>true</a:t>
            </a:r>
            <a:r>
              <a:rPr lang="en-US" sz="2600" dirty="0"/>
              <a:t> or </a:t>
            </a:r>
            <a:r>
              <a:rPr lang="en-US" sz="2600" b="1" dirty="0"/>
              <a:t>false</a:t>
            </a:r>
            <a:r>
              <a:rPr lang="en-US" sz="2600" dirty="0"/>
              <a:t>. If </a:t>
            </a:r>
            <a:r>
              <a:rPr lang="en-US" sz="2600" b="1" dirty="0"/>
              <a:t>false</a:t>
            </a:r>
            <a:r>
              <a:rPr lang="en-US" sz="2600" dirty="0"/>
              <a:t>, explain why.</a:t>
            </a:r>
          </a:p>
          <a:p>
            <a:pPr marL="357188" indent="-357188"/>
            <a:r>
              <a:rPr lang="en-US" sz="2600" dirty="0">
                <a:solidFill>
                  <a:srgbClr val="990000"/>
                </a:solidFill>
              </a:rPr>
              <a:t>4. </a:t>
            </a:r>
            <a:r>
              <a:rPr lang="en-US" sz="2600" b="1" dirty="0"/>
              <a:t>False. </a:t>
            </a:r>
            <a:r>
              <a:rPr lang="en-IN" sz="2600" dirty="0"/>
              <a:t>Managers’ activities are classified into three broad functions: planning, directing, and controlling. Planning requires managers to look ahead to establish objectives. Directing involves coordinating a company’s diverse activities and human resources to produce a smooth-running operation. Controlling keeps the company’s activities on track.</a:t>
            </a:r>
          </a:p>
          <a:p>
            <a:pPr marL="357188" indent="-357188"/>
            <a:r>
              <a:rPr lang="en-US" sz="2600" dirty="0">
                <a:solidFill>
                  <a:srgbClr val="990000"/>
                </a:solidFill>
              </a:rPr>
              <a:t>5. </a:t>
            </a:r>
            <a:r>
              <a:rPr lang="en-US" sz="2600" b="1" dirty="0"/>
              <a:t>False. </a:t>
            </a:r>
            <a:r>
              <a:rPr lang="en-IN" sz="2600" dirty="0"/>
              <a:t>Managerial accounting reports are for internal use and thus do not have to comply with G</a:t>
            </a:r>
            <a:r>
              <a:rPr lang="en-IN" sz="100" dirty="0"/>
              <a:t> </a:t>
            </a:r>
            <a:r>
              <a:rPr lang="en-IN" sz="2600" dirty="0"/>
              <a:t>A</a:t>
            </a:r>
            <a:r>
              <a:rPr lang="en-IN" sz="100" dirty="0"/>
              <a:t> </a:t>
            </a:r>
            <a:r>
              <a:rPr lang="en-IN" sz="2600" dirty="0" err="1"/>
              <a:t>A</a:t>
            </a:r>
            <a:r>
              <a:rPr lang="en-IN" sz="100" dirty="0"/>
              <a:t> </a:t>
            </a:r>
            <a:r>
              <a:rPr lang="en-IN" sz="2600" dirty="0"/>
              <a:t>P.</a:t>
            </a:r>
            <a:endParaRPr lang="en-US" sz="2600" dirty="0"/>
          </a:p>
        </p:txBody>
      </p:sp>
      <p:sp>
        <p:nvSpPr>
          <p:cNvPr id="4" name="Slide Number Placeholder 3">
            <a:extLst>
              <a:ext uri="{FF2B5EF4-FFF2-40B4-BE49-F238E27FC236}">
                <a16:creationId xmlns:a16="http://schemas.microsoft.com/office/drawing/2014/main" id="{7F99F16A-85DD-4741-AC7A-EF13A6E62334}"/>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5" name="Footer Placeholder 4">
            <a:extLst>
              <a:ext uri="{FF2B5EF4-FFF2-40B4-BE49-F238E27FC236}">
                <a16:creationId xmlns:a16="http://schemas.microsoft.com/office/drawing/2014/main" id="{A01E4C32-6E00-4C61-A287-D8859479AF9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07529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FFCB-4460-4BAF-8E0F-BA6CCF76FF91}"/>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Managerial Cost Concepts</a:t>
            </a:r>
            <a:endParaRPr lang="en-US" dirty="0"/>
          </a:p>
        </p:txBody>
      </p:sp>
      <p:sp>
        <p:nvSpPr>
          <p:cNvPr id="3" name="Content Placeholder 2">
            <a:extLst>
              <a:ext uri="{FF2B5EF4-FFF2-40B4-BE49-F238E27FC236}">
                <a16:creationId xmlns:a16="http://schemas.microsoft.com/office/drawing/2014/main" id="{9E55141B-3BD6-42EA-AF9C-801C4E486A6E}"/>
              </a:ext>
            </a:extLst>
          </p:cNvPr>
          <p:cNvSpPr>
            <a:spLocks noGrp="1"/>
          </p:cNvSpPr>
          <p:nvPr>
            <p:ph sz="quarter" idx="16"/>
          </p:nvPr>
        </p:nvSpPr>
        <p:spPr>
          <a:xfrm>
            <a:off x="304800" y="1828800"/>
            <a:ext cx="8534400" cy="2971800"/>
          </a:xfrm>
        </p:spPr>
        <p:txBody>
          <a:bodyPr/>
          <a:lstStyle/>
          <a:p>
            <a:r>
              <a:rPr lang="en-US" altLang="en-US" dirty="0">
                <a:latin typeface="Calibri" panose="020F0502020204030204" pitchFamily="34" charset="0"/>
              </a:rPr>
              <a:t>Managers should ask questions such as the following.</a:t>
            </a:r>
          </a:p>
          <a:p>
            <a:pPr marL="402336" lvl="1" indent="-402336">
              <a:spcBef>
                <a:spcPts val="1000"/>
              </a:spcBef>
              <a:buClr>
                <a:schemeClr val="accent2"/>
              </a:buClr>
              <a:buFont typeface="+mj-lt"/>
              <a:buAutoNum type="arabicPeriod"/>
            </a:pPr>
            <a:r>
              <a:rPr lang="en-US" altLang="en-US" sz="2800" dirty="0">
                <a:latin typeface="Calibri" panose="020F0502020204030204" pitchFamily="34" charset="0"/>
              </a:rPr>
              <a:t>What costs are involved in making a product or providing a service?</a:t>
            </a:r>
          </a:p>
          <a:p>
            <a:pPr marL="402336" lvl="1" indent="-402336">
              <a:spcBef>
                <a:spcPts val="1000"/>
              </a:spcBef>
              <a:buClr>
                <a:schemeClr val="accent2"/>
              </a:buClr>
              <a:buFont typeface="+mj-lt"/>
              <a:buAutoNum type="arabicPeriod"/>
            </a:pPr>
            <a:r>
              <a:rPr lang="en-US" altLang="en-US" sz="2800" dirty="0">
                <a:latin typeface="Calibri" panose="020F0502020204030204" pitchFamily="34" charset="0"/>
              </a:rPr>
              <a:t>If we decrease production volume, will costs change?</a:t>
            </a:r>
          </a:p>
          <a:p>
            <a:pPr marL="402336" lvl="1" indent="-402336">
              <a:spcBef>
                <a:spcPts val="1000"/>
              </a:spcBef>
              <a:buClr>
                <a:schemeClr val="accent2"/>
              </a:buClr>
              <a:buFont typeface="+mj-lt"/>
              <a:buAutoNum type="arabicPeriod"/>
            </a:pPr>
            <a:r>
              <a:rPr lang="en-US" altLang="en-US" sz="2800" dirty="0">
                <a:latin typeface="Calibri" panose="020F0502020204030204" pitchFamily="34" charset="0"/>
              </a:rPr>
              <a:t>What impact will automation have on total costs?</a:t>
            </a:r>
          </a:p>
          <a:p>
            <a:pPr marL="402336" lvl="1" indent="-402336">
              <a:spcBef>
                <a:spcPts val="1000"/>
              </a:spcBef>
              <a:buClr>
                <a:schemeClr val="accent2"/>
              </a:buClr>
              <a:buFont typeface="+mj-lt"/>
              <a:buAutoNum type="arabicPeriod"/>
            </a:pPr>
            <a:r>
              <a:rPr lang="en-US" altLang="en-US" sz="2800" dirty="0">
                <a:latin typeface="Calibri" panose="020F0502020204030204" pitchFamily="34" charset="0"/>
              </a:rPr>
              <a:t>How can we best control costs?</a:t>
            </a:r>
          </a:p>
        </p:txBody>
      </p:sp>
      <p:sp>
        <p:nvSpPr>
          <p:cNvPr id="4" name="Slide Number Placeholder 3">
            <a:extLst>
              <a:ext uri="{FF2B5EF4-FFF2-40B4-BE49-F238E27FC236}">
                <a16:creationId xmlns:a16="http://schemas.microsoft.com/office/drawing/2014/main" id="{7F99F16A-85DD-4741-AC7A-EF13A6E62334}"/>
              </a:ext>
            </a:extLst>
          </p:cNvPr>
          <p:cNvSpPr>
            <a:spLocks noGrp="1"/>
          </p:cNvSpPr>
          <p:nvPr>
            <p:ph type="sldNum" sz="quarter" idx="10"/>
          </p:nvPr>
        </p:nvSpPr>
        <p:spPr/>
        <p:txBody>
          <a:bodyPr/>
          <a:lstStyle/>
          <a:p>
            <a:fld id="{67B19427-F580-D146-B60E-4CADEE75497F}" type="slidenum">
              <a:rPr lang="en-US" smtClean="0"/>
              <a:pPr/>
              <a:t>11</a:t>
            </a:fld>
            <a:endParaRPr lang="en-US" dirty="0"/>
          </a:p>
        </p:txBody>
      </p:sp>
      <p:sp>
        <p:nvSpPr>
          <p:cNvPr id="5" name="Footer Placeholder 4">
            <a:extLst>
              <a:ext uri="{FF2B5EF4-FFF2-40B4-BE49-F238E27FC236}">
                <a16:creationId xmlns:a16="http://schemas.microsoft.com/office/drawing/2014/main" id="{A01E4C32-6E00-4C61-A287-D8859479AF9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60567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58C52-C317-420A-8AAA-AD7B29FAE7A2}"/>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Manufacturing Costs </a:t>
            </a:r>
            <a:r>
              <a:rPr lang="en-US" sz="2400" dirty="0">
                <a:latin typeface="Calibri" panose="020F0502020204030204" pitchFamily="34" charset="0"/>
                <a:ea typeface="Source Sans Pro" charset="0"/>
                <a:cs typeface="Calibri" panose="020F0502020204030204" pitchFamily="34" charset="0"/>
              </a:rPr>
              <a:t>(1 of 5)</a:t>
            </a:r>
            <a:endParaRPr lang="en-US" sz="2400" dirty="0"/>
          </a:p>
        </p:txBody>
      </p:sp>
      <p:sp>
        <p:nvSpPr>
          <p:cNvPr id="3" name="Content Placeholder 2">
            <a:extLst>
              <a:ext uri="{FF2B5EF4-FFF2-40B4-BE49-F238E27FC236}">
                <a16:creationId xmlns:a16="http://schemas.microsoft.com/office/drawing/2014/main" id="{96E6D6B0-2BDB-43A0-AA94-9DD8FDFBA84D}"/>
              </a:ext>
            </a:extLst>
          </p:cNvPr>
          <p:cNvSpPr>
            <a:spLocks noGrp="1"/>
          </p:cNvSpPr>
          <p:nvPr>
            <p:ph sz="quarter" idx="16"/>
          </p:nvPr>
        </p:nvSpPr>
        <p:spPr>
          <a:xfrm>
            <a:off x="304800" y="1828800"/>
            <a:ext cx="8534400" cy="834887"/>
          </a:xfrm>
        </p:spPr>
        <p:txBody>
          <a:bodyPr/>
          <a:lstStyle/>
          <a:p>
            <a:r>
              <a:rPr lang="en-US" altLang="en-US" dirty="0"/>
              <a:t>Activities and processes that convert raw materials into finished goods.</a:t>
            </a:r>
          </a:p>
        </p:txBody>
      </p:sp>
      <p:pic>
        <p:nvPicPr>
          <p:cNvPr id="25" name="Content Placeholder 24" descr="An illustration of the concept of direct materials with seven containers. It displays three containers on top of four containers with a dollar sign on either side.&#10;">
            <a:extLst>
              <a:ext uri="{FF2B5EF4-FFF2-40B4-BE49-F238E27FC236}">
                <a16:creationId xmlns:a16="http://schemas.microsoft.com/office/drawing/2014/main" id="{40EE5EC3-4B15-4615-A589-211182006B2D}"/>
              </a:ext>
            </a:extLst>
          </p:cNvPr>
          <p:cNvPicPr>
            <a:picLocks noGrp="1" noChangeAspect="1"/>
          </p:cNvPicPr>
          <p:nvPr>
            <p:ph sz="quarter" idx="17"/>
          </p:nvPr>
        </p:nvPicPr>
        <p:blipFill>
          <a:blip r:embed="rId2"/>
          <a:stretch>
            <a:fillRect/>
          </a:stretch>
        </p:blipFill>
        <p:spPr>
          <a:xfrm>
            <a:off x="457200" y="2991846"/>
            <a:ext cx="2549370" cy="1525220"/>
          </a:xfrm>
          <a:prstGeom prst="rect">
            <a:avLst/>
          </a:prstGeom>
        </p:spPr>
      </p:pic>
      <p:pic>
        <p:nvPicPr>
          <p:cNvPr id="26" name="Content Placeholder 25" descr="An illustration of the concept of direct labor. A man and a woman in suspenders have hard hats and stand side by side with tools in their hands with a dollar sign on either side of the illustration. ">
            <a:extLst>
              <a:ext uri="{FF2B5EF4-FFF2-40B4-BE49-F238E27FC236}">
                <a16:creationId xmlns:a16="http://schemas.microsoft.com/office/drawing/2014/main" id="{CAFF5EFE-042B-4BF3-A3A5-1BAAAD13EE2B}"/>
              </a:ext>
            </a:extLst>
          </p:cNvPr>
          <p:cNvPicPr>
            <a:picLocks noGrp="1" noChangeAspect="1"/>
          </p:cNvPicPr>
          <p:nvPr>
            <p:ph sz="quarter" idx="18"/>
          </p:nvPr>
        </p:nvPicPr>
        <p:blipFill>
          <a:blip r:embed="rId3"/>
          <a:stretch>
            <a:fillRect/>
          </a:stretch>
        </p:blipFill>
        <p:spPr>
          <a:xfrm>
            <a:off x="5867400" y="2971800"/>
            <a:ext cx="2567913" cy="1525220"/>
          </a:xfrm>
          <a:prstGeom prst="rect">
            <a:avLst/>
          </a:prstGeom>
        </p:spPr>
      </p:pic>
      <p:pic>
        <p:nvPicPr>
          <p:cNvPr id="27" name="Content Placeholder 26" descr="An illustration of the concept of manufacturing overhead with a factory. There is a dollar sign on either side.">
            <a:extLst>
              <a:ext uri="{FF2B5EF4-FFF2-40B4-BE49-F238E27FC236}">
                <a16:creationId xmlns:a16="http://schemas.microsoft.com/office/drawing/2014/main" id="{E1E82AEE-7AA5-4939-BED8-DDFBCC43F09A}"/>
              </a:ext>
            </a:extLst>
          </p:cNvPr>
          <p:cNvPicPr>
            <a:picLocks noGrp="1" noChangeAspect="1"/>
          </p:cNvPicPr>
          <p:nvPr>
            <p:ph sz="quarter" idx="19"/>
          </p:nvPr>
        </p:nvPicPr>
        <p:blipFill>
          <a:blip r:embed="rId4"/>
          <a:stretch>
            <a:fillRect/>
          </a:stretch>
        </p:blipFill>
        <p:spPr>
          <a:xfrm>
            <a:off x="3200400" y="4572000"/>
            <a:ext cx="2473858" cy="1677742"/>
          </a:xfrm>
          <a:prstGeom prst="rect">
            <a:avLst/>
          </a:prstGeom>
        </p:spPr>
      </p:pic>
      <p:sp>
        <p:nvSpPr>
          <p:cNvPr id="23" name="Slide Number Placeholder 22">
            <a:extLst>
              <a:ext uri="{FF2B5EF4-FFF2-40B4-BE49-F238E27FC236}">
                <a16:creationId xmlns:a16="http://schemas.microsoft.com/office/drawing/2014/main" id="{E58DADDB-CD39-4514-9B5F-F9D4211C3E5C}"/>
              </a:ext>
            </a:extLst>
          </p:cNvPr>
          <p:cNvSpPr>
            <a:spLocks noGrp="1"/>
          </p:cNvSpPr>
          <p:nvPr>
            <p:ph type="sldNum" sz="quarter" idx="10"/>
          </p:nvPr>
        </p:nvSpPr>
        <p:spPr/>
        <p:txBody>
          <a:bodyPr/>
          <a:lstStyle/>
          <a:p>
            <a:fld id="{67B19427-F580-D146-B60E-4CADEE75497F}" type="slidenum">
              <a:rPr lang="en-US" smtClean="0"/>
              <a:pPr/>
              <a:t>12</a:t>
            </a:fld>
            <a:endParaRPr lang="en-US" dirty="0"/>
          </a:p>
        </p:txBody>
      </p:sp>
      <p:sp>
        <p:nvSpPr>
          <p:cNvPr id="24" name="Footer Placeholder 23">
            <a:extLst>
              <a:ext uri="{FF2B5EF4-FFF2-40B4-BE49-F238E27FC236}">
                <a16:creationId xmlns:a16="http://schemas.microsoft.com/office/drawing/2014/main" id="{29236801-352E-47C8-81E8-AC9A33E9ACA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6561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05AF-D941-4FA2-952C-3E31E32727C5}"/>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Manufacturing Costs </a:t>
            </a:r>
            <a:r>
              <a:rPr lang="en-US" sz="2400" dirty="0">
                <a:latin typeface="Calibri" panose="020F0502020204030204" pitchFamily="34" charset="0"/>
                <a:ea typeface="Source Sans Pro" charset="0"/>
                <a:cs typeface="Calibri" panose="020F0502020204030204" pitchFamily="34" charset="0"/>
              </a:rPr>
              <a:t>(2 of 5)</a:t>
            </a:r>
            <a:endParaRPr lang="en-US" dirty="0"/>
          </a:p>
        </p:txBody>
      </p:sp>
      <p:sp>
        <p:nvSpPr>
          <p:cNvPr id="3" name="Content Placeholder 2">
            <a:extLst>
              <a:ext uri="{FF2B5EF4-FFF2-40B4-BE49-F238E27FC236}">
                <a16:creationId xmlns:a16="http://schemas.microsoft.com/office/drawing/2014/main" id="{D5DC150B-8FD7-4484-B075-748A58118FC3}"/>
              </a:ext>
            </a:extLst>
          </p:cNvPr>
          <p:cNvSpPr>
            <a:spLocks noGrp="1"/>
          </p:cNvSpPr>
          <p:nvPr>
            <p:ph sz="quarter" idx="16"/>
          </p:nvPr>
        </p:nvSpPr>
        <p:spPr>
          <a:xfrm>
            <a:off x="304800" y="1828800"/>
            <a:ext cx="4876800" cy="3657600"/>
          </a:xfrm>
        </p:spPr>
        <p:txBody>
          <a:bodyPr/>
          <a:lstStyle/>
          <a:p>
            <a:r>
              <a:rPr lang="en-US" altLang="en-US" b="1" dirty="0"/>
              <a:t>Direct Materials</a:t>
            </a:r>
          </a:p>
          <a:p>
            <a:r>
              <a:rPr lang="en-US" altLang="en-US" b="1" dirty="0"/>
              <a:t>Raw Materials</a:t>
            </a:r>
          </a:p>
          <a:p>
            <a:pPr marL="292608" indent="-292608">
              <a:buClr>
                <a:srgbClr val="990000"/>
              </a:buClr>
              <a:buSzPct val="100000"/>
              <a:buFont typeface="Arial" panose="020B0604020202020204" pitchFamily="34" charset="0"/>
              <a:buChar char="•"/>
            </a:pPr>
            <a:r>
              <a:rPr lang="en-US" altLang="en-US" dirty="0"/>
              <a:t>Basic materials and parts used in manufacturing process</a:t>
            </a:r>
          </a:p>
          <a:p>
            <a:pPr marL="292608" indent="-292608">
              <a:buClr>
                <a:srgbClr val="990000"/>
              </a:buClr>
              <a:buSzPct val="100000"/>
              <a:buFont typeface="Arial" panose="020B0604020202020204" pitchFamily="34" charset="0"/>
              <a:buChar char="•"/>
            </a:pPr>
            <a:r>
              <a:rPr lang="en-US" altLang="en-US" dirty="0"/>
              <a:t>Raw materials that can be physically and directly associated with finished are </a:t>
            </a:r>
            <a:r>
              <a:rPr lang="en-US" altLang="en-US" b="1" dirty="0">
                <a:solidFill>
                  <a:schemeClr val="accent4"/>
                </a:solidFill>
              </a:rPr>
              <a:t>direct materials</a:t>
            </a:r>
            <a:endParaRPr lang="en-US" dirty="0">
              <a:solidFill>
                <a:schemeClr val="accent4"/>
              </a:solidFill>
            </a:endParaRPr>
          </a:p>
        </p:txBody>
      </p:sp>
      <p:pic>
        <p:nvPicPr>
          <p:cNvPr id="7" name="Content Placeholder 6" descr="An illustration of the concept of direct materials displays three containers on top of four containers with a dollar sign on either side. &#10;">
            <a:extLst>
              <a:ext uri="{FF2B5EF4-FFF2-40B4-BE49-F238E27FC236}">
                <a16:creationId xmlns:a16="http://schemas.microsoft.com/office/drawing/2014/main" id="{7C8ADD2C-ACF3-46B0-AFC5-35ADFCB0CFA1}"/>
              </a:ext>
            </a:extLst>
          </p:cNvPr>
          <p:cNvPicPr>
            <a:picLocks noGrp="1" noChangeAspect="1"/>
          </p:cNvPicPr>
          <p:nvPr>
            <p:ph sz="quarter" idx="17"/>
          </p:nvPr>
        </p:nvPicPr>
        <p:blipFill>
          <a:blip r:embed="rId2"/>
          <a:stretch>
            <a:fillRect/>
          </a:stretch>
        </p:blipFill>
        <p:spPr>
          <a:xfrm>
            <a:off x="5423742" y="2978814"/>
            <a:ext cx="3415458" cy="2043373"/>
          </a:xfrm>
          <a:prstGeom prst="rect">
            <a:avLst/>
          </a:prstGeom>
        </p:spPr>
      </p:pic>
      <p:sp>
        <p:nvSpPr>
          <p:cNvPr id="5" name="Slide Number Placeholder 4">
            <a:extLst>
              <a:ext uri="{FF2B5EF4-FFF2-40B4-BE49-F238E27FC236}">
                <a16:creationId xmlns:a16="http://schemas.microsoft.com/office/drawing/2014/main" id="{14CF9CC4-5B67-4D83-9F4D-2A2B06646CD9}"/>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6" name="Footer Placeholder 5">
            <a:extLst>
              <a:ext uri="{FF2B5EF4-FFF2-40B4-BE49-F238E27FC236}">
                <a16:creationId xmlns:a16="http://schemas.microsoft.com/office/drawing/2014/main" id="{EA8A3D50-9BEC-4071-A716-CD0C3471A36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673979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8C4-FAF0-487D-9B6A-9616937D22E8}"/>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Manufacturing Costs </a:t>
            </a:r>
            <a:r>
              <a:rPr lang="en-US" sz="2400" dirty="0">
                <a:latin typeface="Calibri" panose="020F0502020204030204" pitchFamily="34" charset="0"/>
                <a:ea typeface="Source Sans Pro" charset="0"/>
                <a:cs typeface="Calibri" panose="020F0502020204030204" pitchFamily="34" charset="0"/>
              </a:rPr>
              <a:t>(3 of 5)</a:t>
            </a:r>
            <a:endParaRPr lang="en-US" dirty="0"/>
          </a:p>
        </p:txBody>
      </p:sp>
      <p:sp>
        <p:nvSpPr>
          <p:cNvPr id="3" name="Content Placeholder 2">
            <a:extLst>
              <a:ext uri="{FF2B5EF4-FFF2-40B4-BE49-F238E27FC236}">
                <a16:creationId xmlns:a16="http://schemas.microsoft.com/office/drawing/2014/main" id="{E42192CA-0957-4AB8-B61B-44F08D676E23}"/>
              </a:ext>
            </a:extLst>
          </p:cNvPr>
          <p:cNvSpPr>
            <a:spLocks noGrp="1"/>
          </p:cNvSpPr>
          <p:nvPr>
            <p:ph sz="quarter" idx="16"/>
          </p:nvPr>
        </p:nvSpPr>
        <p:spPr>
          <a:xfrm>
            <a:off x="304800" y="1828800"/>
            <a:ext cx="8534400" cy="2209800"/>
          </a:xfrm>
        </p:spPr>
        <p:txBody>
          <a:bodyPr/>
          <a:lstStyle/>
          <a:p>
            <a:r>
              <a:rPr lang="en-US" altLang="en-US" b="1" dirty="0">
                <a:latin typeface="Calibri" panose="020F0502020204030204" pitchFamily="34" charset="0"/>
              </a:rPr>
              <a:t>Indirect Materials </a:t>
            </a:r>
            <a:r>
              <a:rPr lang="en-US" altLang="en-US" dirty="0">
                <a:latin typeface="Calibri" panose="020F0502020204030204" pitchFamily="34" charset="0"/>
              </a:rPr>
              <a:t>have one of two characteristics</a:t>
            </a:r>
          </a:p>
          <a:p>
            <a:pPr marL="402336" indent="-402336">
              <a:buClr>
                <a:schemeClr val="accent2"/>
              </a:buClr>
              <a:buSzPct val="100000"/>
              <a:buFont typeface="+mj-lt"/>
              <a:buAutoNum type="arabicPeriod"/>
            </a:pPr>
            <a:r>
              <a:rPr lang="en-US" altLang="en-US" dirty="0">
                <a:latin typeface="Calibri" panose="020F0502020204030204" pitchFamily="34" charset="0"/>
              </a:rPr>
              <a:t>Not physically part of finished product </a:t>
            </a:r>
          </a:p>
          <a:p>
            <a:pPr marL="402336" indent="-402336">
              <a:buClr>
                <a:schemeClr val="accent2"/>
              </a:buClr>
              <a:buSzPct val="100000"/>
              <a:buFont typeface="+mj-lt"/>
              <a:buAutoNum type="arabicPeriod"/>
            </a:pPr>
            <a:r>
              <a:rPr lang="en-US" altLang="en-US" dirty="0">
                <a:latin typeface="Calibri" panose="020F0502020204030204" pitchFamily="34" charset="0"/>
              </a:rPr>
              <a:t>Are </a:t>
            </a:r>
            <a:r>
              <a:rPr lang="en-US" dirty="0">
                <a:latin typeface="Calibri" panose="020F0502020204030204" pitchFamily="34" charset="0"/>
              </a:rPr>
              <a:t>impractical to trace to finished product because their association with finished product is too small in terms of cost</a:t>
            </a:r>
            <a:endParaRPr lang="en-US" altLang="en-US" dirty="0">
              <a:latin typeface="Calibri" panose="020F0502020204030204" pitchFamily="34" charset="0"/>
            </a:endParaRPr>
          </a:p>
        </p:txBody>
      </p:sp>
      <p:sp>
        <p:nvSpPr>
          <p:cNvPr id="6" name="Content Placeholder 5"/>
          <p:cNvSpPr>
            <a:spLocks noGrp="1"/>
          </p:cNvSpPr>
          <p:nvPr>
            <p:ph sz="quarter" idx="17"/>
          </p:nvPr>
        </p:nvSpPr>
        <p:spPr>
          <a:xfrm>
            <a:off x="304800" y="4191000"/>
            <a:ext cx="6705600" cy="480391"/>
          </a:xfrm>
        </p:spPr>
        <p:txBody>
          <a:bodyPr/>
          <a:lstStyle/>
          <a:p>
            <a:pPr marL="0" lvl="1" indent="0">
              <a:spcBef>
                <a:spcPts val="1000"/>
              </a:spcBef>
              <a:buClr>
                <a:srgbClr val="800000"/>
              </a:buClr>
              <a:buSzPct val="80000"/>
              <a:buNone/>
            </a:pPr>
            <a:r>
              <a:rPr lang="en-US" altLang="en-US" sz="2800" dirty="0">
                <a:latin typeface="Calibri" panose="020F0502020204030204" pitchFamily="34" charset="0"/>
              </a:rPr>
              <a:t>Considered part of </a:t>
            </a:r>
            <a:r>
              <a:rPr lang="en-US" altLang="en-US" sz="2800" b="1" dirty="0">
                <a:latin typeface="Calibri" panose="020F0502020204030204" pitchFamily="34" charset="0"/>
              </a:rPr>
              <a:t>manufacturing overhead</a:t>
            </a:r>
            <a:endParaRPr lang="en-US" altLang="en-US" sz="28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F88676CC-0979-4F18-AB06-D1F825A7F5F5}"/>
              </a:ext>
            </a:extLst>
          </p:cNvPr>
          <p:cNvSpPr>
            <a:spLocks noGrp="1"/>
          </p:cNvSpPr>
          <p:nvPr>
            <p:ph type="sldNum" sz="quarter" idx="10"/>
          </p:nvPr>
        </p:nvSpPr>
        <p:spPr/>
        <p:txBody>
          <a:bodyPr/>
          <a:lstStyle/>
          <a:p>
            <a:fld id="{67B19427-F580-D146-B60E-4CADEE75497F}" type="slidenum">
              <a:rPr lang="en-US" smtClean="0"/>
              <a:pPr/>
              <a:t>14</a:t>
            </a:fld>
            <a:endParaRPr lang="en-US" dirty="0"/>
          </a:p>
        </p:txBody>
      </p:sp>
      <p:sp>
        <p:nvSpPr>
          <p:cNvPr id="5" name="Footer Placeholder 4">
            <a:extLst>
              <a:ext uri="{FF2B5EF4-FFF2-40B4-BE49-F238E27FC236}">
                <a16:creationId xmlns:a16="http://schemas.microsoft.com/office/drawing/2014/main" id="{86206A88-34FC-4924-9A01-F1BB6FA0F2F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434659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05AF-D941-4FA2-952C-3E31E32727C5}"/>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Manufacturing Costs </a:t>
            </a:r>
            <a:r>
              <a:rPr lang="en-US" sz="2400" dirty="0">
                <a:latin typeface="Calibri" panose="020F0502020204030204" pitchFamily="34" charset="0"/>
                <a:ea typeface="Source Sans Pro" charset="0"/>
                <a:cs typeface="Calibri" panose="020F0502020204030204" pitchFamily="34" charset="0"/>
              </a:rPr>
              <a:t>(4 of 5)</a:t>
            </a:r>
            <a:endParaRPr lang="en-US" dirty="0"/>
          </a:p>
        </p:txBody>
      </p:sp>
      <p:sp>
        <p:nvSpPr>
          <p:cNvPr id="3" name="Content Placeholder 2">
            <a:extLst>
              <a:ext uri="{FF2B5EF4-FFF2-40B4-BE49-F238E27FC236}">
                <a16:creationId xmlns:a16="http://schemas.microsoft.com/office/drawing/2014/main" id="{D5DC150B-8FD7-4484-B075-748A58118FC3}"/>
              </a:ext>
            </a:extLst>
          </p:cNvPr>
          <p:cNvSpPr>
            <a:spLocks noGrp="1"/>
          </p:cNvSpPr>
          <p:nvPr>
            <p:ph sz="quarter" idx="16"/>
          </p:nvPr>
        </p:nvSpPr>
        <p:spPr>
          <a:xfrm>
            <a:off x="304800" y="1828800"/>
            <a:ext cx="5029200" cy="4343400"/>
          </a:xfrm>
        </p:spPr>
        <p:txBody>
          <a:bodyPr/>
          <a:lstStyle/>
          <a:p>
            <a:r>
              <a:rPr lang="en-US" altLang="en-US" sz="2400" b="1" dirty="0">
                <a:latin typeface="Calibri" panose="020F0502020204030204" pitchFamily="34" charset="0"/>
              </a:rPr>
              <a:t>Direct Labor</a:t>
            </a:r>
          </a:p>
          <a:p>
            <a:r>
              <a:rPr lang="en-US" altLang="en-US" sz="2400" dirty="0">
                <a:latin typeface="Calibri" panose="020F0502020204030204" pitchFamily="34" charset="0"/>
              </a:rPr>
              <a:t>Work of factory employees that can be physically and directly associated with converting raw materials into finished goods.</a:t>
            </a:r>
          </a:p>
          <a:p>
            <a:pPr>
              <a:buSzPct val="80000"/>
            </a:pPr>
            <a:r>
              <a:rPr lang="en-US" altLang="en-US" sz="2400" b="1" dirty="0">
                <a:solidFill>
                  <a:schemeClr val="accent4"/>
                </a:solidFill>
                <a:latin typeface="Calibri" panose="020F0502020204030204" pitchFamily="34" charset="0"/>
              </a:rPr>
              <a:t>Indirect Labor </a:t>
            </a:r>
          </a:p>
          <a:p>
            <a:pPr marL="574675" lvl="1" indent="-346075">
              <a:spcBef>
                <a:spcPts val="1000"/>
              </a:spcBef>
              <a:buClr>
                <a:srgbClr val="990000"/>
              </a:buClr>
              <a:buSzPct val="100000"/>
            </a:pPr>
            <a:r>
              <a:rPr lang="en-US" altLang="en-US" dirty="0">
                <a:latin typeface="Calibri" panose="020F0502020204030204" pitchFamily="34" charset="0"/>
              </a:rPr>
              <a:t>Work of factory employees that has no association with finished product or </a:t>
            </a:r>
          </a:p>
          <a:p>
            <a:pPr marL="574675" lvl="1" indent="-346075">
              <a:spcBef>
                <a:spcPts val="1000"/>
              </a:spcBef>
              <a:buClr>
                <a:srgbClr val="990000"/>
              </a:buClr>
              <a:buSzPct val="100000"/>
            </a:pPr>
            <a:r>
              <a:rPr lang="en-US" altLang="en-US" dirty="0">
                <a:latin typeface="Calibri" panose="020F0502020204030204" pitchFamily="34" charset="0"/>
              </a:rPr>
              <a:t>which is impractical to trace costs to goods produced.</a:t>
            </a:r>
          </a:p>
        </p:txBody>
      </p:sp>
      <p:pic>
        <p:nvPicPr>
          <p:cNvPr id="9" name="Content Placeholder 8" descr="An illustration of the concept of direct labor. A man and a woman in suspenders have hard hats and stand side by side with tools in their hands. There is a dollar sign on either side of the illustration.&#10;">
            <a:extLst>
              <a:ext uri="{FF2B5EF4-FFF2-40B4-BE49-F238E27FC236}">
                <a16:creationId xmlns:a16="http://schemas.microsoft.com/office/drawing/2014/main" id="{50C3D7E4-2F48-4B4E-9104-DFB2492A42C6}"/>
              </a:ext>
            </a:extLst>
          </p:cNvPr>
          <p:cNvPicPr>
            <a:picLocks noGrp="1" noChangeAspect="1"/>
          </p:cNvPicPr>
          <p:nvPr>
            <p:ph sz="quarter" idx="17"/>
          </p:nvPr>
        </p:nvPicPr>
        <p:blipFill>
          <a:blip r:embed="rId2"/>
          <a:stretch>
            <a:fillRect/>
          </a:stretch>
        </p:blipFill>
        <p:spPr>
          <a:xfrm>
            <a:off x="5499942" y="2879255"/>
            <a:ext cx="3415458" cy="2035997"/>
          </a:xfrm>
          <a:prstGeom prst="rect">
            <a:avLst/>
          </a:prstGeom>
        </p:spPr>
      </p:pic>
      <p:sp>
        <p:nvSpPr>
          <p:cNvPr id="5" name="Slide Number Placeholder 4">
            <a:extLst>
              <a:ext uri="{FF2B5EF4-FFF2-40B4-BE49-F238E27FC236}">
                <a16:creationId xmlns:a16="http://schemas.microsoft.com/office/drawing/2014/main" id="{14CF9CC4-5B67-4D83-9F4D-2A2B06646CD9}"/>
              </a:ext>
            </a:extLst>
          </p:cNvPr>
          <p:cNvSpPr>
            <a:spLocks noGrp="1"/>
          </p:cNvSpPr>
          <p:nvPr>
            <p:ph type="sldNum" sz="quarter" idx="10"/>
          </p:nvPr>
        </p:nvSpPr>
        <p:spPr/>
        <p:txBody>
          <a:bodyPr/>
          <a:lstStyle/>
          <a:p>
            <a:fld id="{67B19427-F580-D146-B60E-4CADEE75497F}" type="slidenum">
              <a:rPr lang="en-US" smtClean="0"/>
              <a:pPr/>
              <a:t>15</a:t>
            </a:fld>
            <a:endParaRPr lang="en-US" dirty="0"/>
          </a:p>
        </p:txBody>
      </p:sp>
      <p:sp>
        <p:nvSpPr>
          <p:cNvPr id="6" name="Footer Placeholder 5">
            <a:extLst>
              <a:ext uri="{FF2B5EF4-FFF2-40B4-BE49-F238E27FC236}">
                <a16:creationId xmlns:a16="http://schemas.microsoft.com/office/drawing/2014/main" id="{EA8A3D50-9BEC-4071-A716-CD0C3471A36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56600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05AF-D941-4FA2-952C-3E31E32727C5}"/>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Manufacturing Costs </a:t>
            </a:r>
            <a:r>
              <a:rPr lang="en-US" sz="2400" dirty="0">
                <a:latin typeface="Calibri" panose="020F0502020204030204" pitchFamily="34" charset="0"/>
                <a:ea typeface="Source Sans Pro" charset="0"/>
                <a:cs typeface="Calibri" panose="020F0502020204030204" pitchFamily="34" charset="0"/>
              </a:rPr>
              <a:t>(5 of 5)</a:t>
            </a:r>
            <a:endParaRPr lang="en-US" dirty="0"/>
          </a:p>
        </p:txBody>
      </p:sp>
      <p:sp>
        <p:nvSpPr>
          <p:cNvPr id="3" name="Content Placeholder 2">
            <a:extLst>
              <a:ext uri="{FF2B5EF4-FFF2-40B4-BE49-F238E27FC236}">
                <a16:creationId xmlns:a16="http://schemas.microsoft.com/office/drawing/2014/main" id="{D5DC150B-8FD7-4484-B075-748A58118FC3}"/>
              </a:ext>
            </a:extLst>
          </p:cNvPr>
          <p:cNvSpPr>
            <a:spLocks noGrp="1"/>
          </p:cNvSpPr>
          <p:nvPr>
            <p:ph sz="quarter" idx="16"/>
          </p:nvPr>
        </p:nvSpPr>
        <p:spPr>
          <a:xfrm>
            <a:off x="304800" y="1828800"/>
            <a:ext cx="5118942" cy="3962400"/>
          </a:xfrm>
        </p:spPr>
        <p:txBody>
          <a:bodyPr/>
          <a:lstStyle/>
          <a:p>
            <a:r>
              <a:rPr lang="en-US" altLang="en-US" b="1" dirty="0">
                <a:latin typeface="Calibri" panose="020F0502020204030204" pitchFamily="34" charset="0"/>
              </a:rPr>
              <a:t>Manufacturing Overhead</a:t>
            </a:r>
            <a:r>
              <a:rPr lang="en-US" altLang="en-US" dirty="0">
                <a:latin typeface="Calibri" panose="020F0502020204030204" pitchFamily="34" charset="0"/>
              </a:rPr>
              <a:t> </a:t>
            </a:r>
          </a:p>
          <a:p>
            <a:pPr marL="292608" lvl="1" indent="-292608">
              <a:spcBef>
                <a:spcPts val="1000"/>
              </a:spcBef>
              <a:buClr>
                <a:srgbClr val="990000"/>
              </a:buClr>
              <a:buSzPct val="100000"/>
            </a:pPr>
            <a:r>
              <a:rPr lang="en-US" altLang="en-US" sz="2800" dirty="0">
                <a:latin typeface="Calibri" panose="020F0502020204030204" pitchFamily="34" charset="0"/>
              </a:rPr>
              <a:t>Costs indirectly associated with manufacturing the finished product</a:t>
            </a:r>
          </a:p>
          <a:p>
            <a:pPr marL="292608" lvl="1" indent="-292608">
              <a:spcBef>
                <a:spcPts val="1000"/>
              </a:spcBef>
              <a:buClr>
                <a:srgbClr val="990000"/>
              </a:buClr>
              <a:buSzPct val="100000"/>
            </a:pPr>
            <a:r>
              <a:rPr lang="en-US" altLang="en-US" sz="2800" dirty="0">
                <a:latin typeface="Calibri" panose="020F0502020204030204" pitchFamily="34" charset="0"/>
              </a:rPr>
              <a:t>All manufacturing costs except direct materials and direct labor</a:t>
            </a:r>
          </a:p>
          <a:p>
            <a:pPr marL="292608" lvl="1" indent="-292608">
              <a:spcBef>
                <a:spcPts val="1000"/>
              </a:spcBef>
              <a:buClr>
                <a:srgbClr val="990000"/>
              </a:buClr>
              <a:buSzPct val="100000"/>
            </a:pPr>
            <a:r>
              <a:rPr lang="en-US" altLang="en-US" sz="2800" dirty="0">
                <a:latin typeface="Calibri" panose="020F0502020204030204" pitchFamily="34" charset="0"/>
                <a:sym typeface="Wingdings" pitchFamily="2" charset="2"/>
              </a:rPr>
              <a:t>Also called factory overhead and indirect manufacturing costs</a:t>
            </a:r>
            <a:endParaRPr lang="en-US" altLang="en-US" sz="2800" dirty="0">
              <a:latin typeface="Calibri" panose="020F0502020204030204" pitchFamily="34" charset="0"/>
            </a:endParaRPr>
          </a:p>
        </p:txBody>
      </p:sp>
      <p:pic>
        <p:nvPicPr>
          <p:cNvPr id="8" name="Content Placeholder 7" descr="An illustration of the concept of manufacturing overhead with a factory. There is a dollar sign on either side.&#10;">
            <a:extLst>
              <a:ext uri="{FF2B5EF4-FFF2-40B4-BE49-F238E27FC236}">
                <a16:creationId xmlns:a16="http://schemas.microsoft.com/office/drawing/2014/main" id="{47631F48-8A38-46EA-BFC3-418F61887296}"/>
              </a:ext>
            </a:extLst>
          </p:cNvPr>
          <p:cNvPicPr>
            <a:picLocks noGrp="1" noChangeAspect="1"/>
          </p:cNvPicPr>
          <p:nvPr>
            <p:ph sz="quarter" idx="17"/>
          </p:nvPr>
        </p:nvPicPr>
        <p:blipFill>
          <a:blip r:embed="rId2"/>
          <a:stretch>
            <a:fillRect/>
          </a:stretch>
        </p:blipFill>
        <p:spPr>
          <a:xfrm>
            <a:off x="5562600" y="2842343"/>
            <a:ext cx="3408082" cy="2316315"/>
          </a:xfrm>
          <a:prstGeom prst="rect">
            <a:avLst/>
          </a:prstGeom>
        </p:spPr>
      </p:pic>
      <p:sp>
        <p:nvSpPr>
          <p:cNvPr id="5" name="Slide Number Placeholder 4">
            <a:extLst>
              <a:ext uri="{FF2B5EF4-FFF2-40B4-BE49-F238E27FC236}">
                <a16:creationId xmlns:a16="http://schemas.microsoft.com/office/drawing/2014/main" id="{14CF9CC4-5B67-4D83-9F4D-2A2B06646CD9}"/>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6" name="Footer Placeholder 5">
            <a:extLst>
              <a:ext uri="{FF2B5EF4-FFF2-40B4-BE49-F238E27FC236}">
                <a16:creationId xmlns:a16="http://schemas.microsoft.com/office/drawing/2014/main" id="{EA8A3D50-9BEC-4071-A716-CD0C3471A36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315968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75F4-E8A6-4D7F-872F-B7483665BD5C}"/>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Product Versus Period Costs </a:t>
            </a:r>
            <a:r>
              <a:rPr lang="en-US" sz="2400" dirty="0">
                <a:latin typeface="Calibri" panose="020F0502020204030204" pitchFamily="34" charset="0"/>
                <a:ea typeface="Source Sans Pro" charset="0"/>
                <a:cs typeface="Calibri" panose="020F0502020204030204" pitchFamily="34" charset="0"/>
              </a:rPr>
              <a:t>(1 of 3)</a:t>
            </a:r>
            <a:endParaRPr lang="en-US" sz="2400" dirty="0"/>
          </a:p>
        </p:txBody>
      </p:sp>
      <p:sp>
        <p:nvSpPr>
          <p:cNvPr id="3" name="Content Placeholder 2">
            <a:extLst>
              <a:ext uri="{FF2B5EF4-FFF2-40B4-BE49-F238E27FC236}">
                <a16:creationId xmlns:a16="http://schemas.microsoft.com/office/drawing/2014/main" id="{275BF357-824D-4467-8594-6EEFCD0F8C69}"/>
              </a:ext>
            </a:extLst>
          </p:cNvPr>
          <p:cNvSpPr>
            <a:spLocks noGrp="1"/>
          </p:cNvSpPr>
          <p:nvPr>
            <p:ph sz="quarter" idx="16"/>
          </p:nvPr>
        </p:nvSpPr>
        <p:spPr>
          <a:xfrm>
            <a:off x="304800" y="1828800"/>
            <a:ext cx="8534400" cy="3962400"/>
          </a:xfrm>
        </p:spPr>
        <p:txBody>
          <a:bodyPr/>
          <a:lstStyle/>
          <a:p>
            <a:r>
              <a:rPr lang="en-US" altLang="en-US" b="1" dirty="0">
                <a:latin typeface="Calibri" panose="020F0502020204030204" pitchFamily="34" charset="0"/>
              </a:rPr>
              <a:t>Product Costs</a:t>
            </a:r>
            <a:endParaRPr lang="en-US" altLang="en-US" dirty="0">
              <a:latin typeface="Calibri" panose="020F0502020204030204" pitchFamily="34" charset="0"/>
            </a:endParaRPr>
          </a:p>
          <a:p>
            <a:pPr marL="292608" lvl="1" indent="-292608">
              <a:spcBef>
                <a:spcPts val="1000"/>
              </a:spcBef>
              <a:buClr>
                <a:srgbClr val="990000"/>
              </a:buClr>
              <a:buSzPct val="100000"/>
            </a:pPr>
            <a:r>
              <a:rPr lang="en-US" altLang="en-US" sz="2800" dirty="0">
                <a:latin typeface="Calibri" panose="020F0502020204030204" pitchFamily="34" charset="0"/>
              </a:rPr>
              <a:t>Components:</a:t>
            </a:r>
          </a:p>
          <a:p>
            <a:pPr marL="621792" indent="-320040">
              <a:spcBef>
                <a:spcPts val="500"/>
              </a:spcBef>
              <a:buClr>
                <a:schemeClr val="accent2"/>
              </a:buClr>
              <a:buSzPct val="80000"/>
              <a:buFont typeface="Courier New" panose="02070309020205020404" pitchFamily="49" charset="0"/>
              <a:buChar char="o"/>
            </a:pPr>
            <a:r>
              <a:rPr lang="en-US" altLang="en-US" sz="2600" dirty="0">
                <a:latin typeface="Calibri" panose="020F0502020204030204" pitchFamily="34" charset="0"/>
              </a:rPr>
              <a:t>Direct materials</a:t>
            </a:r>
          </a:p>
          <a:p>
            <a:pPr marL="621792" indent="-320040">
              <a:spcBef>
                <a:spcPts val="500"/>
              </a:spcBef>
              <a:buClr>
                <a:schemeClr val="accent2"/>
              </a:buClr>
              <a:buSzPct val="80000"/>
              <a:buFont typeface="Courier New" panose="02070309020205020404" pitchFamily="49" charset="0"/>
              <a:buChar char="o"/>
            </a:pPr>
            <a:r>
              <a:rPr lang="en-US" altLang="en-US" sz="2600" dirty="0">
                <a:latin typeface="Calibri" panose="020F0502020204030204" pitchFamily="34" charset="0"/>
              </a:rPr>
              <a:t>Direct labor</a:t>
            </a:r>
          </a:p>
          <a:p>
            <a:pPr marL="621792" indent="-320040">
              <a:spcBef>
                <a:spcPts val="500"/>
              </a:spcBef>
              <a:buClr>
                <a:schemeClr val="accent2"/>
              </a:buClr>
              <a:buSzPct val="80000"/>
              <a:buFont typeface="Courier New" panose="02070309020205020404" pitchFamily="49" charset="0"/>
              <a:buChar char="o"/>
            </a:pPr>
            <a:r>
              <a:rPr lang="en-US" altLang="en-US" sz="2600" dirty="0">
                <a:latin typeface="Calibri" panose="020F0502020204030204" pitchFamily="34" charset="0"/>
              </a:rPr>
              <a:t>Manufacturing overhead</a:t>
            </a:r>
          </a:p>
          <a:p>
            <a:pPr marL="292608" lvl="1" indent="-292608">
              <a:spcBef>
                <a:spcPts val="1000"/>
              </a:spcBef>
              <a:buClr>
                <a:srgbClr val="990000"/>
              </a:buClr>
              <a:buSzPct val="100000"/>
            </a:pPr>
            <a:r>
              <a:rPr lang="en-US" altLang="en-US" sz="2800" dirty="0">
                <a:latin typeface="Calibri" panose="020F0502020204030204" pitchFamily="34" charset="0"/>
              </a:rPr>
              <a:t>Costs that are an integral part of producing product</a:t>
            </a:r>
          </a:p>
          <a:p>
            <a:pPr marL="292608" lvl="1" indent="-292608">
              <a:spcBef>
                <a:spcPts val="1000"/>
              </a:spcBef>
              <a:buClr>
                <a:srgbClr val="990000"/>
              </a:buClr>
              <a:buSzPct val="100000"/>
            </a:pPr>
            <a:r>
              <a:rPr lang="en-US" altLang="en-US" sz="2800" dirty="0">
                <a:latin typeface="Calibri" panose="020F0502020204030204" pitchFamily="34" charset="0"/>
              </a:rPr>
              <a:t>Recorded in “inventory” account</a:t>
            </a:r>
          </a:p>
          <a:p>
            <a:pPr marL="292608" lvl="1" indent="-292608">
              <a:spcBef>
                <a:spcPts val="1000"/>
              </a:spcBef>
              <a:buClr>
                <a:srgbClr val="990000"/>
              </a:buClr>
              <a:buSzPct val="100000"/>
            </a:pPr>
            <a:r>
              <a:rPr lang="en-US" altLang="en-US" sz="2800" dirty="0">
                <a:latin typeface="Calibri" panose="020F0502020204030204" pitchFamily="34" charset="0"/>
              </a:rPr>
              <a:t>Not an expense (C</a:t>
            </a:r>
            <a:r>
              <a:rPr lang="en-US" altLang="en-US" sz="100" dirty="0">
                <a:latin typeface="Calibri" panose="020F0502020204030204" pitchFamily="34" charset="0"/>
              </a:rPr>
              <a:t> </a:t>
            </a:r>
            <a:r>
              <a:rPr lang="en-US" altLang="en-US" sz="2800" dirty="0">
                <a:latin typeface="Calibri" panose="020F0502020204030204" pitchFamily="34" charset="0"/>
              </a:rPr>
              <a:t>O</a:t>
            </a:r>
            <a:r>
              <a:rPr lang="en-US" altLang="en-US" sz="100" dirty="0">
                <a:latin typeface="Calibri" panose="020F0502020204030204" pitchFamily="34" charset="0"/>
              </a:rPr>
              <a:t> </a:t>
            </a:r>
            <a:r>
              <a:rPr lang="en-US" altLang="en-US" sz="2800" dirty="0">
                <a:latin typeface="Calibri" panose="020F0502020204030204" pitchFamily="34" charset="0"/>
              </a:rPr>
              <a:t>G</a:t>
            </a:r>
            <a:r>
              <a:rPr lang="en-US" altLang="en-US" sz="100" dirty="0">
                <a:latin typeface="Calibri" panose="020F0502020204030204" pitchFamily="34" charset="0"/>
              </a:rPr>
              <a:t> </a:t>
            </a:r>
            <a:r>
              <a:rPr lang="en-US" altLang="en-US" sz="2800" dirty="0">
                <a:latin typeface="Calibri" panose="020F0502020204030204" pitchFamily="34" charset="0"/>
              </a:rPr>
              <a:t>S) until goods are sold</a:t>
            </a:r>
          </a:p>
        </p:txBody>
      </p:sp>
      <p:sp>
        <p:nvSpPr>
          <p:cNvPr id="4" name="Slide Number Placeholder 3">
            <a:extLst>
              <a:ext uri="{FF2B5EF4-FFF2-40B4-BE49-F238E27FC236}">
                <a16:creationId xmlns:a16="http://schemas.microsoft.com/office/drawing/2014/main" id="{0E943ADD-73B2-43E8-A9B7-606B2B5E82FB}"/>
              </a:ext>
            </a:extLst>
          </p:cNvPr>
          <p:cNvSpPr>
            <a:spLocks noGrp="1"/>
          </p:cNvSpPr>
          <p:nvPr>
            <p:ph type="sldNum" sz="quarter" idx="10"/>
          </p:nvPr>
        </p:nvSpPr>
        <p:spPr/>
        <p:txBody>
          <a:bodyPr/>
          <a:lstStyle/>
          <a:p>
            <a:fld id="{67B19427-F580-D146-B60E-4CADEE75497F}" type="slidenum">
              <a:rPr lang="en-US" smtClean="0"/>
              <a:pPr/>
              <a:t>17</a:t>
            </a:fld>
            <a:endParaRPr lang="en-US" dirty="0"/>
          </a:p>
        </p:txBody>
      </p:sp>
      <p:sp>
        <p:nvSpPr>
          <p:cNvPr id="5" name="Footer Placeholder 4">
            <a:extLst>
              <a:ext uri="{FF2B5EF4-FFF2-40B4-BE49-F238E27FC236}">
                <a16:creationId xmlns:a16="http://schemas.microsoft.com/office/drawing/2014/main" id="{F764685D-D141-4673-A73A-D6EBF5363D5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85251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75F4-E8A6-4D7F-872F-B7483665BD5C}"/>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Product Versus Period Costs </a:t>
            </a:r>
            <a:r>
              <a:rPr lang="en-US" sz="2400" dirty="0">
                <a:latin typeface="Calibri" panose="020F0502020204030204" pitchFamily="34" charset="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275BF357-824D-4467-8594-6EEFCD0F8C69}"/>
              </a:ext>
            </a:extLst>
          </p:cNvPr>
          <p:cNvSpPr>
            <a:spLocks noGrp="1"/>
          </p:cNvSpPr>
          <p:nvPr>
            <p:ph sz="quarter" idx="16"/>
          </p:nvPr>
        </p:nvSpPr>
        <p:spPr>
          <a:xfrm>
            <a:off x="304800" y="1828800"/>
            <a:ext cx="8534400" cy="2133600"/>
          </a:xfrm>
        </p:spPr>
        <p:txBody>
          <a:bodyPr/>
          <a:lstStyle/>
          <a:p>
            <a:r>
              <a:rPr lang="en-US" altLang="en-US" b="1" dirty="0">
                <a:latin typeface="Calibri" panose="020F0502020204030204" pitchFamily="34" charset="0"/>
              </a:rPr>
              <a:t>Period Costs</a:t>
            </a:r>
            <a:endParaRPr lang="en-US" altLang="en-US" dirty="0">
              <a:latin typeface="Calibri" panose="020F0502020204030204" pitchFamily="34" charset="0"/>
            </a:endParaRPr>
          </a:p>
          <a:p>
            <a:pPr marL="292608" lvl="1" indent="-292608">
              <a:spcBef>
                <a:spcPts val="1000"/>
              </a:spcBef>
              <a:buClr>
                <a:srgbClr val="990000"/>
              </a:buClr>
              <a:buSzPct val="100000"/>
            </a:pPr>
            <a:r>
              <a:rPr lang="en-US" altLang="en-US" sz="2800" dirty="0">
                <a:latin typeface="Calibri" panose="020F0502020204030204" pitchFamily="34" charset="0"/>
              </a:rPr>
              <a:t>Charged to expense as incurred</a:t>
            </a:r>
          </a:p>
          <a:p>
            <a:pPr marL="292608" lvl="1" indent="-292608">
              <a:spcBef>
                <a:spcPts val="1000"/>
              </a:spcBef>
              <a:buClr>
                <a:srgbClr val="990000"/>
              </a:buClr>
              <a:buSzPct val="100000"/>
            </a:pPr>
            <a:r>
              <a:rPr lang="en-US" altLang="en-US" sz="2800" dirty="0">
                <a:latin typeface="Calibri" panose="020F0502020204030204" pitchFamily="34" charset="0"/>
              </a:rPr>
              <a:t>Non-manufacturing costs</a:t>
            </a:r>
          </a:p>
          <a:p>
            <a:pPr marL="292608" lvl="1" indent="-292608">
              <a:spcBef>
                <a:spcPts val="1000"/>
              </a:spcBef>
              <a:buClr>
                <a:srgbClr val="990000"/>
              </a:buClr>
              <a:buSzPct val="100000"/>
            </a:pPr>
            <a:r>
              <a:rPr lang="en-US" altLang="en-US" sz="2800" dirty="0">
                <a:latin typeface="Calibri" panose="020F0502020204030204" pitchFamily="34" charset="0"/>
              </a:rPr>
              <a:t>Includes all selling and administrative expenses</a:t>
            </a:r>
          </a:p>
        </p:txBody>
      </p:sp>
      <p:sp>
        <p:nvSpPr>
          <p:cNvPr id="4" name="Slide Number Placeholder 3">
            <a:extLst>
              <a:ext uri="{FF2B5EF4-FFF2-40B4-BE49-F238E27FC236}">
                <a16:creationId xmlns:a16="http://schemas.microsoft.com/office/drawing/2014/main" id="{0E943ADD-73B2-43E8-A9B7-606B2B5E82FB}"/>
              </a:ext>
            </a:extLst>
          </p:cNvPr>
          <p:cNvSpPr>
            <a:spLocks noGrp="1"/>
          </p:cNvSpPr>
          <p:nvPr>
            <p:ph type="sldNum" sz="quarter" idx="10"/>
          </p:nvPr>
        </p:nvSpPr>
        <p:spPr/>
        <p:txBody>
          <a:bodyPr/>
          <a:lstStyle/>
          <a:p>
            <a:fld id="{67B19427-F580-D146-B60E-4CADEE75497F}" type="slidenum">
              <a:rPr lang="en-US" smtClean="0"/>
              <a:pPr/>
              <a:t>18</a:t>
            </a:fld>
            <a:endParaRPr lang="en-US" dirty="0"/>
          </a:p>
        </p:txBody>
      </p:sp>
      <p:sp>
        <p:nvSpPr>
          <p:cNvPr id="5" name="Footer Placeholder 4">
            <a:extLst>
              <a:ext uri="{FF2B5EF4-FFF2-40B4-BE49-F238E27FC236}">
                <a16:creationId xmlns:a16="http://schemas.microsoft.com/office/drawing/2014/main" id="{F764685D-D141-4673-A73A-D6EBF5363D5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503300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D1C37-CD7B-4144-93DE-C33441D918C8}"/>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Product Versus Period Costs </a:t>
            </a:r>
            <a:r>
              <a:rPr lang="en-US" sz="2400" dirty="0">
                <a:latin typeface="Calibri" panose="020F0502020204030204" pitchFamily="34" charset="0"/>
                <a:ea typeface="Source Sans Pro" charset="0"/>
                <a:cs typeface="Calibri" panose="020F0502020204030204" pitchFamily="34" charset="0"/>
              </a:rPr>
              <a:t>(3 of 3)</a:t>
            </a:r>
            <a:endParaRPr lang="en-US" dirty="0"/>
          </a:p>
        </p:txBody>
      </p:sp>
      <p:pic>
        <p:nvPicPr>
          <p:cNvPr id="7" name="Content Placeholder 6" descr=" A chart shows product versus period cost. All costs are divided into product costs and period costs. The product costs are the manufacturing costs. The period costs are the nonmanufacturing costs. The product costs include, direct materials, direct labor, and manufacturing overhead which includes, indirect materials, indirect labor, and other indirect costs. The period costs include, selling expenses, and administrative expenses.&#10;">
            <a:extLst>
              <a:ext uri="{FF2B5EF4-FFF2-40B4-BE49-F238E27FC236}">
                <a16:creationId xmlns:a16="http://schemas.microsoft.com/office/drawing/2014/main" id="{A804ECF1-8F1B-46A1-83B6-0365ED4DB6C5}"/>
              </a:ext>
            </a:extLst>
          </p:cNvPr>
          <p:cNvPicPr>
            <a:picLocks noGrp="1" noChangeAspect="1"/>
          </p:cNvPicPr>
          <p:nvPr>
            <p:ph sz="quarter" idx="16"/>
          </p:nvPr>
        </p:nvPicPr>
        <p:blipFill>
          <a:blip r:embed="rId2"/>
          <a:stretch>
            <a:fillRect/>
          </a:stretch>
        </p:blipFill>
        <p:spPr>
          <a:xfrm>
            <a:off x="1365177" y="2042886"/>
            <a:ext cx="6413646" cy="3902898"/>
          </a:xfrm>
          <a:prstGeom prst="rect">
            <a:avLst/>
          </a:prstGeom>
        </p:spPr>
      </p:pic>
      <p:sp>
        <p:nvSpPr>
          <p:cNvPr id="5" name="Slide Number Placeholder 4">
            <a:extLst>
              <a:ext uri="{FF2B5EF4-FFF2-40B4-BE49-F238E27FC236}">
                <a16:creationId xmlns:a16="http://schemas.microsoft.com/office/drawing/2014/main" id="{087E4C64-3FD4-4110-896E-85962B8C58D2}"/>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6" name="Footer Placeholder 5">
            <a:extLst>
              <a:ext uri="{FF2B5EF4-FFF2-40B4-BE49-F238E27FC236}">
                <a16:creationId xmlns:a16="http://schemas.microsoft.com/office/drawing/2014/main" id="{C8BB8C3F-8FA8-44F9-AFA2-E0D63D5C318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96695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
          <p:cNvSpPr>
            <a:spLocks noGrp="1"/>
          </p:cNvSpPr>
          <p:nvPr>
            <p:ph type="title"/>
          </p:nvPr>
        </p:nvSpPr>
        <p:spPr>
          <a:xfrm>
            <a:off x="295274" y="777241"/>
            <a:ext cx="8543926" cy="746759"/>
          </a:xfrm>
          <a:prstGeom prst="rect">
            <a:avLst/>
          </a:prstGeom>
        </p:spPr>
        <p:txBody>
          <a:bodyPr/>
          <a:lstStyle/>
          <a:p>
            <a:r>
              <a:rPr lang="en-US" b="1" dirty="0">
                <a:solidFill>
                  <a:schemeClr val="accent1"/>
                </a:solidFill>
                <a:ea typeface="Source Sans Pro" charset="0"/>
              </a:rPr>
              <a:t>Chapter Outline</a:t>
            </a:r>
            <a:endParaRPr lang="en-US" sz="2400" dirty="0">
              <a:solidFill>
                <a:schemeClr val="accent1"/>
              </a:solidFill>
            </a:endParaRPr>
          </a:p>
        </p:txBody>
      </p:sp>
      <p:sp>
        <p:nvSpPr>
          <p:cNvPr id="4" name="COBBL"/>
          <p:cNvSpPr>
            <a:spLocks noGrp="1"/>
          </p:cNvSpPr>
          <p:nvPr>
            <p:ph sz="quarter" idx="10"/>
          </p:nvPr>
        </p:nvSpPr>
        <p:spPr>
          <a:xfrm>
            <a:off x="304800" y="1752600"/>
            <a:ext cx="8534400" cy="4114800"/>
          </a:xfrm>
        </p:spPr>
        <p:txBody>
          <a:bodyPr/>
          <a:lstStyle/>
          <a:p>
            <a:pPr marL="0" lvl="1" indent="0">
              <a:spcBef>
                <a:spcPts val="1000"/>
              </a:spcBef>
              <a:buNone/>
            </a:pPr>
            <a:r>
              <a:rPr lang="en-US" sz="2800" b="1" dirty="0">
                <a:solidFill>
                  <a:schemeClr val="accent2"/>
                </a:solidFill>
                <a:latin typeface="Calibri" panose="020F0502020204030204" pitchFamily="34" charset="0"/>
              </a:rPr>
              <a:t>Learning Objectives</a:t>
            </a:r>
          </a:p>
          <a:p>
            <a:pPr marL="738188" lvl="1" indent="-738188">
              <a:spcBef>
                <a:spcPts val="1000"/>
              </a:spcBef>
              <a:buNone/>
            </a:pPr>
            <a:r>
              <a:rPr lang="en-US" sz="28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800" b="1" dirty="0">
                <a:solidFill>
                  <a:schemeClr val="accent2"/>
                </a:solidFill>
                <a:latin typeface="Calibri" panose="020F0502020204030204" pitchFamily="34" charset="0"/>
              </a:rPr>
              <a:t>O 1 </a:t>
            </a:r>
            <a:r>
              <a:rPr lang="en-US" dirty="0">
                <a:latin typeface="Calibri" panose="020F0502020204030204" pitchFamily="34" charset="0"/>
              </a:rPr>
              <a:t>Identify the features of managerial accounting and the functions of management.</a:t>
            </a:r>
            <a:endParaRPr lang="en-US" sz="2800" dirty="0">
              <a:latin typeface="Calibri" panose="020F0502020204030204" pitchFamily="34" charset="0"/>
            </a:endParaRPr>
          </a:p>
          <a:p>
            <a:pPr marL="738188" lvl="1" indent="-738188">
              <a:spcBef>
                <a:spcPts val="1000"/>
              </a:spcBef>
              <a:buNone/>
            </a:pPr>
            <a:r>
              <a:rPr lang="en-US" sz="28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800" b="1" dirty="0">
                <a:solidFill>
                  <a:schemeClr val="accent2"/>
                </a:solidFill>
                <a:latin typeface="Calibri" panose="020F0502020204030204" pitchFamily="34" charset="0"/>
              </a:rPr>
              <a:t>O 2 </a:t>
            </a:r>
            <a:r>
              <a:rPr lang="en-US" dirty="0">
                <a:latin typeface="Calibri" panose="020F0502020204030204" pitchFamily="34" charset="0"/>
              </a:rPr>
              <a:t>Describe the classes of manufacturing costs and the differences between product and period costs.</a:t>
            </a:r>
            <a:endParaRPr lang="en-US" sz="2800" dirty="0">
              <a:latin typeface="Calibri" panose="020F0502020204030204" pitchFamily="34" charset="0"/>
            </a:endParaRPr>
          </a:p>
          <a:p>
            <a:pPr marL="738188" lvl="1" indent="-738188">
              <a:spcBef>
                <a:spcPts val="1000"/>
              </a:spcBef>
              <a:buNone/>
            </a:pPr>
            <a:r>
              <a:rPr lang="en-US" sz="28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800" b="1" dirty="0">
                <a:solidFill>
                  <a:schemeClr val="accent2"/>
                </a:solidFill>
                <a:latin typeface="Calibri" panose="020F0502020204030204" pitchFamily="34" charset="0"/>
              </a:rPr>
              <a:t>O 3 </a:t>
            </a:r>
            <a:r>
              <a:rPr lang="en-US" dirty="0">
                <a:latin typeface="Calibri" panose="020F0502020204030204" pitchFamily="34" charset="0"/>
              </a:rPr>
              <a:t>Demonstrate how to compute cost of goods manufactured and prepare financial statements for a manufacturer.</a:t>
            </a:r>
            <a:endParaRPr lang="en-US" sz="2800" dirty="0">
              <a:latin typeface="Calibri" panose="020F0502020204030204" pitchFamily="34" charset="0"/>
            </a:endParaRPr>
          </a:p>
          <a:p>
            <a:pPr marL="738188" lvl="1" indent="-738188">
              <a:spcBef>
                <a:spcPts val="1000"/>
              </a:spcBef>
              <a:buNone/>
            </a:pPr>
            <a:r>
              <a:rPr lang="en-US" sz="28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800" b="1" dirty="0">
                <a:solidFill>
                  <a:schemeClr val="accent2"/>
                </a:solidFill>
                <a:latin typeface="Calibri" panose="020F0502020204030204" pitchFamily="34" charset="0"/>
              </a:rPr>
              <a:t>O 4 </a:t>
            </a:r>
            <a:r>
              <a:rPr lang="en-US" dirty="0">
                <a:latin typeface="Calibri" panose="020F0502020204030204" pitchFamily="34" charset="0"/>
              </a:rPr>
              <a:t>Discuss trends in managerial accounting.</a:t>
            </a:r>
          </a:p>
        </p:txBody>
      </p:sp>
      <p:sp>
        <p:nvSpPr>
          <p:cNvPr id="5" name="Slide Number Placeholder"/>
          <p:cNvSpPr>
            <a:spLocks noGrp="1"/>
          </p:cNvSpPr>
          <p:nvPr>
            <p:ph type="sldNum" sz="quarter" idx="12"/>
          </p:nvPr>
        </p:nvSpPr>
        <p:spPr/>
        <p:txBody>
          <a:bodyPr/>
          <a:lstStyle/>
          <a:p>
            <a:fld id="{67B19427-F580-D146-B60E-4CADEE75497F}" type="slidenum">
              <a:rPr lang="en-US" smtClean="0"/>
              <a:t>2</a:t>
            </a:fld>
            <a:endParaRPr lang="en-US"/>
          </a:p>
        </p:txBody>
      </p:sp>
      <p:sp>
        <p:nvSpPr>
          <p:cNvPr id="6" name="Footer Placeholde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63153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3245-498F-4C72-A2EF-989BD119F19A}"/>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Illustration of Cost Concepts </a:t>
            </a:r>
            <a:r>
              <a:rPr lang="en-US" sz="2400" dirty="0">
                <a:latin typeface="Calibri" panose="020F0502020204030204" pitchFamily="34" charset="0"/>
                <a:ea typeface="Source Sans Pro" charset="0"/>
                <a:cs typeface="Calibri" panose="020F0502020204030204" pitchFamily="34" charset="0"/>
              </a:rPr>
              <a:t>(1 of 3)</a:t>
            </a:r>
            <a:endParaRPr lang="en-US" sz="2400" dirty="0"/>
          </a:p>
        </p:txBody>
      </p:sp>
      <p:sp>
        <p:nvSpPr>
          <p:cNvPr id="3" name="Content Placeholder 2">
            <a:extLst>
              <a:ext uri="{FF2B5EF4-FFF2-40B4-BE49-F238E27FC236}">
                <a16:creationId xmlns:a16="http://schemas.microsoft.com/office/drawing/2014/main" id="{CB8BB19E-4550-426D-AFCC-D405BEBEC5A8}"/>
              </a:ext>
            </a:extLst>
          </p:cNvPr>
          <p:cNvSpPr>
            <a:spLocks noGrp="1"/>
          </p:cNvSpPr>
          <p:nvPr>
            <p:ph sz="quarter" idx="16"/>
          </p:nvPr>
        </p:nvSpPr>
        <p:spPr>
          <a:xfrm>
            <a:off x="304800" y="1828800"/>
            <a:ext cx="8534400" cy="1104583"/>
          </a:xfrm>
        </p:spPr>
        <p:txBody>
          <a:bodyPr/>
          <a:lstStyle/>
          <a:p>
            <a:r>
              <a:rPr lang="en-US" altLang="en-US" sz="2400" b="1" dirty="0"/>
              <a:t>Illustration: </a:t>
            </a:r>
            <a:r>
              <a:rPr lang="en-US" altLang="en-US" sz="2400" dirty="0"/>
              <a:t>Suppose you started your own snowboard factory, </a:t>
            </a:r>
            <a:r>
              <a:rPr lang="en-US" sz="2400" dirty="0"/>
              <a:t>Terrain Park Boards</a:t>
            </a:r>
            <a:r>
              <a:rPr lang="en-US" altLang="en-US" sz="2400" dirty="0"/>
              <a:t>. Here are some of the costs that your snowboard factory would incur. Assign the following costs:</a:t>
            </a:r>
          </a:p>
        </p:txBody>
      </p:sp>
      <p:sp>
        <p:nvSpPr>
          <p:cNvPr id="4" name="Content Placeholder 3">
            <a:extLst>
              <a:ext uri="{FF2B5EF4-FFF2-40B4-BE49-F238E27FC236}">
                <a16:creationId xmlns:a16="http://schemas.microsoft.com/office/drawing/2014/main" id="{5BCF3590-72D3-4676-B984-9FA8077C5353}"/>
              </a:ext>
            </a:extLst>
          </p:cNvPr>
          <p:cNvSpPr>
            <a:spLocks noGrp="1"/>
          </p:cNvSpPr>
          <p:nvPr>
            <p:ph sz="quarter" idx="17"/>
          </p:nvPr>
        </p:nvSpPr>
        <p:spPr>
          <a:xfrm>
            <a:off x="5029200" y="3124199"/>
            <a:ext cx="1676400" cy="294861"/>
          </a:xfrm>
        </p:spPr>
        <p:txBody>
          <a:bodyPr/>
          <a:lstStyle/>
          <a:p>
            <a:r>
              <a:rPr lang="en-US" sz="2000" b="1" dirty="0">
                <a:solidFill>
                  <a:srgbClr val="000000"/>
                </a:solidFill>
                <a:latin typeface="Calibri" panose="020F0502020204030204" pitchFamily="34" charset="0"/>
              </a:rPr>
              <a:t>Product Costs</a:t>
            </a:r>
          </a:p>
        </p:txBody>
      </p:sp>
      <p:graphicFrame>
        <p:nvGraphicFramePr>
          <p:cNvPr id="8" name="Content Placeholder 7" descr="Table is accessible to screenreaders">
            <a:extLst>
              <a:ext uri="{FF2B5EF4-FFF2-40B4-BE49-F238E27FC236}">
                <a16:creationId xmlns:a16="http://schemas.microsoft.com/office/drawing/2014/main" id="{32CE980E-1E2E-4EBE-B796-B8DE0E716A97}"/>
              </a:ext>
            </a:extLst>
          </p:cNvPr>
          <p:cNvGraphicFramePr>
            <a:graphicFrameLocks noGrp="1"/>
          </p:cNvGraphicFramePr>
          <p:nvPr>
            <p:ph sz="quarter" idx="18"/>
            <p:extLst>
              <p:ext uri="{D42A27DB-BD31-4B8C-83A1-F6EECF244321}">
                <p14:modId xmlns:p14="http://schemas.microsoft.com/office/powerpoint/2010/main" val="1878141770"/>
              </p:ext>
            </p:extLst>
          </p:nvPr>
        </p:nvGraphicFramePr>
        <p:xfrm>
          <a:off x="312738" y="3503613"/>
          <a:ext cx="8534400" cy="2661920"/>
        </p:xfrm>
        <a:graphic>
          <a:graphicData uri="http://schemas.openxmlformats.org/drawingml/2006/table">
            <a:tbl>
              <a:tblPr firstRow="1" bandRow="1">
                <a:tableStyleId>{5C22544A-7EE6-4342-B048-85BDC9FD1C3A}</a:tableStyleId>
              </a:tblPr>
              <a:tblGrid>
                <a:gridCol w="3725862">
                  <a:extLst>
                    <a:ext uri="{9D8B030D-6E8A-4147-A177-3AD203B41FA5}">
                      <a16:colId xmlns:a16="http://schemas.microsoft.com/office/drawing/2014/main" val="969513973"/>
                    </a:ext>
                  </a:extLst>
                </a:gridCol>
                <a:gridCol w="1219200">
                  <a:extLst>
                    <a:ext uri="{9D8B030D-6E8A-4147-A177-3AD203B41FA5}">
                      <a16:colId xmlns:a16="http://schemas.microsoft.com/office/drawing/2014/main" val="3753624107"/>
                    </a:ext>
                  </a:extLst>
                </a:gridCol>
                <a:gridCol w="914400">
                  <a:extLst>
                    <a:ext uri="{9D8B030D-6E8A-4147-A177-3AD203B41FA5}">
                      <a16:colId xmlns:a16="http://schemas.microsoft.com/office/drawing/2014/main" val="63937526"/>
                    </a:ext>
                  </a:extLst>
                </a:gridCol>
                <a:gridCol w="1676400">
                  <a:extLst>
                    <a:ext uri="{9D8B030D-6E8A-4147-A177-3AD203B41FA5}">
                      <a16:colId xmlns:a16="http://schemas.microsoft.com/office/drawing/2014/main" val="3273136397"/>
                    </a:ext>
                  </a:extLst>
                </a:gridCol>
                <a:gridCol w="998538">
                  <a:extLst>
                    <a:ext uri="{9D8B030D-6E8A-4147-A177-3AD203B41FA5}">
                      <a16:colId xmlns:a16="http://schemas.microsoft.com/office/drawing/2014/main" val="511774980"/>
                    </a:ext>
                  </a:extLst>
                </a:gridCol>
              </a:tblGrid>
              <a:tr h="370840">
                <a:tc>
                  <a:txBody>
                    <a:bodyPr/>
                    <a:lstStyle/>
                    <a:p>
                      <a:pPr algn="ctr" fontAlgn="b"/>
                      <a:r>
                        <a:rPr lang="en-US" sz="1800" b="1" u="none" strike="noStrike" dirty="0">
                          <a:solidFill>
                            <a:schemeClr val="tx1"/>
                          </a:solidFill>
                          <a:effectLst/>
                        </a:rPr>
                        <a:t>Cost Item</a:t>
                      </a:r>
                      <a:endParaRPr lang="en-US" sz="1800" b="1"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1" u="none" strike="noStrike" dirty="0">
                          <a:solidFill>
                            <a:schemeClr val="tx1"/>
                          </a:solidFill>
                          <a:effectLst/>
                        </a:rPr>
                        <a:t>Direct </a:t>
                      </a:r>
                    </a:p>
                    <a:p>
                      <a:pPr algn="ctr" fontAlgn="b"/>
                      <a:r>
                        <a:rPr lang="en-US" sz="1800" b="1" u="none" strike="noStrike" dirty="0">
                          <a:solidFill>
                            <a:schemeClr val="tx1"/>
                          </a:solidFill>
                          <a:effectLst/>
                        </a:rPr>
                        <a:t>Materials</a:t>
                      </a:r>
                      <a:endParaRPr lang="en-US" sz="1800" b="1"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1" u="none" strike="noStrike" dirty="0">
                          <a:solidFill>
                            <a:schemeClr val="tx1"/>
                          </a:solidFill>
                          <a:effectLst/>
                        </a:rPr>
                        <a:t>Direct </a:t>
                      </a:r>
                    </a:p>
                    <a:p>
                      <a:pPr algn="ctr" fontAlgn="b"/>
                      <a:r>
                        <a:rPr lang="en-US" sz="1800" b="1" u="none" strike="noStrike" dirty="0">
                          <a:solidFill>
                            <a:schemeClr val="tx1"/>
                          </a:solidFill>
                          <a:effectLst/>
                        </a:rPr>
                        <a:t>Labor</a:t>
                      </a:r>
                      <a:endParaRPr lang="en-US" sz="1800" b="1"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1" u="none" strike="noStrike" dirty="0">
                          <a:solidFill>
                            <a:schemeClr val="tx1"/>
                          </a:solidFill>
                          <a:effectLst/>
                        </a:rPr>
                        <a:t>Manufacturing </a:t>
                      </a:r>
                    </a:p>
                    <a:p>
                      <a:pPr algn="ctr" fontAlgn="b"/>
                      <a:r>
                        <a:rPr lang="en-US" sz="1800" b="1" u="none" strike="noStrike" dirty="0">
                          <a:solidFill>
                            <a:schemeClr val="tx1"/>
                          </a:solidFill>
                          <a:effectLst/>
                        </a:rPr>
                        <a:t>Overhead</a:t>
                      </a:r>
                      <a:endParaRPr lang="en-US" sz="1800" b="1"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1" u="none" strike="noStrike" dirty="0">
                          <a:solidFill>
                            <a:schemeClr val="tx1"/>
                          </a:solidFill>
                          <a:effectLst/>
                        </a:rPr>
                        <a:t>Period </a:t>
                      </a:r>
                    </a:p>
                    <a:p>
                      <a:pPr algn="ctr" fontAlgn="b"/>
                      <a:r>
                        <a:rPr lang="en-US" sz="1800" b="1" u="none" strike="noStrike" dirty="0">
                          <a:solidFill>
                            <a:schemeClr val="tx1"/>
                          </a:solidFill>
                          <a:effectLst/>
                        </a:rPr>
                        <a:t>Costs</a:t>
                      </a:r>
                      <a:endParaRPr lang="en-US" sz="1800" b="1"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766578995"/>
                  </a:ext>
                </a:extLst>
              </a:tr>
              <a:tr h="370840">
                <a:tc>
                  <a:txBody>
                    <a:bodyPr/>
                    <a:lstStyle/>
                    <a:p>
                      <a:pPr marL="402336" indent="-402336" algn="l" fontAlgn="b">
                        <a:buClr>
                          <a:schemeClr val="accent2"/>
                        </a:buClr>
                        <a:buFont typeface="+mj-lt"/>
                        <a:buAutoNum type="arabicPeriod"/>
                      </a:pPr>
                      <a:r>
                        <a:rPr lang="en-US" sz="1800" u="none" strike="noStrike" dirty="0">
                          <a:effectLst/>
                        </a:rPr>
                        <a:t>Material cost ($30 per board) </a:t>
                      </a:r>
                      <a:endParaRPr lang="en-US" sz="1800" b="0" i="0" u="none" strike="noStrike" dirty="0">
                        <a:solidFill>
                          <a:srgbClr val="000000"/>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effectLst/>
                        </a:rPr>
                        <a:t>X</a:t>
                      </a:r>
                      <a:endParaRPr lang="en-US" sz="1800" b="0" i="0" u="none" strike="noStrike" dirty="0">
                        <a:solidFill>
                          <a:srgbClr val="000000"/>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457517082"/>
                  </a:ext>
                </a:extLst>
              </a:tr>
              <a:tr h="370840">
                <a:tc>
                  <a:txBody>
                    <a:bodyPr/>
                    <a:lstStyle/>
                    <a:p>
                      <a:pPr marL="402336" indent="-402336" algn="l" fontAlgn="b">
                        <a:buClr>
                          <a:schemeClr val="accent2"/>
                        </a:buClr>
                        <a:buFont typeface="+mj-lt"/>
                        <a:buAutoNum type="arabicPeriod" startAt="2"/>
                      </a:pPr>
                      <a:r>
                        <a:rPr lang="en-US" sz="1800" u="none" strike="noStrike" dirty="0">
                          <a:effectLst/>
                        </a:rPr>
                        <a:t>Labor costs ($40 per board)</a:t>
                      </a:r>
                      <a:endParaRPr lang="en-US" sz="1800" b="0" i="0" u="none" strike="noStrike" dirty="0">
                        <a:solidFill>
                          <a:srgbClr val="000000"/>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effectLst/>
                        </a:rPr>
                        <a:t>X</a:t>
                      </a:r>
                      <a:endParaRPr lang="en-US" sz="1800" b="0" i="0" u="none" strike="noStrike" dirty="0">
                        <a:solidFill>
                          <a:srgbClr val="000000"/>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936173265"/>
                  </a:ext>
                </a:extLst>
              </a:tr>
              <a:tr h="370840">
                <a:tc>
                  <a:txBody>
                    <a:bodyPr/>
                    <a:lstStyle/>
                    <a:p>
                      <a:pPr marL="402336" indent="-402336" algn="l" fontAlgn="t">
                        <a:buClr>
                          <a:schemeClr val="accent2"/>
                        </a:buClr>
                        <a:buFont typeface="+mj-lt"/>
                        <a:buAutoNum type="arabicPeriod" startAt="3"/>
                      </a:pPr>
                      <a:r>
                        <a:rPr lang="en-US" sz="1800" u="none" strike="noStrike" kern="1200" dirty="0">
                          <a:solidFill>
                            <a:schemeClr val="dk1"/>
                          </a:solidFill>
                          <a:effectLst/>
                          <a:latin typeface="+mn-lt"/>
                          <a:ea typeface="+mn-ea"/>
                          <a:cs typeface="+mn-cs"/>
                        </a:rPr>
                        <a:t>Depreciation on factory equipment ($25,000 per year)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effectLst/>
                        </a:rPr>
                        <a:t>X</a:t>
                      </a:r>
                      <a:endParaRPr lang="en-US" sz="1800" b="0" i="0" u="none" strike="noStrike" dirty="0">
                        <a:solidFill>
                          <a:srgbClr val="000000"/>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410115687"/>
                  </a:ext>
                </a:extLst>
              </a:tr>
              <a:tr h="370840">
                <a:tc>
                  <a:txBody>
                    <a:bodyPr/>
                    <a:lstStyle/>
                    <a:p>
                      <a:pPr marL="402336" indent="-402336">
                        <a:buClr>
                          <a:schemeClr val="accent2"/>
                        </a:buClr>
                        <a:buFont typeface="+mj-lt"/>
                        <a:buAutoNum type="arabicPeriod" startAt="4"/>
                      </a:pPr>
                      <a:r>
                        <a:rPr lang="en-US" sz="1800" u="none" strike="noStrike" kern="1200" dirty="0">
                          <a:solidFill>
                            <a:schemeClr val="dk1"/>
                          </a:solidFill>
                          <a:effectLst/>
                          <a:latin typeface="+mn-lt"/>
                          <a:ea typeface="+mn-ea"/>
                          <a:cs typeface="+mn-cs"/>
                        </a:rPr>
                        <a:t>Property taxes on factory</a:t>
                      </a:r>
                      <a:r>
                        <a:rPr lang="en-US" sz="1800" u="none" strike="noStrike" kern="1200" baseline="0" dirty="0">
                          <a:solidFill>
                            <a:schemeClr val="dk1"/>
                          </a:solidFill>
                          <a:effectLst/>
                          <a:latin typeface="+mn-lt"/>
                          <a:ea typeface="+mn-ea"/>
                          <a:cs typeface="+mn-cs"/>
                        </a:rPr>
                        <a:t> </a:t>
                      </a:r>
                      <a:r>
                        <a:rPr lang="en-US" sz="1800" u="none" strike="noStrike" kern="1200" dirty="0">
                          <a:solidFill>
                            <a:schemeClr val="dk1"/>
                          </a:solidFill>
                          <a:effectLst/>
                          <a:latin typeface="+mn-lt"/>
                          <a:ea typeface="+mn-ea"/>
                          <a:cs typeface="+mn-cs"/>
                        </a:rPr>
                        <a:t>building ($6,000 per year)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rgbClr val="000000"/>
                          </a:solidFill>
                          <a:effectLst/>
                          <a:latin typeface="Calibri" panose="020F0502020204030204" pitchFamily="34" charset="0"/>
                        </a:rPr>
                        <a:t>X</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985999790"/>
                  </a:ext>
                </a:extLst>
              </a:tr>
            </a:tbl>
          </a:graphicData>
        </a:graphic>
      </p:graphicFrame>
      <p:sp>
        <p:nvSpPr>
          <p:cNvPr id="6" name="Slide Number Placeholder 5">
            <a:extLst>
              <a:ext uri="{FF2B5EF4-FFF2-40B4-BE49-F238E27FC236}">
                <a16:creationId xmlns:a16="http://schemas.microsoft.com/office/drawing/2014/main" id="{F18F80ED-177B-47BE-961F-37EFC4C102E7}"/>
              </a:ext>
            </a:extLst>
          </p:cNvPr>
          <p:cNvSpPr>
            <a:spLocks noGrp="1"/>
          </p:cNvSpPr>
          <p:nvPr>
            <p:ph type="sldNum" sz="quarter" idx="10"/>
          </p:nvPr>
        </p:nvSpPr>
        <p:spPr/>
        <p:txBody>
          <a:bodyPr/>
          <a:lstStyle/>
          <a:p>
            <a:fld id="{67B19427-F580-D146-B60E-4CADEE75497F}" type="slidenum">
              <a:rPr lang="en-US" smtClean="0"/>
              <a:pPr/>
              <a:t>20</a:t>
            </a:fld>
            <a:endParaRPr lang="en-US" dirty="0"/>
          </a:p>
        </p:txBody>
      </p:sp>
      <p:sp>
        <p:nvSpPr>
          <p:cNvPr id="7" name="Footer Placeholder 6">
            <a:extLst>
              <a:ext uri="{FF2B5EF4-FFF2-40B4-BE49-F238E27FC236}">
                <a16:creationId xmlns:a16="http://schemas.microsoft.com/office/drawing/2014/main" id="{D41E963E-5D30-4976-8BAE-28346BCD9C0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33656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3245-498F-4C72-A2EF-989BD119F19A}"/>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Illustration of Cost Concepts </a:t>
            </a:r>
            <a:r>
              <a:rPr lang="en-US" sz="2400" dirty="0">
                <a:latin typeface="Calibri" panose="020F0502020204030204" pitchFamily="34" charset="0"/>
                <a:ea typeface="Source Sans Pro" charset="0"/>
                <a:cs typeface="Calibri" panose="020F0502020204030204" pitchFamily="34" charset="0"/>
              </a:rPr>
              <a:t>(2 of 3)</a:t>
            </a:r>
            <a:endParaRPr lang="en-US" dirty="0"/>
          </a:p>
        </p:txBody>
      </p:sp>
      <p:sp>
        <p:nvSpPr>
          <p:cNvPr id="4" name="Content Placeholder 3">
            <a:extLst>
              <a:ext uri="{FF2B5EF4-FFF2-40B4-BE49-F238E27FC236}">
                <a16:creationId xmlns:a16="http://schemas.microsoft.com/office/drawing/2014/main" id="{5BCF3590-72D3-4676-B984-9FA8077C5353}"/>
              </a:ext>
            </a:extLst>
          </p:cNvPr>
          <p:cNvSpPr>
            <a:spLocks noGrp="1"/>
          </p:cNvSpPr>
          <p:nvPr>
            <p:ph sz="quarter" idx="17"/>
          </p:nvPr>
        </p:nvSpPr>
        <p:spPr>
          <a:xfrm>
            <a:off x="4724400" y="1601706"/>
            <a:ext cx="1932750" cy="347200"/>
          </a:xfrm>
        </p:spPr>
        <p:txBody>
          <a:bodyPr/>
          <a:lstStyle/>
          <a:p>
            <a:r>
              <a:rPr lang="en-US" sz="2400" b="1" dirty="0">
                <a:solidFill>
                  <a:srgbClr val="000000"/>
                </a:solidFill>
                <a:latin typeface="Calibri" panose="020F0502020204030204" pitchFamily="34" charset="0"/>
              </a:rPr>
              <a:t>Product Costs</a:t>
            </a:r>
          </a:p>
        </p:txBody>
      </p:sp>
      <p:graphicFrame>
        <p:nvGraphicFramePr>
          <p:cNvPr id="8" name="Content Placeholder 7" descr="Table is accessible to screenreaders">
            <a:extLst>
              <a:ext uri="{FF2B5EF4-FFF2-40B4-BE49-F238E27FC236}">
                <a16:creationId xmlns:a16="http://schemas.microsoft.com/office/drawing/2014/main" id="{32CE980E-1E2E-4EBE-B796-B8DE0E716A97}"/>
              </a:ext>
            </a:extLst>
          </p:cNvPr>
          <p:cNvGraphicFramePr>
            <a:graphicFrameLocks noGrp="1"/>
          </p:cNvGraphicFramePr>
          <p:nvPr>
            <p:ph sz="quarter" idx="18"/>
            <p:extLst>
              <p:ext uri="{D42A27DB-BD31-4B8C-83A1-F6EECF244321}">
                <p14:modId xmlns:p14="http://schemas.microsoft.com/office/powerpoint/2010/main" val="1560148273"/>
              </p:ext>
            </p:extLst>
          </p:nvPr>
        </p:nvGraphicFramePr>
        <p:xfrm>
          <a:off x="304800" y="2001759"/>
          <a:ext cx="8534400" cy="3566160"/>
        </p:xfrm>
        <a:graphic>
          <a:graphicData uri="http://schemas.openxmlformats.org/drawingml/2006/table">
            <a:tbl>
              <a:tblPr firstRow="1" bandRow="1">
                <a:tableStyleId>{5C22544A-7EE6-4342-B048-85BDC9FD1C3A}</a:tableStyleId>
              </a:tblPr>
              <a:tblGrid>
                <a:gridCol w="3725862">
                  <a:extLst>
                    <a:ext uri="{9D8B030D-6E8A-4147-A177-3AD203B41FA5}">
                      <a16:colId xmlns:a16="http://schemas.microsoft.com/office/drawing/2014/main" val="969513973"/>
                    </a:ext>
                  </a:extLst>
                </a:gridCol>
                <a:gridCol w="1219200">
                  <a:extLst>
                    <a:ext uri="{9D8B030D-6E8A-4147-A177-3AD203B41FA5}">
                      <a16:colId xmlns:a16="http://schemas.microsoft.com/office/drawing/2014/main" val="3753624107"/>
                    </a:ext>
                  </a:extLst>
                </a:gridCol>
                <a:gridCol w="914400">
                  <a:extLst>
                    <a:ext uri="{9D8B030D-6E8A-4147-A177-3AD203B41FA5}">
                      <a16:colId xmlns:a16="http://schemas.microsoft.com/office/drawing/2014/main" val="63937526"/>
                    </a:ext>
                  </a:extLst>
                </a:gridCol>
                <a:gridCol w="1676400">
                  <a:extLst>
                    <a:ext uri="{9D8B030D-6E8A-4147-A177-3AD203B41FA5}">
                      <a16:colId xmlns:a16="http://schemas.microsoft.com/office/drawing/2014/main" val="3273136397"/>
                    </a:ext>
                  </a:extLst>
                </a:gridCol>
                <a:gridCol w="998538">
                  <a:extLst>
                    <a:ext uri="{9D8B030D-6E8A-4147-A177-3AD203B41FA5}">
                      <a16:colId xmlns:a16="http://schemas.microsoft.com/office/drawing/2014/main" val="511774980"/>
                    </a:ext>
                  </a:extLst>
                </a:gridCol>
              </a:tblGrid>
              <a:tr h="370840">
                <a:tc>
                  <a:txBody>
                    <a:bodyPr/>
                    <a:lstStyle/>
                    <a:p>
                      <a:pPr algn="ctr" fontAlgn="b"/>
                      <a:r>
                        <a:rPr lang="en-US" sz="1800" b="1" u="none" strike="noStrike" dirty="0">
                          <a:solidFill>
                            <a:schemeClr val="tx1"/>
                          </a:solidFill>
                          <a:effectLst/>
                        </a:rPr>
                        <a:t>Cost Item</a:t>
                      </a:r>
                      <a:endParaRPr lang="en-US" sz="1800" b="1"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1" u="none" strike="noStrike" dirty="0">
                          <a:solidFill>
                            <a:schemeClr val="tx1"/>
                          </a:solidFill>
                          <a:effectLst/>
                        </a:rPr>
                        <a:t>Direct </a:t>
                      </a:r>
                    </a:p>
                    <a:p>
                      <a:pPr algn="ctr" fontAlgn="b"/>
                      <a:r>
                        <a:rPr lang="en-US" sz="1800" b="1" u="none" strike="noStrike" dirty="0">
                          <a:solidFill>
                            <a:schemeClr val="tx1"/>
                          </a:solidFill>
                          <a:effectLst/>
                        </a:rPr>
                        <a:t>Materials</a:t>
                      </a:r>
                      <a:endParaRPr lang="en-US" sz="1800" b="1"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1" u="none" strike="noStrike" dirty="0">
                          <a:solidFill>
                            <a:schemeClr val="tx1"/>
                          </a:solidFill>
                          <a:effectLst/>
                        </a:rPr>
                        <a:t>Direct </a:t>
                      </a:r>
                    </a:p>
                    <a:p>
                      <a:pPr algn="ctr" fontAlgn="b"/>
                      <a:r>
                        <a:rPr lang="en-US" sz="1800" b="1" u="none" strike="noStrike" dirty="0">
                          <a:solidFill>
                            <a:schemeClr val="tx1"/>
                          </a:solidFill>
                          <a:effectLst/>
                        </a:rPr>
                        <a:t>Labor</a:t>
                      </a:r>
                      <a:endParaRPr lang="en-US" sz="1800" b="1"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1" u="none" strike="noStrike" dirty="0">
                          <a:solidFill>
                            <a:schemeClr val="tx1"/>
                          </a:solidFill>
                          <a:effectLst/>
                        </a:rPr>
                        <a:t>Manufacturing </a:t>
                      </a:r>
                    </a:p>
                    <a:p>
                      <a:pPr algn="ctr" fontAlgn="b"/>
                      <a:r>
                        <a:rPr lang="en-US" sz="1800" b="1" u="none" strike="noStrike" dirty="0">
                          <a:solidFill>
                            <a:schemeClr val="tx1"/>
                          </a:solidFill>
                          <a:effectLst/>
                        </a:rPr>
                        <a:t>Overhead</a:t>
                      </a:r>
                      <a:endParaRPr lang="en-US" sz="1800" b="1"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1" u="none" strike="noStrike" dirty="0">
                          <a:solidFill>
                            <a:schemeClr val="tx1"/>
                          </a:solidFill>
                          <a:effectLst/>
                        </a:rPr>
                        <a:t>Period </a:t>
                      </a:r>
                    </a:p>
                    <a:p>
                      <a:pPr algn="ctr" fontAlgn="b"/>
                      <a:r>
                        <a:rPr lang="en-US" sz="1800" b="1" u="none" strike="noStrike" dirty="0">
                          <a:solidFill>
                            <a:schemeClr val="tx1"/>
                          </a:solidFill>
                          <a:effectLst/>
                        </a:rPr>
                        <a:t>Costs</a:t>
                      </a:r>
                      <a:endParaRPr lang="en-US" sz="1800" b="1"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766578995"/>
                  </a:ext>
                </a:extLst>
              </a:tr>
              <a:tr h="370840">
                <a:tc>
                  <a:txBody>
                    <a:bodyPr/>
                    <a:lstStyle/>
                    <a:p>
                      <a:pPr marL="402336" indent="-402336" algn="l" fontAlgn="b">
                        <a:lnSpc>
                          <a:spcPct val="90000"/>
                        </a:lnSpc>
                        <a:spcBef>
                          <a:spcPts val="1000"/>
                        </a:spcBef>
                        <a:buClr>
                          <a:schemeClr val="accent2"/>
                        </a:buClr>
                        <a:buFont typeface="+mj-lt"/>
                        <a:buAutoNum type="arabicPeriod" startAt="5"/>
                      </a:pPr>
                      <a:r>
                        <a:rPr lang="en-US" sz="1800" b="0" u="none" strike="noStrike" kern="1200" dirty="0">
                          <a:solidFill>
                            <a:schemeClr val="dk1"/>
                          </a:solidFill>
                          <a:effectLst/>
                          <a:latin typeface="+mn-lt"/>
                          <a:ea typeface="+mn-ea"/>
                          <a:cs typeface="+mn-cs"/>
                        </a:rPr>
                        <a:t>Advertising costs ($60,000 per year)</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sz="18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sz="18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rgbClr val="000000"/>
                          </a:solidFill>
                          <a:effectLst/>
                          <a:latin typeface="Calibri" panose="020F0502020204030204" pitchFamily="34" charset="0"/>
                        </a:rPr>
                        <a:t>X</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457517082"/>
                  </a:ext>
                </a:extLst>
              </a:tr>
              <a:tr h="370840">
                <a:tc>
                  <a:txBody>
                    <a:bodyPr/>
                    <a:lstStyle/>
                    <a:p>
                      <a:pPr marL="402336" indent="-402336" algn="l" fontAlgn="b">
                        <a:lnSpc>
                          <a:spcPct val="90000"/>
                        </a:lnSpc>
                        <a:spcBef>
                          <a:spcPts val="1000"/>
                        </a:spcBef>
                        <a:buClr>
                          <a:schemeClr val="accent2"/>
                        </a:buClr>
                        <a:buFont typeface="+mj-lt"/>
                        <a:buAutoNum type="arabicPeriod" startAt="6"/>
                      </a:pPr>
                      <a:r>
                        <a:rPr lang="en-US" sz="1800" b="0" u="none" strike="noStrike" kern="1200" dirty="0">
                          <a:solidFill>
                            <a:schemeClr val="dk1"/>
                          </a:solidFill>
                          <a:effectLst/>
                          <a:latin typeface="+mn-lt"/>
                          <a:ea typeface="+mn-ea"/>
                          <a:cs typeface="+mn-cs"/>
                        </a:rPr>
                        <a:t>Sales commissions ($20 per board)</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sz="18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sz="18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rgbClr val="000000"/>
                          </a:solidFill>
                          <a:effectLst/>
                          <a:latin typeface="Calibri" panose="020F0502020204030204" pitchFamily="34" charset="0"/>
                        </a:rPr>
                        <a:t>X</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936173265"/>
                  </a:ext>
                </a:extLst>
              </a:tr>
              <a:tr h="370840">
                <a:tc>
                  <a:txBody>
                    <a:bodyPr/>
                    <a:lstStyle/>
                    <a:p>
                      <a:pPr marL="402336" indent="-402336" algn="l" fontAlgn="b">
                        <a:lnSpc>
                          <a:spcPct val="90000"/>
                        </a:lnSpc>
                        <a:spcBef>
                          <a:spcPts val="1000"/>
                        </a:spcBef>
                        <a:buClr>
                          <a:schemeClr val="accent2"/>
                        </a:buClr>
                        <a:buFont typeface="+mj-lt"/>
                        <a:buAutoNum type="arabicPeriod" startAt="7"/>
                      </a:pPr>
                      <a:r>
                        <a:rPr lang="en-US" sz="1800" b="0" u="none" strike="noStrike" kern="1200" dirty="0">
                          <a:solidFill>
                            <a:schemeClr val="dk1"/>
                          </a:solidFill>
                          <a:effectLst/>
                          <a:latin typeface="+mn-lt"/>
                          <a:ea typeface="+mn-ea"/>
                          <a:cs typeface="+mn-cs"/>
                        </a:rPr>
                        <a:t>Maintenance salaries (factory facilities, $45,000 per year)</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sz="18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X</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sz="18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410115687"/>
                  </a:ext>
                </a:extLst>
              </a:tr>
              <a:tr h="370840">
                <a:tc>
                  <a:txBody>
                    <a:bodyPr/>
                    <a:lstStyle/>
                    <a:p>
                      <a:pPr marL="402336" indent="-402336" algn="l" fontAlgn="b">
                        <a:lnSpc>
                          <a:spcPct val="90000"/>
                        </a:lnSpc>
                        <a:spcBef>
                          <a:spcPts val="1000"/>
                        </a:spcBef>
                        <a:buClr>
                          <a:schemeClr val="accent2"/>
                        </a:buClr>
                        <a:buFont typeface="+mj-lt"/>
                        <a:buAutoNum type="arabicPeriod" startAt="8"/>
                      </a:pPr>
                      <a:r>
                        <a:rPr lang="en-US" sz="1800" b="0" u="none" strike="noStrike" kern="1200" dirty="0">
                          <a:solidFill>
                            <a:schemeClr val="dk1"/>
                          </a:solidFill>
                          <a:effectLst/>
                          <a:latin typeface="+mn-lt"/>
                          <a:ea typeface="+mn-ea"/>
                          <a:cs typeface="+mn-cs"/>
                        </a:rPr>
                        <a:t>Salary of plant manager ($70,000 per year)</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sz="18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X</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sz="18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985999790"/>
                  </a:ext>
                </a:extLst>
              </a:tr>
              <a:tr h="370840">
                <a:tc>
                  <a:txBody>
                    <a:bodyPr/>
                    <a:lstStyle/>
                    <a:p>
                      <a:pPr marL="402336" indent="-402336" algn="l" fontAlgn="b">
                        <a:lnSpc>
                          <a:spcPct val="90000"/>
                        </a:lnSpc>
                        <a:spcBef>
                          <a:spcPts val="1000"/>
                        </a:spcBef>
                        <a:buClr>
                          <a:schemeClr val="accent2"/>
                        </a:buClr>
                        <a:buFont typeface="+mj-lt"/>
                        <a:buAutoNum type="arabicPeriod" startAt="9"/>
                      </a:pPr>
                      <a:r>
                        <a:rPr lang="en-US" sz="1800" b="0" u="none" strike="noStrike" kern="1200" dirty="0">
                          <a:solidFill>
                            <a:schemeClr val="dk1"/>
                          </a:solidFill>
                          <a:effectLst/>
                          <a:latin typeface="+mn-lt"/>
                          <a:ea typeface="+mn-ea"/>
                          <a:cs typeface="+mn-cs"/>
                        </a:rPr>
                        <a:t> Cost of shipping boards ($8 per board)</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sz="18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sz="18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X</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34610010"/>
                  </a:ext>
                </a:extLst>
              </a:tr>
            </a:tbl>
          </a:graphicData>
        </a:graphic>
      </p:graphicFrame>
      <p:sp>
        <p:nvSpPr>
          <p:cNvPr id="6" name="Slide Number Placeholder 5">
            <a:extLst>
              <a:ext uri="{FF2B5EF4-FFF2-40B4-BE49-F238E27FC236}">
                <a16:creationId xmlns:a16="http://schemas.microsoft.com/office/drawing/2014/main" id="{F18F80ED-177B-47BE-961F-37EFC4C102E7}"/>
              </a:ext>
            </a:extLst>
          </p:cNvPr>
          <p:cNvSpPr>
            <a:spLocks noGrp="1"/>
          </p:cNvSpPr>
          <p:nvPr>
            <p:ph type="sldNum" sz="quarter" idx="10"/>
          </p:nvPr>
        </p:nvSpPr>
        <p:spPr/>
        <p:txBody>
          <a:bodyPr/>
          <a:lstStyle/>
          <a:p>
            <a:fld id="{67B19427-F580-D146-B60E-4CADEE75497F}" type="slidenum">
              <a:rPr lang="en-US" smtClean="0"/>
              <a:pPr/>
              <a:t>21</a:t>
            </a:fld>
            <a:endParaRPr lang="en-US" dirty="0"/>
          </a:p>
        </p:txBody>
      </p:sp>
      <p:sp>
        <p:nvSpPr>
          <p:cNvPr id="7" name="Footer Placeholder 6">
            <a:extLst>
              <a:ext uri="{FF2B5EF4-FFF2-40B4-BE49-F238E27FC236}">
                <a16:creationId xmlns:a16="http://schemas.microsoft.com/office/drawing/2014/main" id="{D41E963E-5D30-4976-8BAE-28346BCD9C0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17479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C2F3-A1CF-4F6B-A8AE-E27342E0C062}"/>
              </a:ext>
            </a:extLst>
          </p:cNvPr>
          <p:cNvSpPr>
            <a:spLocks noGrp="1"/>
          </p:cNvSpPr>
          <p:nvPr>
            <p:ph type="title"/>
          </p:nvPr>
        </p:nvSpPr>
        <p:spPr>
          <a:xfrm>
            <a:off x="304800" y="762001"/>
            <a:ext cx="8534400" cy="755705"/>
          </a:xfrm>
        </p:spPr>
        <p:txBody>
          <a:bodyPr/>
          <a:lstStyle/>
          <a:p>
            <a:r>
              <a:rPr lang="en-US" b="1" dirty="0">
                <a:latin typeface="Calibri" panose="020F0502020204030204" pitchFamily="34" charset="0"/>
                <a:ea typeface="Source Sans Pro" charset="0"/>
                <a:cs typeface="Calibri" panose="020F0502020204030204" pitchFamily="34" charset="0"/>
              </a:rPr>
              <a:t>Illustration of Cost Concepts </a:t>
            </a:r>
            <a:r>
              <a:rPr lang="en-US" sz="2400" dirty="0">
                <a:latin typeface="Calibri" panose="020F0502020204030204" pitchFamily="34" charset="0"/>
                <a:ea typeface="Source Sans Pro"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D8A3F64D-A2EE-4C05-97EE-EE00E7B2AB17}"/>
              </a:ext>
            </a:extLst>
          </p:cNvPr>
          <p:cNvSpPr>
            <a:spLocks noGrp="1"/>
          </p:cNvSpPr>
          <p:nvPr>
            <p:ph sz="quarter" idx="16"/>
          </p:nvPr>
        </p:nvSpPr>
        <p:spPr>
          <a:xfrm>
            <a:off x="304800" y="1828800"/>
            <a:ext cx="8534400" cy="838200"/>
          </a:xfrm>
        </p:spPr>
        <p:txBody>
          <a:bodyPr/>
          <a:lstStyle/>
          <a:p>
            <a:r>
              <a:rPr lang="en-US" altLang="en-US" sz="2600" dirty="0"/>
              <a:t>If Terrain Park Boards produces 10,000 snowboards the first year, what would be the total manufacturing costs?</a:t>
            </a:r>
          </a:p>
        </p:txBody>
      </p:sp>
      <p:graphicFrame>
        <p:nvGraphicFramePr>
          <p:cNvPr id="11" name="Content Placeholder 10" descr="Table is accessible to screenreaders">
            <a:extLst>
              <a:ext uri="{FF2B5EF4-FFF2-40B4-BE49-F238E27FC236}">
                <a16:creationId xmlns:a16="http://schemas.microsoft.com/office/drawing/2014/main" id="{62662DCF-2546-4243-AE4D-8D1A70099743}"/>
              </a:ext>
            </a:extLst>
          </p:cNvPr>
          <p:cNvGraphicFramePr>
            <a:graphicFrameLocks noGrp="1"/>
          </p:cNvGraphicFramePr>
          <p:nvPr>
            <p:ph sz="quarter" idx="17"/>
            <p:extLst>
              <p:ext uri="{D42A27DB-BD31-4B8C-83A1-F6EECF244321}">
                <p14:modId xmlns:p14="http://schemas.microsoft.com/office/powerpoint/2010/main" val="3681392133"/>
              </p:ext>
            </p:extLst>
          </p:nvPr>
        </p:nvGraphicFramePr>
        <p:xfrm>
          <a:off x="762000" y="2819400"/>
          <a:ext cx="7467600" cy="3225856"/>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3921637457"/>
                    </a:ext>
                  </a:extLst>
                </a:gridCol>
                <a:gridCol w="3200400">
                  <a:extLst>
                    <a:ext uri="{9D8B030D-6E8A-4147-A177-3AD203B41FA5}">
                      <a16:colId xmlns:a16="http://schemas.microsoft.com/office/drawing/2014/main" val="2738564643"/>
                    </a:ext>
                  </a:extLst>
                </a:gridCol>
              </a:tblGrid>
              <a:tr h="3586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chemeClr val="tx1"/>
                          </a:solidFill>
                          <a:effectLst/>
                        </a:rPr>
                        <a:t>Cost Number and Item </a:t>
                      </a:r>
                      <a:endParaRPr lang="en-US" sz="2000" b="1" i="0" u="none" strike="noStrike" dirty="0">
                        <a:solidFill>
                          <a:schemeClr val="tx1"/>
                        </a:solidFill>
                        <a:effectLst/>
                        <a:latin typeface="Calibri" panose="020F0502020204030204" pitchFamily="34" charset="0"/>
                      </a:endParaRPr>
                    </a:p>
                  </a:txBody>
                  <a:tcPr marT="43501" marB="4350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chemeClr val="tx1"/>
                          </a:solidFill>
                          <a:effectLst/>
                        </a:rPr>
                        <a:t>Manufacturing Cost</a:t>
                      </a:r>
                      <a:endParaRPr lang="en-US" sz="2000" b="1" i="0" u="none" strike="noStrike" dirty="0">
                        <a:solidFill>
                          <a:schemeClr val="tx1"/>
                        </a:solidFill>
                        <a:effectLst/>
                        <a:latin typeface="Calibri" panose="020F0502020204030204" pitchFamily="34" charset="0"/>
                      </a:endParaRPr>
                    </a:p>
                  </a:txBody>
                  <a:tcPr marT="43501" marB="4350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31295638"/>
                  </a:ext>
                </a:extLst>
              </a:tr>
              <a:tr h="358606">
                <a:tc>
                  <a:txBody>
                    <a:bodyPr/>
                    <a:lstStyle/>
                    <a:p>
                      <a:pPr marL="402336" indent="-402336">
                        <a:lnSpc>
                          <a:spcPct val="90000"/>
                        </a:lnSpc>
                        <a:spcBef>
                          <a:spcPts val="1000"/>
                        </a:spcBef>
                        <a:buFont typeface="+mj-lt"/>
                        <a:buAutoNum type="arabicPeriod"/>
                      </a:pPr>
                      <a:r>
                        <a:rPr lang="en-US" sz="2000" u="none" strike="noStrike" dirty="0">
                          <a:solidFill>
                            <a:schemeClr val="tx1"/>
                          </a:solidFill>
                          <a:effectLst/>
                        </a:rPr>
                        <a:t>Material cost ($30 × 10,000) </a:t>
                      </a:r>
                      <a:endParaRPr lang="en-US" sz="2000" dirty="0">
                        <a:solidFill>
                          <a:schemeClr val="tx1"/>
                        </a:solidFill>
                      </a:endParaRPr>
                    </a:p>
                  </a:txBody>
                  <a:tcPr marT="43501" marB="4350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r" fontAlgn="b"/>
                      <a:r>
                        <a:rPr lang="en-US" sz="2000" u="none" strike="noStrike" dirty="0">
                          <a:solidFill>
                            <a:schemeClr val="tx1"/>
                          </a:solidFill>
                          <a:effectLst/>
                        </a:rPr>
                        <a:t>$300,000</a:t>
                      </a:r>
                      <a:endParaRPr lang="en-US" sz="2000" b="0" i="0" u="none" strike="noStrike" dirty="0">
                        <a:solidFill>
                          <a:schemeClr val="tx1"/>
                        </a:solidFill>
                        <a:effectLst/>
                        <a:latin typeface="Calibri" panose="020F0502020204030204" pitchFamily="34" charset="0"/>
                      </a:endParaRPr>
                    </a:p>
                  </a:txBody>
                  <a:tcPr marL="4233" marR="640080" marT="27432" marB="27432"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314878881"/>
                  </a:ext>
                </a:extLst>
              </a:tr>
              <a:tr h="358606">
                <a:tc>
                  <a:txBody>
                    <a:bodyPr/>
                    <a:lstStyle/>
                    <a:p>
                      <a:pPr marL="402336" indent="-402336">
                        <a:lnSpc>
                          <a:spcPct val="90000"/>
                        </a:lnSpc>
                        <a:spcBef>
                          <a:spcPts val="1000"/>
                        </a:spcBef>
                        <a:buFont typeface="+mj-lt"/>
                        <a:buAutoNum type="arabicPeriod" startAt="2"/>
                      </a:pPr>
                      <a:r>
                        <a:rPr lang="en-US" sz="2000" u="none" strike="noStrike" dirty="0">
                          <a:effectLst/>
                        </a:rPr>
                        <a:t>Labor cost ($40 × 10,000) </a:t>
                      </a:r>
                      <a:endParaRPr lang="en-US" sz="2000" dirty="0"/>
                    </a:p>
                  </a:txBody>
                  <a:tcPr marT="43501" marB="43501">
                    <a:lnL w="12700" cap="flat" cmpd="sng" algn="ctr">
                      <a:solidFill>
                        <a:schemeClr val="tx1"/>
                      </a:solidFill>
                      <a:prstDash val="solid"/>
                      <a:round/>
                      <a:headEnd type="none" w="med" len="med"/>
                      <a:tailEnd type="none" w="med" len="med"/>
                    </a:lnL>
                    <a:solidFill>
                      <a:schemeClr val="bg2"/>
                    </a:solidFill>
                  </a:tcPr>
                </a:tc>
                <a:tc>
                  <a:txBody>
                    <a:bodyPr/>
                    <a:lstStyle/>
                    <a:p>
                      <a:pPr algn="r" fontAlgn="b"/>
                      <a:r>
                        <a:rPr lang="en-US" sz="2000" u="none" strike="noStrike" dirty="0">
                          <a:effectLst/>
                        </a:rPr>
                        <a:t>400,000</a:t>
                      </a:r>
                      <a:endParaRPr lang="en-US" sz="2000" b="0" i="0" u="none" strike="noStrike" dirty="0">
                        <a:solidFill>
                          <a:srgbClr val="000000"/>
                        </a:solidFill>
                        <a:effectLst/>
                        <a:latin typeface="Calibri" panose="020F0502020204030204" pitchFamily="34" charset="0"/>
                      </a:endParaRPr>
                    </a:p>
                  </a:txBody>
                  <a:tcPr marL="4233" marR="640080" marT="27432" marB="27432"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676684836"/>
                  </a:ext>
                </a:extLst>
              </a:tr>
              <a:tr h="358606">
                <a:tc>
                  <a:txBody>
                    <a:bodyPr/>
                    <a:lstStyle/>
                    <a:p>
                      <a:pPr marL="402336" marR="0" lvl="0" indent="-402336" algn="l" defTabSz="914400" rtl="0" eaLnBrk="1" fontAlgn="auto" latinLnBrk="0" hangingPunct="1">
                        <a:lnSpc>
                          <a:spcPct val="90000"/>
                        </a:lnSpc>
                        <a:spcBef>
                          <a:spcPts val="1000"/>
                        </a:spcBef>
                        <a:spcAft>
                          <a:spcPts val="0"/>
                        </a:spcAft>
                        <a:buClrTx/>
                        <a:buSzTx/>
                        <a:buFont typeface="+mj-lt"/>
                        <a:buAutoNum type="arabicPeriod" startAt="3"/>
                        <a:tabLst/>
                        <a:defRPr/>
                      </a:pPr>
                      <a:r>
                        <a:rPr lang="en-US" sz="2000" u="none" strike="noStrike" dirty="0">
                          <a:effectLst/>
                        </a:rPr>
                        <a:t>Depreciation on factory equipment </a:t>
                      </a:r>
                      <a:endParaRPr lang="en-US" sz="2000" b="0" i="0" u="none" strike="noStrike" dirty="0">
                        <a:solidFill>
                          <a:srgbClr val="000000"/>
                        </a:solidFill>
                        <a:effectLst/>
                        <a:latin typeface="Calibri" panose="020F0502020204030204" pitchFamily="34" charset="0"/>
                      </a:endParaRPr>
                    </a:p>
                  </a:txBody>
                  <a:tcPr marT="43501" marB="43501">
                    <a:lnL w="12700" cap="flat" cmpd="sng" algn="ctr">
                      <a:solidFill>
                        <a:schemeClr val="tx1"/>
                      </a:solidFill>
                      <a:prstDash val="solid"/>
                      <a:round/>
                      <a:headEnd type="none" w="med" len="med"/>
                      <a:tailEnd type="none" w="med" len="med"/>
                    </a:lnL>
                    <a:solidFill>
                      <a:schemeClr val="bg2"/>
                    </a:solidFill>
                  </a:tcPr>
                </a:tc>
                <a:tc>
                  <a:txBody>
                    <a:bodyPr/>
                    <a:lstStyle/>
                    <a:p>
                      <a:pPr algn="r" fontAlgn="b"/>
                      <a:r>
                        <a:rPr lang="en-US" sz="2000" u="none" strike="noStrike" dirty="0">
                          <a:effectLst/>
                        </a:rPr>
                        <a:t>25,000</a:t>
                      </a:r>
                      <a:endParaRPr lang="en-US" sz="2000" b="0" i="0" u="none" strike="noStrike" dirty="0">
                        <a:solidFill>
                          <a:srgbClr val="000000"/>
                        </a:solidFill>
                        <a:effectLst/>
                        <a:latin typeface="Calibri" panose="020F0502020204030204" pitchFamily="34" charset="0"/>
                      </a:endParaRPr>
                    </a:p>
                  </a:txBody>
                  <a:tcPr marL="4233" marR="640080" marT="27432" marB="27432"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3994617864"/>
                  </a:ext>
                </a:extLst>
              </a:tr>
              <a:tr h="358606">
                <a:tc>
                  <a:txBody>
                    <a:bodyPr/>
                    <a:lstStyle/>
                    <a:p>
                      <a:pPr marL="402336" indent="-402336">
                        <a:lnSpc>
                          <a:spcPct val="90000"/>
                        </a:lnSpc>
                        <a:spcBef>
                          <a:spcPts val="1000"/>
                        </a:spcBef>
                        <a:buFont typeface="+mj-lt"/>
                        <a:buAutoNum type="arabicPeriod" startAt="4"/>
                      </a:pPr>
                      <a:r>
                        <a:rPr lang="en-US" sz="2000" u="none" strike="noStrike" dirty="0">
                          <a:effectLst/>
                        </a:rPr>
                        <a:t>Property taxes on factory building </a:t>
                      </a:r>
                      <a:endParaRPr lang="en-US" sz="2000" dirty="0"/>
                    </a:p>
                  </a:txBody>
                  <a:tcPr marT="43501" marB="43501">
                    <a:lnL w="12700" cap="flat" cmpd="sng" algn="ctr">
                      <a:solidFill>
                        <a:schemeClr val="tx1"/>
                      </a:solidFill>
                      <a:prstDash val="solid"/>
                      <a:round/>
                      <a:headEnd type="none" w="med" len="med"/>
                      <a:tailEnd type="none" w="med" len="med"/>
                    </a:lnL>
                    <a:solidFill>
                      <a:schemeClr val="bg2"/>
                    </a:solidFill>
                  </a:tcPr>
                </a:tc>
                <a:tc>
                  <a:txBody>
                    <a:bodyPr/>
                    <a:lstStyle/>
                    <a:p>
                      <a:pPr algn="r" fontAlgn="b"/>
                      <a:r>
                        <a:rPr lang="en-US" sz="2000" u="none" strike="noStrike" dirty="0">
                          <a:effectLst/>
                        </a:rPr>
                        <a:t>6,000</a:t>
                      </a:r>
                      <a:endParaRPr lang="en-US" sz="2000" b="0" i="0" u="none" strike="noStrike" dirty="0">
                        <a:solidFill>
                          <a:srgbClr val="000000"/>
                        </a:solidFill>
                        <a:effectLst/>
                        <a:latin typeface="Calibri" panose="020F0502020204030204" pitchFamily="34" charset="0"/>
                      </a:endParaRPr>
                    </a:p>
                  </a:txBody>
                  <a:tcPr marL="4233" marR="640080" marT="27432" marB="27432"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2522227110"/>
                  </a:ext>
                </a:extLst>
              </a:tr>
              <a:tr h="358606">
                <a:tc>
                  <a:txBody>
                    <a:bodyPr/>
                    <a:lstStyle/>
                    <a:p>
                      <a:pPr marL="402336" indent="-402336">
                        <a:lnSpc>
                          <a:spcPct val="90000"/>
                        </a:lnSpc>
                        <a:spcBef>
                          <a:spcPts val="1000"/>
                        </a:spcBef>
                        <a:buFont typeface="+mj-lt"/>
                        <a:buAutoNum type="arabicPeriod" startAt="7"/>
                      </a:pPr>
                      <a:r>
                        <a:rPr lang="en-US" sz="2000" u="none" strike="noStrike" dirty="0">
                          <a:effectLst/>
                        </a:rPr>
                        <a:t>Maintenance salaries (factory facilities)</a:t>
                      </a:r>
                      <a:endParaRPr lang="en-US" sz="2000" dirty="0"/>
                    </a:p>
                  </a:txBody>
                  <a:tcPr marT="43501" marB="43501">
                    <a:lnL w="12700" cap="flat" cmpd="sng" algn="ctr">
                      <a:solidFill>
                        <a:schemeClr val="tx1"/>
                      </a:solidFill>
                      <a:prstDash val="solid"/>
                      <a:round/>
                      <a:headEnd type="none" w="med" len="med"/>
                      <a:tailEnd type="none" w="med" len="med"/>
                    </a:lnL>
                    <a:solidFill>
                      <a:schemeClr val="bg2"/>
                    </a:solidFill>
                  </a:tcPr>
                </a:tc>
                <a:tc>
                  <a:txBody>
                    <a:bodyPr/>
                    <a:lstStyle/>
                    <a:p>
                      <a:pPr algn="r" fontAlgn="b"/>
                      <a:r>
                        <a:rPr lang="en-US" sz="2000" u="none" strike="noStrike" dirty="0">
                          <a:effectLst/>
                        </a:rPr>
                        <a:t>45,000</a:t>
                      </a:r>
                      <a:endParaRPr lang="en-US" sz="2000" b="0" i="0" u="none" strike="noStrike" dirty="0">
                        <a:solidFill>
                          <a:srgbClr val="000000"/>
                        </a:solidFill>
                        <a:effectLst/>
                        <a:latin typeface="Calibri" panose="020F0502020204030204" pitchFamily="34" charset="0"/>
                      </a:endParaRPr>
                    </a:p>
                  </a:txBody>
                  <a:tcPr marL="4233" marR="640080" marT="27432" marB="27432"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2688501271"/>
                  </a:ext>
                </a:extLst>
              </a:tr>
              <a:tr h="358606">
                <a:tc>
                  <a:txBody>
                    <a:bodyPr/>
                    <a:lstStyle/>
                    <a:p>
                      <a:pPr marL="402336" indent="-402336">
                        <a:lnSpc>
                          <a:spcPct val="90000"/>
                        </a:lnSpc>
                        <a:spcBef>
                          <a:spcPts val="1000"/>
                        </a:spcBef>
                        <a:buFont typeface="+mj-lt"/>
                        <a:buAutoNum type="arabicPeriod" startAt="8"/>
                      </a:pPr>
                      <a:r>
                        <a:rPr lang="en-US" sz="2000" u="none" strike="noStrike" dirty="0">
                          <a:effectLst/>
                        </a:rPr>
                        <a:t>Salary of plant manager </a:t>
                      </a:r>
                      <a:endParaRPr lang="en-US" sz="2000" dirty="0"/>
                    </a:p>
                  </a:txBody>
                  <a:tcPr marT="43501" marB="43501">
                    <a:lnL w="12700" cap="flat" cmpd="sng" algn="ctr">
                      <a:solidFill>
                        <a:schemeClr val="tx1"/>
                      </a:solidFill>
                      <a:prstDash val="solid"/>
                      <a:round/>
                      <a:headEnd type="none" w="med" len="med"/>
                      <a:tailEnd type="none" w="med" len="med"/>
                    </a:lnL>
                    <a:solidFill>
                      <a:schemeClr val="bg2"/>
                    </a:solidFill>
                  </a:tcPr>
                </a:tc>
                <a:tc>
                  <a:txBody>
                    <a:bodyPr/>
                    <a:lstStyle/>
                    <a:p>
                      <a:pPr algn="r" fontAlgn="b"/>
                      <a:r>
                        <a:rPr lang="en-US" sz="2000" u="sng" strike="noStrike" baseline="0" dirty="0">
                          <a:effectLst/>
                          <a:uFill>
                            <a:solidFill>
                              <a:schemeClr val="tx1"/>
                            </a:solidFill>
                          </a:uFill>
                        </a:rPr>
                        <a:t>     70,000</a:t>
                      </a:r>
                      <a:endParaRPr lang="en-US" sz="2000" b="0" i="0" u="sng" strike="noStrike" baseline="0" dirty="0">
                        <a:solidFill>
                          <a:srgbClr val="000000"/>
                        </a:solidFill>
                        <a:effectLst/>
                        <a:uFill>
                          <a:solidFill>
                            <a:schemeClr val="tx1"/>
                          </a:solidFill>
                        </a:uFill>
                        <a:latin typeface="Calibri" panose="020F0502020204030204" pitchFamily="34" charset="0"/>
                      </a:endParaRPr>
                    </a:p>
                  </a:txBody>
                  <a:tcPr marL="4233" marR="640080" marT="27432" marB="27432" anchor="b">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solidFill>
                      <a:schemeClr val="bg2"/>
                    </a:solidFill>
                  </a:tcPr>
                </a:tc>
                <a:extLst>
                  <a:ext uri="{0D108BD9-81ED-4DB2-BD59-A6C34878D82A}">
                    <a16:rowId xmlns:a16="http://schemas.microsoft.com/office/drawing/2014/main" val="468748096"/>
                  </a:ext>
                </a:extLst>
              </a:tr>
              <a:tr h="358606">
                <a:tc>
                  <a:txBody>
                    <a:bodyPr/>
                    <a:lstStyle/>
                    <a:p>
                      <a:pPr marL="0" indent="176213"/>
                      <a:r>
                        <a:rPr lang="en-US" sz="2000" b="1" u="none" strike="noStrike" dirty="0">
                          <a:solidFill>
                            <a:srgbClr val="990000"/>
                          </a:solidFill>
                          <a:effectLst/>
                        </a:rPr>
                        <a:t>Total manufacturing costs </a:t>
                      </a:r>
                      <a:endParaRPr lang="en-US" sz="2000" dirty="0"/>
                    </a:p>
                  </a:txBody>
                  <a:tcPr marT="43501" marB="4350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2000" b="1" u="dbl" strike="noStrike" baseline="0" dirty="0">
                          <a:solidFill>
                            <a:srgbClr val="990000"/>
                          </a:solidFill>
                          <a:effectLst/>
                          <a:uFill>
                            <a:solidFill>
                              <a:schemeClr val="tx1"/>
                            </a:solidFill>
                          </a:uFill>
                        </a:rPr>
                        <a:t>$846,000</a:t>
                      </a:r>
                      <a:endParaRPr lang="en-US" sz="2000" b="1" i="0" u="dbl" strike="noStrike" baseline="0" dirty="0">
                        <a:solidFill>
                          <a:srgbClr val="990000"/>
                        </a:solidFill>
                        <a:effectLst/>
                        <a:uFill>
                          <a:solidFill>
                            <a:schemeClr val="tx1"/>
                          </a:solidFill>
                        </a:uFill>
                        <a:latin typeface="Calibri" panose="020F0502020204030204" pitchFamily="34" charset="0"/>
                      </a:endParaRPr>
                    </a:p>
                  </a:txBody>
                  <a:tcPr marL="4233" marR="640080" marT="27432" marB="27432"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257644056"/>
                  </a:ext>
                </a:extLst>
              </a:tr>
            </a:tbl>
          </a:graphicData>
        </a:graphic>
      </p:graphicFrame>
      <p:sp>
        <p:nvSpPr>
          <p:cNvPr id="5" name="Slide Number Placeholder 4">
            <a:extLst>
              <a:ext uri="{FF2B5EF4-FFF2-40B4-BE49-F238E27FC236}">
                <a16:creationId xmlns:a16="http://schemas.microsoft.com/office/drawing/2014/main" id="{95A64F7A-B2AE-4014-A522-C5DF05A64EBF}"/>
              </a:ext>
            </a:extLst>
          </p:cNvPr>
          <p:cNvSpPr>
            <a:spLocks noGrp="1"/>
          </p:cNvSpPr>
          <p:nvPr>
            <p:ph type="sldNum" sz="quarter" idx="10"/>
          </p:nvPr>
        </p:nvSpPr>
        <p:spPr/>
        <p:txBody>
          <a:bodyPr/>
          <a:lstStyle/>
          <a:p>
            <a:fld id="{67B19427-F580-D146-B60E-4CADEE75497F}" type="slidenum">
              <a:rPr lang="en-US" smtClean="0"/>
              <a:pPr/>
              <a:t>22</a:t>
            </a:fld>
            <a:endParaRPr lang="en-US" dirty="0"/>
          </a:p>
        </p:txBody>
      </p:sp>
      <p:sp>
        <p:nvSpPr>
          <p:cNvPr id="6" name="Footer Placeholder 5">
            <a:extLst>
              <a:ext uri="{FF2B5EF4-FFF2-40B4-BE49-F238E27FC236}">
                <a16:creationId xmlns:a16="http://schemas.microsoft.com/office/drawing/2014/main" id="{EFF7EF85-7F9C-4821-BCD9-9FC63D00403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88841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B790-4743-47A6-8C6B-F61C024F8A04}"/>
              </a:ext>
            </a:extLst>
          </p:cNvPr>
          <p:cNvSpPr>
            <a:spLocks noGrp="1"/>
          </p:cNvSpPr>
          <p:nvPr>
            <p:ph type="title"/>
          </p:nvPr>
        </p:nvSpPr>
        <p:spPr>
          <a:xfrm>
            <a:off x="304800" y="762001"/>
            <a:ext cx="8534400" cy="685799"/>
          </a:xfrm>
        </p:spPr>
        <p:txBody>
          <a:bodyPr/>
          <a:lstStyle/>
          <a:p>
            <a:r>
              <a:rPr lang="en-US" b="1" dirty="0">
                <a:ea typeface="Source Sans Pro" charset="0"/>
              </a:rPr>
              <a:t>Do It! 2: </a:t>
            </a:r>
            <a:r>
              <a:rPr lang="en-US" b="1" dirty="0">
                <a:solidFill>
                  <a:srgbClr val="196E78"/>
                </a:solidFill>
                <a:ea typeface="Source Sans Pro" charset="0"/>
              </a:rPr>
              <a:t>Managerial Cost Concepts</a:t>
            </a:r>
            <a:endParaRPr lang="en-US" dirty="0"/>
          </a:p>
        </p:txBody>
      </p:sp>
      <p:sp>
        <p:nvSpPr>
          <p:cNvPr id="3" name="Content Placeholder 2">
            <a:extLst>
              <a:ext uri="{FF2B5EF4-FFF2-40B4-BE49-F238E27FC236}">
                <a16:creationId xmlns:a16="http://schemas.microsoft.com/office/drawing/2014/main" id="{9789642E-A693-4C26-B341-42072C793D68}"/>
              </a:ext>
            </a:extLst>
          </p:cNvPr>
          <p:cNvSpPr>
            <a:spLocks noGrp="1"/>
          </p:cNvSpPr>
          <p:nvPr>
            <p:ph sz="quarter" idx="16"/>
          </p:nvPr>
        </p:nvSpPr>
        <p:spPr>
          <a:xfrm>
            <a:off x="304800" y="1828800"/>
            <a:ext cx="8534400" cy="1570383"/>
          </a:xfrm>
        </p:spPr>
        <p:txBody>
          <a:bodyPr/>
          <a:lstStyle/>
          <a:p>
            <a:r>
              <a:rPr lang="en-US" sz="2200" dirty="0"/>
              <a:t>A bicycle company has these costs: tires, salaries of employees who put tires on the wheels, factory depreciation, advertising expenditures, lubricants, spokes, salary of factory manager, salary of accountant, handlebars, and salaries of factory maintenance employees. Classify each cost as direct materials, direct labor, overhead, or a period cost.</a:t>
            </a:r>
            <a:endParaRPr lang="en-US" altLang="en-US" sz="2200" dirty="0"/>
          </a:p>
        </p:txBody>
      </p:sp>
      <p:sp>
        <p:nvSpPr>
          <p:cNvPr id="40" name="Content Placeholder 39">
            <a:extLst>
              <a:ext uri="{FF2B5EF4-FFF2-40B4-BE49-F238E27FC236}">
                <a16:creationId xmlns:a16="http://schemas.microsoft.com/office/drawing/2014/main" id="{47C3530B-B560-451F-BB98-8E0DF0F99B4E}"/>
              </a:ext>
            </a:extLst>
          </p:cNvPr>
          <p:cNvSpPr>
            <a:spLocks noGrp="1"/>
          </p:cNvSpPr>
          <p:nvPr>
            <p:ph sz="quarter" idx="17"/>
          </p:nvPr>
        </p:nvSpPr>
        <p:spPr>
          <a:xfrm>
            <a:off x="304800" y="3511136"/>
            <a:ext cx="2133600" cy="331995"/>
          </a:xfrm>
        </p:spPr>
        <p:txBody>
          <a:bodyPr/>
          <a:lstStyle/>
          <a:p>
            <a:r>
              <a:rPr lang="en-US" altLang="en-US" sz="2200" b="1" dirty="0"/>
              <a:t>Direct Materials</a:t>
            </a:r>
          </a:p>
        </p:txBody>
      </p:sp>
      <p:sp>
        <p:nvSpPr>
          <p:cNvPr id="38" name="Content Placeholder 37">
            <a:extLst>
              <a:ext uri="{FF2B5EF4-FFF2-40B4-BE49-F238E27FC236}">
                <a16:creationId xmlns:a16="http://schemas.microsoft.com/office/drawing/2014/main" id="{079E2C09-F9B9-44DE-AF24-1EAEFFB31417}"/>
              </a:ext>
            </a:extLst>
          </p:cNvPr>
          <p:cNvSpPr>
            <a:spLocks noGrp="1"/>
          </p:cNvSpPr>
          <p:nvPr>
            <p:ph sz="quarter" idx="18"/>
          </p:nvPr>
        </p:nvSpPr>
        <p:spPr>
          <a:xfrm>
            <a:off x="304800" y="3936151"/>
            <a:ext cx="1037446" cy="309930"/>
          </a:xfrm>
        </p:spPr>
        <p:txBody>
          <a:bodyPr/>
          <a:lstStyle/>
          <a:p>
            <a:pPr marL="292608" indent="-292608">
              <a:buClr>
                <a:schemeClr val="accent2"/>
              </a:buClr>
              <a:buFont typeface="Arial" panose="020B0604020202020204" pitchFamily="34" charset="0"/>
              <a:buChar char="•"/>
            </a:pPr>
            <a:r>
              <a:rPr lang="en-US" altLang="en-US" sz="2200" dirty="0"/>
              <a:t>Tires</a:t>
            </a:r>
          </a:p>
        </p:txBody>
      </p:sp>
      <p:sp>
        <p:nvSpPr>
          <p:cNvPr id="6" name="Content Placeholder 5">
            <a:extLst>
              <a:ext uri="{FF2B5EF4-FFF2-40B4-BE49-F238E27FC236}">
                <a16:creationId xmlns:a16="http://schemas.microsoft.com/office/drawing/2014/main" id="{40FC8862-72C6-4C18-8D32-47BC3D26ACCD}"/>
              </a:ext>
            </a:extLst>
          </p:cNvPr>
          <p:cNvSpPr>
            <a:spLocks noGrp="1"/>
          </p:cNvSpPr>
          <p:nvPr>
            <p:ph sz="quarter" idx="19"/>
          </p:nvPr>
        </p:nvSpPr>
        <p:spPr>
          <a:xfrm>
            <a:off x="304800" y="4303530"/>
            <a:ext cx="1280201" cy="330176"/>
          </a:xfrm>
        </p:spPr>
        <p:txBody>
          <a:bodyPr/>
          <a:lstStyle/>
          <a:p>
            <a:pPr marL="292608" indent="-292608">
              <a:buClr>
                <a:schemeClr val="accent2"/>
              </a:buClr>
              <a:buFont typeface="Arial" panose="020B0604020202020204" pitchFamily="34" charset="0"/>
              <a:buChar char="•"/>
            </a:pPr>
            <a:r>
              <a:rPr lang="en-US" altLang="en-US" sz="2200" dirty="0"/>
              <a:t>Spokes</a:t>
            </a:r>
          </a:p>
        </p:txBody>
      </p:sp>
      <p:sp>
        <p:nvSpPr>
          <p:cNvPr id="7" name="Content Placeholder 6">
            <a:extLst>
              <a:ext uri="{FF2B5EF4-FFF2-40B4-BE49-F238E27FC236}">
                <a16:creationId xmlns:a16="http://schemas.microsoft.com/office/drawing/2014/main" id="{205E2709-F83D-40C5-AEE6-CC7EAFEF9094}"/>
              </a:ext>
            </a:extLst>
          </p:cNvPr>
          <p:cNvSpPr>
            <a:spLocks noGrp="1"/>
          </p:cNvSpPr>
          <p:nvPr>
            <p:ph sz="quarter" idx="21"/>
          </p:nvPr>
        </p:nvSpPr>
        <p:spPr>
          <a:xfrm>
            <a:off x="304800" y="4699997"/>
            <a:ext cx="1782417" cy="365125"/>
          </a:xfrm>
        </p:spPr>
        <p:txBody>
          <a:bodyPr/>
          <a:lstStyle/>
          <a:p>
            <a:pPr marL="292608" indent="-292608">
              <a:buClr>
                <a:schemeClr val="accent2"/>
              </a:buClr>
              <a:buFont typeface="Arial" panose="020B0604020202020204" pitchFamily="34" charset="0"/>
              <a:buChar char="•"/>
            </a:pPr>
            <a:r>
              <a:rPr lang="en-US" altLang="en-US" sz="2200" dirty="0"/>
              <a:t>Handlebars</a:t>
            </a:r>
          </a:p>
        </p:txBody>
      </p:sp>
      <p:sp>
        <p:nvSpPr>
          <p:cNvPr id="22" name="Content Placeholder 21">
            <a:extLst>
              <a:ext uri="{FF2B5EF4-FFF2-40B4-BE49-F238E27FC236}">
                <a16:creationId xmlns:a16="http://schemas.microsoft.com/office/drawing/2014/main" id="{2DE29CC3-A66B-43B4-A634-36CD63982B36}"/>
              </a:ext>
            </a:extLst>
          </p:cNvPr>
          <p:cNvSpPr>
            <a:spLocks noGrp="1"/>
          </p:cNvSpPr>
          <p:nvPr>
            <p:ph sz="quarter" idx="22"/>
          </p:nvPr>
        </p:nvSpPr>
        <p:spPr>
          <a:xfrm>
            <a:off x="2667000" y="3524757"/>
            <a:ext cx="1676400" cy="365125"/>
          </a:xfrm>
        </p:spPr>
        <p:txBody>
          <a:bodyPr/>
          <a:lstStyle/>
          <a:p>
            <a:r>
              <a:rPr lang="en-US" altLang="en-US" sz="2200" b="1" dirty="0"/>
              <a:t>Direct Labor</a:t>
            </a:r>
          </a:p>
        </p:txBody>
      </p:sp>
      <p:sp>
        <p:nvSpPr>
          <p:cNvPr id="23" name="Content Placeholder 22">
            <a:extLst>
              <a:ext uri="{FF2B5EF4-FFF2-40B4-BE49-F238E27FC236}">
                <a16:creationId xmlns:a16="http://schemas.microsoft.com/office/drawing/2014/main" id="{CBE6D004-49C6-4292-B70C-C14F93266F71}"/>
              </a:ext>
            </a:extLst>
          </p:cNvPr>
          <p:cNvSpPr>
            <a:spLocks noGrp="1"/>
          </p:cNvSpPr>
          <p:nvPr>
            <p:ph sz="quarter" idx="23"/>
          </p:nvPr>
        </p:nvSpPr>
        <p:spPr>
          <a:xfrm>
            <a:off x="2557507" y="3931340"/>
            <a:ext cx="2795930" cy="962025"/>
          </a:xfrm>
        </p:spPr>
        <p:txBody>
          <a:bodyPr/>
          <a:lstStyle/>
          <a:p>
            <a:pPr marL="292608" indent="-292608">
              <a:buClr>
                <a:schemeClr val="accent2"/>
              </a:buClr>
              <a:buFont typeface="Arial" panose="020B0604020202020204" pitchFamily="34" charset="0"/>
              <a:buChar char="•"/>
            </a:pPr>
            <a:r>
              <a:rPr lang="en-US" altLang="en-US" sz="2200" dirty="0"/>
              <a:t>Salaries of employees who put tires on the wheels</a:t>
            </a:r>
          </a:p>
        </p:txBody>
      </p:sp>
      <p:sp>
        <p:nvSpPr>
          <p:cNvPr id="24" name="Content Placeholder 23">
            <a:extLst>
              <a:ext uri="{FF2B5EF4-FFF2-40B4-BE49-F238E27FC236}">
                <a16:creationId xmlns:a16="http://schemas.microsoft.com/office/drawing/2014/main" id="{3E85810F-3C76-4140-98BE-5E3D7AA64B75}"/>
              </a:ext>
            </a:extLst>
          </p:cNvPr>
          <p:cNvSpPr>
            <a:spLocks noGrp="1"/>
          </p:cNvSpPr>
          <p:nvPr>
            <p:ph sz="quarter" idx="24"/>
          </p:nvPr>
        </p:nvSpPr>
        <p:spPr>
          <a:xfrm>
            <a:off x="6211779" y="3513051"/>
            <a:ext cx="1408221" cy="330079"/>
          </a:xfrm>
        </p:spPr>
        <p:txBody>
          <a:bodyPr/>
          <a:lstStyle/>
          <a:p>
            <a:r>
              <a:rPr lang="en-US" altLang="en-US" sz="2200" b="1" dirty="0"/>
              <a:t>Overhead</a:t>
            </a:r>
          </a:p>
        </p:txBody>
      </p:sp>
      <p:sp>
        <p:nvSpPr>
          <p:cNvPr id="25" name="Content Placeholder 24">
            <a:extLst>
              <a:ext uri="{FF2B5EF4-FFF2-40B4-BE49-F238E27FC236}">
                <a16:creationId xmlns:a16="http://schemas.microsoft.com/office/drawing/2014/main" id="{97F7E8BC-3A18-4926-936B-520D27AFDF5A}"/>
              </a:ext>
            </a:extLst>
          </p:cNvPr>
          <p:cNvSpPr>
            <a:spLocks noGrp="1"/>
          </p:cNvSpPr>
          <p:nvPr>
            <p:ph sz="quarter" idx="25"/>
          </p:nvPr>
        </p:nvSpPr>
        <p:spPr>
          <a:xfrm>
            <a:off x="5668154" y="3931340"/>
            <a:ext cx="2909454" cy="335424"/>
          </a:xfrm>
        </p:spPr>
        <p:txBody>
          <a:bodyPr/>
          <a:lstStyle/>
          <a:p>
            <a:pPr marL="292608" indent="-292608">
              <a:buClr>
                <a:schemeClr val="accent2"/>
              </a:buClr>
              <a:buFont typeface="Arial" panose="020B0604020202020204" pitchFamily="34" charset="0"/>
              <a:buChar char="•"/>
            </a:pPr>
            <a:r>
              <a:rPr lang="en-US" altLang="en-US" sz="2200" dirty="0"/>
              <a:t>Factory depreciation</a:t>
            </a:r>
          </a:p>
        </p:txBody>
      </p:sp>
      <p:sp>
        <p:nvSpPr>
          <p:cNvPr id="26" name="Content Placeholder 25">
            <a:extLst>
              <a:ext uri="{FF2B5EF4-FFF2-40B4-BE49-F238E27FC236}">
                <a16:creationId xmlns:a16="http://schemas.microsoft.com/office/drawing/2014/main" id="{1BCBED3B-CA56-48D8-A0EE-FB8CDA8D00BF}"/>
              </a:ext>
            </a:extLst>
          </p:cNvPr>
          <p:cNvSpPr>
            <a:spLocks noGrp="1"/>
          </p:cNvSpPr>
          <p:nvPr>
            <p:ph sz="quarter" idx="26"/>
          </p:nvPr>
        </p:nvSpPr>
        <p:spPr>
          <a:xfrm>
            <a:off x="5668154" y="4309580"/>
            <a:ext cx="2561446" cy="338620"/>
          </a:xfrm>
        </p:spPr>
        <p:txBody>
          <a:bodyPr/>
          <a:lstStyle/>
          <a:p>
            <a:pPr marL="292608" indent="-292608">
              <a:buClr>
                <a:schemeClr val="accent2"/>
              </a:buClr>
              <a:buFont typeface="Arial" panose="020B0604020202020204" pitchFamily="34" charset="0"/>
              <a:buChar char="•"/>
            </a:pPr>
            <a:r>
              <a:rPr lang="en-US" altLang="en-US" sz="2200" dirty="0"/>
              <a:t>Factory lubricants</a:t>
            </a:r>
          </a:p>
        </p:txBody>
      </p:sp>
      <p:sp>
        <p:nvSpPr>
          <p:cNvPr id="27" name="Content Placeholder 26">
            <a:extLst>
              <a:ext uri="{FF2B5EF4-FFF2-40B4-BE49-F238E27FC236}">
                <a16:creationId xmlns:a16="http://schemas.microsoft.com/office/drawing/2014/main" id="{6584BC3D-9C66-4C50-B9B7-1AEBAE69BC9A}"/>
              </a:ext>
            </a:extLst>
          </p:cNvPr>
          <p:cNvSpPr>
            <a:spLocks noGrp="1"/>
          </p:cNvSpPr>
          <p:nvPr>
            <p:ph sz="quarter" idx="27"/>
          </p:nvPr>
        </p:nvSpPr>
        <p:spPr>
          <a:xfrm>
            <a:off x="5668154" y="4682575"/>
            <a:ext cx="3171046" cy="332111"/>
          </a:xfrm>
        </p:spPr>
        <p:txBody>
          <a:bodyPr/>
          <a:lstStyle/>
          <a:p>
            <a:pPr marL="292608" indent="-292608">
              <a:buClr>
                <a:schemeClr val="accent2"/>
              </a:buClr>
              <a:buFont typeface="Arial" panose="020B0604020202020204" pitchFamily="34" charset="0"/>
              <a:buChar char="•"/>
            </a:pPr>
            <a:r>
              <a:rPr lang="en-US" altLang="en-US" sz="2200" dirty="0"/>
              <a:t>Factory manager salary</a:t>
            </a:r>
          </a:p>
        </p:txBody>
      </p:sp>
      <p:sp>
        <p:nvSpPr>
          <p:cNvPr id="28" name="Content Placeholder 27">
            <a:extLst>
              <a:ext uri="{FF2B5EF4-FFF2-40B4-BE49-F238E27FC236}">
                <a16:creationId xmlns:a16="http://schemas.microsoft.com/office/drawing/2014/main" id="{C28DC53F-BF48-4AA2-BA47-DA07435192A0}"/>
              </a:ext>
            </a:extLst>
          </p:cNvPr>
          <p:cNvSpPr>
            <a:spLocks noGrp="1"/>
          </p:cNvSpPr>
          <p:nvPr>
            <p:ph sz="quarter" idx="28"/>
          </p:nvPr>
        </p:nvSpPr>
        <p:spPr>
          <a:xfrm>
            <a:off x="5668154" y="5062350"/>
            <a:ext cx="3018646" cy="657225"/>
          </a:xfrm>
        </p:spPr>
        <p:txBody>
          <a:bodyPr/>
          <a:lstStyle/>
          <a:p>
            <a:pPr marL="292608" indent="-292608">
              <a:buClr>
                <a:schemeClr val="accent2"/>
              </a:buClr>
              <a:buFont typeface="Arial" panose="020B0604020202020204" pitchFamily="34" charset="0"/>
              <a:buChar char="•"/>
            </a:pPr>
            <a:r>
              <a:rPr lang="en-US" altLang="en-US" sz="2200" dirty="0"/>
              <a:t>Factory maintenance employees salary</a:t>
            </a:r>
          </a:p>
        </p:txBody>
      </p:sp>
      <p:sp>
        <p:nvSpPr>
          <p:cNvPr id="29" name="Content Placeholder 28">
            <a:extLst>
              <a:ext uri="{FF2B5EF4-FFF2-40B4-BE49-F238E27FC236}">
                <a16:creationId xmlns:a16="http://schemas.microsoft.com/office/drawing/2014/main" id="{83D268B1-E43C-4854-BB81-803099EBF5F2}"/>
              </a:ext>
            </a:extLst>
          </p:cNvPr>
          <p:cNvSpPr>
            <a:spLocks noGrp="1"/>
          </p:cNvSpPr>
          <p:nvPr>
            <p:ph sz="quarter" idx="29"/>
          </p:nvPr>
        </p:nvSpPr>
        <p:spPr>
          <a:xfrm>
            <a:off x="406358" y="5401764"/>
            <a:ext cx="4622842" cy="679721"/>
          </a:xfrm>
        </p:spPr>
        <p:txBody>
          <a:bodyPr/>
          <a:lstStyle/>
          <a:p>
            <a:r>
              <a:rPr lang="en-US" sz="2200" dirty="0">
                <a:latin typeface="Calibri "/>
              </a:rPr>
              <a:t>Advertising expenditures and salary of accountant are </a:t>
            </a:r>
            <a:r>
              <a:rPr lang="en-US" sz="2200" b="1" dirty="0">
                <a:latin typeface="Calibri "/>
              </a:rPr>
              <a:t>period costs</a:t>
            </a:r>
            <a:r>
              <a:rPr lang="en-US" sz="2200" dirty="0">
                <a:latin typeface="Calibri "/>
              </a:rPr>
              <a:t>.</a:t>
            </a:r>
          </a:p>
        </p:txBody>
      </p:sp>
      <p:sp>
        <p:nvSpPr>
          <p:cNvPr id="8" name="Slide Number Placeholder 7">
            <a:extLst>
              <a:ext uri="{FF2B5EF4-FFF2-40B4-BE49-F238E27FC236}">
                <a16:creationId xmlns:a16="http://schemas.microsoft.com/office/drawing/2014/main" id="{5B562299-DBDD-4E77-B7E3-B8C49D359EFC}"/>
              </a:ext>
            </a:extLst>
          </p:cNvPr>
          <p:cNvSpPr>
            <a:spLocks noGrp="1"/>
          </p:cNvSpPr>
          <p:nvPr>
            <p:ph type="sldNum" sz="quarter" idx="10"/>
          </p:nvPr>
        </p:nvSpPr>
        <p:spPr/>
        <p:txBody>
          <a:bodyPr/>
          <a:lstStyle/>
          <a:p>
            <a:fld id="{67B19427-F580-D146-B60E-4CADEE75497F}" type="slidenum">
              <a:rPr lang="en-US" smtClean="0"/>
              <a:pPr/>
              <a:t>23</a:t>
            </a:fld>
            <a:endParaRPr lang="en-US" dirty="0"/>
          </a:p>
        </p:txBody>
      </p:sp>
      <p:sp>
        <p:nvSpPr>
          <p:cNvPr id="9" name="Footer Placeholder 8">
            <a:extLst>
              <a:ext uri="{FF2B5EF4-FFF2-40B4-BE49-F238E27FC236}">
                <a16:creationId xmlns:a16="http://schemas.microsoft.com/office/drawing/2014/main" id="{44E0719F-9826-4CE0-B424-055EF57DCA3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64055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bldP spid="28" grpId="0" build="p"/>
      <p:bldP spid="2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9719F3B-BD0A-429E-8DB8-9C781A8566CE}"/>
              </a:ext>
            </a:extLst>
          </p:cNvPr>
          <p:cNvSpPr>
            <a:spLocks noGrp="1"/>
          </p:cNvSpPr>
          <p:nvPr>
            <p:ph type="title"/>
          </p:nvPr>
        </p:nvSpPr>
        <p:spPr/>
        <p:txBody>
          <a:bodyPr>
            <a:normAutofit fontScale="90000"/>
          </a:bodyPr>
          <a:lstStyle/>
          <a:p>
            <a:r>
              <a:rPr lang="en-US" b="1" dirty="0">
                <a:latin typeface="Calibri" panose="020F0502020204030204" pitchFamily="34" charset="0"/>
                <a:ea typeface="Source Sans Pro" charset="0"/>
                <a:cs typeface="Calibri" panose="020F0502020204030204" pitchFamily="34" charset="0"/>
              </a:rPr>
              <a:t>Manufacturing Costs in Financial Statements</a:t>
            </a:r>
            <a:endParaRPr lang="en-US" dirty="0"/>
          </a:p>
        </p:txBody>
      </p:sp>
      <p:sp>
        <p:nvSpPr>
          <p:cNvPr id="7" name="Content Placeholder 6">
            <a:extLst>
              <a:ext uri="{FF2B5EF4-FFF2-40B4-BE49-F238E27FC236}">
                <a16:creationId xmlns:a16="http://schemas.microsoft.com/office/drawing/2014/main" id="{BFBDCB6D-A3EE-4414-8190-EE5495C0EA71}"/>
              </a:ext>
            </a:extLst>
          </p:cNvPr>
          <p:cNvSpPr>
            <a:spLocks noGrp="1"/>
          </p:cNvSpPr>
          <p:nvPr>
            <p:ph sz="quarter" idx="16"/>
          </p:nvPr>
        </p:nvSpPr>
        <p:spPr>
          <a:xfrm>
            <a:off x="304800" y="1828800"/>
            <a:ext cx="8534400" cy="1752600"/>
          </a:xfrm>
        </p:spPr>
        <p:txBody>
          <a:bodyPr/>
          <a:lstStyle/>
          <a:p>
            <a:r>
              <a:rPr lang="en-US" altLang="en-US" b="1" dirty="0">
                <a:solidFill>
                  <a:srgbClr val="990000"/>
                </a:solidFill>
              </a:rPr>
              <a:t>Income Statement</a:t>
            </a:r>
            <a:endParaRPr lang="en-US" altLang="en-US" dirty="0">
              <a:solidFill>
                <a:srgbClr val="990000"/>
              </a:solidFill>
            </a:endParaRPr>
          </a:p>
          <a:p>
            <a:r>
              <a:rPr lang="en-US" altLang="en-US" dirty="0"/>
              <a:t>Under a </a:t>
            </a:r>
            <a:r>
              <a:rPr lang="en-US" altLang="en-US" b="1" dirty="0"/>
              <a:t>periodic inventory system</a:t>
            </a:r>
            <a:r>
              <a:rPr lang="en-US" altLang="en-US" dirty="0"/>
              <a:t>, the income statements of a merchandiser and a manufacturer differ in the </a:t>
            </a:r>
            <a:r>
              <a:rPr lang="en-US" altLang="en-US" b="1" dirty="0"/>
              <a:t>cost of goods sold</a:t>
            </a:r>
            <a:r>
              <a:rPr lang="en-US" altLang="en-US" dirty="0"/>
              <a:t> section.</a:t>
            </a:r>
          </a:p>
        </p:txBody>
      </p:sp>
      <p:sp>
        <p:nvSpPr>
          <p:cNvPr id="4" name="Slide Number Placeholder 3">
            <a:extLst>
              <a:ext uri="{FF2B5EF4-FFF2-40B4-BE49-F238E27FC236}">
                <a16:creationId xmlns:a16="http://schemas.microsoft.com/office/drawing/2014/main" id="{917FE40B-877D-40FE-9855-AEDF4356CA0B}"/>
              </a:ext>
            </a:extLst>
          </p:cNvPr>
          <p:cNvSpPr>
            <a:spLocks noGrp="1"/>
          </p:cNvSpPr>
          <p:nvPr>
            <p:ph type="sldNum" sz="quarter" idx="10"/>
          </p:nvPr>
        </p:nvSpPr>
        <p:spPr/>
        <p:txBody>
          <a:bodyPr/>
          <a:lstStyle/>
          <a:p>
            <a:fld id="{67B19427-F580-D146-B60E-4CADEE75497F}" type="slidenum">
              <a:rPr lang="en-US" smtClean="0"/>
              <a:pPr/>
              <a:t>24</a:t>
            </a:fld>
            <a:endParaRPr lang="en-US" dirty="0"/>
          </a:p>
        </p:txBody>
      </p:sp>
      <p:sp>
        <p:nvSpPr>
          <p:cNvPr id="5" name="Footer Placeholder 4">
            <a:extLst>
              <a:ext uri="{FF2B5EF4-FFF2-40B4-BE49-F238E27FC236}">
                <a16:creationId xmlns:a16="http://schemas.microsoft.com/office/drawing/2014/main" id="{9880A3A0-DF06-4AB9-A013-E9AF1D29F85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91501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F96B-86B9-4895-810A-B835679A9F39}"/>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Income Statement </a:t>
            </a:r>
            <a:r>
              <a:rPr lang="en-US" sz="2400" dirty="0">
                <a:latin typeface="Calibri" panose="020F0502020204030204" pitchFamily="34" charset="0"/>
                <a:ea typeface="Source Sans Pro" charset="0"/>
                <a:cs typeface="Calibri" panose="020F0502020204030204" pitchFamily="34" charset="0"/>
              </a:rPr>
              <a:t>(1 of 2)</a:t>
            </a:r>
            <a:endParaRPr lang="en-US" sz="2400" dirty="0"/>
          </a:p>
        </p:txBody>
      </p:sp>
      <p:pic>
        <p:nvPicPr>
          <p:cNvPr id="7" name="Content Placeholder 6" descr=" A diagram indicates the cost of goods sold for merchandiser and manufacturer. The beginning inventory + cost of goods purchased – ending inventory points with an arrow to the cost of goods sold for the merchandiser. The term purchased is displayed in red. The beginning finished goods inventory + cost of goods manufactured – ending finished goods inventory points with an arrow to the cost of goods sold. The term manufactured is displayed in red.&#10;">
            <a:extLst>
              <a:ext uri="{FF2B5EF4-FFF2-40B4-BE49-F238E27FC236}">
                <a16:creationId xmlns:a16="http://schemas.microsoft.com/office/drawing/2014/main" id="{1B924603-AE9E-4F60-A07D-530C88E3321C}"/>
              </a:ext>
            </a:extLst>
          </p:cNvPr>
          <p:cNvPicPr>
            <a:picLocks noGrp="1" noChangeAspect="1"/>
          </p:cNvPicPr>
          <p:nvPr>
            <p:ph sz="quarter" idx="16"/>
          </p:nvPr>
        </p:nvPicPr>
        <p:blipFill>
          <a:blip r:embed="rId2"/>
          <a:stretch>
            <a:fillRect/>
          </a:stretch>
        </p:blipFill>
        <p:spPr>
          <a:xfrm>
            <a:off x="632621" y="1981200"/>
            <a:ext cx="7878758" cy="3964686"/>
          </a:xfrm>
          <a:prstGeom prst="rect">
            <a:avLst/>
          </a:prstGeom>
        </p:spPr>
      </p:pic>
      <p:sp>
        <p:nvSpPr>
          <p:cNvPr id="5" name="Slide Number Placeholder 4">
            <a:extLst>
              <a:ext uri="{FF2B5EF4-FFF2-40B4-BE49-F238E27FC236}">
                <a16:creationId xmlns:a16="http://schemas.microsoft.com/office/drawing/2014/main" id="{A5756DDA-9135-46B7-872D-4715C676C0E1}"/>
              </a:ext>
            </a:extLst>
          </p:cNvPr>
          <p:cNvSpPr>
            <a:spLocks noGrp="1"/>
          </p:cNvSpPr>
          <p:nvPr>
            <p:ph type="sldNum" sz="quarter" idx="10"/>
          </p:nvPr>
        </p:nvSpPr>
        <p:spPr/>
        <p:txBody>
          <a:bodyPr/>
          <a:lstStyle/>
          <a:p>
            <a:fld id="{67B19427-F580-D146-B60E-4CADEE75497F}" type="slidenum">
              <a:rPr lang="en-US" smtClean="0"/>
              <a:pPr/>
              <a:t>25</a:t>
            </a:fld>
            <a:endParaRPr lang="en-US" dirty="0"/>
          </a:p>
        </p:txBody>
      </p:sp>
      <p:sp>
        <p:nvSpPr>
          <p:cNvPr id="6" name="Footer Placeholder 5">
            <a:extLst>
              <a:ext uri="{FF2B5EF4-FFF2-40B4-BE49-F238E27FC236}">
                <a16:creationId xmlns:a16="http://schemas.microsoft.com/office/drawing/2014/main" id="{669B36E7-99FC-48FA-8428-75EDF67D21C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710803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97675-F29F-4701-8CF9-CA5BC41B6387}"/>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Income Statement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BE1CDFCD-D7CB-401E-B416-D2C840637B8F}"/>
              </a:ext>
            </a:extLst>
          </p:cNvPr>
          <p:cNvSpPr>
            <a:spLocks noGrp="1"/>
          </p:cNvSpPr>
          <p:nvPr>
            <p:ph sz="quarter" idx="16"/>
          </p:nvPr>
        </p:nvSpPr>
        <p:spPr>
          <a:xfrm>
            <a:off x="304800" y="1828800"/>
            <a:ext cx="8534400" cy="838200"/>
          </a:xfrm>
        </p:spPr>
        <p:txBody>
          <a:bodyPr/>
          <a:lstStyle/>
          <a:p>
            <a:r>
              <a:rPr lang="en-US" altLang="en-US" dirty="0"/>
              <a:t>Cost of goods sold sections of merchandising and manufacturing income statements</a:t>
            </a:r>
          </a:p>
        </p:txBody>
      </p:sp>
      <p:pic>
        <p:nvPicPr>
          <p:cNvPr id="13" name="Content Placeholder 12" descr="An illustration of chart of income statement. The illustration has two columns with three line heading each. The column one contains an income statement. The illustration displays a three-line heading that contains, the name of the company, Merchandising company; type of the statement, income statement, partial; the time duration, for the year ended December 31, 2020. The section title reads, cost of goods sold. The inventory Jan 1 has, $70,000 displayed in red font. The cost of goods purchased is, 650,000 displayed in red font. The total cost of goods available for sale is the total of the two costs in the amount of 720,000. After subtracting inventory, December 31, of 400,000 displayed in red font, the cost of goods sold is $320,000. The column two contains an income statement. The illustration displays a three-line heading that contains, the name of the company, Manufacturing company; type of the statement, income statement, partial; the time duration, for the year ended December 31, 2020. The section title reads, cost of goods sold. The finished goods inventory January 1 has, $90,000. The cost of goods manufactured has, 370,000 highlighted in red font. The cost of goods available for sale is the total of the two costs in the amount of 460,000. After subtracting finished goods inventory, Dec 31 of, 80,000 displayed in red font, the cost of goods sold is $380,000.">
            <a:extLst>
              <a:ext uri="{FF2B5EF4-FFF2-40B4-BE49-F238E27FC236}">
                <a16:creationId xmlns:a16="http://schemas.microsoft.com/office/drawing/2014/main" id="{739673CF-06D7-4715-BD32-24045739522B}"/>
              </a:ext>
            </a:extLst>
          </p:cNvPr>
          <p:cNvPicPr>
            <a:picLocks noGrp="1" noChangeAspect="1"/>
          </p:cNvPicPr>
          <p:nvPr>
            <p:ph sz="quarter" idx="17"/>
          </p:nvPr>
        </p:nvPicPr>
        <p:blipFill>
          <a:blip r:embed="rId2"/>
          <a:stretch>
            <a:fillRect/>
          </a:stretch>
        </p:blipFill>
        <p:spPr>
          <a:xfrm>
            <a:off x="698939" y="2947182"/>
            <a:ext cx="7746121" cy="3042666"/>
          </a:xfrm>
          <a:prstGeom prst="rect">
            <a:avLst/>
          </a:prstGeom>
        </p:spPr>
      </p:pic>
      <p:sp>
        <p:nvSpPr>
          <p:cNvPr id="5" name="Slide Number Placeholder 4">
            <a:extLst>
              <a:ext uri="{FF2B5EF4-FFF2-40B4-BE49-F238E27FC236}">
                <a16:creationId xmlns:a16="http://schemas.microsoft.com/office/drawing/2014/main" id="{2170900F-13E1-4E4F-B186-844CED82D266}"/>
              </a:ext>
            </a:extLst>
          </p:cNvPr>
          <p:cNvSpPr>
            <a:spLocks noGrp="1"/>
          </p:cNvSpPr>
          <p:nvPr>
            <p:ph type="sldNum" sz="quarter" idx="10"/>
          </p:nvPr>
        </p:nvSpPr>
        <p:spPr/>
        <p:txBody>
          <a:bodyPr/>
          <a:lstStyle/>
          <a:p>
            <a:fld id="{67B19427-F580-D146-B60E-4CADEE75497F}" type="slidenum">
              <a:rPr lang="en-US" smtClean="0"/>
              <a:pPr/>
              <a:t>26</a:t>
            </a:fld>
            <a:endParaRPr lang="en-US" dirty="0"/>
          </a:p>
        </p:txBody>
      </p:sp>
      <p:sp>
        <p:nvSpPr>
          <p:cNvPr id="6" name="Footer Placeholder 5">
            <a:extLst>
              <a:ext uri="{FF2B5EF4-FFF2-40B4-BE49-F238E27FC236}">
                <a16:creationId xmlns:a16="http://schemas.microsoft.com/office/drawing/2014/main" id="{1F3EB99D-C455-4EC3-BF24-0FAF55F9171A}"/>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420889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693A-9885-459C-9A88-02B6C54DE1B5}"/>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Cost of Goods Manufactured </a:t>
            </a:r>
            <a:r>
              <a:rPr lang="en-US" sz="2400" dirty="0">
                <a:latin typeface="Calibri" panose="020F0502020204030204" pitchFamily="34" charset="0"/>
                <a:ea typeface="Source Sans Pro" charset="0"/>
                <a:cs typeface="Calibri" panose="020F0502020204030204" pitchFamily="34" charset="0"/>
              </a:rPr>
              <a:t>(1 of 2)</a:t>
            </a:r>
            <a:endParaRPr lang="en-US" dirty="0"/>
          </a:p>
        </p:txBody>
      </p:sp>
      <p:sp>
        <p:nvSpPr>
          <p:cNvPr id="3" name="Content Placeholder 2">
            <a:extLst>
              <a:ext uri="{FF2B5EF4-FFF2-40B4-BE49-F238E27FC236}">
                <a16:creationId xmlns:a16="http://schemas.microsoft.com/office/drawing/2014/main" id="{3A165539-E6BA-4FFF-A278-C866892C5350}"/>
              </a:ext>
            </a:extLst>
          </p:cNvPr>
          <p:cNvSpPr>
            <a:spLocks noGrp="1"/>
          </p:cNvSpPr>
          <p:nvPr>
            <p:ph sz="quarter" idx="16"/>
          </p:nvPr>
        </p:nvSpPr>
        <p:spPr>
          <a:xfrm>
            <a:off x="304800" y="1828800"/>
            <a:ext cx="8534400" cy="1600200"/>
          </a:xfrm>
        </p:spPr>
        <p:txBody>
          <a:bodyPr/>
          <a:lstStyle/>
          <a:p>
            <a:r>
              <a:rPr lang="en-US" altLang="en-US" sz="2400" b="1" dirty="0"/>
              <a:t>Total Manufacturing Costs</a:t>
            </a:r>
            <a:r>
              <a:rPr lang="en-US" altLang="en-US" sz="2400" dirty="0"/>
              <a:t> – sum of direct material costs, direct labor costs, and manufacturing overhead in the current year.</a:t>
            </a:r>
            <a:endParaRPr lang="en-US" altLang="en-US" sz="2400" b="1" dirty="0"/>
          </a:p>
          <a:p>
            <a:r>
              <a:rPr lang="en-US" altLang="en-US" sz="2400" b="1" dirty="0"/>
              <a:t>Total Work in Process</a:t>
            </a:r>
            <a:r>
              <a:rPr lang="en-US" altLang="en-US" sz="2400" dirty="0"/>
              <a:t> – (1) cost of beginning work in process and (2) total manufacturing costs for the current period.</a:t>
            </a:r>
          </a:p>
        </p:txBody>
      </p:sp>
      <p:pic>
        <p:nvPicPr>
          <p:cNvPr id="10" name="Content Placeholder 9" descr="An illustration of cost of goods manufactured. The accounting equation is expressed as: beginning work in progress inventory + total manufacturing costs = total cost of work in progress. An arrow leads the total cost of work in progress in the first level to the second level. The total cost of work in process – ending work in process inventory = cost of goods manufactured. The cost of goods manufactured is displayed in red.&#10;">
            <a:extLst>
              <a:ext uri="{FF2B5EF4-FFF2-40B4-BE49-F238E27FC236}">
                <a16:creationId xmlns:a16="http://schemas.microsoft.com/office/drawing/2014/main" id="{238B080E-CC85-4254-9CDB-45538EB22677}"/>
              </a:ext>
            </a:extLst>
          </p:cNvPr>
          <p:cNvPicPr>
            <a:picLocks noGrp="1" noChangeAspect="1"/>
          </p:cNvPicPr>
          <p:nvPr>
            <p:ph sz="quarter" idx="17"/>
          </p:nvPr>
        </p:nvPicPr>
        <p:blipFill>
          <a:blip r:embed="rId2"/>
          <a:stretch>
            <a:fillRect/>
          </a:stretch>
        </p:blipFill>
        <p:spPr>
          <a:xfrm>
            <a:off x="927190" y="3619343"/>
            <a:ext cx="7289620" cy="2484230"/>
          </a:xfrm>
          <a:prstGeom prst="rect">
            <a:avLst/>
          </a:prstGeom>
        </p:spPr>
      </p:pic>
      <p:sp>
        <p:nvSpPr>
          <p:cNvPr id="5" name="Slide Number Placeholder 4">
            <a:extLst>
              <a:ext uri="{FF2B5EF4-FFF2-40B4-BE49-F238E27FC236}">
                <a16:creationId xmlns:a16="http://schemas.microsoft.com/office/drawing/2014/main" id="{E493043B-AD4E-42A0-AA62-ED4EB6F9A07C}"/>
              </a:ext>
            </a:extLst>
          </p:cNvPr>
          <p:cNvSpPr>
            <a:spLocks noGrp="1"/>
          </p:cNvSpPr>
          <p:nvPr>
            <p:ph type="sldNum" sz="quarter" idx="10"/>
          </p:nvPr>
        </p:nvSpPr>
        <p:spPr/>
        <p:txBody>
          <a:bodyPr/>
          <a:lstStyle/>
          <a:p>
            <a:fld id="{67B19427-F580-D146-B60E-4CADEE75497F}" type="slidenum">
              <a:rPr lang="en-US" smtClean="0"/>
              <a:pPr/>
              <a:t>27</a:t>
            </a:fld>
            <a:endParaRPr lang="en-US" dirty="0"/>
          </a:p>
        </p:txBody>
      </p:sp>
      <p:sp>
        <p:nvSpPr>
          <p:cNvPr id="6" name="Footer Placeholder 5">
            <a:extLst>
              <a:ext uri="{FF2B5EF4-FFF2-40B4-BE49-F238E27FC236}">
                <a16:creationId xmlns:a16="http://schemas.microsoft.com/office/drawing/2014/main" id="{00719C93-01E8-48BA-A788-E121D665594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32814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E9C0-2C6D-49DB-AFD2-44328DFCE0BF}"/>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Cost of Goods Manufactured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pic>
        <p:nvPicPr>
          <p:cNvPr id="21" name="Content Placeholder 20" descr="An illustration of cost schedule. The statement displays a three line heading consisting: current designs; cost of goods manufactured schedule; for the year ended December 31, 2020. There are two sections for the statement. The schedule has two sections titled direct materials, and manufacturing overhead, highlighted in red font. The first line of the statement displays, work in progress, January 1 with the $18,400 displayed in the third of three numeric columns, in red font. The entries under the section direct materials as follows. The next line shows, row materials inventory, January 1 with the $16,700 displayed in the first of three numeric columns. The next line shows, row materials with the 152,500 displayed in the first of three numeric columns. The next line reads, total raw materials available for use, with the 169,200 amount displayed in the first of three numeric columns. After subtracting raw materials inventory, December 31, of 22,800 displayed in the first of three numeric columns, the direct materials used is $146,400 displayed in the second of three numeric columns. The next column displays direct labor displayed in red font, with the 175,600 displayed in the second of three numeric columns. The entries under the section manufacturing overhead are as follows: The next line displays indirect labor, with the 14,300 displayed in the first of three numeric columns. The next line shows, factory repairs, with the 12,600 displayed in the first of three numeric columns. The next line reads, factory utilities with the 10,100 displayed in the first of three numeric columns. The next line shows, factory depreciation, with the 9,440 displayed in the first of three numeric columns. The next line reads, factory insurance, with the 8,360 displayed in the first of three numeric columns. The next line shows, total manufacturing overhead, with the 54,800 displayed in the second of three numeric columns. The next line reads, total manufacturing costs, with the 376,800 amount displayed in the third of three numeric columns in red font. The next line shows, total cost of work in process, with the 395,200 displayed in the third of three numeric columns. After subtracting work in process, December 31, of 25,200 amount displayed in the third of three numeric columns, the cost of goods manufactured is $370,000 displayed in the third of three numeric columns, in red font.">
            <a:extLst>
              <a:ext uri="{FF2B5EF4-FFF2-40B4-BE49-F238E27FC236}">
                <a16:creationId xmlns:a16="http://schemas.microsoft.com/office/drawing/2014/main" id="{AEF6C974-2751-4B83-A700-893310CA1CC2}"/>
              </a:ext>
            </a:extLst>
          </p:cNvPr>
          <p:cNvPicPr>
            <a:picLocks noGrp="1" noChangeAspect="1"/>
          </p:cNvPicPr>
          <p:nvPr>
            <p:ph sz="quarter" idx="16"/>
          </p:nvPr>
        </p:nvPicPr>
        <p:blipFill>
          <a:blip r:embed="rId2"/>
          <a:stretch>
            <a:fillRect/>
          </a:stretch>
        </p:blipFill>
        <p:spPr>
          <a:xfrm>
            <a:off x="1676400" y="1696744"/>
            <a:ext cx="5504858" cy="4361155"/>
          </a:xfrm>
          <a:prstGeom prst="rect">
            <a:avLst/>
          </a:prstGeom>
        </p:spPr>
      </p:pic>
      <p:sp>
        <p:nvSpPr>
          <p:cNvPr id="5" name="Slide Number Placeholder 4">
            <a:extLst>
              <a:ext uri="{FF2B5EF4-FFF2-40B4-BE49-F238E27FC236}">
                <a16:creationId xmlns:a16="http://schemas.microsoft.com/office/drawing/2014/main" id="{5A56E908-B66B-491C-97E8-40C0ADFC6040}"/>
              </a:ext>
            </a:extLst>
          </p:cNvPr>
          <p:cNvSpPr>
            <a:spLocks noGrp="1"/>
          </p:cNvSpPr>
          <p:nvPr>
            <p:ph type="sldNum" sz="quarter" idx="10"/>
          </p:nvPr>
        </p:nvSpPr>
        <p:spPr/>
        <p:txBody>
          <a:bodyPr/>
          <a:lstStyle/>
          <a:p>
            <a:fld id="{67B19427-F580-D146-B60E-4CADEE75497F}" type="slidenum">
              <a:rPr lang="en-US" smtClean="0"/>
              <a:pPr/>
              <a:t>28</a:t>
            </a:fld>
            <a:endParaRPr lang="en-US" dirty="0"/>
          </a:p>
        </p:txBody>
      </p:sp>
      <p:sp>
        <p:nvSpPr>
          <p:cNvPr id="6" name="Footer Placeholder 5">
            <a:extLst>
              <a:ext uri="{FF2B5EF4-FFF2-40B4-BE49-F238E27FC236}">
                <a16:creationId xmlns:a16="http://schemas.microsoft.com/office/drawing/2014/main" id="{E3A6F1F4-D018-43CE-B2B1-794C6AB9E8F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318191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6581-73A7-4F0A-8F45-4D0FE4045199}"/>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Balance Sheet </a:t>
            </a:r>
            <a:r>
              <a:rPr lang="en-US" sz="2400" dirty="0">
                <a:latin typeface="Calibri" panose="020F0502020204030204" pitchFamily="34" charset="0"/>
                <a:ea typeface="Source Sans Pro" charset="0"/>
                <a:cs typeface="Calibri" panose="020F0502020204030204" pitchFamily="34" charset="0"/>
              </a:rPr>
              <a:t>(1 of 2)</a:t>
            </a:r>
            <a:endParaRPr lang="en-US" sz="2400" dirty="0"/>
          </a:p>
        </p:txBody>
      </p:sp>
      <p:pic>
        <p:nvPicPr>
          <p:cNvPr id="10" name="Content Placeholder 9" descr="An illustration displays a balance sheet. It displays row materials inventory with the cost of raw materials on hand; work in process inventory by the cost applicable to units that have been started into production but are only partially completed; and finished goods inventory by the cost of completed goods on hand. ">
            <a:extLst>
              <a:ext uri="{FF2B5EF4-FFF2-40B4-BE49-F238E27FC236}">
                <a16:creationId xmlns:a16="http://schemas.microsoft.com/office/drawing/2014/main" id="{178F1FBC-A6F8-492F-80E4-F0BA60A8BAEB}"/>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466139" y="1912107"/>
            <a:ext cx="8211723" cy="3086078"/>
          </a:xfrm>
        </p:spPr>
      </p:pic>
      <p:sp>
        <p:nvSpPr>
          <p:cNvPr id="6" name="Content Placeholder 5"/>
          <p:cNvSpPr>
            <a:spLocks noGrp="1"/>
          </p:cNvSpPr>
          <p:nvPr>
            <p:ph sz="quarter" idx="17"/>
          </p:nvPr>
        </p:nvSpPr>
        <p:spPr>
          <a:xfrm>
            <a:off x="304800" y="5393828"/>
            <a:ext cx="8534400" cy="848354"/>
          </a:xfrm>
        </p:spPr>
        <p:txBody>
          <a:bodyPr/>
          <a:lstStyle/>
          <a:p>
            <a:pPr>
              <a:buClr>
                <a:srgbClr val="990000"/>
              </a:buClr>
            </a:pPr>
            <a:r>
              <a:rPr lang="en-US" altLang="en-US" dirty="0"/>
              <a:t>The balance sheet for a merchandising company shows just one category of inventory.</a:t>
            </a:r>
          </a:p>
        </p:txBody>
      </p:sp>
      <p:sp>
        <p:nvSpPr>
          <p:cNvPr id="4" name="Slide Number Placeholder 3">
            <a:extLst>
              <a:ext uri="{FF2B5EF4-FFF2-40B4-BE49-F238E27FC236}">
                <a16:creationId xmlns:a16="http://schemas.microsoft.com/office/drawing/2014/main" id="{B225393D-7782-43BD-94E9-A82A102860BB}"/>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5" name="Footer Placeholder 4">
            <a:extLst>
              <a:ext uri="{FF2B5EF4-FFF2-40B4-BE49-F238E27FC236}">
                <a16:creationId xmlns:a16="http://schemas.microsoft.com/office/drawing/2014/main" id="{086B86E7-A0C4-4A9C-B551-6517548E294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773337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65411-780E-4615-82B2-7F3A8282C63E}"/>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Managerial Accounting Basics</a:t>
            </a:r>
            <a:endParaRPr lang="en-US" dirty="0"/>
          </a:p>
        </p:txBody>
      </p:sp>
      <p:sp>
        <p:nvSpPr>
          <p:cNvPr id="3" name="Content Placeholder 2">
            <a:extLst>
              <a:ext uri="{FF2B5EF4-FFF2-40B4-BE49-F238E27FC236}">
                <a16:creationId xmlns:a16="http://schemas.microsoft.com/office/drawing/2014/main" id="{D27231CA-DB7D-419F-9433-E008C82E7972}"/>
              </a:ext>
            </a:extLst>
          </p:cNvPr>
          <p:cNvSpPr>
            <a:spLocks noGrp="1"/>
          </p:cNvSpPr>
          <p:nvPr>
            <p:ph sz="quarter" idx="16"/>
          </p:nvPr>
        </p:nvSpPr>
        <p:spPr>
          <a:xfrm>
            <a:off x="304800" y="1828800"/>
            <a:ext cx="8534400" cy="3276600"/>
          </a:xfrm>
        </p:spPr>
        <p:txBody>
          <a:bodyPr/>
          <a:lstStyle/>
          <a:p>
            <a:r>
              <a:rPr lang="en-US" b="1" dirty="0"/>
              <a:t>Provides economic and financial information for managers and other internal users.</a:t>
            </a:r>
          </a:p>
          <a:p>
            <a:r>
              <a:rPr lang="en-US" b="1" dirty="0">
                <a:solidFill>
                  <a:srgbClr val="990000"/>
                </a:solidFill>
              </a:rPr>
              <a:t>Comparing Managerial and Financial Accounting</a:t>
            </a:r>
          </a:p>
          <a:p>
            <a:r>
              <a:rPr lang="en-US" dirty="0"/>
              <a:t>Similarities and differences:</a:t>
            </a:r>
          </a:p>
          <a:p>
            <a:pPr marL="292608" indent="-292608">
              <a:buClr>
                <a:srgbClr val="990000"/>
              </a:buClr>
              <a:buFont typeface="Arial" panose="020B0604020202020204" pitchFamily="34" charset="0"/>
              <a:buChar char="•"/>
            </a:pPr>
            <a:r>
              <a:rPr lang="en-US" dirty="0"/>
              <a:t>Each field deals with economic events of a business</a:t>
            </a:r>
          </a:p>
          <a:p>
            <a:pPr marL="292608" indent="-292608">
              <a:buClr>
                <a:srgbClr val="990000"/>
              </a:buClr>
              <a:buFont typeface="Arial" panose="020B0604020202020204" pitchFamily="34" charset="0"/>
              <a:buChar char="•"/>
            </a:pPr>
            <a:r>
              <a:rPr lang="en-US" dirty="0"/>
              <a:t>Both require that economic events be quantified and communicated to interested parties</a:t>
            </a:r>
            <a:endParaRPr lang="en-US" altLang="en-US" dirty="0"/>
          </a:p>
        </p:txBody>
      </p:sp>
      <p:sp>
        <p:nvSpPr>
          <p:cNvPr id="4" name="Slide Number Placeholder 3">
            <a:extLst>
              <a:ext uri="{FF2B5EF4-FFF2-40B4-BE49-F238E27FC236}">
                <a16:creationId xmlns:a16="http://schemas.microsoft.com/office/drawing/2014/main" id="{2DD2EF77-D911-4E86-A652-F356F3026D74}"/>
              </a:ext>
            </a:extLst>
          </p:cNvPr>
          <p:cNvSpPr>
            <a:spLocks noGrp="1"/>
          </p:cNvSpPr>
          <p:nvPr>
            <p:ph type="sldNum" sz="quarter" idx="10"/>
          </p:nvPr>
        </p:nvSpPr>
        <p:spPr/>
        <p:txBody>
          <a:bodyPr/>
          <a:lstStyle/>
          <a:p>
            <a:fld id="{67B19427-F580-D146-B60E-4CADEE75497F}" type="slidenum">
              <a:rPr lang="en-US" smtClean="0"/>
              <a:pPr/>
              <a:t>3</a:t>
            </a:fld>
            <a:endParaRPr lang="en-US" dirty="0"/>
          </a:p>
        </p:txBody>
      </p:sp>
      <p:sp>
        <p:nvSpPr>
          <p:cNvPr id="5" name="Footer Placeholder 4">
            <a:extLst>
              <a:ext uri="{FF2B5EF4-FFF2-40B4-BE49-F238E27FC236}">
                <a16:creationId xmlns:a16="http://schemas.microsoft.com/office/drawing/2014/main" id="{F63B53A5-0A1A-4241-8846-26D51CEFB28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805180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FB446-2CF6-4122-A433-ED4DD9229FAF}"/>
              </a:ext>
            </a:extLst>
          </p:cNvPr>
          <p:cNvSpPr>
            <a:spLocks noGrp="1"/>
          </p:cNvSpPr>
          <p:nvPr>
            <p:ph type="title"/>
          </p:nvPr>
        </p:nvSpPr>
        <p:spPr>
          <a:xfrm>
            <a:off x="304800" y="762001"/>
            <a:ext cx="8534400" cy="730250"/>
          </a:xfrm>
        </p:spPr>
        <p:txBody>
          <a:bodyPr/>
          <a:lstStyle/>
          <a:p>
            <a:r>
              <a:rPr lang="en-US" b="1" dirty="0">
                <a:latin typeface="Calibri" panose="020F0502020204030204" pitchFamily="34" charset="0"/>
                <a:ea typeface="Source Sans Pro" charset="0"/>
                <a:cs typeface="Calibri" panose="020F0502020204030204" pitchFamily="34" charset="0"/>
              </a:rPr>
              <a:t>Balance Sheet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pic>
        <p:nvPicPr>
          <p:cNvPr id="11" name="Content Placeholder 10" descr="An illustration of two balance sheets. The illustration has two columns with a three-line heading each. Column one contains an income statement. The illustration displays a three-line heading that contains, the name of the company, Merchandising company; type of the statement, balance sheet, partial; the time duration, for the year ended December 31, 2020. The section heading reads, current asset. The cash is $100,000. The accounts receivable (net) is 210,000. The inventory, is 400,000 displayed in red font. The prepaid expenses is, 22,000. The total current assets, is the sum of all the amounts, which is $732,000. The second column has a balance sheet with three line heading which contains, the name of the company, Manufacturing company; type of statement, balance sheet; time duration, December 31, 2020. The section title reads, current assets. The cash with $180,000 displayed in the second of two numeric columns. The account receivable (net), has 210,000 displayed in second of two numeric columns. The entries under inventory displayed in red font are: finished goods of $80,000 in first of two numeric columns; work in process, is 25,200 in first of two numeric columns; raw materials, is 22,800 in the first of two numeric columns, and 128,000 in the second of two numeric columns. The prepaid expenses is 18,000 displayed in second of two numeric columns. The total current assets is $536,000 displayed in the second of two numeric columns.&#10;">
            <a:extLst>
              <a:ext uri="{FF2B5EF4-FFF2-40B4-BE49-F238E27FC236}">
                <a16:creationId xmlns:a16="http://schemas.microsoft.com/office/drawing/2014/main" id="{490048A8-FAE5-4A77-B170-B05093141F80}"/>
              </a:ext>
            </a:extLst>
          </p:cNvPr>
          <p:cNvPicPr>
            <a:picLocks noGrp="1" noChangeAspect="1"/>
          </p:cNvPicPr>
          <p:nvPr>
            <p:ph sz="quarter" idx="16"/>
          </p:nvPr>
        </p:nvPicPr>
        <p:blipFill>
          <a:blip r:embed="rId2"/>
          <a:stretch>
            <a:fillRect/>
          </a:stretch>
        </p:blipFill>
        <p:spPr>
          <a:xfrm>
            <a:off x="330200" y="1828800"/>
            <a:ext cx="8557498" cy="3828689"/>
          </a:xfrm>
          <a:prstGeom prst="rect">
            <a:avLst/>
          </a:prstGeom>
        </p:spPr>
      </p:pic>
      <p:sp>
        <p:nvSpPr>
          <p:cNvPr id="4" name="Slide Number Placeholder 3">
            <a:extLst>
              <a:ext uri="{FF2B5EF4-FFF2-40B4-BE49-F238E27FC236}">
                <a16:creationId xmlns:a16="http://schemas.microsoft.com/office/drawing/2014/main" id="{9DF7D4FA-0B00-4F70-B34B-3BF981945552}"/>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5" name="Footer Placeholder 4">
            <a:extLst>
              <a:ext uri="{FF2B5EF4-FFF2-40B4-BE49-F238E27FC236}">
                <a16:creationId xmlns:a16="http://schemas.microsoft.com/office/drawing/2014/main" id="{06E49F3B-4B4E-4DA0-9D9A-FE9B79BE537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732725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59CB-C896-4A3B-8AA8-0E7F31645ACA}"/>
              </a:ext>
            </a:extLst>
          </p:cNvPr>
          <p:cNvSpPr>
            <a:spLocks noGrp="1"/>
          </p:cNvSpPr>
          <p:nvPr>
            <p:ph type="title"/>
          </p:nvPr>
        </p:nvSpPr>
        <p:spPr>
          <a:xfrm>
            <a:off x="304800" y="762001"/>
            <a:ext cx="8534400" cy="721042"/>
          </a:xfrm>
        </p:spPr>
        <p:txBody>
          <a:bodyPr>
            <a:normAutofit fontScale="90000"/>
          </a:bodyPr>
          <a:lstStyle/>
          <a:p>
            <a:r>
              <a:rPr lang="en-US" b="1" dirty="0">
                <a:ea typeface="Source Sans Pro" charset="0"/>
              </a:rPr>
              <a:t>Do It! 3: </a:t>
            </a:r>
            <a:r>
              <a:rPr lang="en-US" b="1" dirty="0">
                <a:solidFill>
                  <a:srgbClr val="196E78"/>
                </a:solidFill>
                <a:ea typeface="Source Sans Pro" charset="0"/>
              </a:rPr>
              <a:t>Cost of Goods Manufactured </a:t>
            </a:r>
            <a:r>
              <a:rPr lang="en-US" sz="2700" dirty="0">
                <a:solidFill>
                  <a:srgbClr val="196E78"/>
                </a:solidFill>
                <a:ea typeface="Source Sans Pro" charset="0"/>
              </a:rPr>
              <a:t>(1 of 2)</a:t>
            </a:r>
            <a:endParaRPr lang="en-US" sz="2700" dirty="0"/>
          </a:p>
        </p:txBody>
      </p:sp>
      <p:sp>
        <p:nvSpPr>
          <p:cNvPr id="3" name="Content Placeholder 2">
            <a:extLst>
              <a:ext uri="{FF2B5EF4-FFF2-40B4-BE49-F238E27FC236}">
                <a16:creationId xmlns:a16="http://schemas.microsoft.com/office/drawing/2014/main" id="{EF96642E-C630-46F1-B6E3-3115A2B58A20}"/>
              </a:ext>
            </a:extLst>
          </p:cNvPr>
          <p:cNvSpPr>
            <a:spLocks noGrp="1"/>
          </p:cNvSpPr>
          <p:nvPr>
            <p:ph sz="quarter" idx="16"/>
          </p:nvPr>
        </p:nvSpPr>
        <p:spPr>
          <a:xfrm>
            <a:off x="304800" y="1828800"/>
            <a:ext cx="7772400" cy="427383"/>
          </a:xfrm>
        </p:spPr>
        <p:txBody>
          <a:bodyPr/>
          <a:lstStyle/>
          <a:p>
            <a:r>
              <a:rPr lang="en-US" sz="2400" dirty="0"/>
              <a:t>The following information is available for Keystone Company.</a:t>
            </a:r>
          </a:p>
        </p:txBody>
      </p:sp>
      <p:graphicFrame>
        <p:nvGraphicFramePr>
          <p:cNvPr id="10" name="Content Placeholder 9" descr="Table is accessible to screenreaders">
            <a:extLst>
              <a:ext uri="{FF2B5EF4-FFF2-40B4-BE49-F238E27FC236}">
                <a16:creationId xmlns:a16="http://schemas.microsoft.com/office/drawing/2014/main" id="{5DD0009C-9A86-493E-9F01-0AD1F339A3AE}"/>
              </a:ext>
            </a:extLst>
          </p:cNvPr>
          <p:cNvGraphicFramePr>
            <a:graphicFrameLocks noGrp="1"/>
          </p:cNvGraphicFramePr>
          <p:nvPr>
            <p:ph sz="quarter" idx="17"/>
            <p:extLst>
              <p:ext uri="{D42A27DB-BD31-4B8C-83A1-F6EECF244321}">
                <p14:modId xmlns:p14="http://schemas.microsoft.com/office/powerpoint/2010/main" val="233836728"/>
              </p:ext>
            </p:extLst>
          </p:nvPr>
        </p:nvGraphicFramePr>
        <p:xfrm>
          <a:off x="685800" y="2362200"/>
          <a:ext cx="8153400" cy="256032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329042192"/>
                    </a:ext>
                  </a:extLst>
                </a:gridCol>
                <a:gridCol w="1295400">
                  <a:extLst>
                    <a:ext uri="{9D8B030D-6E8A-4147-A177-3AD203B41FA5}">
                      <a16:colId xmlns:a16="http://schemas.microsoft.com/office/drawing/2014/main" val="3891541247"/>
                    </a:ext>
                  </a:extLst>
                </a:gridCol>
                <a:gridCol w="1219200">
                  <a:extLst>
                    <a:ext uri="{9D8B030D-6E8A-4147-A177-3AD203B41FA5}">
                      <a16:colId xmlns:a16="http://schemas.microsoft.com/office/drawing/2014/main" val="224320699"/>
                    </a:ext>
                  </a:extLst>
                </a:gridCol>
                <a:gridCol w="1371600">
                  <a:extLst>
                    <a:ext uri="{9D8B030D-6E8A-4147-A177-3AD203B41FA5}">
                      <a16:colId xmlns:a16="http://schemas.microsoft.com/office/drawing/2014/main" val="124849518"/>
                    </a:ext>
                  </a:extLst>
                </a:gridCol>
              </a:tblGrid>
              <a:tr h="0">
                <a:tc>
                  <a:txBody>
                    <a:bodyPr/>
                    <a:lstStyle/>
                    <a:p>
                      <a:endParaRPr lang="en-US" sz="22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22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0" lang="en-US" sz="2200" b="1" i="0" u="none" strike="noStrike" kern="1200" cap="none" spc="0" normalizeH="0" baseline="0" noProof="0" dirty="0">
                          <a:ln>
                            <a:noFill/>
                          </a:ln>
                          <a:solidFill>
                            <a:srgbClr val="000000"/>
                          </a:solidFill>
                          <a:effectLst/>
                          <a:uLnTx/>
                          <a:uFillTx/>
                          <a:latin typeface="+mn-lt"/>
                          <a:ea typeface="+mn-ea"/>
                          <a:cs typeface="+mn-cs"/>
                        </a:rPr>
                        <a:t>March 1 </a:t>
                      </a:r>
                      <a:endParaRPr lang="en-US" sz="22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0000"/>
                          </a:solidFill>
                          <a:effectLst/>
                          <a:uLnTx/>
                          <a:uFillTx/>
                          <a:latin typeface="+mn-lt"/>
                          <a:ea typeface="+mn-ea"/>
                          <a:cs typeface="+mn-cs"/>
                        </a:rPr>
                        <a:t>March 31 </a:t>
                      </a:r>
                      <a:endParaRPr lang="en-US" sz="22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124650874"/>
                  </a:ext>
                </a:extLst>
              </a:tr>
              <a:tr h="370840">
                <a:tc>
                  <a:txBody>
                    <a:bodyPr/>
                    <a:lstStyle/>
                    <a:p>
                      <a:r>
                        <a:rPr lang="en-US" sz="2200" b="0" dirty="0">
                          <a:solidFill>
                            <a:schemeClr val="tx1"/>
                          </a:solidFill>
                          <a:latin typeface="+mn-lt"/>
                        </a:rPr>
                        <a:t>Raw materials inventory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dirty="0">
                          <a:latin typeface="+mn-lt"/>
                        </a:rPr>
                        <a:t>$12,000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dirty="0">
                          <a:latin typeface="+mn-lt"/>
                        </a:rPr>
                        <a:t>$10,000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84852143"/>
                  </a:ext>
                </a:extLst>
              </a:tr>
              <a:tr h="370840">
                <a:tc>
                  <a:txBody>
                    <a:bodyPr/>
                    <a:lstStyle/>
                    <a:p>
                      <a:r>
                        <a:rPr lang="en-US" sz="2200" dirty="0">
                          <a:latin typeface="+mn-lt"/>
                        </a:rPr>
                        <a:t>Work in process inventory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dirty="0">
                          <a:latin typeface="+mn-lt"/>
                        </a:rPr>
                        <a:t>2,500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dirty="0">
                          <a:latin typeface="+mn-lt"/>
                        </a:rPr>
                        <a:t>4,000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163430773"/>
                  </a:ext>
                </a:extLst>
              </a:tr>
              <a:tr h="370840">
                <a:tc>
                  <a:txBody>
                    <a:bodyPr/>
                    <a:lstStyle/>
                    <a:p>
                      <a:r>
                        <a:rPr lang="en-US" sz="2200" dirty="0">
                          <a:latin typeface="+mn-lt"/>
                        </a:rPr>
                        <a:t>Materials purchased in March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dirty="0">
                          <a:latin typeface="+mn-lt"/>
                        </a:rPr>
                        <a:t>$ 90,000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45575679"/>
                  </a:ext>
                </a:extLst>
              </a:tr>
              <a:tr h="370840">
                <a:tc>
                  <a:txBody>
                    <a:bodyPr/>
                    <a:lstStyle/>
                    <a:p>
                      <a:r>
                        <a:rPr lang="en-US" sz="2200" dirty="0">
                          <a:latin typeface="+mn-lt"/>
                        </a:rPr>
                        <a:t>Direct labor in March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dirty="0">
                          <a:latin typeface="+mn-lt"/>
                        </a:rPr>
                        <a:t>75,000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626662441"/>
                  </a:ext>
                </a:extLst>
              </a:tr>
              <a:tr h="370840">
                <a:tc>
                  <a:txBody>
                    <a:bodyPr/>
                    <a:lstStyle/>
                    <a:p>
                      <a:r>
                        <a:rPr lang="en-US" sz="2200" dirty="0">
                          <a:latin typeface="+mn-lt"/>
                        </a:rPr>
                        <a:t>Manufacturing overhead in March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dirty="0">
                          <a:latin typeface="+mn-lt"/>
                        </a:rPr>
                        <a:t>220,000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94597755"/>
                  </a:ext>
                </a:extLst>
              </a:tr>
            </a:tbl>
          </a:graphicData>
        </a:graphic>
      </p:graphicFrame>
      <p:sp>
        <p:nvSpPr>
          <p:cNvPr id="5" name="Content Placeholder 4">
            <a:extLst>
              <a:ext uri="{FF2B5EF4-FFF2-40B4-BE49-F238E27FC236}">
                <a16:creationId xmlns:a16="http://schemas.microsoft.com/office/drawing/2014/main" id="{A39AF251-BA8E-432D-99D5-721CEA401494}"/>
              </a:ext>
            </a:extLst>
          </p:cNvPr>
          <p:cNvSpPr>
            <a:spLocks noGrp="1"/>
          </p:cNvSpPr>
          <p:nvPr>
            <p:ph sz="quarter" idx="18"/>
          </p:nvPr>
        </p:nvSpPr>
        <p:spPr>
          <a:xfrm>
            <a:off x="313267" y="5353878"/>
            <a:ext cx="8144933" cy="690193"/>
          </a:xfrm>
        </p:spPr>
        <p:txBody>
          <a:bodyPr/>
          <a:lstStyle/>
          <a:p>
            <a:r>
              <a:rPr lang="en-US" sz="2400" dirty="0"/>
              <a:t>Prepare the cost of goods manufactured schedule for the month of March 2020.</a:t>
            </a:r>
          </a:p>
        </p:txBody>
      </p:sp>
      <p:sp>
        <p:nvSpPr>
          <p:cNvPr id="6" name="Slide Number Placeholder 5">
            <a:extLst>
              <a:ext uri="{FF2B5EF4-FFF2-40B4-BE49-F238E27FC236}">
                <a16:creationId xmlns:a16="http://schemas.microsoft.com/office/drawing/2014/main" id="{6C161E6D-CEB5-4602-BA1D-70EDEE37537C}"/>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7" name="Footer Placeholder 6">
            <a:extLst>
              <a:ext uri="{FF2B5EF4-FFF2-40B4-BE49-F238E27FC236}">
                <a16:creationId xmlns:a16="http://schemas.microsoft.com/office/drawing/2014/main" id="{8AB90B4B-F223-44A4-ABDD-DDD38AC06AE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90045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5D527-68B3-4D63-A72D-3C6A6E18ABBF}"/>
              </a:ext>
            </a:extLst>
          </p:cNvPr>
          <p:cNvSpPr>
            <a:spLocks noGrp="1"/>
          </p:cNvSpPr>
          <p:nvPr>
            <p:ph type="title"/>
          </p:nvPr>
        </p:nvSpPr>
        <p:spPr>
          <a:xfrm>
            <a:off x="304800" y="762001"/>
            <a:ext cx="8534400" cy="685799"/>
          </a:xfrm>
        </p:spPr>
        <p:txBody>
          <a:bodyPr>
            <a:normAutofit fontScale="90000"/>
          </a:bodyPr>
          <a:lstStyle/>
          <a:p>
            <a:r>
              <a:rPr lang="en-US" b="1" dirty="0">
                <a:ea typeface="Source Sans Pro" charset="0"/>
              </a:rPr>
              <a:t>Do It! 3: </a:t>
            </a:r>
            <a:r>
              <a:rPr lang="en-US" b="1" dirty="0">
                <a:solidFill>
                  <a:srgbClr val="196E78"/>
                </a:solidFill>
                <a:ea typeface="Source Sans Pro" charset="0"/>
              </a:rPr>
              <a:t>Cost of Goods Manufactured </a:t>
            </a:r>
            <a:r>
              <a:rPr lang="en-US" sz="2700" dirty="0">
                <a:solidFill>
                  <a:srgbClr val="196E78"/>
                </a:solidFill>
                <a:ea typeface="Source Sans Pro" charset="0"/>
              </a:rPr>
              <a:t>(2 of 2)</a:t>
            </a:r>
            <a:endParaRPr lang="en-US" dirty="0"/>
          </a:p>
        </p:txBody>
      </p:sp>
      <p:pic>
        <p:nvPicPr>
          <p:cNvPr id="10" name="Content Placeholder 9" descr="An illustration of cost schedule. The statement displays a three line heading consisting of the name of the company, keystone company; type of statement, cost of goods manufactured schedule; for the year ended March 31, 2020. The schedule has two sections titled direct materials, and manufacturing overhead, highlighted in red. The schedule has a column for account names and three numeric columns. The first line of the statement displays, work in progress, March 1 with the $2,500 displayed in the third of three numeric columns, in red font. The entries under the section direct materials are as follows. The next line shows, raw materials inventory, March 1 with $12,000 displayed in the first of three numeric columns. The next line shows, raw materials purchases with 90,000 displayed in the first of three numeric columns. The next line reads, total raw materials available for use, with 102,000 displayed in the first of three numeric columns. After subtracting raw materials inventory, on March 31, of 10,000 displayed in the first of three numeric columns, the direct materials used is $90,000 displayed in the second of three numeric columns. The next column displays direct labor, with the 75,000 displayed in the second of three numeric columns. The entries under the section manufacturing overhead are as follows: Manufacturing overhead, 220,000 in the second numeric column. the next line reads, total manufacturing costs, with 387,000 displayed in the third of three numeric columns. The next line shows, total cost of work in process, with  389,500 displayed in the third of three numeric columns. After subtracting work in process, on March 31, of 4,000 the amount displayed in the third of three numeric columns, the cost of goods manufactured is $385,500 displayed in the third of three numeric columns double underline.">
            <a:extLst>
              <a:ext uri="{FF2B5EF4-FFF2-40B4-BE49-F238E27FC236}">
                <a16:creationId xmlns:a16="http://schemas.microsoft.com/office/drawing/2014/main" id="{F173B78B-481F-4E17-80C1-865C4913F127}"/>
              </a:ext>
            </a:extLst>
          </p:cNvPr>
          <p:cNvPicPr>
            <a:picLocks noGrp="1" noChangeAspect="1"/>
          </p:cNvPicPr>
          <p:nvPr>
            <p:ph sz="quarter" idx="16"/>
          </p:nvPr>
        </p:nvPicPr>
        <p:blipFill>
          <a:blip r:embed="rId2"/>
          <a:stretch>
            <a:fillRect/>
          </a:stretch>
        </p:blipFill>
        <p:spPr>
          <a:xfrm>
            <a:off x="1609271" y="1828800"/>
            <a:ext cx="5925457" cy="4317975"/>
          </a:xfrm>
          <a:prstGeom prst="rect">
            <a:avLst/>
          </a:prstGeom>
        </p:spPr>
      </p:pic>
      <p:sp>
        <p:nvSpPr>
          <p:cNvPr id="5" name="Slide Number Placeholder 4">
            <a:extLst>
              <a:ext uri="{FF2B5EF4-FFF2-40B4-BE49-F238E27FC236}">
                <a16:creationId xmlns:a16="http://schemas.microsoft.com/office/drawing/2014/main" id="{1324D774-44E5-47B0-8B5E-6C246158486A}"/>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6" name="Footer Placeholder 5">
            <a:extLst>
              <a:ext uri="{FF2B5EF4-FFF2-40B4-BE49-F238E27FC236}">
                <a16:creationId xmlns:a16="http://schemas.microsoft.com/office/drawing/2014/main" id="{97F97CB8-6367-45B4-A5D2-5F89B321C30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6306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ABF6-C51B-411E-B399-7E6D75512A19}"/>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Managerial Accounting Today</a:t>
            </a:r>
            <a:endParaRPr lang="en-US" dirty="0"/>
          </a:p>
        </p:txBody>
      </p:sp>
      <p:sp>
        <p:nvSpPr>
          <p:cNvPr id="3" name="Content Placeholder 2">
            <a:extLst>
              <a:ext uri="{FF2B5EF4-FFF2-40B4-BE49-F238E27FC236}">
                <a16:creationId xmlns:a16="http://schemas.microsoft.com/office/drawing/2014/main" id="{830815FF-3C56-4DF4-B9BB-9CD27B58AA9D}"/>
              </a:ext>
            </a:extLst>
          </p:cNvPr>
          <p:cNvSpPr>
            <a:spLocks noGrp="1"/>
          </p:cNvSpPr>
          <p:nvPr>
            <p:ph sz="quarter" idx="16"/>
          </p:nvPr>
        </p:nvSpPr>
        <p:spPr>
          <a:xfrm>
            <a:off x="304800" y="1828800"/>
            <a:ext cx="8534400" cy="3200400"/>
          </a:xfrm>
        </p:spPr>
        <p:txBody>
          <a:bodyPr/>
          <a:lstStyle/>
          <a:p>
            <a:pPr>
              <a:buClr>
                <a:srgbClr val="990000"/>
              </a:buClr>
            </a:pPr>
            <a:r>
              <a:rPr lang="en-US" b="1" dirty="0">
                <a:solidFill>
                  <a:srgbClr val="990000"/>
                </a:solidFill>
              </a:rPr>
              <a:t>Service Industries</a:t>
            </a:r>
            <a:endParaRPr lang="en-US" dirty="0">
              <a:solidFill>
                <a:srgbClr val="990000"/>
              </a:solidFill>
            </a:endParaRPr>
          </a:p>
          <a:p>
            <a:pPr marL="292608" indent="-292608">
              <a:buClr>
                <a:srgbClr val="990000"/>
              </a:buClr>
              <a:buFont typeface="Arial" panose="020B0604020202020204" pitchFamily="34" charset="0"/>
              <a:buChar char="•"/>
            </a:pPr>
            <a:r>
              <a:rPr lang="en-US" altLang="en-US" dirty="0"/>
              <a:t>Much of U.S. economy has shifted toward an </a:t>
            </a:r>
            <a:r>
              <a:rPr lang="en-US" altLang="en-US" b="1" dirty="0"/>
              <a:t>emphasis on services</a:t>
            </a:r>
          </a:p>
          <a:p>
            <a:pPr marL="292608" indent="-292608">
              <a:buClr>
                <a:srgbClr val="990000"/>
              </a:buClr>
              <a:buFont typeface="Arial" panose="020B0604020202020204" pitchFamily="34" charset="0"/>
              <a:buChar char="•"/>
            </a:pPr>
            <a:r>
              <a:rPr lang="en-US" altLang="en-US" b="1" dirty="0"/>
              <a:t>Over 50% </a:t>
            </a:r>
            <a:r>
              <a:rPr lang="en-US" altLang="en-US" dirty="0"/>
              <a:t>of U.S. workers are now employed by service companies</a:t>
            </a:r>
          </a:p>
          <a:p>
            <a:pPr marL="292608" indent="-292608">
              <a:buClr>
                <a:srgbClr val="990000"/>
              </a:buClr>
              <a:buFont typeface="Arial" panose="020B0604020202020204" pitchFamily="34" charset="0"/>
              <a:buChar char="•"/>
            </a:pPr>
            <a:r>
              <a:rPr lang="en-US" altLang="en-US" dirty="0"/>
              <a:t>Most techniques learned for manufacturing firms are applicable to service companies</a:t>
            </a:r>
          </a:p>
        </p:txBody>
      </p:sp>
      <p:sp>
        <p:nvSpPr>
          <p:cNvPr id="4" name="Slide Number Placeholder 3">
            <a:extLst>
              <a:ext uri="{FF2B5EF4-FFF2-40B4-BE49-F238E27FC236}">
                <a16:creationId xmlns:a16="http://schemas.microsoft.com/office/drawing/2014/main" id="{3A870B2A-C6DB-4F13-AE55-1557B5F5989F}"/>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5" name="Footer Placeholder 4">
            <a:extLst>
              <a:ext uri="{FF2B5EF4-FFF2-40B4-BE49-F238E27FC236}">
                <a16:creationId xmlns:a16="http://schemas.microsoft.com/office/drawing/2014/main" id="{840D30F2-47A4-4582-B8F9-11D176C8AF2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596470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765C-121C-48DB-A990-50C0ADDE34B6}"/>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Focus on the Value Chain </a:t>
            </a:r>
            <a:r>
              <a:rPr lang="en-US" sz="2400" dirty="0">
                <a:latin typeface="Calibri" panose="020F0502020204030204" pitchFamily="34" charset="0"/>
                <a:ea typeface="Source Sans Pro" charset="0"/>
                <a:cs typeface="Calibri" panose="020F0502020204030204" pitchFamily="34" charset="0"/>
              </a:rPr>
              <a:t>(1 of 4)</a:t>
            </a:r>
            <a:endParaRPr lang="en-US" sz="2400" dirty="0"/>
          </a:p>
        </p:txBody>
      </p:sp>
      <p:sp>
        <p:nvSpPr>
          <p:cNvPr id="3" name="Content Placeholder 2">
            <a:extLst>
              <a:ext uri="{FF2B5EF4-FFF2-40B4-BE49-F238E27FC236}">
                <a16:creationId xmlns:a16="http://schemas.microsoft.com/office/drawing/2014/main" id="{08C2C82F-CE40-4E03-A3BD-7238BDE98B1A}"/>
              </a:ext>
            </a:extLst>
          </p:cNvPr>
          <p:cNvSpPr>
            <a:spLocks noGrp="1"/>
          </p:cNvSpPr>
          <p:nvPr>
            <p:ph sz="quarter" idx="16"/>
          </p:nvPr>
        </p:nvSpPr>
        <p:spPr>
          <a:xfrm>
            <a:off x="304800" y="1828800"/>
            <a:ext cx="8534400" cy="1447800"/>
          </a:xfrm>
        </p:spPr>
        <p:txBody>
          <a:bodyPr/>
          <a:lstStyle/>
          <a:p>
            <a:pPr>
              <a:buClr>
                <a:srgbClr val="990000"/>
              </a:buClr>
            </a:pPr>
            <a:r>
              <a:rPr lang="en-US" altLang="en-US" dirty="0"/>
              <a:t>Refers to all business processes associated with providing a product or service</a:t>
            </a:r>
          </a:p>
          <a:p>
            <a:pPr>
              <a:buClr>
                <a:srgbClr val="990000"/>
              </a:buClr>
            </a:pPr>
            <a:r>
              <a:rPr lang="en-US" altLang="en-US" dirty="0"/>
              <a:t>For a manufacturing firm these include the following:</a:t>
            </a:r>
            <a:endParaRPr lang="en-US" dirty="0"/>
          </a:p>
        </p:txBody>
      </p:sp>
      <p:pic>
        <p:nvPicPr>
          <p:cNvPr id="7" name="Content Placeholder 6" descr="An illustration of value chain for manufacturers with six images horizontally. Image 1, a person works in an office desk, indicates, research and development and product design. It leads to a truck which indicates acquisition of raw materials with an arrow to the right. The acquisition leads to production with an arrow is indicated with a person stands beside a table and works. The fourth step is sales and marketing which is displayed by three people attending a presentation by a man which leads to the next level of delivery which is shown by a pickup truck. It leads to the final step, customer relations and subsequent services, depicted by an image of an unlimited warranty. ">
            <a:extLst>
              <a:ext uri="{FF2B5EF4-FFF2-40B4-BE49-F238E27FC236}">
                <a16:creationId xmlns:a16="http://schemas.microsoft.com/office/drawing/2014/main" id="{D300D2EF-B454-44A9-B5C7-CF52EE076397}"/>
              </a:ext>
            </a:extLst>
          </p:cNvPr>
          <p:cNvPicPr>
            <a:picLocks noGrp="1" noChangeAspect="1"/>
          </p:cNvPicPr>
          <p:nvPr>
            <p:ph sz="quarter" idx="17"/>
          </p:nvPr>
        </p:nvPicPr>
        <p:blipFill>
          <a:blip r:embed="rId2"/>
          <a:stretch>
            <a:fillRect/>
          </a:stretch>
        </p:blipFill>
        <p:spPr>
          <a:xfrm>
            <a:off x="522616" y="3698087"/>
            <a:ext cx="8098768" cy="2169313"/>
          </a:xfrm>
          <a:prstGeom prst="rect">
            <a:avLst/>
          </a:prstGeom>
          <a:ln>
            <a:solidFill>
              <a:schemeClr val="tx1"/>
            </a:solidFill>
          </a:ln>
        </p:spPr>
      </p:pic>
      <p:sp>
        <p:nvSpPr>
          <p:cNvPr id="5" name="Slide Number Placeholder 4">
            <a:extLst>
              <a:ext uri="{FF2B5EF4-FFF2-40B4-BE49-F238E27FC236}">
                <a16:creationId xmlns:a16="http://schemas.microsoft.com/office/drawing/2014/main" id="{BCADF4BD-DCF3-4F7D-92DC-0EA2A622ACE3}"/>
              </a:ext>
            </a:extLst>
          </p:cNvPr>
          <p:cNvSpPr>
            <a:spLocks noGrp="1"/>
          </p:cNvSpPr>
          <p:nvPr>
            <p:ph type="sldNum" sz="quarter" idx="10"/>
          </p:nvPr>
        </p:nvSpPr>
        <p:spPr/>
        <p:txBody>
          <a:bodyPr/>
          <a:lstStyle/>
          <a:p>
            <a:fld id="{67B19427-F580-D146-B60E-4CADEE75497F}" type="slidenum">
              <a:rPr lang="en-US" smtClean="0"/>
              <a:pPr/>
              <a:t>34</a:t>
            </a:fld>
            <a:endParaRPr lang="en-US" dirty="0"/>
          </a:p>
        </p:txBody>
      </p:sp>
      <p:sp>
        <p:nvSpPr>
          <p:cNvPr id="6" name="Footer Placeholder 5">
            <a:extLst>
              <a:ext uri="{FF2B5EF4-FFF2-40B4-BE49-F238E27FC236}">
                <a16:creationId xmlns:a16="http://schemas.microsoft.com/office/drawing/2014/main" id="{8551C0FC-BA0D-468E-834D-5C008CE8A52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752489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CE74-DB0A-451E-A571-D98C2491829F}"/>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Focus on the Value Chain </a:t>
            </a:r>
            <a:r>
              <a:rPr lang="en-US" sz="2400" dirty="0">
                <a:latin typeface="Calibri" panose="020F0502020204030204" pitchFamily="34" charset="0"/>
                <a:ea typeface="Source Sans Pro" charset="0"/>
                <a:cs typeface="Calibri" panose="020F0502020204030204" pitchFamily="34" charset="0"/>
              </a:rPr>
              <a:t>(2 of 4)</a:t>
            </a:r>
            <a:endParaRPr lang="en-US" dirty="0"/>
          </a:p>
        </p:txBody>
      </p:sp>
      <p:sp>
        <p:nvSpPr>
          <p:cNvPr id="3" name="Content Placeholder 2">
            <a:extLst>
              <a:ext uri="{FF2B5EF4-FFF2-40B4-BE49-F238E27FC236}">
                <a16:creationId xmlns:a16="http://schemas.microsoft.com/office/drawing/2014/main" id="{D532DBBD-F30C-4B1C-861E-526EC2C83435}"/>
              </a:ext>
            </a:extLst>
          </p:cNvPr>
          <p:cNvSpPr>
            <a:spLocks noGrp="1"/>
          </p:cNvSpPr>
          <p:nvPr>
            <p:ph sz="quarter" idx="16"/>
          </p:nvPr>
        </p:nvSpPr>
        <p:spPr>
          <a:xfrm>
            <a:off x="304800" y="1828799"/>
            <a:ext cx="8534400" cy="1341784"/>
          </a:xfrm>
        </p:spPr>
        <p:txBody>
          <a:bodyPr/>
          <a:lstStyle/>
          <a:p>
            <a:pPr>
              <a:buClr>
                <a:srgbClr val="990000"/>
              </a:buClr>
            </a:pPr>
            <a:r>
              <a:rPr lang="en-US" altLang="en-US" b="1" dirty="0">
                <a:solidFill>
                  <a:schemeClr val="accent4"/>
                </a:solidFill>
              </a:rPr>
              <a:t>Just-In-Time (J</a:t>
            </a:r>
            <a:r>
              <a:rPr lang="en-US" altLang="en-US" sz="100" b="1" dirty="0">
                <a:solidFill>
                  <a:schemeClr val="accent4"/>
                </a:solidFill>
              </a:rPr>
              <a:t> </a:t>
            </a:r>
            <a:r>
              <a:rPr lang="en-US" altLang="en-US" b="1" dirty="0">
                <a:solidFill>
                  <a:schemeClr val="accent4"/>
                </a:solidFill>
              </a:rPr>
              <a:t>I</a:t>
            </a:r>
            <a:r>
              <a:rPr lang="en-US" altLang="en-US" sz="100" b="1" dirty="0">
                <a:solidFill>
                  <a:schemeClr val="accent4"/>
                </a:solidFill>
              </a:rPr>
              <a:t> </a:t>
            </a:r>
            <a:r>
              <a:rPr lang="en-US" altLang="en-US" b="1" dirty="0">
                <a:solidFill>
                  <a:schemeClr val="accent4"/>
                </a:solidFill>
              </a:rPr>
              <a:t>T) Inventory Method</a:t>
            </a:r>
            <a:endParaRPr lang="en-US" b="1" dirty="0">
              <a:solidFill>
                <a:schemeClr val="accent4"/>
              </a:solidFill>
            </a:endParaRPr>
          </a:p>
          <a:p>
            <a:pPr marL="292608" indent="-292608">
              <a:buClr>
                <a:srgbClr val="990000"/>
              </a:buClr>
              <a:buFont typeface="Arial" panose="020B0604020202020204" pitchFamily="34" charset="0"/>
              <a:buChar char="•"/>
            </a:pPr>
            <a:r>
              <a:rPr lang="en-US" altLang="en-US" dirty="0"/>
              <a:t>System in which goods are manufactured or purchased just in time for sale</a:t>
            </a:r>
          </a:p>
        </p:txBody>
      </p:sp>
      <p:sp>
        <p:nvSpPr>
          <p:cNvPr id="6" name="Content Placeholder 5"/>
          <p:cNvSpPr>
            <a:spLocks noGrp="1"/>
          </p:cNvSpPr>
          <p:nvPr>
            <p:ph sz="quarter" idx="17"/>
          </p:nvPr>
        </p:nvSpPr>
        <p:spPr>
          <a:xfrm>
            <a:off x="304800" y="3352800"/>
            <a:ext cx="8534400" cy="1318489"/>
          </a:xfrm>
        </p:spPr>
        <p:txBody>
          <a:bodyPr/>
          <a:lstStyle/>
          <a:p>
            <a:pPr>
              <a:buClr>
                <a:srgbClr val="990000"/>
              </a:buClr>
            </a:pPr>
            <a:r>
              <a:rPr lang="en-US" altLang="en-US" b="1" dirty="0">
                <a:solidFill>
                  <a:schemeClr val="accent4"/>
                </a:solidFill>
              </a:rPr>
              <a:t>Total Quality Management (T</a:t>
            </a:r>
            <a:r>
              <a:rPr lang="en-US" altLang="en-US" sz="100" b="1" dirty="0">
                <a:solidFill>
                  <a:schemeClr val="accent4"/>
                </a:solidFill>
              </a:rPr>
              <a:t> </a:t>
            </a:r>
            <a:r>
              <a:rPr lang="en-US" altLang="en-US" b="1" dirty="0">
                <a:solidFill>
                  <a:schemeClr val="accent4"/>
                </a:solidFill>
              </a:rPr>
              <a:t>Q</a:t>
            </a:r>
            <a:r>
              <a:rPr lang="en-US" altLang="en-US" sz="100" b="1" dirty="0">
                <a:solidFill>
                  <a:schemeClr val="accent4"/>
                </a:solidFill>
              </a:rPr>
              <a:t> </a:t>
            </a:r>
            <a:r>
              <a:rPr lang="en-US" altLang="en-US" b="1" dirty="0">
                <a:solidFill>
                  <a:schemeClr val="accent4"/>
                </a:solidFill>
              </a:rPr>
              <a:t>M) </a:t>
            </a:r>
          </a:p>
          <a:p>
            <a:pPr marL="292608" indent="-292608">
              <a:buClr>
                <a:srgbClr val="990000"/>
              </a:buClr>
              <a:buFont typeface="Arial" panose="020B0604020202020204" pitchFamily="34" charset="0"/>
              <a:buChar char="•"/>
            </a:pPr>
            <a:r>
              <a:rPr lang="en-US" altLang="en-US" dirty="0"/>
              <a:t>Reduce defects in finished products, with goal of zero defects</a:t>
            </a:r>
            <a:endParaRPr lang="en-US" dirty="0"/>
          </a:p>
        </p:txBody>
      </p:sp>
      <p:sp>
        <p:nvSpPr>
          <p:cNvPr id="4" name="Slide Number Placeholder 3">
            <a:extLst>
              <a:ext uri="{FF2B5EF4-FFF2-40B4-BE49-F238E27FC236}">
                <a16:creationId xmlns:a16="http://schemas.microsoft.com/office/drawing/2014/main" id="{CE8443CE-0BCF-46EC-BF76-CC0A765A8337}"/>
              </a:ext>
            </a:extLst>
          </p:cNvPr>
          <p:cNvSpPr>
            <a:spLocks noGrp="1"/>
          </p:cNvSpPr>
          <p:nvPr>
            <p:ph type="sldNum" sz="quarter" idx="10"/>
          </p:nvPr>
        </p:nvSpPr>
        <p:spPr/>
        <p:txBody>
          <a:bodyPr/>
          <a:lstStyle/>
          <a:p>
            <a:fld id="{67B19427-F580-D146-B60E-4CADEE75497F}" type="slidenum">
              <a:rPr lang="en-US" smtClean="0"/>
              <a:pPr/>
              <a:t>35</a:t>
            </a:fld>
            <a:endParaRPr lang="en-US" dirty="0"/>
          </a:p>
        </p:txBody>
      </p:sp>
      <p:sp>
        <p:nvSpPr>
          <p:cNvPr id="5" name="Footer Placeholder 4">
            <a:extLst>
              <a:ext uri="{FF2B5EF4-FFF2-40B4-BE49-F238E27FC236}">
                <a16:creationId xmlns:a16="http://schemas.microsoft.com/office/drawing/2014/main" id="{3FC3AC7A-65EA-47F5-8364-0439A465263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20781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CE74-DB0A-451E-A571-D98C2491829F}"/>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Focus on the Value Chain </a:t>
            </a:r>
            <a:r>
              <a:rPr lang="en-US" sz="2400" dirty="0">
                <a:latin typeface="Calibri" panose="020F0502020204030204" pitchFamily="34" charset="0"/>
                <a:ea typeface="Source Sans Pro" charset="0"/>
                <a:cs typeface="Calibri" panose="020F0502020204030204" pitchFamily="34" charset="0"/>
              </a:rPr>
              <a:t>(3 of 4)</a:t>
            </a:r>
            <a:endParaRPr lang="en-US" dirty="0"/>
          </a:p>
        </p:txBody>
      </p:sp>
      <p:sp>
        <p:nvSpPr>
          <p:cNvPr id="3" name="Content Placeholder 2">
            <a:extLst>
              <a:ext uri="{FF2B5EF4-FFF2-40B4-BE49-F238E27FC236}">
                <a16:creationId xmlns:a16="http://schemas.microsoft.com/office/drawing/2014/main" id="{D532DBBD-F30C-4B1C-861E-526EC2C83435}"/>
              </a:ext>
            </a:extLst>
          </p:cNvPr>
          <p:cNvSpPr>
            <a:spLocks noGrp="1"/>
          </p:cNvSpPr>
          <p:nvPr>
            <p:ph sz="quarter" idx="16"/>
          </p:nvPr>
        </p:nvSpPr>
        <p:spPr>
          <a:xfrm>
            <a:off x="304800" y="1828800"/>
            <a:ext cx="8153400" cy="2236304"/>
          </a:xfrm>
        </p:spPr>
        <p:txBody>
          <a:bodyPr/>
          <a:lstStyle/>
          <a:p>
            <a:pPr>
              <a:buClr>
                <a:srgbClr val="990000"/>
              </a:buClr>
            </a:pPr>
            <a:r>
              <a:rPr lang="en-US" altLang="en-US" b="1" dirty="0">
                <a:solidFill>
                  <a:schemeClr val="accent4"/>
                </a:solidFill>
              </a:rPr>
              <a:t>Theory of Constraints</a:t>
            </a:r>
            <a:endParaRPr lang="en-US" b="1" dirty="0">
              <a:solidFill>
                <a:schemeClr val="accent4"/>
              </a:solidFill>
            </a:endParaRPr>
          </a:p>
          <a:p>
            <a:pPr marL="292608" indent="-292608">
              <a:buClr>
                <a:srgbClr val="990000"/>
              </a:buClr>
              <a:buFont typeface="Arial" panose="020B0604020202020204" pitchFamily="34" charset="0"/>
              <a:buChar char="•"/>
            </a:pPr>
            <a:r>
              <a:rPr lang="en-US" altLang="en-US" dirty="0"/>
              <a:t>Constraints (“bottlenecks”) limit company’s potential profitability</a:t>
            </a:r>
          </a:p>
          <a:p>
            <a:pPr marL="292608" indent="-292608">
              <a:buClr>
                <a:srgbClr val="990000"/>
              </a:buClr>
              <a:buFont typeface="Arial" panose="020B0604020202020204" pitchFamily="34" charset="0"/>
              <a:buChar char="•"/>
            </a:pPr>
            <a:r>
              <a:rPr lang="en-US" altLang="en-US" dirty="0"/>
              <a:t>A specific approach to identify and manage these constraints in order to achieve company goals</a:t>
            </a:r>
            <a:endParaRPr lang="en-US" altLang="en-US" b="1" dirty="0">
              <a:solidFill>
                <a:srgbClr val="0000CC"/>
              </a:solidFill>
            </a:endParaRPr>
          </a:p>
        </p:txBody>
      </p:sp>
      <p:sp>
        <p:nvSpPr>
          <p:cNvPr id="6" name="Content Placeholder 5"/>
          <p:cNvSpPr>
            <a:spLocks noGrp="1"/>
          </p:cNvSpPr>
          <p:nvPr>
            <p:ph sz="quarter" idx="17"/>
          </p:nvPr>
        </p:nvSpPr>
        <p:spPr>
          <a:xfrm>
            <a:off x="304800" y="4227545"/>
            <a:ext cx="8534400" cy="1318489"/>
          </a:xfrm>
        </p:spPr>
        <p:txBody>
          <a:bodyPr/>
          <a:lstStyle/>
          <a:p>
            <a:pPr>
              <a:buClr>
                <a:srgbClr val="990000"/>
              </a:buClr>
            </a:pPr>
            <a:r>
              <a:rPr lang="en-US" altLang="en-US" b="1" dirty="0">
                <a:solidFill>
                  <a:schemeClr val="accent4"/>
                </a:solidFill>
              </a:rPr>
              <a:t>Enterprise Resource Planning (E</a:t>
            </a:r>
            <a:r>
              <a:rPr lang="en-US" altLang="en-US" sz="100" b="1" dirty="0">
                <a:solidFill>
                  <a:schemeClr val="accent4"/>
                </a:solidFill>
              </a:rPr>
              <a:t> </a:t>
            </a:r>
            <a:r>
              <a:rPr lang="en-US" altLang="en-US" b="1" dirty="0">
                <a:solidFill>
                  <a:schemeClr val="accent4"/>
                </a:solidFill>
              </a:rPr>
              <a:t>R</a:t>
            </a:r>
            <a:r>
              <a:rPr lang="en-US" altLang="en-US" sz="100" b="1" dirty="0">
                <a:solidFill>
                  <a:schemeClr val="accent4"/>
                </a:solidFill>
              </a:rPr>
              <a:t> </a:t>
            </a:r>
            <a:r>
              <a:rPr lang="en-US" altLang="en-US" b="1" dirty="0">
                <a:solidFill>
                  <a:schemeClr val="accent4"/>
                </a:solidFill>
              </a:rPr>
              <a:t>P) </a:t>
            </a:r>
          </a:p>
          <a:p>
            <a:pPr marL="292608" indent="-292608">
              <a:buClr>
                <a:srgbClr val="990000"/>
              </a:buClr>
              <a:buFont typeface="Arial" panose="020B0604020202020204" pitchFamily="34" charset="0"/>
              <a:buChar char="•"/>
            </a:pPr>
            <a:r>
              <a:rPr lang="en-US" altLang="en-US" dirty="0"/>
              <a:t>Software programs designed to manage all major business processes</a:t>
            </a:r>
            <a:endParaRPr lang="en-US" dirty="0"/>
          </a:p>
        </p:txBody>
      </p:sp>
      <p:sp>
        <p:nvSpPr>
          <p:cNvPr id="4" name="Slide Number Placeholder 3">
            <a:extLst>
              <a:ext uri="{FF2B5EF4-FFF2-40B4-BE49-F238E27FC236}">
                <a16:creationId xmlns:a16="http://schemas.microsoft.com/office/drawing/2014/main" id="{CE8443CE-0BCF-46EC-BF76-CC0A765A8337}"/>
              </a:ext>
            </a:extLst>
          </p:cNvPr>
          <p:cNvSpPr>
            <a:spLocks noGrp="1"/>
          </p:cNvSpPr>
          <p:nvPr>
            <p:ph type="sldNum" sz="quarter" idx="10"/>
          </p:nvPr>
        </p:nvSpPr>
        <p:spPr/>
        <p:txBody>
          <a:bodyPr/>
          <a:lstStyle/>
          <a:p>
            <a:fld id="{67B19427-F580-D146-B60E-4CADEE75497F}" type="slidenum">
              <a:rPr lang="en-US" smtClean="0"/>
              <a:pPr/>
              <a:t>36</a:t>
            </a:fld>
            <a:endParaRPr lang="en-US" dirty="0"/>
          </a:p>
        </p:txBody>
      </p:sp>
      <p:sp>
        <p:nvSpPr>
          <p:cNvPr id="5" name="Footer Placeholder 4">
            <a:extLst>
              <a:ext uri="{FF2B5EF4-FFF2-40B4-BE49-F238E27FC236}">
                <a16:creationId xmlns:a16="http://schemas.microsoft.com/office/drawing/2014/main" id="{3FC3AC7A-65EA-47F5-8364-0439A465263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58054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CE74-DB0A-451E-A571-D98C2491829F}"/>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Focus on the Value Chain </a:t>
            </a:r>
            <a:r>
              <a:rPr lang="en-US" sz="2400" dirty="0">
                <a:latin typeface="Calibri" panose="020F0502020204030204" pitchFamily="34" charset="0"/>
                <a:ea typeface="Source Sans Pro" charset="0"/>
                <a:cs typeface="Calibri" panose="020F0502020204030204" pitchFamily="34" charset="0"/>
              </a:rPr>
              <a:t>(4 of 4)</a:t>
            </a:r>
            <a:endParaRPr lang="en-US" dirty="0"/>
          </a:p>
        </p:txBody>
      </p:sp>
      <p:sp>
        <p:nvSpPr>
          <p:cNvPr id="3" name="Content Placeholder 2">
            <a:extLst>
              <a:ext uri="{FF2B5EF4-FFF2-40B4-BE49-F238E27FC236}">
                <a16:creationId xmlns:a16="http://schemas.microsoft.com/office/drawing/2014/main" id="{D532DBBD-F30C-4B1C-861E-526EC2C83435}"/>
              </a:ext>
            </a:extLst>
          </p:cNvPr>
          <p:cNvSpPr>
            <a:spLocks noGrp="1"/>
          </p:cNvSpPr>
          <p:nvPr>
            <p:ph sz="quarter" idx="16"/>
          </p:nvPr>
        </p:nvSpPr>
        <p:spPr>
          <a:xfrm>
            <a:off x="304800" y="1828800"/>
            <a:ext cx="8534400" cy="2057400"/>
          </a:xfrm>
        </p:spPr>
        <p:txBody>
          <a:bodyPr/>
          <a:lstStyle/>
          <a:p>
            <a:pPr>
              <a:buClr>
                <a:srgbClr val="990000"/>
              </a:buClr>
            </a:pPr>
            <a:r>
              <a:rPr lang="en-US" altLang="en-US" b="1" dirty="0">
                <a:solidFill>
                  <a:schemeClr val="accent4"/>
                </a:solidFill>
              </a:rPr>
              <a:t>Activity-Based Costing (A</a:t>
            </a:r>
            <a:r>
              <a:rPr lang="en-US" altLang="en-US" sz="100" b="1" dirty="0">
                <a:solidFill>
                  <a:schemeClr val="accent4"/>
                </a:solidFill>
              </a:rPr>
              <a:t> </a:t>
            </a:r>
            <a:r>
              <a:rPr lang="en-US" altLang="en-US" b="1" dirty="0">
                <a:solidFill>
                  <a:schemeClr val="accent4"/>
                </a:solidFill>
              </a:rPr>
              <a:t>B</a:t>
            </a:r>
            <a:r>
              <a:rPr lang="en-US" altLang="en-US" sz="100" b="1" dirty="0">
                <a:solidFill>
                  <a:schemeClr val="accent4"/>
                </a:solidFill>
              </a:rPr>
              <a:t> </a:t>
            </a:r>
            <a:r>
              <a:rPr lang="en-US" altLang="en-US" b="1" dirty="0">
                <a:solidFill>
                  <a:schemeClr val="accent4"/>
                </a:solidFill>
              </a:rPr>
              <a:t>C)</a:t>
            </a:r>
            <a:endParaRPr lang="en-US" b="1" dirty="0">
              <a:solidFill>
                <a:schemeClr val="accent4"/>
              </a:solidFill>
            </a:endParaRPr>
          </a:p>
          <a:p>
            <a:pPr marL="292608" indent="-292608">
              <a:buClr>
                <a:srgbClr val="990000"/>
              </a:buClr>
              <a:buFont typeface="Arial" panose="020B0604020202020204" pitchFamily="34" charset="0"/>
              <a:buChar char="•"/>
            </a:pPr>
            <a:r>
              <a:rPr lang="en-US" altLang="en-US" dirty="0"/>
              <a:t>Allocates overhead based on use of activities</a:t>
            </a:r>
          </a:p>
          <a:p>
            <a:pPr marL="292608" indent="-292608">
              <a:buClr>
                <a:srgbClr val="990000"/>
              </a:buClr>
              <a:buFont typeface="Arial" panose="020B0604020202020204" pitchFamily="34" charset="0"/>
              <a:buChar char="•"/>
            </a:pPr>
            <a:r>
              <a:rPr lang="en-US" altLang="en-US" dirty="0"/>
              <a:t>Results in more accurate product costing and </a:t>
            </a:r>
            <a:r>
              <a:rPr lang="en-IN" dirty="0"/>
              <a:t>contribute to increased efficiency</a:t>
            </a:r>
            <a:r>
              <a:rPr lang="en-US" altLang="en-US" dirty="0"/>
              <a:t> in the value chain</a:t>
            </a:r>
          </a:p>
        </p:txBody>
      </p:sp>
      <p:sp>
        <p:nvSpPr>
          <p:cNvPr id="4" name="Slide Number Placeholder 3">
            <a:extLst>
              <a:ext uri="{FF2B5EF4-FFF2-40B4-BE49-F238E27FC236}">
                <a16:creationId xmlns:a16="http://schemas.microsoft.com/office/drawing/2014/main" id="{CE8443CE-0BCF-46EC-BF76-CC0A765A8337}"/>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5" name="Footer Placeholder 4">
            <a:extLst>
              <a:ext uri="{FF2B5EF4-FFF2-40B4-BE49-F238E27FC236}">
                <a16:creationId xmlns:a16="http://schemas.microsoft.com/office/drawing/2014/main" id="{3FC3AC7A-65EA-47F5-8364-0439A465263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31020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CE74-DB0A-451E-A571-D98C2491829F}"/>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Balanced Scorecard</a:t>
            </a:r>
            <a:endParaRPr lang="en-US" dirty="0"/>
          </a:p>
        </p:txBody>
      </p:sp>
      <p:sp>
        <p:nvSpPr>
          <p:cNvPr id="3" name="Content Placeholder 2">
            <a:extLst>
              <a:ext uri="{FF2B5EF4-FFF2-40B4-BE49-F238E27FC236}">
                <a16:creationId xmlns:a16="http://schemas.microsoft.com/office/drawing/2014/main" id="{D532DBBD-F30C-4B1C-861E-526EC2C83435}"/>
              </a:ext>
            </a:extLst>
          </p:cNvPr>
          <p:cNvSpPr>
            <a:spLocks noGrp="1"/>
          </p:cNvSpPr>
          <p:nvPr>
            <p:ph sz="quarter" idx="16"/>
          </p:nvPr>
        </p:nvSpPr>
        <p:spPr>
          <a:xfrm>
            <a:off x="304800" y="1828800"/>
            <a:ext cx="8534400" cy="1600200"/>
          </a:xfrm>
        </p:spPr>
        <p:txBody>
          <a:bodyPr/>
          <a:lstStyle/>
          <a:p>
            <a:pPr marL="292608" indent="-292608">
              <a:buClr>
                <a:srgbClr val="990000"/>
              </a:buClr>
              <a:buFont typeface="Arial" panose="020B0604020202020204" pitchFamily="34" charset="0"/>
              <a:buChar char="•"/>
            </a:pPr>
            <a:r>
              <a:rPr lang="en-US" altLang="en-US" dirty="0"/>
              <a:t>Evaluates operations in an integrated fashion</a:t>
            </a:r>
          </a:p>
          <a:p>
            <a:pPr marL="292608" indent="-292608">
              <a:buClr>
                <a:srgbClr val="990000"/>
              </a:buClr>
              <a:buFont typeface="Arial" panose="020B0604020202020204" pitchFamily="34" charset="0"/>
              <a:buChar char="•"/>
            </a:pPr>
            <a:r>
              <a:rPr lang="en-US" altLang="en-US" dirty="0"/>
              <a:t>Uses both financial and non-financial measures</a:t>
            </a:r>
          </a:p>
          <a:p>
            <a:pPr marL="292608" indent="-292608">
              <a:buClr>
                <a:srgbClr val="990000"/>
              </a:buClr>
              <a:buFont typeface="Arial" panose="020B0604020202020204" pitchFamily="34" charset="0"/>
              <a:buChar char="•"/>
            </a:pPr>
            <a:r>
              <a:rPr lang="en-US" altLang="en-US" dirty="0"/>
              <a:t>Links performance to overall company objectives</a:t>
            </a:r>
          </a:p>
        </p:txBody>
      </p:sp>
      <p:sp>
        <p:nvSpPr>
          <p:cNvPr id="4" name="Slide Number Placeholder 3">
            <a:extLst>
              <a:ext uri="{FF2B5EF4-FFF2-40B4-BE49-F238E27FC236}">
                <a16:creationId xmlns:a16="http://schemas.microsoft.com/office/drawing/2014/main" id="{CE8443CE-0BCF-46EC-BF76-CC0A765A8337}"/>
              </a:ext>
            </a:extLst>
          </p:cNvPr>
          <p:cNvSpPr>
            <a:spLocks noGrp="1"/>
          </p:cNvSpPr>
          <p:nvPr>
            <p:ph type="sldNum" sz="quarter" idx="10"/>
          </p:nvPr>
        </p:nvSpPr>
        <p:spPr/>
        <p:txBody>
          <a:bodyPr/>
          <a:lstStyle/>
          <a:p>
            <a:fld id="{67B19427-F580-D146-B60E-4CADEE75497F}" type="slidenum">
              <a:rPr lang="en-US" smtClean="0"/>
              <a:pPr/>
              <a:t>38</a:t>
            </a:fld>
            <a:endParaRPr lang="en-US" dirty="0"/>
          </a:p>
        </p:txBody>
      </p:sp>
      <p:sp>
        <p:nvSpPr>
          <p:cNvPr id="5" name="Footer Placeholder 4">
            <a:extLst>
              <a:ext uri="{FF2B5EF4-FFF2-40B4-BE49-F238E27FC236}">
                <a16:creationId xmlns:a16="http://schemas.microsoft.com/office/drawing/2014/main" id="{3FC3AC7A-65EA-47F5-8364-0439A465263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838428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CE74-DB0A-451E-A571-D98C2491829F}"/>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Business Ethics </a:t>
            </a:r>
            <a:r>
              <a:rPr lang="en-US" sz="2400" dirty="0">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D532DBBD-F30C-4B1C-861E-526EC2C83435}"/>
              </a:ext>
            </a:extLst>
          </p:cNvPr>
          <p:cNvSpPr>
            <a:spLocks noGrp="1"/>
          </p:cNvSpPr>
          <p:nvPr>
            <p:ph sz="quarter" idx="16"/>
          </p:nvPr>
        </p:nvSpPr>
        <p:spPr>
          <a:xfrm>
            <a:off x="304800" y="1828800"/>
            <a:ext cx="8534400" cy="964096"/>
          </a:xfrm>
        </p:spPr>
        <p:txBody>
          <a:bodyPr/>
          <a:lstStyle/>
          <a:p>
            <a:pPr marL="292608" indent="-292608">
              <a:buClr>
                <a:srgbClr val="990000"/>
              </a:buClr>
              <a:buFont typeface="Arial" panose="020B0604020202020204" pitchFamily="34" charset="0"/>
              <a:buChar char="•"/>
            </a:pPr>
            <a:r>
              <a:rPr lang="en-US" altLang="en-US" dirty="0"/>
              <a:t>All employees are expected to act ethically</a:t>
            </a:r>
          </a:p>
          <a:p>
            <a:pPr marL="292608" indent="-292608">
              <a:buClr>
                <a:srgbClr val="990000"/>
              </a:buClr>
              <a:buFont typeface="Arial" panose="020B0604020202020204" pitchFamily="34" charset="0"/>
              <a:buChar char="•"/>
            </a:pPr>
            <a:r>
              <a:rPr lang="en-US" altLang="en-US" dirty="0"/>
              <a:t>Many organizations have codes of business ethics</a:t>
            </a:r>
          </a:p>
        </p:txBody>
      </p:sp>
      <p:sp>
        <p:nvSpPr>
          <p:cNvPr id="6" name="Content Placeholder 5"/>
          <p:cNvSpPr>
            <a:spLocks noGrp="1"/>
          </p:cNvSpPr>
          <p:nvPr>
            <p:ph sz="quarter" idx="17"/>
          </p:nvPr>
        </p:nvSpPr>
        <p:spPr>
          <a:xfrm>
            <a:off x="304800" y="2971800"/>
            <a:ext cx="7772400" cy="1855076"/>
          </a:xfrm>
        </p:spPr>
        <p:txBody>
          <a:bodyPr/>
          <a:lstStyle/>
          <a:p>
            <a:pPr>
              <a:buClr>
                <a:srgbClr val="990000"/>
              </a:buClr>
            </a:pPr>
            <a:r>
              <a:rPr lang="en-US" altLang="en-US" b="1" dirty="0"/>
              <a:t>Creating Proper Incentives</a:t>
            </a:r>
          </a:p>
          <a:p>
            <a:pPr marL="292608" indent="-292608">
              <a:buClr>
                <a:srgbClr val="990000"/>
              </a:buClr>
              <a:buFont typeface="Arial" panose="020B0604020202020204" pitchFamily="34" charset="0"/>
              <a:buChar char="•"/>
            </a:pPr>
            <a:r>
              <a:rPr lang="en-US" altLang="en-US" dirty="0"/>
              <a:t>Systems and controls sometimes create incentives for managers to take unethical actions</a:t>
            </a:r>
          </a:p>
          <a:p>
            <a:pPr marL="292608" indent="-292608">
              <a:buClr>
                <a:srgbClr val="990000"/>
              </a:buClr>
              <a:buFont typeface="Arial" panose="020B0604020202020204" pitchFamily="34" charset="0"/>
              <a:buChar char="•"/>
            </a:pPr>
            <a:r>
              <a:rPr lang="en-US" altLang="en-US" dirty="0"/>
              <a:t>Controls need to be effective and realistic</a:t>
            </a:r>
          </a:p>
        </p:txBody>
      </p:sp>
      <p:sp>
        <p:nvSpPr>
          <p:cNvPr id="4" name="Slide Number Placeholder 3">
            <a:extLst>
              <a:ext uri="{FF2B5EF4-FFF2-40B4-BE49-F238E27FC236}">
                <a16:creationId xmlns:a16="http://schemas.microsoft.com/office/drawing/2014/main" id="{CE8443CE-0BCF-46EC-BF76-CC0A765A8337}"/>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5" name="Footer Placeholder 4">
            <a:extLst>
              <a:ext uri="{FF2B5EF4-FFF2-40B4-BE49-F238E27FC236}">
                <a16:creationId xmlns:a16="http://schemas.microsoft.com/office/drawing/2014/main" id="{3FC3AC7A-65EA-47F5-8364-0439A465263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59443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C522-E2C1-4966-8A8F-FFE5D10D77A9}"/>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Comparing Managerial and Financial</a:t>
            </a:r>
            <a:endParaRPr lang="en-US" dirty="0"/>
          </a:p>
        </p:txBody>
      </p:sp>
      <p:graphicFrame>
        <p:nvGraphicFramePr>
          <p:cNvPr id="6" name="Content Placeholder 5" descr="Table is accessible to screenreaders">
            <a:extLst>
              <a:ext uri="{FF2B5EF4-FFF2-40B4-BE49-F238E27FC236}">
                <a16:creationId xmlns:a16="http://schemas.microsoft.com/office/drawing/2014/main" id="{00F47E83-2BBD-421E-93DB-376F40EFFA28}"/>
              </a:ext>
            </a:extLst>
          </p:cNvPr>
          <p:cNvGraphicFramePr>
            <a:graphicFrameLocks noGrp="1"/>
          </p:cNvGraphicFramePr>
          <p:nvPr>
            <p:ph sz="quarter" idx="16"/>
            <p:extLst>
              <p:ext uri="{D42A27DB-BD31-4B8C-83A1-F6EECF244321}">
                <p14:modId xmlns:p14="http://schemas.microsoft.com/office/powerpoint/2010/main" val="1274940049"/>
              </p:ext>
            </p:extLst>
          </p:nvPr>
        </p:nvGraphicFramePr>
        <p:xfrm>
          <a:off x="304800" y="1767386"/>
          <a:ext cx="8534400" cy="4328614"/>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3691308"/>
                    </a:ext>
                  </a:extLst>
                </a:gridCol>
                <a:gridCol w="2743200">
                  <a:extLst>
                    <a:ext uri="{9D8B030D-6E8A-4147-A177-3AD203B41FA5}">
                      <a16:colId xmlns:a16="http://schemas.microsoft.com/office/drawing/2014/main" val="2100446265"/>
                    </a:ext>
                  </a:extLst>
                </a:gridCol>
                <a:gridCol w="3352800">
                  <a:extLst>
                    <a:ext uri="{9D8B030D-6E8A-4147-A177-3AD203B41FA5}">
                      <a16:colId xmlns:a16="http://schemas.microsoft.com/office/drawing/2014/main" val="1721530592"/>
                    </a:ext>
                  </a:extLst>
                </a:gridCol>
              </a:tblGrid>
              <a:tr h="417206">
                <a:tc>
                  <a:txBody>
                    <a:bodyPr/>
                    <a:lstStyle/>
                    <a:p>
                      <a:pPr algn="ctr" fontAlgn="b"/>
                      <a:r>
                        <a:rPr lang="en-US" sz="1600" b="1" u="none" strike="noStrike" dirty="0">
                          <a:solidFill>
                            <a:schemeClr val="tx1"/>
                          </a:solidFill>
                          <a:effectLst/>
                        </a:rPr>
                        <a:t>Feature</a:t>
                      </a:r>
                      <a:endParaRPr lang="en-US" sz="1600" b="1" i="0" u="none" strike="noStrike" dirty="0">
                        <a:solidFill>
                          <a:schemeClr val="tx1"/>
                        </a:solidFill>
                        <a:effectLst/>
                        <a:latin typeface="Calibri" panose="020F0502020204030204" pitchFamily="34" charset="0"/>
                      </a:endParaRPr>
                    </a:p>
                  </a:txBody>
                  <a:tcPr marT="80346" marB="803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u="none" strike="noStrike" dirty="0">
                          <a:solidFill>
                            <a:schemeClr val="tx1"/>
                          </a:solidFill>
                          <a:effectLst/>
                        </a:rPr>
                        <a:t>Financial Accounting</a:t>
                      </a:r>
                      <a:endParaRPr lang="en-US" sz="1600" b="1" i="0" u="none" strike="noStrike" dirty="0">
                        <a:solidFill>
                          <a:schemeClr val="tx1"/>
                        </a:solidFill>
                        <a:effectLst/>
                        <a:latin typeface="Calibri" panose="020F0502020204030204" pitchFamily="34" charset="0"/>
                      </a:endParaRPr>
                    </a:p>
                  </a:txBody>
                  <a:tcPr marT="80346" marB="803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u="none" strike="noStrike" dirty="0">
                          <a:solidFill>
                            <a:schemeClr val="tx1"/>
                          </a:solidFill>
                          <a:effectLst/>
                        </a:rPr>
                        <a:t>Managerial Accounting</a:t>
                      </a:r>
                      <a:endParaRPr lang="en-US" sz="1600" b="1" i="0" u="none" strike="noStrike" dirty="0">
                        <a:solidFill>
                          <a:schemeClr val="tx1"/>
                        </a:solidFill>
                        <a:effectLst/>
                        <a:latin typeface="Calibri" panose="020F0502020204030204" pitchFamily="34" charset="0"/>
                      </a:endParaRPr>
                    </a:p>
                  </a:txBody>
                  <a:tcPr marT="80346" marB="803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4521435"/>
                  </a:ext>
                </a:extLst>
              </a:tr>
              <a:tr h="537134">
                <a:tc>
                  <a:txBody>
                    <a:bodyPr/>
                    <a:lstStyle/>
                    <a:p>
                      <a:pPr algn="ctr" fontAlgn="b"/>
                      <a:r>
                        <a:rPr lang="en-US" sz="1600" u="none" strike="noStrike" dirty="0">
                          <a:solidFill>
                            <a:schemeClr val="tx1"/>
                          </a:solidFill>
                          <a:effectLst/>
                        </a:rPr>
                        <a:t>Primary Users</a:t>
                      </a:r>
                      <a:r>
                        <a:rPr lang="en-US" sz="1600" u="none" strike="noStrike" baseline="0" dirty="0">
                          <a:solidFill>
                            <a:schemeClr val="tx1"/>
                          </a:solidFill>
                          <a:effectLst/>
                        </a:rPr>
                        <a:t> </a:t>
                      </a:r>
                      <a:r>
                        <a:rPr lang="en-US" sz="1600" u="none" strike="noStrike" dirty="0">
                          <a:solidFill>
                            <a:schemeClr val="tx1"/>
                          </a:solidFill>
                          <a:effectLst/>
                        </a:rPr>
                        <a:t>of Reports</a:t>
                      </a:r>
                      <a:endParaRPr lang="en-US" sz="1600" b="0" i="0" u="none" strike="noStrike" dirty="0">
                        <a:solidFill>
                          <a:schemeClr val="tx1"/>
                        </a:solidFill>
                        <a:effectLst/>
                        <a:latin typeface="Calibri" panose="020F0502020204030204" pitchFamily="34" charset="0"/>
                      </a:endParaRPr>
                    </a:p>
                  </a:txBody>
                  <a:tcPr marT="2410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600" u="none" strike="noStrike" dirty="0">
                          <a:solidFill>
                            <a:schemeClr val="tx1"/>
                          </a:solidFill>
                          <a:effectLst/>
                        </a:rPr>
                        <a:t>External users: stockholders,</a:t>
                      </a:r>
                      <a:r>
                        <a:rPr lang="en-US" sz="1600" u="none" strike="noStrike" baseline="0" dirty="0">
                          <a:solidFill>
                            <a:schemeClr val="tx1"/>
                          </a:solidFill>
                          <a:effectLst/>
                        </a:rPr>
                        <a:t> </a:t>
                      </a:r>
                      <a:r>
                        <a:rPr lang="en-US" sz="1600" u="none" strike="noStrike" dirty="0">
                          <a:solidFill>
                            <a:schemeClr val="tx1"/>
                          </a:solidFill>
                          <a:effectLst/>
                        </a:rPr>
                        <a:t>creditors, and regulators.</a:t>
                      </a:r>
                      <a:endParaRPr lang="en-US" sz="1600" b="0" i="0" u="none" strike="noStrike" dirty="0">
                        <a:solidFill>
                          <a:schemeClr val="tx1"/>
                        </a:solidFill>
                        <a:effectLst/>
                        <a:latin typeface="Calibri" panose="020F0502020204030204" pitchFamily="34" charset="0"/>
                      </a:endParaRPr>
                    </a:p>
                  </a:txBody>
                  <a:tcPr marT="2410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600" u="none" strike="noStrike" dirty="0">
                          <a:solidFill>
                            <a:schemeClr val="tx1"/>
                          </a:solidFill>
                          <a:effectLst/>
                        </a:rPr>
                        <a:t>Internal users: officers and</a:t>
                      </a:r>
                      <a:r>
                        <a:rPr lang="en-US" sz="1600" u="none" strike="noStrike" baseline="0" dirty="0">
                          <a:solidFill>
                            <a:schemeClr val="tx1"/>
                          </a:solidFill>
                          <a:effectLst/>
                        </a:rPr>
                        <a:t> </a:t>
                      </a:r>
                      <a:r>
                        <a:rPr lang="en-US" sz="1600" u="none" strike="noStrike" dirty="0">
                          <a:solidFill>
                            <a:schemeClr val="tx1"/>
                          </a:solidFill>
                          <a:effectLst/>
                        </a:rPr>
                        <a:t>managers.</a:t>
                      </a:r>
                      <a:endParaRPr lang="en-US" sz="1600" b="0" i="0" u="none" strike="noStrike" dirty="0">
                        <a:solidFill>
                          <a:schemeClr val="tx1"/>
                        </a:solidFill>
                        <a:effectLst/>
                        <a:latin typeface="Calibri" panose="020F0502020204030204" pitchFamily="34" charset="0"/>
                      </a:endParaRPr>
                    </a:p>
                  </a:txBody>
                  <a:tcPr marT="2410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5722511"/>
                  </a:ext>
                </a:extLst>
              </a:tr>
              <a:tr h="561238">
                <a:tc>
                  <a:txBody>
                    <a:bodyPr/>
                    <a:lstStyle/>
                    <a:p>
                      <a:pPr algn="ctr" fontAlgn="b"/>
                      <a:r>
                        <a:rPr lang="en-US" sz="1600" u="none" strike="noStrike" dirty="0">
                          <a:solidFill>
                            <a:schemeClr val="tx1"/>
                          </a:solidFill>
                          <a:effectLst/>
                        </a:rPr>
                        <a:t>Types and Frequency</a:t>
                      </a:r>
                      <a:r>
                        <a:rPr lang="en-US" sz="1600" u="none" strike="noStrike" baseline="0" dirty="0">
                          <a:solidFill>
                            <a:schemeClr val="tx1"/>
                          </a:solidFill>
                          <a:effectLst/>
                        </a:rPr>
                        <a:t> </a:t>
                      </a:r>
                      <a:r>
                        <a:rPr lang="en-US" sz="1600" u="none" strike="noStrike" dirty="0">
                          <a:solidFill>
                            <a:schemeClr val="tx1"/>
                          </a:solidFill>
                          <a:effectLst/>
                        </a:rPr>
                        <a:t>of Reports</a:t>
                      </a:r>
                      <a:endParaRPr lang="en-US" sz="1600" b="0" i="0" u="none" strike="noStrike" dirty="0">
                        <a:solidFill>
                          <a:schemeClr val="tx1"/>
                        </a:solidFill>
                        <a:effectLst/>
                        <a:latin typeface="Calibri" panose="020F0502020204030204" pitchFamily="34" charset="0"/>
                      </a:endParaRPr>
                    </a:p>
                  </a:txBody>
                  <a:tcPr marT="24104" marB="241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600" u="none" strike="noStrike" dirty="0">
                          <a:solidFill>
                            <a:schemeClr val="tx1"/>
                          </a:solidFill>
                          <a:effectLst/>
                        </a:rPr>
                        <a:t>Financial statements.</a:t>
                      </a:r>
                      <a:br>
                        <a:rPr lang="en-US" sz="1600" u="none" strike="noStrike" dirty="0">
                          <a:solidFill>
                            <a:schemeClr val="tx1"/>
                          </a:solidFill>
                          <a:effectLst/>
                        </a:rPr>
                      </a:br>
                      <a:r>
                        <a:rPr lang="en-US" sz="1600" u="none" strike="noStrike" dirty="0">
                          <a:solidFill>
                            <a:schemeClr val="tx1"/>
                          </a:solidFill>
                          <a:effectLst/>
                        </a:rPr>
                        <a:t>Quarterly and annually.</a:t>
                      </a:r>
                      <a:endParaRPr lang="en-US" sz="1600" b="0" i="0" u="none" strike="noStrike" dirty="0">
                        <a:solidFill>
                          <a:schemeClr val="tx1"/>
                        </a:solidFill>
                        <a:effectLst/>
                        <a:latin typeface="Calibri" panose="020F0502020204030204" pitchFamily="34" charset="0"/>
                      </a:endParaRPr>
                    </a:p>
                  </a:txBody>
                  <a:tcPr marT="24104" marB="241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600" u="none" strike="noStrike" dirty="0">
                          <a:solidFill>
                            <a:schemeClr val="tx1"/>
                          </a:solidFill>
                          <a:effectLst/>
                        </a:rPr>
                        <a:t>Internal reports.</a:t>
                      </a:r>
                      <a:br>
                        <a:rPr lang="en-US" sz="1600" u="none" strike="noStrike" dirty="0">
                          <a:solidFill>
                            <a:schemeClr val="tx1"/>
                          </a:solidFill>
                          <a:effectLst/>
                        </a:rPr>
                      </a:br>
                      <a:r>
                        <a:rPr lang="en-US" sz="1600" u="none" strike="noStrike" dirty="0">
                          <a:solidFill>
                            <a:schemeClr val="tx1"/>
                          </a:solidFill>
                          <a:effectLst/>
                        </a:rPr>
                        <a:t>As frequently as needed.</a:t>
                      </a:r>
                      <a:endParaRPr lang="en-US" sz="1600" b="0" i="0" u="none" strike="noStrike" dirty="0">
                        <a:solidFill>
                          <a:schemeClr val="tx1"/>
                        </a:solidFill>
                        <a:effectLst/>
                        <a:latin typeface="Calibri" panose="020F0502020204030204" pitchFamily="34" charset="0"/>
                      </a:endParaRPr>
                    </a:p>
                  </a:txBody>
                  <a:tcPr marT="24104" marB="241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4861414"/>
                  </a:ext>
                </a:extLst>
              </a:tr>
              <a:tr h="351745">
                <a:tc>
                  <a:txBody>
                    <a:bodyPr/>
                    <a:lstStyle/>
                    <a:p>
                      <a:pPr algn="ctr" fontAlgn="b"/>
                      <a:r>
                        <a:rPr lang="en-US" sz="1600" u="none" strike="noStrike" dirty="0">
                          <a:solidFill>
                            <a:schemeClr val="tx1"/>
                          </a:solidFill>
                          <a:effectLst/>
                        </a:rPr>
                        <a:t>Purpose of Reports</a:t>
                      </a:r>
                      <a:endParaRPr lang="en-US" sz="1600" b="0" i="0" u="none" strike="noStrike" dirty="0">
                        <a:solidFill>
                          <a:schemeClr val="tx1"/>
                        </a:solidFill>
                        <a:effectLst/>
                        <a:latin typeface="Calibri" panose="020F0502020204030204" pitchFamily="34" charset="0"/>
                      </a:endParaRPr>
                    </a:p>
                  </a:txBody>
                  <a:tcPr marT="24104" marB="241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600" u="none" strike="noStrike" dirty="0">
                          <a:solidFill>
                            <a:schemeClr val="tx1"/>
                          </a:solidFill>
                          <a:effectLst/>
                        </a:rPr>
                        <a:t>General-purpose.</a:t>
                      </a:r>
                      <a:endParaRPr lang="en-US" sz="1600" b="0" i="0" u="none" strike="noStrike" dirty="0">
                        <a:solidFill>
                          <a:schemeClr val="tx1"/>
                        </a:solidFill>
                        <a:effectLst/>
                        <a:latin typeface="Calibri" panose="020F0502020204030204" pitchFamily="34" charset="0"/>
                      </a:endParaRPr>
                    </a:p>
                  </a:txBody>
                  <a:tcPr marT="24104" marB="241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600" u="none" strike="noStrike" dirty="0">
                          <a:solidFill>
                            <a:schemeClr val="tx1"/>
                          </a:solidFill>
                          <a:effectLst/>
                        </a:rPr>
                        <a:t>Special-purpose for</a:t>
                      </a:r>
                      <a:r>
                        <a:rPr lang="en-US" sz="1600" u="none" strike="noStrike" baseline="0" dirty="0">
                          <a:solidFill>
                            <a:schemeClr val="tx1"/>
                          </a:solidFill>
                          <a:effectLst/>
                        </a:rPr>
                        <a:t> </a:t>
                      </a:r>
                      <a:r>
                        <a:rPr lang="en-US" sz="1600" u="none" strike="noStrike" dirty="0">
                          <a:solidFill>
                            <a:schemeClr val="tx1"/>
                          </a:solidFill>
                          <a:effectLst/>
                        </a:rPr>
                        <a:t>specific decisions.</a:t>
                      </a:r>
                      <a:endParaRPr lang="en-US" sz="1600" b="0" i="0" u="none" strike="noStrike" dirty="0">
                        <a:solidFill>
                          <a:schemeClr val="tx1"/>
                        </a:solidFill>
                        <a:effectLst/>
                        <a:latin typeface="Calibri" panose="020F0502020204030204" pitchFamily="34" charset="0"/>
                      </a:endParaRPr>
                    </a:p>
                  </a:txBody>
                  <a:tcPr marT="24104" marB="241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6340919"/>
                  </a:ext>
                </a:extLst>
              </a:tr>
              <a:tr h="2100327">
                <a:tc>
                  <a:txBody>
                    <a:bodyPr/>
                    <a:lstStyle/>
                    <a:p>
                      <a:pPr algn="ctr" fontAlgn="b"/>
                      <a:r>
                        <a:rPr lang="en-US" sz="1600" u="none" strike="noStrike" dirty="0">
                          <a:solidFill>
                            <a:schemeClr val="tx1"/>
                          </a:solidFill>
                          <a:effectLst/>
                        </a:rPr>
                        <a:t>Content of Reports</a:t>
                      </a:r>
                      <a:endParaRPr lang="en-US" sz="1600" b="0" i="0" u="none" strike="noStrike" dirty="0">
                        <a:solidFill>
                          <a:schemeClr val="tx1"/>
                        </a:solidFill>
                        <a:effectLst/>
                        <a:latin typeface="Calibri" panose="020F0502020204030204" pitchFamily="34" charset="0"/>
                      </a:endParaRPr>
                    </a:p>
                  </a:txBody>
                  <a:tcPr marT="24104" marB="241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600" u="none" strike="noStrike" dirty="0">
                          <a:solidFill>
                            <a:schemeClr val="tx1"/>
                          </a:solidFill>
                          <a:effectLst/>
                        </a:rPr>
                        <a:t>Pertains to business as a</a:t>
                      </a:r>
                      <a:r>
                        <a:rPr lang="en-US" sz="1600" u="none" strike="noStrike" baseline="0" dirty="0">
                          <a:solidFill>
                            <a:schemeClr val="tx1"/>
                          </a:solidFill>
                          <a:effectLst/>
                        </a:rPr>
                        <a:t> </a:t>
                      </a:r>
                      <a:r>
                        <a:rPr lang="en-US" sz="1600" u="none" strike="noStrike" dirty="0">
                          <a:solidFill>
                            <a:schemeClr val="tx1"/>
                          </a:solidFill>
                          <a:effectLst/>
                        </a:rPr>
                        <a:t>whole.</a:t>
                      </a:r>
                    </a:p>
                    <a:p>
                      <a:pPr algn="l" fontAlgn="b"/>
                      <a:r>
                        <a:rPr lang="en-US" sz="1600" u="none" strike="noStrike" dirty="0">
                          <a:solidFill>
                            <a:schemeClr val="tx1"/>
                          </a:solidFill>
                          <a:effectLst/>
                        </a:rPr>
                        <a:t>Highly aggregated</a:t>
                      </a:r>
                      <a:r>
                        <a:rPr lang="en-US" sz="1600" u="none" strike="noStrike" baseline="0" dirty="0">
                          <a:solidFill>
                            <a:schemeClr val="tx1"/>
                          </a:solidFill>
                          <a:effectLst/>
                        </a:rPr>
                        <a:t> </a:t>
                      </a:r>
                      <a:r>
                        <a:rPr lang="en-US" sz="1600" u="none" strike="noStrike" dirty="0">
                          <a:solidFill>
                            <a:schemeClr val="tx1"/>
                          </a:solidFill>
                          <a:effectLst/>
                        </a:rPr>
                        <a:t>(condensed).</a:t>
                      </a:r>
                    </a:p>
                    <a:p>
                      <a:pPr algn="l" fontAlgn="b"/>
                      <a:r>
                        <a:rPr lang="en-US" sz="1600" u="none" strike="noStrike" dirty="0">
                          <a:solidFill>
                            <a:schemeClr val="tx1"/>
                          </a:solidFill>
                          <a:effectLst/>
                        </a:rPr>
                        <a:t>Limited to double-entry</a:t>
                      </a:r>
                      <a:r>
                        <a:rPr lang="en-US" sz="1600" u="none" strike="noStrike" baseline="0" dirty="0">
                          <a:solidFill>
                            <a:schemeClr val="tx1"/>
                          </a:solidFill>
                          <a:effectLst/>
                        </a:rPr>
                        <a:t> </a:t>
                      </a:r>
                      <a:r>
                        <a:rPr lang="en-US" sz="1600" u="none" strike="noStrike" dirty="0">
                          <a:solidFill>
                            <a:schemeClr val="tx1"/>
                          </a:solidFill>
                          <a:effectLst/>
                        </a:rPr>
                        <a:t>accounting and cost data.</a:t>
                      </a:r>
                    </a:p>
                    <a:p>
                      <a:pPr algn="l" fontAlgn="b"/>
                      <a:r>
                        <a:rPr lang="en-US" sz="1600" u="none" strike="noStrike" dirty="0">
                          <a:solidFill>
                            <a:schemeClr val="tx1"/>
                          </a:solidFill>
                          <a:effectLst/>
                        </a:rPr>
                        <a:t>Generally accepted accounting principles.</a:t>
                      </a:r>
                      <a:endParaRPr lang="en-US" sz="1600" b="0" i="0" u="none" strike="noStrike" dirty="0">
                        <a:solidFill>
                          <a:schemeClr val="tx1"/>
                        </a:solidFill>
                        <a:effectLst/>
                        <a:latin typeface="Calibri" panose="020F0502020204030204" pitchFamily="34" charset="0"/>
                      </a:endParaRPr>
                    </a:p>
                  </a:txBody>
                  <a:tcPr marT="24104" marB="241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600" u="none" strike="noStrike" dirty="0">
                          <a:solidFill>
                            <a:schemeClr val="tx1"/>
                          </a:solidFill>
                          <a:effectLst/>
                        </a:rPr>
                        <a:t>Pertains to subunits of the</a:t>
                      </a:r>
                      <a:r>
                        <a:rPr lang="en-US" sz="1600" u="none" strike="noStrike" baseline="0" dirty="0">
                          <a:solidFill>
                            <a:schemeClr val="tx1"/>
                          </a:solidFill>
                          <a:effectLst/>
                        </a:rPr>
                        <a:t> </a:t>
                      </a:r>
                      <a:r>
                        <a:rPr lang="en-US" sz="1600" u="none" strike="noStrike" dirty="0">
                          <a:solidFill>
                            <a:schemeClr val="tx1"/>
                          </a:solidFill>
                          <a:effectLst/>
                        </a:rPr>
                        <a:t>business.</a:t>
                      </a:r>
                    </a:p>
                    <a:p>
                      <a:pPr algn="l" fontAlgn="b"/>
                      <a:r>
                        <a:rPr lang="en-US" sz="1600" u="none" strike="noStrike" dirty="0">
                          <a:solidFill>
                            <a:schemeClr val="tx1"/>
                          </a:solidFill>
                          <a:effectLst/>
                        </a:rPr>
                        <a:t>Very detailed.</a:t>
                      </a:r>
                    </a:p>
                    <a:p>
                      <a:pPr algn="l" fontAlgn="b"/>
                      <a:r>
                        <a:rPr lang="en-US" sz="1600" u="none" strike="noStrike" dirty="0">
                          <a:solidFill>
                            <a:schemeClr val="tx1"/>
                          </a:solidFill>
                          <a:effectLst/>
                        </a:rPr>
                        <a:t>Extends beyond double-entry</a:t>
                      </a:r>
                      <a:r>
                        <a:rPr lang="en-US" sz="1600" u="none" strike="noStrike" baseline="0" dirty="0">
                          <a:solidFill>
                            <a:schemeClr val="tx1"/>
                          </a:solidFill>
                          <a:effectLst/>
                        </a:rPr>
                        <a:t> </a:t>
                      </a:r>
                      <a:r>
                        <a:rPr lang="en-US" sz="1600" u="none" strike="noStrike" dirty="0">
                          <a:solidFill>
                            <a:schemeClr val="tx1"/>
                          </a:solidFill>
                          <a:effectLst/>
                        </a:rPr>
                        <a:t>accounting to any relevant data.</a:t>
                      </a:r>
                    </a:p>
                    <a:p>
                      <a:pPr algn="l" fontAlgn="b"/>
                      <a:r>
                        <a:rPr lang="en-US" sz="1600" u="none" strike="noStrike" dirty="0">
                          <a:solidFill>
                            <a:schemeClr val="tx1"/>
                          </a:solidFill>
                          <a:effectLst/>
                        </a:rPr>
                        <a:t>Evaluated based on relevance to</a:t>
                      </a:r>
                      <a:r>
                        <a:rPr lang="en-US" sz="1600" u="none" strike="noStrike" baseline="0" dirty="0">
                          <a:solidFill>
                            <a:schemeClr val="tx1"/>
                          </a:solidFill>
                          <a:effectLst/>
                        </a:rPr>
                        <a:t> </a:t>
                      </a:r>
                      <a:r>
                        <a:rPr lang="en-US" sz="1600" u="none" strike="noStrike" dirty="0">
                          <a:solidFill>
                            <a:schemeClr val="tx1"/>
                          </a:solidFill>
                          <a:effectLst/>
                        </a:rPr>
                        <a:t>decisions.</a:t>
                      </a:r>
                      <a:endParaRPr lang="en-US" sz="1600" b="0" i="0" u="none" strike="noStrike" dirty="0">
                        <a:solidFill>
                          <a:schemeClr val="tx1"/>
                        </a:solidFill>
                        <a:effectLst/>
                        <a:latin typeface="Calibri" panose="020F0502020204030204" pitchFamily="34" charset="0"/>
                      </a:endParaRPr>
                    </a:p>
                  </a:txBody>
                  <a:tcPr marT="24104" marB="241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434661"/>
                  </a:ext>
                </a:extLst>
              </a:tr>
              <a:tr h="360964">
                <a:tc>
                  <a:txBody>
                    <a:bodyPr/>
                    <a:lstStyle/>
                    <a:p>
                      <a:pPr algn="ctr" fontAlgn="b"/>
                      <a:r>
                        <a:rPr lang="en-US" sz="1600" u="none" strike="noStrike" dirty="0">
                          <a:solidFill>
                            <a:schemeClr val="tx1"/>
                          </a:solidFill>
                          <a:effectLst/>
                        </a:rPr>
                        <a:t>Verification Process</a:t>
                      </a:r>
                      <a:endParaRPr lang="en-US" sz="1600" b="0" i="0" u="none" strike="noStrike" dirty="0">
                        <a:solidFill>
                          <a:schemeClr val="tx1"/>
                        </a:solidFill>
                        <a:effectLst/>
                        <a:latin typeface="Calibri" panose="020F0502020204030204" pitchFamily="34" charset="0"/>
                      </a:endParaRPr>
                    </a:p>
                  </a:txBody>
                  <a:tcPr marT="24104" marB="803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600" u="none" strike="noStrike" dirty="0">
                          <a:solidFill>
                            <a:schemeClr val="tx1"/>
                          </a:solidFill>
                          <a:effectLst/>
                        </a:rPr>
                        <a:t>Audited by C</a:t>
                      </a:r>
                      <a:r>
                        <a:rPr lang="en-US" sz="100" u="none" strike="noStrike" baseline="0" dirty="0">
                          <a:solidFill>
                            <a:schemeClr val="tx1"/>
                          </a:solidFill>
                          <a:effectLst/>
                        </a:rPr>
                        <a:t> </a:t>
                      </a:r>
                      <a:r>
                        <a:rPr lang="en-US" sz="1600" u="none" strike="noStrike" dirty="0">
                          <a:solidFill>
                            <a:schemeClr val="tx1"/>
                          </a:solidFill>
                          <a:effectLst/>
                        </a:rPr>
                        <a:t>P</a:t>
                      </a:r>
                      <a:r>
                        <a:rPr lang="en-US" sz="100" u="none" strike="noStrike" baseline="0" dirty="0">
                          <a:solidFill>
                            <a:schemeClr val="tx1"/>
                          </a:solidFill>
                          <a:effectLst/>
                        </a:rPr>
                        <a:t> </a:t>
                      </a:r>
                      <a:r>
                        <a:rPr lang="en-US" sz="1600" u="none" strike="noStrike" dirty="0">
                          <a:solidFill>
                            <a:schemeClr val="tx1"/>
                          </a:solidFill>
                          <a:effectLst/>
                        </a:rPr>
                        <a:t>A.</a:t>
                      </a:r>
                      <a:endParaRPr lang="en-US" sz="1600" b="0" i="0" u="none" strike="noStrike" dirty="0">
                        <a:solidFill>
                          <a:schemeClr val="tx1"/>
                        </a:solidFill>
                        <a:effectLst/>
                        <a:latin typeface="Calibri" panose="020F0502020204030204" pitchFamily="34" charset="0"/>
                      </a:endParaRPr>
                    </a:p>
                  </a:txBody>
                  <a:tcPr marT="24104" marB="803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600" u="none" strike="noStrike" dirty="0">
                          <a:solidFill>
                            <a:schemeClr val="tx1"/>
                          </a:solidFill>
                          <a:effectLst/>
                        </a:rPr>
                        <a:t>No independent audits.</a:t>
                      </a:r>
                      <a:endParaRPr lang="en-US" sz="1600" b="0" i="0" u="none" strike="noStrike" dirty="0">
                        <a:solidFill>
                          <a:schemeClr val="tx1"/>
                        </a:solidFill>
                        <a:effectLst/>
                        <a:latin typeface="Calibri" panose="020F0502020204030204" pitchFamily="34" charset="0"/>
                      </a:endParaRPr>
                    </a:p>
                  </a:txBody>
                  <a:tcPr marT="24104" marB="803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9781923"/>
                  </a:ext>
                </a:extLst>
              </a:tr>
            </a:tbl>
          </a:graphicData>
        </a:graphic>
      </p:graphicFrame>
      <p:sp>
        <p:nvSpPr>
          <p:cNvPr id="4" name="Slide Number Placeholder 3">
            <a:extLst>
              <a:ext uri="{FF2B5EF4-FFF2-40B4-BE49-F238E27FC236}">
                <a16:creationId xmlns:a16="http://schemas.microsoft.com/office/drawing/2014/main" id="{90456802-2697-4B44-9499-90873A245F22}"/>
              </a:ext>
            </a:extLst>
          </p:cNvPr>
          <p:cNvSpPr>
            <a:spLocks noGrp="1"/>
          </p:cNvSpPr>
          <p:nvPr>
            <p:ph type="sldNum" sz="quarter" idx="10"/>
          </p:nvPr>
        </p:nvSpPr>
        <p:spPr/>
        <p:txBody>
          <a:bodyPr/>
          <a:lstStyle/>
          <a:p>
            <a:fld id="{67B19427-F580-D146-B60E-4CADEE75497F}" type="slidenum">
              <a:rPr lang="en-US" smtClean="0"/>
              <a:pPr/>
              <a:t>4</a:t>
            </a:fld>
            <a:endParaRPr lang="en-US" dirty="0"/>
          </a:p>
        </p:txBody>
      </p:sp>
      <p:sp>
        <p:nvSpPr>
          <p:cNvPr id="5" name="Footer Placeholder 4">
            <a:extLst>
              <a:ext uri="{FF2B5EF4-FFF2-40B4-BE49-F238E27FC236}">
                <a16:creationId xmlns:a16="http://schemas.microsoft.com/office/drawing/2014/main" id="{D00FE0E1-C04E-43E4-96C7-02BF5552100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91590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CE74-DB0A-451E-A571-D98C2491829F}"/>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Business Ethics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D532DBBD-F30C-4B1C-861E-526EC2C83435}"/>
              </a:ext>
            </a:extLst>
          </p:cNvPr>
          <p:cNvSpPr>
            <a:spLocks noGrp="1"/>
          </p:cNvSpPr>
          <p:nvPr>
            <p:ph sz="quarter" idx="16"/>
          </p:nvPr>
        </p:nvSpPr>
        <p:spPr>
          <a:xfrm>
            <a:off x="304800" y="1828800"/>
            <a:ext cx="8534400" cy="3581400"/>
          </a:xfrm>
        </p:spPr>
        <p:txBody>
          <a:bodyPr/>
          <a:lstStyle/>
          <a:p>
            <a:pPr>
              <a:buClr>
                <a:srgbClr val="990000"/>
              </a:buClr>
            </a:pPr>
            <a:r>
              <a:rPr lang="en-US" altLang="en-US" b="1" dirty="0"/>
              <a:t>Code of Ethical Standards</a:t>
            </a:r>
          </a:p>
          <a:p>
            <a:pPr>
              <a:buClr>
                <a:srgbClr val="990000"/>
              </a:buClr>
            </a:pPr>
            <a:r>
              <a:rPr lang="en-US" altLang="en-US" b="1" dirty="0">
                <a:solidFill>
                  <a:schemeClr val="accent4"/>
                </a:solidFill>
              </a:rPr>
              <a:t>Sarbanes-Oxley Act (S</a:t>
            </a:r>
            <a:r>
              <a:rPr lang="en-US" altLang="en-US" sz="100" b="1" dirty="0">
                <a:solidFill>
                  <a:schemeClr val="accent4"/>
                </a:solidFill>
              </a:rPr>
              <a:t> </a:t>
            </a:r>
            <a:r>
              <a:rPr lang="en-US" altLang="en-US" b="1" dirty="0">
                <a:solidFill>
                  <a:schemeClr val="accent4"/>
                </a:solidFill>
              </a:rPr>
              <a:t>O</a:t>
            </a:r>
            <a:r>
              <a:rPr lang="en-US" altLang="en-US" sz="100" b="1" dirty="0">
                <a:solidFill>
                  <a:schemeClr val="accent4"/>
                </a:solidFill>
              </a:rPr>
              <a:t> </a:t>
            </a:r>
            <a:r>
              <a:rPr lang="en-US" altLang="en-US" b="1" dirty="0">
                <a:solidFill>
                  <a:schemeClr val="accent4"/>
                </a:solidFill>
              </a:rPr>
              <a:t>X)</a:t>
            </a:r>
          </a:p>
          <a:p>
            <a:pPr marL="292608" indent="-292608">
              <a:buClr>
                <a:srgbClr val="990000"/>
              </a:buClr>
              <a:buFont typeface="Arial" panose="020B0604020202020204" pitchFamily="34" charset="0"/>
              <a:buChar char="•"/>
            </a:pPr>
            <a:r>
              <a:rPr lang="en-US" altLang="en-US" dirty="0"/>
              <a:t>Clarifies management’s responsibilities</a:t>
            </a:r>
          </a:p>
          <a:p>
            <a:pPr marL="292608" indent="-292608">
              <a:buClr>
                <a:srgbClr val="990000"/>
              </a:buClr>
              <a:buFont typeface="Arial" panose="020B0604020202020204" pitchFamily="34" charset="0"/>
              <a:buChar char="•"/>
            </a:pPr>
            <a:r>
              <a:rPr lang="en-US" altLang="en-US" dirty="0"/>
              <a:t>Requires certifications by C</a:t>
            </a:r>
            <a:r>
              <a:rPr lang="en-US" altLang="en-US" sz="100" dirty="0"/>
              <a:t> </a:t>
            </a:r>
            <a:r>
              <a:rPr lang="en-US" altLang="en-US" dirty="0"/>
              <a:t>E</a:t>
            </a:r>
            <a:r>
              <a:rPr lang="en-US" altLang="en-US" sz="100" dirty="0"/>
              <a:t> </a:t>
            </a:r>
            <a:r>
              <a:rPr lang="en-US" altLang="en-US" dirty="0"/>
              <a:t>O and C</a:t>
            </a:r>
            <a:r>
              <a:rPr lang="en-US" altLang="en-US" sz="100" dirty="0"/>
              <a:t> </a:t>
            </a:r>
            <a:r>
              <a:rPr lang="en-US" altLang="en-US" dirty="0"/>
              <a:t>F</a:t>
            </a:r>
            <a:r>
              <a:rPr lang="en-US" altLang="en-US" sz="100" dirty="0"/>
              <a:t> </a:t>
            </a:r>
            <a:r>
              <a:rPr lang="en-US" altLang="en-US" dirty="0"/>
              <a:t>O</a:t>
            </a:r>
          </a:p>
          <a:p>
            <a:pPr marL="292608" indent="-292608">
              <a:buClr>
                <a:srgbClr val="990000"/>
              </a:buClr>
              <a:buFont typeface="Arial" panose="020B0604020202020204" pitchFamily="34" charset="0"/>
              <a:buChar char="•"/>
            </a:pPr>
            <a:r>
              <a:rPr lang="en-US" altLang="en-US" dirty="0"/>
              <a:t>Selection criteria for Board of Directors and Audit Committee</a:t>
            </a:r>
          </a:p>
          <a:p>
            <a:pPr marL="292608" indent="-292608">
              <a:buClr>
                <a:srgbClr val="990000"/>
              </a:buClr>
              <a:buFont typeface="Arial" panose="020B0604020202020204" pitchFamily="34" charset="0"/>
              <a:buChar char="•"/>
            </a:pPr>
            <a:r>
              <a:rPr lang="en-US" altLang="en-US" dirty="0"/>
              <a:t>Substantially increased penalties for misconduct</a:t>
            </a:r>
          </a:p>
        </p:txBody>
      </p:sp>
      <p:sp>
        <p:nvSpPr>
          <p:cNvPr id="4" name="Slide Number Placeholder 3">
            <a:extLst>
              <a:ext uri="{FF2B5EF4-FFF2-40B4-BE49-F238E27FC236}">
                <a16:creationId xmlns:a16="http://schemas.microsoft.com/office/drawing/2014/main" id="{CE8443CE-0BCF-46EC-BF76-CC0A765A8337}"/>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5" name="Footer Placeholder 4">
            <a:extLst>
              <a:ext uri="{FF2B5EF4-FFF2-40B4-BE49-F238E27FC236}">
                <a16:creationId xmlns:a16="http://schemas.microsoft.com/office/drawing/2014/main" id="{3FC3AC7A-65EA-47F5-8364-0439A465263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840334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CE74-DB0A-451E-A571-D98C2491829F}"/>
              </a:ext>
            </a:extLst>
          </p:cNvPr>
          <p:cNvSpPr>
            <a:spLocks noGrp="1"/>
          </p:cNvSpPr>
          <p:nvPr>
            <p:ph type="title"/>
          </p:nvPr>
        </p:nvSpPr>
        <p:spPr>
          <a:xfrm>
            <a:off x="304800" y="762001"/>
            <a:ext cx="8534400" cy="761999"/>
          </a:xfrm>
        </p:spPr>
        <p:txBody>
          <a:bodyPr/>
          <a:lstStyle/>
          <a:p>
            <a:r>
              <a:rPr lang="en-US" altLang="en-US" b="1" dirty="0">
                <a:latin typeface="Calibri" panose="020F0502020204030204" pitchFamily="34" charset="0"/>
                <a:ea typeface="Source Sans Pro" charset="0"/>
                <a:cs typeface="Calibri" panose="020F0502020204030204" pitchFamily="34" charset="0"/>
              </a:rPr>
              <a:t>Corporate Social Responsibility</a:t>
            </a:r>
            <a:endParaRPr lang="en-US" dirty="0"/>
          </a:p>
        </p:txBody>
      </p:sp>
      <p:sp>
        <p:nvSpPr>
          <p:cNvPr id="3" name="Content Placeholder 2">
            <a:extLst>
              <a:ext uri="{FF2B5EF4-FFF2-40B4-BE49-F238E27FC236}">
                <a16:creationId xmlns:a16="http://schemas.microsoft.com/office/drawing/2014/main" id="{D532DBBD-F30C-4B1C-861E-526EC2C83435}"/>
              </a:ext>
            </a:extLst>
          </p:cNvPr>
          <p:cNvSpPr>
            <a:spLocks noGrp="1"/>
          </p:cNvSpPr>
          <p:nvPr>
            <p:ph sz="quarter" idx="16"/>
          </p:nvPr>
        </p:nvSpPr>
        <p:spPr>
          <a:xfrm>
            <a:off x="304800" y="1828800"/>
            <a:ext cx="8534400" cy="3124200"/>
          </a:xfrm>
        </p:spPr>
        <p:txBody>
          <a:bodyPr/>
          <a:lstStyle/>
          <a:p>
            <a:pPr marL="292608" indent="-292608">
              <a:buClr>
                <a:srgbClr val="990000"/>
              </a:buClr>
              <a:buFont typeface="Arial" panose="020B0604020202020204" pitchFamily="34" charset="0"/>
              <a:buChar char="•"/>
            </a:pPr>
            <a:r>
              <a:rPr lang="en-US" dirty="0"/>
              <a:t>Considers a company’s efforts to employ sustainable business practices</a:t>
            </a:r>
          </a:p>
          <a:p>
            <a:pPr marL="292608" indent="-292608">
              <a:buClr>
                <a:srgbClr val="990000"/>
              </a:buClr>
              <a:buFont typeface="Arial" panose="020B0604020202020204" pitchFamily="34" charset="0"/>
              <a:buChar char="•"/>
            </a:pPr>
            <a:r>
              <a:rPr lang="en-US" dirty="0"/>
              <a:t>Sometimes referred to as </a:t>
            </a:r>
            <a:r>
              <a:rPr lang="en-US" b="1" dirty="0">
                <a:solidFill>
                  <a:schemeClr val="accent4"/>
                </a:solidFill>
              </a:rPr>
              <a:t>triple bottom line </a:t>
            </a:r>
            <a:r>
              <a:rPr lang="en-US" dirty="0"/>
              <a:t>because it evaluates a company’s performance with regard to people, planet, and profit</a:t>
            </a:r>
          </a:p>
          <a:p>
            <a:pPr marL="292608" indent="-292608">
              <a:buClr>
                <a:srgbClr val="990000"/>
              </a:buClr>
              <a:buFont typeface="Arial" panose="020B0604020202020204" pitchFamily="34" charset="0"/>
              <a:buChar char="•"/>
            </a:pPr>
            <a:r>
              <a:rPr lang="en-US" dirty="0"/>
              <a:t>Recent reports indicate that over 50% of the 500 largest U.S. companies provide sustainability reports</a:t>
            </a:r>
            <a:endParaRPr lang="en-US" altLang="en-US" dirty="0"/>
          </a:p>
        </p:txBody>
      </p:sp>
      <p:sp>
        <p:nvSpPr>
          <p:cNvPr id="4" name="Slide Number Placeholder 3">
            <a:extLst>
              <a:ext uri="{FF2B5EF4-FFF2-40B4-BE49-F238E27FC236}">
                <a16:creationId xmlns:a16="http://schemas.microsoft.com/office/drawing/2014/main" id="{CE8443CE-0BCF-46EC-BF76-CC0A765A8337}"/>
              </a:ext>
            </a:extLst>
          </p:cNvPr>
          <p:cNvSpPr>
            <a:spLocks noGrp="1"/>
          </p:cNvSpPr>
          <p:nvPr>
            <p:ph type="sldNum" sz="quarter" idx="10"/>
          </p:nvPr>
        </p:nvSpPr>
        <p:spPr/>
        <p:txBody>
          <a:bodyPr/>
          <a:lstStyle/>
          <a:p>
            <a:fld id="{67B19427-F580-D146-B60E-4CADEE75497F}" type="slidenum">
              <a:rPr lang="en-US" smtClean="0"/>
              <a:pPr/>
              <a:t>41</a:t>
            </a:fld>
            <a:endParaRPr lang="en-US" dirty="0"/>
          </a:p>
        </p:txBody>
      </p:sp>
      <p:sp>
        <p:nvSpPr>
          <p:cNvPr id="5" name="Footer Placeholder 4">
            <a:extLst>
              <a:ext uri="{FF2B5EF4-FFF2-40B4-BE49-F238E27FC236}">
                <a16:creationId xmlns:a16="http://schemas.microsoft.com/office/drawing/2014/main" id="{3FC3AC7A-65EA-47F5-8364-0439A465263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694177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3230-088E-425E-939E-107304D261FF}"/>
              </a:ext>
            </a:extLst>
          </p:cNvPr>
          <p:cNvSpPr>
            <a:spLocks noGrp="1"/>
          </p:cNvSpPr>
          <p:nvPr>
            <p:ph type="title"/>
          </p:nvPr>
        </p:nvSpPr>
        <p:spPr>
          <a:xfrm>
            <a:off x="304800" y="762001"/>
            <a:ext cx="7543800" cy="1027042"/>
          </a:xfrm>
        </p:spPr>
        <p:txBody>
          <a:bodyPr>
            <a:normAutofit fontScale="90000"/>
          </a:bodyPr>
          <a:lstStyle/>
          <a:p>
            <a:r>
              <a:rPr lang="en-US" b="1" dirty="0">
                <a:ea typeface="Source Sans Pro" charset="0"/>
              </a:rPr>
              <a:t>Do It! 4: </a:t>
            </a:r>
            <a:r>
              <a:rPr lang="en-US" b="1" dirty="0">
                <a:solidFill>
                  <a:srgbClr val="196E78"/>
                </a:solidFill>
                <a:ea typeface="Source Sans Pro" charset="0"/>
              </a:rPr>
              <a:t>Trends in Managerial Accounting </a:t>
            </a:r>
            <a:r>
              <a:rPr lang="en-US" sz="2700" dirty="0">
                <a:solidFill>
                  <a:srgbClr val="196E78"/>
                </a:solidFill>
                <a:ea typeface="Source Sans Pro" charset="0"/>
              </a:rPr>
              <a:t>(1 of 6)</a:t>
            </a:r>
            <a:endParaRPr lang="en-US" sz="2700" dirty="0"/>
          </a:p>
        </p:txBody>
      </p:sp>
      <p:sp>
        <p:nvSpPr>
          <p:cNvPr id="3" name="Content Placeholder 2">
            <a:extLst>
              <a:ext uri="{FF2B5EF4-FFF2-40B4-BE49-F238E27FC236}">
                <a16:creationId xmlns:a16="http://schemas.microsoft.com/office/drawing/2014/main" id="{0DAF8CB3-8734-471C-847F-A28C882A3DD9}"/>
              </a:ext>
            </a:extLst>
          </p:cNvPr>
          <p:cNvSpPr>
            <a:spLocks noGrp="1"/>
          </p:cNvSpPr>
          <p:nvPr>
            <p:ph sz="quarter" idx="16"/>
          </p:nvPr>
        </p:nvSpPr>
        <p:spPr>
          <a:xfrm>
            <a:off x="304800" y="1858536"/>
            <a:ext cx="8305800" cy="377851"/>
          </a:xfrm>
        </p:spPr>
        <p:txBody>
          <a:bodyPr/>
          <a:lstStyle/>
          <a:p>
            <a:r>
              <a:rPr lang="en-US" altLang="en-US" sz="2400" dirty="0"/>
              <a:t>Match the descriptions that follow with the corresponding terms.</a:t>
            </a:r>
          </a:p>
        </p:txBody>
      </p:sp>
      <p:sp>
        <p:nvSpPr>
          <p:cNvPr id="4" name="Content Placeholder 3">
            <a:extLst>
              <a:ext uri="{FF2B5EF4-FFF2-40B4-BE49-F238E27FC236}">
                <a16:creationId xmlns:a16="http://schemas.microsoft.com/office/drawing/2014/main" id="{CB536359-C02D-4949-B3CF-A0D8752223A0}"/>
              </a:ext>
            </a:extLst>
          </p:cNvPr>
          <p:cNvSpPr>
            <a:spLocks noGrp="1"/>
          </p:cNvSpPr>
          <p:nvPr>
            <p:ph sz="quarter" idx="17"/>
          </p:nvPr>
        </p:nvSpPr>
        <p:spPr>
          <a:xfrm>
            <a:off x="304800" y="2285999"/>
            <a:ext cx="4953000" cy="3962401"/>
          </a:xfrm>
        </p:spPr>
        <p:txBody>
          <a:bodyPr/>
          <a:lstStyle/>
          <a:p>
            <a:pPr marL="402336" indent="-402336">
              <a:buClr>
                <a:schemeClr val="accent2"/>
              </a:buClr>
              <a:buFont typeface="+mj-lt"/>
              <a:buAutoNum type="arabicPeriod"/>
            </a:pPr>
            <a:r>
              <a:rPr lang="en-US" altLang="en-US" sz="2400" dirty="0"/>
              <a:t>______ All activities associated with providing a product or performing service.</a:t>
            </a:r>
          </a:p>
          <a:p>
            <a:pPr marL="402336" indent="-402336">
              <a:buClr>
                <a:schemeClr val="accent2"/>
              </a:buClr>
              <a:buFont typeface="+mj-lt"/>
              <a:buAutoNum type="arabicPeriod"/>
            </a:pPr>
            <a:r>
              <a:rPr lang="en-US" altLang="en-US" sz="2400" dirty="0"/>
              <a:t>______ A method of allocating overhead based on each product’s use of activities in making the product.</a:t>
            </a:r>
          </a:p>
          <a:p>
            <a:pPr marL="402336" indent="-402336">
              <a:buClr>
                <a:schemeClr val="accent2"/>
              </a:buClr>
              <a:buFont typeface="+mj-lt"/>
              <a:buAutoNum type="arabicPeriod"/>
            </a:pPr>
            <a:r>
              <a:rPr lang="en-US" altLang="en-US" sz="2400" dirty="0"/>
              <a:t>______ Systems implemented to reduce defects in finished products with the goal of achieving zero defects.</a:t>
            </a:r>
          </a:p>
        </p:txBody>
      </p:sp>
      <p:sp>
        <p:nvSpPr>
          <p:cNvPr id="5" name="Content Placeholder 4">
            <a:extLst>
              <a:ext uri="{FF2B5EF4-FFF2-40B4-BE49-F238E27FC236}">
                <a16:creationId xmlns:a16="http://schemas.microsoft.com/office/drawing/2014/main" id="{26F2BF99-3620-4CF8-A596-7237CD780B28}"/>
              </a:ext>
            </a:extLst>
          </p:cNvPr>
          <p:cNvSpPr>
            <a:spLocks noGrp="1"/>
          </p:cNvSpPr>
          <p:nvPr>
            <p:ph sz="quarter" idx="18"/>
          </p:nvPr>
        </p:nvSpPr>
        <p:spPr>
          <a:xfrm>
            <a:off x="5325533" y="2438400"/>
            <a:ext cx="3589867" cy="3200400"/>
          </a:xfrm>
        </p:spPr>
        <p:txBody>
          <a:bodyPr/>
          <a:lstStyle/>
          <a:p>
            <a:r>
              <a:rPr lang="en-US" sz="1800" dirty="0"/>
              <a:t>Terms:</a:t>
            </a:r>
          </a:p>
          <a:p>
            <a:r>
              <a:rPr lang="en-US" sz="1800" dirty="0"/>
              <a:t>a. Activity-based costing</a:t>
            </a:r>
          </a:p>
          <a:p>
            <a:r>
              <a:rPr lang="en-US" sz="1800" dirty="0"/>
              <a:t>b. Balanced scorecard</a:t>
            </a:r>
          </a:p>
          <a:p>
            <a:r>
              <a:rPr lang="en-US" sz="1800" dirty="0"/>
              <a:t>c. Corporate social responsibility</a:t>
            </a:r>
          </a:p>
          <a:p>
            <a:r>
              <a:rPr lang="en-US" sz="1800" dirty="0"/>
              <a:t>d. Just-in-time (J</a:t>
            </a:r>
            <a:r>
              <a:rPr lang="en-US" sz="100" dirty="0"/>
              <a:t> </a:t>
            </a:r>
            <a:r>
              <a:rPr lang="en-US" sz="1800" dirty="0"/>
              <a:t>I</a:t>
            </a:r>
            <a:r>
              <a:rPr lang="en-US" sz="100" dirty="0"/>
              <a:t> </a:t>
            </a:r>
            <a:r>
              <a:rPr lang="en-US" sz="1800" dirty="0"/>
              <a:t>T) inventory</a:t>
            </a:r>
          </a:p>
          <a:p>
            <a:r>
              <a:rPr lang="en-US" sz="1800" dirty="0"/>
              <a:t>e. Total quality management (T</a:t>
            </a:r>
            <a:r>
              <a:rPr lang="en-US" sz="100" dirty="0"/>
              <a:t> </a:t>
            </a:r>
            <a:r>
              <a:rPr lang="en-US" sz="1800" dirty="0"/>
              <a:t>Q</a:t>
            </a:r>
            <a:r>
              <a:rPr lang="en-US" sz="100" dirty="0"/>
              <a:t> </a:t>
            </a:r>
            <a:r>
              <a:rPr lang="en-US" sz="1800" dirty="0"/>
              <a:t>M)</a:t>
            </a:r>
          </a:p>
          <a:p>
            <a:pPr marL="236538" indent="-236538"/>
            <a:r>
              <a:rPr lang="en-US" sz="1800" dirty="0"/>
              <a:t>f. Statement of Ethical Professional Practice</a:t>
            </a:r>
          </a:p>
          <a:p>
            <a:r>
              <a:rPr lang="en-US" sz="1800" dirty="0"/>
              <a:t>g. Value chain</a:t>
            </a:r>
          </a:p>
        </p:txBody>
      </p:sp>
      <p:sp>
        <p:nvSpPr>
          <p:cNvPr id="6" name="Slide Number Placeholder 5">
            <a:extLst>
              <a:ext uri="{FF2B5EF4-FFF2-40B4-BE49-F238E27FC236}">
                <a16:creationId xmlns:a16="http://schemas.microsoft.com/office/drawing/2014/main" id="{76FA374A-B6AD-4D87-8F1C-02AFDA3499A9}"/>
              </a:ext>
            </a:extLst>
          </p:cNvPr>
          <p:cNvSpPr>
            <a:spLocks noGrp="1"/>
          </p:cNvSpPr>
          <p:nvPr>
            <p:ph type="sldNum" sz="quarter" idx="10"/>
          </p:nvPr>
        </p:nvSpPr>
        <p:spPr/>
        <p:txBody>
          <a:bodyPr/>
          <a:lstStyle/>
          <a:p>
            <a:fld id="{67B19427-F580-D146-B60E-4CADEE75497F}" type="slidenum">
              <a:rPr lang="en-US" smtClean="0"/>
              <a:pPr/>
              <a:t>42</a:t>
            </a:fld>
            <a:endParaRPr lang="en-US" dirty="0"/>
          </a:p>
        </p:txBody>
      </p:sp>
      <p:sp>
        <p:nvSpPr>
          <p:cNvPr id="7" name="Footer Placeholder 6">
            <a:extLst>
              <a:ext uri="{FF2B5EF4-FFF2-40B4-BE49-F238E27FC236}">
                <a16:creationId xmlns:a16="http://schemas.microsoft.com/office/drawing/2014/main" id="{76DD938A-209E-4994-97CE-A7C803CB0A2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745827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3230-088E-425E-939E-107304D261FF}"/>
              </a:ext>
            </a:extLst>
          </p:cNvPr>
          <p:cNvSpPr>
            <a:spLocks noGrp="1"/>
          </p:cNvSpPr>
          <p:nvPr>
            <p:ph type="title"/>
          </p:nvPr>
        </p:nvSpPr>
        <p:spPr>
          <a:xfrm>
            <a:off x="304800" y="762001"/>
            <a:ext cx="7543800" cy="1027042"/>
          </a:xfrm>
        </p:spPr>
        <p:txBody>
          <a:bodyPr>
            <a:normAutofit fontScale="90000"/>
          </a:bodyPr>
          <a:lstStyle/>
          <a:p>
            <a:r>
              <a:rPr lang="en-US" b="1" dirty="0">
                <a:ea typeface="Source Sans Pro" charset="0"/>
              </a:rPr>
              <a:t>Do It! 4: </a:t>
            </a:r>
            <a:r>
              <a:rPr lang="en-US" b="1" dirty="0">
                <a:solidFill>
                  <a:srgbClr val="196E78"/>
                </a:solidFill>
                <a:ea typeface="Source Sans Pro" charset="0"/>
              </a:rPr>
              <a:t>Trends in Managerial Accounting </a:t>
            </a:r>
            <a:r>
              <a:rPr lang="en-US" sz="2700" dirty="0">
                <a:solidFill>
                  <a:srgbClr val="196E78"/>
                </a:solidFill>
                <a:ea typeface="Source Sans Pro" charset="0"/>
              </a:rPr>
              <a:t>(2 of 6)</a:t>
            </a:r>
            <a:endParaRPr lang="en-US" sz="2700" dirty="0"/>
          </a:p>
        </p:txBody>
      </p:sp>
      <p:sp>
        <p:nvSpPr>
          <p:cNvPr id="3" name="Content Placeholder 2">
            <a:extLst>
              <a:ext uri="{FF2B5EF4-FFF2-40B4-BE49-F238E27FC236}">
                <a16:creationId xmlns:a16="http://schemas.microsoft.com/office/drawing/2014/main" id="{0DAF8CB3-8734-471C-847F-A28C882A3DD9}"/>
              </a:ext>
            </a:extLst>
          </p:cNvPr>
          <p:cNvSpPr>
            <a:spLocks noGrp="1"/>
          </p:cNvSpPr>
          <p:nvPr>
            <p:ph sz="quarter" idx="16"/>
          </p:nvPr>
        </p:nvSpPr>
        <p:spPr>
          <a:xfrm>
            <a:off x="304800" y="1858536"/>
            <a:ext cx="8305800" cy="377851"/>
          </a:xfrm>
        </p:spPr>
        <p:txBody>
          <a:bodyPr/>
          <a:lstStyle/>
          <a:p>
            <a:r>
              <a:rPr lang="en-US" altLang="en-US" sz="2400" dirty="0"/>
              <a:t>Match the descriptions that follow with the corresponding terms.</a:t>
            </a:r>
          </a:p>
        </p:txBody>
      </p:sp>
      <p:sp>
        <p:nvSpPr>
          <p:cNvPr id="4" name="Content Placeholder 3">
            <a:extLst>
              <a:ext uri="{FF2B5EF4-FFF2-40B4-BE49-F238E27FC236}">
                <a16:creationId xmlns:a16="http://schemas.microsoft.com/office/drawing/2014/main" id="{CB536359-C02D-4949-B3CF-A0D8752223A0}"/>
              </a:ext>
            </a:extLst>
          </p:cNvPr>
          <p:cNvSpPr>
            <a:spLocks noGrp="1"/>
          </p:cNvSpPr>
          <p:nvPr>
            <p:ph sz="quarter" idx="17"/>
          </p:nvPr>
        </p:nvSpPr>
        <p:spPr>
          <a:xfrm>
            <a:off x="304800" y="2285999"/>
            <a:ext cx="4953000" cy="3962401"/>
          </a:xfrm>
        </p:spPr>
        <p:txBody>
          <a:bodyPr/>
          <a:lstStyle/>
          <a:p>
            <a:pPr marL="402336" indent="-402336">
              <a:buClr>
                <a:schemeClr val="accent2"/>
              </a:buClr>
              <a:buFont typeface="+mj-lt"/>
              <a:buAutoNum type="arabicPeriod"/>
            </a:pPr>
            <a:r>
              <a:rPr lang="en-US" altLang="en-US" sz="2400" dirty="0"/>
              <a:t>___</a:t>
            </a:r>
            <a:r>
              <a:rPr lang="en-US" altLang="en-US" sz="2400" b="1" u="sng" dirty="0"/>
              <a:t>g</a:t>
            </a:r>
            <a:r>
              <a:rPr lang="en-US" altLang="en-US" sz="2400" dirty="0"/>
              <a:t>___ All activities associated with providing a product or performing service.</a:t>
            </a:r>
          </a:p>
          <a:p>
            <a:pPr marL="402336" indent="-402336">
              <a:buClr>
                <a:schemeClr val="accent2"/>
              </a:buClr>
              <a:buFont typeface="+mj-lt"/>
              <a:buAutoNum type="arabicPeriod"/>
            </a:pPr>
            <a:r>
              <a:rPr lang="en-US" altLang="en-US" sz="2400" dirty="0"/>
              <a:t>___</a:t>
            </a:r>
            <a:r>
              <a:rPr lang="en-US" altLang="en-US" sz="2400" b="1" u="sng" dirty="0"/>
              <a:t>a</a:t>
            </a:r>
            <a:r>
              <a:rPr lang="en-US" altLang="en-US" sz="2400" dirty="0"/>
              <a:t>___ A method of allocating overhead based on each product’s use of activities in making the product.</a:t>
            </a:r>
          </a:p>
          <a:p>
            <a:pPr marL="402336" indent="-402336">
              <a:buClr>
                <a:schemeClr val="accent2"/>
              </a:buClr>
              <a:buFont typeface="+mj-lt"/>
              <a:buAutoNum type="arabicPeriod"/>
            </a:pPr>
            <a:r>
              <a:rPr lang="en-US" altLang="en-US" sz="2400" dirty="0"/>
              <a:t>___</a:t>
            </a:r>
            <a:r>
              <a:rPr lang="en-US" altLang="en-US" sz="2400" b="1" u="sng" dirty="0"/>
              <a:t>e</a:t>
            </a:r>
            <a:r>
              <a:rPr lang="en-US" altLang="en-US" sz="2400" dirty="0"/>
              <a:t>___ Systems implemented to reduce defects in finished products with the goal of achieving zero defects.</a:t>
            </a:r>
          </a:p>
        </p:txBody>
      </p:sp>
      <p:sp>
        <p:nvSpPr>
          <p:cNvPr id="5" name="Content Placeholder 4">
            <a:extLst>
              <a:ext uri="{FF2B5EF4-FFF2-40B4-BE49-F238E27FC236}">
                <a16:creationId xmlns:a16="http://schemas.microsoft.com/office/drawing/2014/main" id="{26F2BF99-3620-4CF8-A596-7237CD780B28}"/>
              </a:ext>
            </a:extLst>
          </p:cNvPr>
          <p:cNvSpPr>
            <a:spLocks noGrp="1"/>
          </p:cNvSpPr>
          <p:nvPr>
            <p:ph sz="quarter" idx="18"/>
          </p:nvPr>
        </p:nvSpPr>
        <p:spPr>
          <a:xfrm>
            <a:off x="5325533" y="2438400"/>
            <a:ext cx="3589867" cy="3200400"/>
          </a:xfrm>
        </p:spPr>
        <p:txBody>
          <a:bodyPr/>
          <a:lstStyle/>
          <a:p>
            <a:r>
              <a:rPr lang="en-US" sz="1800" dirty="0"/>
              <a:t>Terms:</a:t>
            </a:r>
          </a:p>
          <a:p>
            <a:r>
              <a:rPr lang="en-US" sz="1800" dirty="0"/>
              <a:t>a. Activity-based costing</a:t>
            </a:r>
          </a:p>
          <a:p>
            <a:r>
              <a:rPr lang="en-US" sz="1800" dirty="0"/>
              <a:t>b. Balanced scorecard</a:t>
            </a:r>
          </a:p>
          <a:p>
            <a:r>
              <a:rPr lang="en-US" sz="1800" dirty="0"/>
              <a:t>c. Corporate social responsibility</a:t>
            </a:r>
          </a:p>
          <a:p>
            <a:r>
              <a:rPr lang="en-US" sz="1800" dirty="0"/>
              <a:t>d. Just-in-time (J</a:t>
            </a:r>
            <a:r>
              <a:rPr lang="en-US" sz="100" dirty="0"/>
              <a:t> </a:t>
            </a:r>
            <a:r>
              <a:rPr lang="en-US" sz="1800" dirty="0"/>
              <a:t>I</a:t>
            </a:r>
            <a:r>
              <a:rPr lang="en-US" sz="100" dirty="0"/>
              <a:t> </a:t>
            </a:r>
            <a:r>
              <a:rPr lang="en-US" sz="1800" dirty="0"/>
              <a:t>T) inventory</a:t>
            </a:r>
          </a:p>
          <a:p>
            <a:r>
              <a:rPr lang="en-US" sz="1800" dirty="0"/>
              <a:t>e. Total quality management (T</a:t>
            </a:r>
            <a:r>
              <a:rPr lang="en-US" sz="100" dirty="0"/>
              <a:t> </a:t>
            </a:r>
            <a:r>
              <a:rPr lang="en-US" sz="1800" dirty="0"/>
              <a:t>Q</a:t>
            </a:r>
            <a:r>
              <a:rPr lang="en-US" sz="100" dirty="0"/>
              <a:t> </a:t>
            </a:r>
            <a:r>
              <a:rPr lang="en-US" sz="1800" dirty="0"/>
              <a:t>M)</a:t>
            </a:r>
          </a:p>
          <a:p>
            <a:pPr marL="236538" indent="-236538"/>
            <a:r>
              <a:rPr lang="en-US" sz="1800" dirty="0"/>
              <a:t>f. Statement of Ethical Professional Practice</a:t>
            </a:r>
          </a:p>
          <a:p>
            <a:r>
              <a:rPr lang="en-US" sz="1800" dirty="0"/>
              <a:t>g. Value chain</a:t>
            </a:r>
          </a:p>
        </p:txBody>
      </p:sp>
      <p:sp>
        <p:nvSpPr>
          <p:cNvPr id="6" name="Slide Number Placeholder 5">
            <a:extLst>
              <a:ext uri="{FF2B5EF4-FFF2-40B4-BE49-F238E27FC236}">
                <a16:creationId xmlns:a16="http://schemas.microsoft.com/office/drawing/2014/main" id="{76FA374A-B6AD-4D87-8F1C-02AFDA3499A9}"/>
              </a:ext>
            </a:extLst>
          </p:cNvPr>
          <p:cNvSpPr>
            <a:spLocks noGrp="1"/>
          </p:cNvSpPr>
          <p:nvPr>
            <p:ph type="sldNum" sz="quarter" idx="10"/>
          </p:nvPr>
        </p:nvSpPr>
        <p:spPr/>
        <p:txBody>
          <a:bodyPr/>
          <a:lstStyle/>
          <a:p>
            <a:fld id="{67B19427-F580-D146-B60E-4CADEE75497F}" type="slidenum">
              <a:rPr lang="en-US" smtClean="0"/>
              <a:pPr/>
              <a:t>43</a:t>
            </a:fld>
            <a:endParaRPr lang="en-US" dirty="0"/>
          </a:p>
        </p:txBody>
      </p:sp>
      <p:sp>
        <p:nvSpPr>
          <p:cNvPr id="7" name="Footer Placeholder 6">
            <a:extLst>
              <a:ext uri="{FF2B5EF4-FFF2-40B4-BE49-F238E27FC236}">
                <a16:creationId xmlns:a16="http://schemas.microsoft.com/office/drawing/2014/main" id="{76DD938A-209E-4994-97CE-A7C803CB0A2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58759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3230-088E-425E-939E-107304D261FF}"/>
              </a:ext>
            </a:extLst>
          </p:cNvPr>
          <p:cNvSpPr>
            <a:spLocks noGrp="1"/>
          </p:cNvSpPr>
          <p:nvPr>
            <p:ph type="title"/>
          </p:nvPr>
        </p:nvSpPr>
        <p:spPr>
          <a:xfrm>
            <a:off x="304800" y="762001"/>
            <a:ext cx="7620000" cy="990600"/>
          </a:xfrm>
        </p:spPr>
        <p:txBody>
          <a:bodyPr>
            <a:normAutofit fontScale="90000"/>
          </a:bodyPr>
          <a:lstStyle/>
          <a:p>
            <a:r>
              <a:rPr lang="en-US" b="1" dirty="0">
                <a:ea typeface="Source Sans Pro" charset="0"/>
              </a:rPr>
              <a:t>Do It! 4: </a:t>
            </a:r>
            <a:r>
              <a:rPr lang="en-US" b="1" dirty="0">
                <a:solidFill>
                  <a:srgbClr val="196E78"/>
                </a:solidFill>
                <a:ea typeface="Source Sans Pro" charset="0"/>
              </a:rPr>
              <a:t>Trends in Managerial Accounting </a:t>
            </a:r>
            <a:r>
              <a:rPr lang="en-US" sz="2700" dirty="0">
                <a:solidFill>
                  <a:srgbClr val="196E78"/>
                </a:solidFill>
                <a:ea typeface="Source Sans Pro" charset="0"/>
              </a:rPr>
              <a:t>(3 of 6)</a:t>
            </a:r>
            <a:endParaRPr lang="en-US" dirty="0"/>
          </a:p>
        </p:txBody>
      </p:sp>
      <p:sp>
        <p:nvSpPr>
          <p:cNvPr id="3" name="Content Placeholder 2">
            <a:extLst>
              <a:ext uri="{FF2B5EF4-FFF2-40B4-BE49-F238E27FC236}">
                <a16:creationId xmlns:a16="http://schemas.microsoft.com/office/drawing/2014/main" id="{0DAF8CB3-8734-471C-847F-A28C882A3DD9}"/>
              </a:ext>
            </a:extLst>
          </p:cNvPr>
          <p:cNvSpPr>
            <a:spLocks noGrp="1"/>
          </p:cNvSpPr>
          <p:nvPr>
            <p:ph sz="quarter" idx="16"/>
          </p:nvPr>
        </p:nvSpPr>
        <p:spPr>
          <a:xfrm>
            <a:off x="304800" y="1859668"/>
            <a:ext cx="8305800" cy="395464"/>
          </a:xfrm>
        </p:spPr>
        <p:txBody>
          <a:bodyPr/>
          <a:lstStyle/>
          <a:p>
            <a:r>
              <a:rPr lang="en-US" altLang="en-US" sz="2400" dirty="0"/>
              <a:t>Match the descriptions that follow with the corresponding terms.</a:t>
            </a:r>
          </a:p>
        </p:txBody>
      </p:sp>
      <p:sp>
        <p:nvSpPr>
          <p:cNvPr id="4" name="Content Placeholder 3">
            <a:extLst>
              <a:ext uri="{FF2B5EF4-FFF2-40B4-BE49-F238E27FC236}">
                <a16:creationId xmlns:a16="http://schemas.microsoft.com/office/drawing/2014/main" id="{CB536359-C02D-4949-B3CF-A0D8752223A0}"/>
              </a:ext>
            </a:extLst>
          </p:cNvPr>
          <p:cNvSpPr>
            <a:spLocks noGrp="1"/>
          </p:cNvSpPr>
          <p:nvPr>
            <p:ph sz="quarter" idx="17"/>
          </p:nvPr>
        </p:nvSpPr>
        <p:spPr>
          <a:xfrm>
            <a:off x="304800" y="2285999"/>
            <a:ext cx="4876800" cy="3809999"/>
          </a:xfrm>
        </p:spPr>
        <p:txBody>
          <a:bodyPr/>
          <a:lstStyle/>
          <a:p>
            <a:pPr marL="402336" indent="-402336">
              <a:buClr>
                <a:schemeClr val="accent2"/>
              </a:buClr>
              <a:buFont typeface="+mj-lt"/>
              <a:buAutoNum type="arabicPeriod" startAt="4"/>
            </a:pPr>
            <a:r>
              <a:rPr lang="en-US" altLang="en-US" sz="2400" dirty="0"/>
              <a:t>______ A performance-measurement approach that uses both financial and nonfinancial measures, tied to company objectives, to evaluate a company’s operations in an integrated fashion.</a:t>
            </a:r>
          </a:p>
          <a:p>
            <a:pPr marL="402336" indent="-402336">
              <a:buClr>
                <a:schemeClr val="accent2"/>
              </a:buClr>
              <a:buFont typeface="+mj-lt"/>
              <a:buAutoNum type="arabicPeriod" startAt="4"/>
            </a:pPr>
            <a:r>
              <a:rPr lang="en-US" altLang="en-US" sz="2400" dirty="0"/>
              <a:t>______ Inventory system in which goods are manufactured or purchased just as they are needed for use.</a:t>
            </a:r>
          </a:p>
        </p:txBody>
      </p:sp>
      <p:sp>
        <p:nvSpPr>
          <p:cNvPr id="5" name="Content Placeholder 4">
            <a:extLst>
              <a:ext uri="{FF2B5EF4-FFF2-40B4-BE49-F238E27FC236}">
                <a16:creationId xmlns:a16="http://schemas.microsoft.com/office/drawing/2014/main" id="{26F2BF99-3620-4CF8-A596-7237CD780B28}"/>
              </a:ext>
            </a:extLst>
          </p:cNvPr>
          <p:cNvSpPr>
            <a:spLocks noGrp="1"/>
          </p:cNvSpPr>
          <p:nvPr>
            <p:ph sz="quarter" idx="18"/>
          </p:nvPr>
        </p:nvSpPr>
        <p:spPr>
          <a:xfrm>
            <a:off x="5325533" y="2438400"/>
            <a:ext cx="3589867" cy="3276600"/>
          </a:xfrm>
        </p:spPr>
        <p:txBody>
          <a:bodyPr/>
          <a:lstStyle/>
          <a:p>
            <a:r>
              <a:rPr lang="en-US" sz="1800" dirty="0"/>
              <a:t>Terms:</a:t>
            </a:r>
          </a:p>
          <a:p>
            <a:r>
              <a:rPr lang="en-US" sz="1800" dirty="0"/>
              <a:t>a. Activity-based costing</a:t>
            </a:r>
          </a:p>
          <a:p>
            <a:r>
              <a:rPr lang="en-US" sz="1800" dirty="0"/>
              <a:t>b. Balanced scorecard</a:t>
            </a:r>
          </a:p>
          <a:p>
            <a:r>
              <a:rPr lang="en-US" sz="1800" dirty="0"/>
              <a:t>c. Corporate social responsibility</a:t>
            </a:r>
          </a:p>
          <a:p>
            <a:r>
              <a:rPr lang="en-US" sz="1800" dirty="0"/>
              <a:t>d. Just-in-time (J</a:t>
            </a:r>
            <a:r>
              <a:rPr lang="en-US" sz="100" dirty="0"/>
              <a:t> </a:t>
            </a:r>
            <a:r>
              <a:rPr lang="en-US" sz="1800" dirty="0"/>
              <a:t>I</a:t>
            </a:r>
            <a:r>
              <a:rPr lang="en-US" sz="100" dirty="0"/>
              <a:t> </a:t>
            </a:r>
            <a:r>
              <a:rPr lang="en-US" sz="1800" dirty="0"/>
              <a:t>T) inventory</a:t>
            </a:r>
          </a:p>
          <a:p>
            <a:r>
              <a:rPr lang="en-US" sz="1800" dirty="0"/>
              <a:t>e. Total quality management (T</a:t>
            </a:r>
            <a:r>
              <a:rPr lang="en-US" sz="100" dirty="0"/>
              <a:t> </a:t>
            </a:r>
            <a:r>
              <a:rPr lang="en-US" sz="1800" dirty="0"/>
              <a:t>Q</a:t>
            </a:r>
            <a:r>
              <a:rPr lang="en-US" sz="100" dirty="0"/>
              <a:t> </a:t>
            </a:r>
            <a:r>
              <a:rPr lang="en-US" sz="1800" dirty="0"/>
              <a:t>M)</a:t>
            </a:r>
          </a:p>
          <a:p>
            <a:pPr marL="236538" indent="-236538"/>
            <a:r>
              <a:rPr lang="en-US" sz="1800" dirty="0"/>
              <a:t>f. Statement of Ethical Professional Practice</a:t>
            </a:r>
          </a:p>
          <a:p>
            <a:r>
              <a:rPr lang="en-US" sz="1800" dirty="0"/>
              <a:t>g. Value chain</a:t>
            </a:r>
          </a:p>
        </p:txBody>
      </p:sp>
      <p:sp>
        <p:nvSpPr>
          <p:cNvPr id="6" name="Slide Number Placeholder 5">
            <a:extLst>
              <a:ext uri="{FF2B5EF4-FFF2-40B4-BE49-F238E27FC236}">
                <a16:creationId xmlns:a16="http://schemas.microsoft.com/office/drawing/2014/main" id="{76FA374A-B6AD-4D87-8F1C-02AFDA3499A9}"/>
              </a:ext>
            </a:extLst>
          </p:cNvPr>
          <p:cNvSpPr>
            <a:spLocks noGrp="1"/>
          </p:cNvSpPr>
          <p:nvPr>
            <p:ph type="sldNum" sz="quarter" idx="10"/>
          </p:nvPr>
        </p:nvSpPr>
        <p:spPr/>
        <p:txBody>
          <a:bodyPr/>
          <a:lstStyle/>
          <a:p>
            <a:fld id="{67B19427-F580-D146-B60E-4CADEE75497F}" type="slidenum">
              <a:rPr lang="en-US" smtClean="0"/>
              <a:pPr/>
              <a:t>44</a:t>
            </a:fld>
            <a:endParaRPr lang="en-US" dirty="0"/>
          </a:p>
        </p:txBody>
      </p:sp>
      <p:sp>
        <p:nvSpPr>
          <p:cNvPr id="7" name="Footer Placeholder 6">
            <a:extLst>
              <a:ext uri="{FF2B5EF4-FFF2-40B4-BE49-F238E27FC236}">
                <a16:creationId xmlns:a16="http://schemas.microsoft.com/office/drawing/2014/main" id="{76DD938A-209E-4994-97CE-A7C803CB0A2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341502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3230-088E-425E-939E-107304D261FF}"/>
              </a:ext>
            </a:extLst>
          </p:cNvPr>
          <p:cNvSpPr>
            <a:spLocks noGrp="1"/>
          </p:cNvSpPr>
          <p:nvPr>
            <p:ph type="title"/>
          </p:nvPr>
        </p:nvSpPr>
        <p:spPr>
          <a:xfrm>
            <a:off x="304800" y="762001"/>
            <a:ext cx="7620000" cy="990600"/>
          </a:xfrm>
        </p:spPr>
        <p:txBody>
          <a:bodyPr>
            <a:normAutofit fontScale="90000"/>
          </a:bodyPr>
          <a:lstStyle/>
          <a:p>
            <a:r>
              <a:rPr lang="en-US" b="1" dirty="0">
                <a:ea typeface="Source Sans Pro" charset="0"/>
              </a:rPr>
              <a:t>Do It! 4: </a:t>
            </a:r>
            <a:r>
              <a:rPr lang="en-US" b="1" dirty="0">
                <a:solidFill>
                  <a:srgbClr val="196E78"/>
                </a:solidFill>
                <a:ea typeface="Source Sans Pro" charset="0"/>
              </a:rPr>
              <a:t>Trends in Managerial Accounting </a:t>
            </a:r>
            <a:r>
              <a:rPr lang="en-US" sz="2700" dirty="0">
                <a:solidFill>
                  <a:srgbClr val="196E78"/>
                </a:solidFill>
                <a:ea typeface="Source Sans Pro" charset="0"/>
              </a:rPr>
              <a:t>(4 of 6)</a:t>
            </a:r>
            <a:endParaRPr lang="en-US" dirty="0"/>
          </a:p>
        </p:txBody>
      </p:sp>
      <p:sp>
        <p:nvSpPr>
          <p:cNvPr id="3" name="Content Placeholder 2">
            <a:extLst>
              <a:ext uri="{FF2B5EF4-FFF2-40B4-BE49-F238E27FC236}">
                <a16:creationId xmlns:a16="http://schemas.microsoft.com/office/drawing/2014/main" id="{0DAF8CB3-8734-471C-847F-A28C882A3DD9}"/>
              </a:ext>
            </a:extLst>
          </p:cNvPr>
          <p:cNvSpPr>
            <a:spLocks noGrp="1"/>
          </p:cNvSpPr>
          <p:nvPr>
            <p:ph sz="quarter" idx="16"/>
          </p:nvPr>
        </p:nvSpPr>
        <p:spPr>
          <a:xfrm>
            <a:off x="304800" y="1859668"/>
            <a:ext cx="8305800" cy="395464"/>
          </a:xfrm>
        </p:spPr>
        <p:txBody>
          <a:bodyPr/>
          <a:lstStyle/>
          <a:p>
            <a:r>
              <a:rPr lang="en-US" altLang="en-US" sz="2400" dirty="0"/>
              <a:t>Match the descriptions that follow with the corresponding terms.</a:t>
            </a:r>
          </a:p>
        </p:txBody>
      </p:sp>
      <p:sp>
        <p:nvSpPr>
          <p:cNvPr id="4" name="Content Placeholder 3">
            <a:extLst>
              <a:ext uri="{FF2B5EF4-FFF2-40B4-BE49-F238E27FC236}">
                <a16:creationId xmlns:a16="http://schemas.microsoft.com/office/drawing/2014/main" id="{CB536359-C02D-4949-B3CF-A0D8752223A0}"/>
              </a:ext>
            </a:extLst>
          </p:cNvPr>
          <p:cNvSpPr>
            <a:spLocks noGrp="1"/>
          </p:cNvSpPr>
          <p:nvPr>
            <p:ph sz="quarter" idx="17"/>
          </p:nvPr>
        </p:nvSpPr>
        <p:spPr>
          <a:xfrm>
            <a:off x="304800" y="2285999"/>
            <a:ext cx="4876800" cy="3809999"/>
          </a:xfrm>
        </p:spPr>
        <p:txBody>
          <a:bodyPr/>
          <a:lstStyle/>
          <a:p>
            <a:pPr marL="402336" indent="-402336">
              <a:buClr>
                <a:schemeClr val="accent2"/>
              </a:buClr>
              <a:buFont typeface="+mj-lt"/>
              <a:buAutoNum type="arabicPeriod" startAt="4"/>
            </a:pPr>
            <a:r>
              <a:rPr lang="en-US" altLang="en-US" sz="2400" dirty="0"/>
              <a:t>___</a:t>
            </a:r>
            <a:r>
              <a:rPr lang="en-US" altLang="en-US" sz="2400" b="1" u="sng" dirty="0"/>
              <a:t>b</a:t>
            </a:r>
            <a:r>
              <a:rPr lang="en-US" altLang="en-US" sz="2400" dirty="0"/>
              <a:t>___ A performance-measurement approach that uses both financial and nonfinancial measures, tied to company objectives, to evaluate a company’s operations in an integrated fashion.</a:t>
            </a:r>
          </a:p>
          <a:p>
            <a:pPr marL="402336" indent="-402336">
              <a:buClr>
                <a:schemeClr val="accent2"/>
              </a:buClr>
              <a:buFont typeface="+mj-lt"/>
              <a:buAutoNum type="arabicPeriod" startAt="4"/>
            </a:pPr>
            <a:r>
              <a:rPr lang="en-US" altLang="en-US" sz="2400" dirty="0"/>
              <a:t>___</a:t>
            </a:r>
            <a:r>
              <a:rPr lang="en-US" altLang="en-US" sz="2400" b="1" u="sng" dirty="0"/>
              <a:t>d</a:t>
            </a:r>
            <a:r>
              <a:rPr lang="en-US" altLang="en-US" sz="2400" dirty="0"/>
              <a:t>___ Inventory system in which goods are manufactured or purchased just as they are needed for use.</a:t>
            </a:r>
          </a:p>
        </p:txBody>
      </p:sp>
      <p:sp>
        <p:nvSpPr>
          <p:cNvPr id="5" name="Content Placeholder 4">
            <a:extLst>
              <a:ext uri="{FF2B5EF4-FFF2-40B4-BE49-F238E27FC236}">
                <a16:creationId xmlns:a16="http://schemas.microsoft.com/office/drawing/2014/main" id="{26F2BF99-3620-4CF8-A596-7237CD780B28}"/>
              </a:ext>
            </a:extLst>
          </p:cNvPr>
          <p:cNvSpPr>
            <a:spLocks noGrp="1"/>
          </p:cNvSpPr>
          <p:nvPr>
            <p:ph sz="quarter" idx="18"/>
          </p:nvPr>
        </p:nvSpPr>
        <p:spPr>
          <a:xfrm>
            <a:off x="5325533" y="2438400"/>
            <a:ext cx="3589867" cy="3276600"/>
          </a:xfrm>
        </p:spPr>
        <p:txBody>
          <a:bodyPr/>
          <a:lstStyle/>
          <a:p>
            <a:r>
              <a:rPr lang="en-US" sz="1800" dirty="0"/>
              <a:t>Terms:</a:t>
            </a:r>
          </a:p>
          <a:p>
            <a:r>
              <a:rPr lang="en-US" sz="1800" dirty="0"/>
              <a:t>a. Activity-based costing</a:t>
            </a:r>
          </a:p>
          <a:p>
            <a:r>
              <a:rPr lang="en-US" sz="1800" dirty="0"/>
              <a:t>b. Balanced scorecard</a:t>
            </a:r>
          </a:p>
          <a:p>
            <a:r>
              <a:rPr lang="en-US" sz="1800" dirty="0"/>
              <a:t>c. Corporate social responsibility</a:t>
            </a:r>
          </a:p>
          <a:p>
            <a:r>
              <a:rPr lang="en-US" sz="1800" dirty="0"/>
              <a:t>d. Just-in-time (J</a:t>
            </a:r>
            <a:r>
              <a:rPr lang="en-US" sz="100" dirty="0"/>
              <a:t> </a:t>
            </a:r>
            <a:r>
              <a:rPr lang="en-US" sz="1800" dirty="0"/>
              <a:t>I</a:t>
            </a:r>
            <a:r>
              <a:rPr lang="en-US" sz="100" dirty="0"/>
              <a:t> </a:t>
            </a:r>
            <a:r>
              <a:rPr lang="en-US" sz="1800" dirty="0"/>
              <a:t>T) inventory</a:t>
            </a:r>
          </a:p>
          <a:p>
            <a:r>
              <a:rPr lang="en-US" sz="1800" dirty="0"/>
              <a:t>e. Total quality management (T</a:t>
            </a:r>
            <a:r>
              <a:rPr lang="en-US" sz="100" dirty="0"/>
              <a:t> </a:t>
            </a:r>
            <a:r>
              <a:rPr lang="en-US" sz="1800" dirty="0"/>
              <a:t>Q</a:t>
            </a:r>
            <a:r>
              <a:rPr lang="en-US" sz="100" dirty="0"/>
              <a:t> </a:t>
            </a:r>
            <a:r>
              <a:rPr lang="en-US" sz="1800" dirty="0"/>
              <a:t>M)</a:t>
            </a:r>
          </a:p>
          <a:p>
            <a:pPr marL="236538" indent="-236538"/>
            <a:r>
              <a:rPr lang="en-US" sz="1800" dirty="0"/>
              <a:t>f. Statement of Ethical Professional Practice</a:t>
            </a:r>
          </a:p>
          <a:p>
            <a:r>
              <a:rPr lang="en-US" sz="1800" dirty="0"/>
              <a:t>g. Value chain</a:t>
            </a:r>
          </a:p>
        </p:txBody>
      </p:sp>
      <p:sp>
        <p:nvSpPr>
          <p:cNvPr id="6" name="Slide Number Placeholder 5">
            <a:extLst>
              <a:ext uri="{FF2B5EF4-FFF2-40B4-BE49-F238E27FC236}">
                <a16:creationId xmlns:a16="http://schemas.microsoft.com/office/drawing/2014/main" id="{76FA374A-B6AD-4D87-8F1C-02AFDA3499A9}"/>
              </a:ext>
            </a:extLst>
          </p:cNvPr>
          <p:cNvSpPr>
            <a:spLocks noGrp="1"/>
          </p:cNvSpPr>
          <p:nvPr>
            <p:ph type="sldNum" sz="quarter" idx="10"/>
          </p:nvPr>
        </p:nvSpPr>
        <p:spPr/>
        <p:txBody>
          <a:bodyPr/>
          <a:lstStyle/>
          <a:p>
            <a:fld id="{67B19427-F580-D146-B60E-4CADEE75497F}" type="slidenum">
              <a:rPr lang="en-US" smtClean="0"/>
              <a:pPr/>
              <a:t>45</a:t>
            </a:fld>
            <a:endParaRPr lang="en-US" dirty="0"/>
          </a:p>
        </p:txBody>
      </p:sp>
      <p:sp>
        <p:nvSpPr>
          <p:cNvPr id="7" name="Footer Placeholder 6">
            <a:extLst>
              <a:ext uri="{FF2B5EF4-FFF2-40B4-BE49-F238E27FC236}">
                <a16:creationId xmlns:a16="http://schemas.microsoft.com/office/drawing/2014/main" id="{76DD938A-209E-4994-97CE-A7C803CB0A2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151129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3230-088E-425E-939E-107304D261FF}"/>
              </a:ext>
            </a:extLst>
          </p:cNvPr>
          <p:cNvSpPr>
            <a:spLocks noGrp="1"/>
          </p:cNvSpPr>
          <p:nvPr>
            <p:ph type="title"/>
          </p:nvPr>
        </p:nvSpPr>
        <p:spPr>
          <a:xfrm>
            <a:off x="304800" y="762001"/>
            <a:ext cx="7315200" cy="990600"/>
          </a:xfrm>
        </p:spPr>
        <p:txBody>
          <a:bodyPr>
            <a:normAutofit fontScale="90000"/>
          </a:bodyPr>
          <a:lstStyle/>
          <a:p>
            <a:r>
              <a:rPr lang="en-US" b="1" dirty="0">
                <a:ea typeface="Source Sans Pro" charset="0"/>
              </a:rPr>
              <a:t>Do It! 4: </a:t>
            </a:r>
            <a:r>
              <a:rPr lang="en-US" b="1" dirty="0">
                <a:solidFill>
                  <a:srgbClr val="196E78"/>
                </a:solidFill>
                <a:ea typeface="Source Sans Pro" charset="0"/>
              </a:rPr>
              <a:t>Trends in Managerial Accounting </a:t>
            </a:r>
            <a:r>
              <a:rPr lang="en-US" sz="2700" dirty="0">
                <a:solidFill>
                  <a:srgbClr val="196E78"/>
                </a:solidFill>
                <a:ea typeface="Source Sans Pro" charset="0"/>
              </a:rPr>
              <a:t>(5 of 6)</a:t>
            </a:r>
            <a:endParaRPr lang="en-US" dirty="0"/>
          </a:p>
        </p:txBody>
      </p:sp>
      <p:sp>
        <p:nvSpPr>
          <p:cNvPr id="3" name="Content Placeholder 2">
            <a:extLst>
              <a:ext uri="{FF2B5EF4-FFF2-40B4-BE49-F238E27FC236}">
                <a16:creationId xmlns:a16="http://schemas.microsoft.com/office/drawing/2014/main" id="{0DAF8CB3-8734-471C-847F-A28C882A3DD9}"/>
              </a:ext>
            </a:extLst>
          </p:cNvPr>
          <p:cNvSpPr>
            <a:spLocks noGrp="1"/>
          </p:cNvSpPr>
          <p:nvPr>
            <p:ph sz="quarter" idx="16"/>
          </p:nvPr>
        </p:nvSpPr>
        <p:spPr>
          <a:xfrm>
            <a:off x="304800" y="1858536"/>
            <a:ext cx="8534400" cy="377851"/>
          </a:xfrm>
        </p:spPr>
        <p:txBody>
          <a:bodyPr/>
          <a:lstStyle/>
          <a:p>
            <a:r>
              <a:rPr lang="en-US" altLang="en-US" sz="2400" dirty="0"/>
              <a:t>Match the descriptions that follow with the corresponding terms.</a:t>
            </a:r>
          </a:p>
        </p:txBody>
      </p:sp>
      <p:sp>
        <p:nvSpPr>
          <p:cNvPr id="4" name="Content Placeholder 3">
            <a:extLst>
              <a:ext uri="{FF2B5EF4-FFF2-40B4-BE49-F238E27FC236}">
                <a16:creationId xmlns:a16="http://schemas.microsoft.com/office/drawing/2014/main" id="{CB536359-C02D-4949-B3CF-A0D8752223A0}"/>
              </a:ext>
            </a:extLst>
          </p:cNvPr>
          <p:cNvSpPr>
            <a:spLocks noGrp="1"/>
          </p:cNvSpPr>
          <p:nvPr>
            <p:ph sz="quarter" idx="17"/>
          </p:nvPr>
        </p:nvSpPr>
        <p:spPr>
          <a:xfrm>
            <a:off x="304800" y="2285999"/>
            <a:ext cx="4873487" cy="3200400"/>
          </a:xfrm>
        </p:spPr>
        <p:txBody>
          <a:bodyPr/>
          <a:lstStyle/>
          <a:p>
            <a:pPr marL="402336" indent="-402336">
              <a:buClr>
                <a:schemeClr val="accent2"/>
              </a:buClr>
              <a:buFont typeface="+mj-lt"/>
              <a:buAutoNum type="arabicPeriod" startAt="6"/>
            </a:pPr>
            <a:r>
              <a:rPr lang="en-US" altLang="en-US" sz="2400" dirty="0"/>
              <a:t>______ A company’s efforts to employ sustainable business practices with regards to its employees, society, and the environment.</a:t>
            </a:r>
          </a:p>
          <a:p>
            <a:pPr marL="402336" indent="-402336">
              <a:buClr>
                <a:schemeClr val="accent2"/>
              </a:buClr>
              <a:buFont typeface="+mj-lt"/>
              <a:buAutoNum type="arabicPeriod" startAt="6"/>
            </a:pPr>
            <a:r>
              <a:rPr lang="en-US" altLang="en-US" sz="2400" dirty="0"/>
              <a:t>______ A code of ethical standards developed by the Institute of Management Accountants.</a:t>
            </a:r>
          </a:p>
        </p:txBody>
      </p:sp>
      <p:sp>
        <p:nvSpPr>
          <p:cNvPr id="5" name="Content Placeholder 4">
            <a:extLst>
              <a:ext uri="{FF2B5EF4-FFF2-40B4-BE49-F238E27FC236}">
                <a16:creationId xmlns:a16="http://schemas.microsoft.com/office/drawing/2014/main" id="{26F2BF99-3620-4CF8-A596-7237CD780B28}"/>
              </a:ext>
            </a:extLst>
          </p:cNvPr>
          <p:cNvSpPr>
            <a:spLocks noGrp="1"/>
          </p:cNvSpPr>
          <p:nvPr>
            <p:ph sz="quarter" idx="18"/>
          </p:nvPr>
        </p:nvSpPr>
        <p:spPr>
          <a:xfrm>
            <a:off x="5325533" y="2438400"/>
            <a:ext cx="3589867" cy="3200400"/>
          </a:xfrm>
        </p:spPr>
        <p:txBody>
          <a:bodyPr/>
          <a:lstStyle/>
          <a:p>
            <a:r>
              <a:rPr lang="en-US" sz="1800" dirty="0"/>
              <a:t>Terms:</a:t>
            </a:r>
          </a:p>
          <a:p>
            <a:r>
              <a:rPr lang="en-US" sz="1800" dirty="0"/>
              <a:t>a. Activity-based costing</a:t>
            </a:r>
          </a:p>
          <a:p>
            <a:r>
              <a:rPr lang="en-US" sz="1800" dirty="0"/>
              <a:t>b. Balanced scorecard</a:t>
            </a:r>
          </a:p>
          <a:p>
            <a:r>
              <a:rPr lang="en-US" sz="1800" dirty="0"/>
              <a:t>c. Corporate social responsibility</a:t>
            </a:r>
          </a:p>
          <a:p>
            <a:r>
              <a:rPr lang="en-US" sz="1800" dirty="0"/>
              <a:t>d. Just-in-time (J</a:t>
            </a:r>
            <a:r>
              <a:rPr lang="en-US" sz="100" dirty="0"/>
              <a:t> </a:t>
            </a:r>
            <a:r>
              <a:rPr lang="en-US" sz="1800" dirty="0"/>
              <a:t>I</a:t>
            </a:r>
            <a:r>
              <a:rPr lang="en-US" sz="100" dirty="0"/>
              <a:t> </a:t>
            </a:r>
            <a:r>
              <a:rPr lang="en-US" sz="1800" dirty="0"/>
              <a:t>T) inventory</a:t>
            </a:r>
          </a:p>
          <a:p>
            <a:r>
              <a:rPr lang="en-US" sz="1800" dirty="0"/>
              <a:t>e. Total quality management (T</a:t>
            </a:r>
            <a:r>
              <a:rPr lang="en-US" sz="100" dirty="0"/>
              <a:t> </a:t>
            </a:r>
            <a:r>
              <a:rPr lang="en-US" sz="1800" dirty="0"/>
              <a:t>Q</a:t>
            </a:r>
            <a:r>
              <a:rPr lang="en-US" sz="100" dirty="0"/>
              <a:t> </a:t>
            </a:r>
            <a:r>
              <a:rPr lang="en-US" sz="1800" dirty="0"/>
              <a:t>M)</a:t>
            </a:r>
          </a:p>
          <a:p>
            <a:pPr marL="236538" indent="-236538"/>
            <a:r>
              <a:rPr lang="en-US" sz="1800" dirty="0"/>
              <a:t>f. Statement of Ethical Professional Practice</a:t>
            </a:r>
          </a:p>
          <a:p>
            <a:r>
              <a:rPr lang="en-US" sz="1800" dirty="0"/>
              <a:t>g. Value chain</a:t>
            </a:r>
          </a:p>
        </p:txBody>
      </p:sp>
      <p:sp>
        <p:nvSpPr>
          <p:cNvPr id="6" name="Slide Number Placeholder 5">
            <a:extLst>
              <a:ext uri="{FF2B5EF4-FFF2-40B4-BE49-F238E27FC236}">
                <a16:creationId xmlns:a16="http://schemas.microsoft.com/office/drawing/2014/main" id="{76FA374A-B6AD-4D87-8F1C-02AFDA3499A9}"/>
              </a:ext>
            </a:extLst>
          </p:cNvPr>
          <p:cNvSpPr>
            <a:spLocks noGrp="1"/>
          </p:cNvSpPr>
          <p:nvPr>
            <p:ph type="sldNum" sz="quarter" idx="10"/>
          </p:nvPr>
        </p:nvSpPr>
        <p:spPr/>
        <p:txBody>
          <a:bodyPr/>
          <a:lstStyle/>
          <a:p>
            <a:fld id="{67B19427-F580-D146-B60E-4CADEE75497F}" type="slidenum">
              <a:rPr lang="en-US" smtClean="0"/>
              <a:pPr/>
              <a:t>46</a:t>
            </a:fld>
            <a:endParaRPr lang="en-US" dirty="0"/>
          </a:p>
        </p:txBody>
      </p:sp>
      <p:sp>
        <p:nvSpPr>
          <p:cNvPr id="7" name="Footer Placeholder 6">
            <a:extLst>
              <a:ext uri="{FF2B5EF4-FFF2-40B4-BE49-F238E27FC236}">
                <a16:creationId xmlns:a16="http://schemas.microsoft.com/office/drawing/2014/main" id="{76DD938A-209E-4994-97CE-A7C803CB0A2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30690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3230-088E-425E-939E-107304D261FF}"/>
              </a:ext>
            </a:extLst>
          </p:cNvPr>
          <p:cNvSpPr>
            <a:spLocks noGrp="1"/>
          </p:cNvSpPr>
          <p:nvPr>
            <p:ph type="title"/>
          </p:nvPr>
        </p:nvSpPr>
        <p:spPr>
          <a:xfrm>
            <a:off x="304800" y="762001"/>
            <a:ext cx="7315200" cy="990600"/>
          </a:xfrm>
        </p:spPr>
        <p:txBody>
          <a:bodyPr>
            <a:normAutofit fontScale="90000"/>
          </a:bodyPr>
          <a:lstStyle/>
          <a:p>
            <a:r>
              <a:rPr lang="en-US" b="1" dirty="0">
                <a:ea typeface="Source Sans Pro" charset="0"/>
              </a:rPr>
              <a:t>Do It! 4: </a:t>
            </a:r>
            <a:r>
              <a:rPr lang="en-US" b="1" dirty="0">
                <a:solidFill>
                  <a:srgbClr val="196E78"/>
                </a:solidFill>
                <a:ea typeface="Source Sans Pro" charset="0"/>
              </a:rPr>
              <a:t>Trends in Managerial Accounting </a:t>
            </a:r>
            <a:r>
              <a:rPr lang="en-US" sz="2700" dirty="0">
                <a:solidFill>
                  <a:srgbClr val="196E78"/>
                </a:solidFill>
                <a:ea typeface="Source Sans Pro" charset="0"/>
              </a:rPr>
              <a:t>(6 of 6)</a:t>
            </a:r>
            <a:endParaRPr lang="en-US" dirty="0"/>
          </a:p>
        </p:txBody>
      </p:sp>
      <p:sp>
        <p:nvSpPr>
          <p:cNvPr id="3" name="Content Placeholder 2">
            <a:extLst>
              <a:ext uri="{FF2B5EF4-FFF2-40B4-BE49-F238E27FC236}">
                <a16:creationId xmlns:a16="http://schemas.microsoft.com/office/drawing/2014/main" id="{0DAF8CB3-8734-471C-847F-A28C882A3DD9}"/>
              </a:ext>
            </a:extLst>
          </p:cNvPr>
          <p:cNvSpPr>
            <a:spLocks noGrp="1"/>
          </p:cNvSpPr>
          <p:nvPr>
            <p:ph sz="quarter" idx="16"/>
          </p:nvPr>
        </p:nvSpPr>
        <p:spPr>
          <a:xfrm>
            <a:off x="304800" y="1858536"/>
            <a:ext cx="8534400" cy="377851"/>
          </a:xfrm>
        </p:spPr>
        <p:txBody>
          <a:bodyPr/>
          <a:lstStyle/>
          <a:p>
            <a:r>
              <a:rPr lang="en-US" altLang="en-US" sz="2400" dirty="0"/>
              <a:t>Match the descriptions that follow with the corresponding terms.</a:t>
            </a:r>
          </a:p>
        </p:txBody>
      </p:sp>
      <p:sp>
        <p:nvSpPr>
          <p:cNvPr id="4" name="Content Placeholder 3">
            <a:extLst>
              <a:ext uri="{FF2B5EF4-FFF2-40B4-BE49-F238E27FC236}">
                <a16:creationId xmlns:a16="http://schemas.microsoft.com/office/drawing/2014/main" id="{CB536359-C02D-4949-B3CF-A0D8752223A0}"/>
              </a:ext>
            </a:extLst>
          </p:cNvPr>
          <p:cNvSpPr>
            <a:spLocks noGrp="1"/>
          </p:cNvSpPr>
          <p:nvPr>
            <p:ph sz="quarter" idx="17"/>
          </p:nvPr>
        </p:nvSpPr>
        <p:spPr>
          <a:xfrm>
            <a:off x="304800" y="2285999"/>
            <a:ext cx="4873487" cy="3200400"/>
          </a:xfrm>
        </p:spPr>
        <p:txBody>
          <a:bodyPr/>
          <a:lstStyle/>
          <a:p>
            <a:pPr marL="402336" indent="-402336">
              <a:buClr>
                <a:schemeClr val="accent2"/>
              </a:buClr>
              <a:buFont typeface="+mj-lt"/>
              <a:buAutoNum type="arabicPeriod" startAt="6"/>
            </a:pPr>
            <a:r>
              <a:rPr lang="en-US" altLang="en-US" sz="2400" dirty="0"/>
              <a:t>___</a:t>
            </a:r>
            <a:r>
              <a:rPr lang="en-US" altLang="en-US" sz="2400" b="1" u="sng" dirty="0"/>
              <a:t>c</a:t>
            </a:r>
            <a:r>
              <a:rPr lang="en-US" altLang="en-US" sz="2400" dirty="0"/>
              <a:t>___ A company’s efforts to employ sustainable business practices with regards to its employees, society, and the environment.</a:t>
            </a:r>
          </a:p>
          <a:p>
            <a:pPr marL="402336" indent="-402336">
              <a:buClr>
                <a:schemeClr val="accent2"/>
              </a:buClr>
              <a:buFont typeface="+mj-lt"/>
              <a:buAutoNum type="arabicPeriod" startAt="6"/>
            </a:pPr>
            <a:r>
              <a:rPr lang="en-US" altLang="en-US" sz="2400" dirty="0"/>
              <a:t>___</a:t>
            </a:r>
            <a:r>
              <a:rPr lang="en-US" altLang="en-US" sz="2400" b="1" u="sng" dirty="0"/>
              <a:t>f</a:t>
            </a:r>
            <a:r>
              <a:rPr lang="en-US" altLang="en-US" sz="2400" dirty="0"/>
              <a:t>___ A code of ethical standards developed by the Institute of Management Accountants.</a:t>
            </a:r>
          </a:p>
        </p:txBody>
      </p:sp>
      <p:sp>
        <p:nvSpPr>
          <p:cNvPr id="5" name="Content Placeholder 4">
            <a:extLst>
              <a:ext uri="{FF2B5EF4-FFF2-40B4-BE49-F238E27FC236}">
                <a16:creationId xmlns:a16="http://schemas.microsoft.com/office/drawing/2014/main" id="{26F2BF99-3620-4CF8-A596-7237CD780B28}"/>
              </a:ext>
            </a:extLst>
          </p:cNvPr>
          <p:cNvSpPr>
            <a:spLocks noGrp="1"/>
          </p:cNvSpPr>
          <p:nvPr>
            <p:ph sz="quarter" idx="18"/>
          </p:nvPr>
        </p:nvSpPr>
        <p:spPr>
          <a:xfrm>
            <a:off x="5325533" y="2438400"/>
            <a:ext cx="3589867" cy="3200400"/>
          </a:xfrm>
        </p:spPr>
        <p:txBody>
          <a:bodyPr/>
          <a:lstStyle/>
          <a:p>
            <a:r>
              <a:rPr lang="en-US" sz="1800" dirty="0"/>
              <a:t>Terms:</a:t>
            </a:r>
          </a:p>
          <a:p>
            <a:r>
              <a:rPr lang="en-US" sz="1800" dirty="0"/>
              <a:t>a. Activity-based costing</a:t>
            </a:r>
          </a:p>
          <a:p>
            <a:r>
              <a:rPr lang="en-US" sz="1800" dirty="0"/>
              <a:t>b. Balanced scorecard</a:t>
            </a:r>
          </a:p>
          <a:p>
            <a:r>
              <a:rPr lang="en-US" sz="1800" dirty="0"/>
              <a:t>c. Corporate social responsibility</a:t>
            </a:r>
          </a:p>
          <a:p>
            <a:r>
              <a:rPr lang="en-US" sz="1800" dirty="0"/>
              <a:t>d. Just-in-time (J</a:t>
            </a:r>
            <a:r>
              <a:rPr lang="en-US" sz="100" dirty="0"/>
              <a:t> </a:t>
            </a:r>
            <a:r>
              <a:rPr lang="en-US" sz="1800" dirty="0"/>
              <a:t>I</a:t>
            </a:r>
            <a:r>
              <a:rPr lang="en-US" sz="100" dirty="0"/>
              <a:t> </a:t>
            </a:r>
            <a:r>
              <a:rPr lang="en-US" sz="1800" dirty="0"/>
              <a:t>T) inventory</a:t>
            </a:r>
          </a:p>
          <a:p>
            <a:r>
              <a:rPr lang="en-US" sz="1800" dirty="0"/>
              <a:t>e. Total quality management (T</a:t>
            </a:r>
            <a:r>
              <a:rPr lang="en-US" sz="100" dirty="0"/>
              <a:t> </a:t>
            </a:r>
            <a:r>
              <a:rPr lang="en-US" sz="1800" dirty="0"/>
              <a:t>Q</a:t>
            </a:r>
            <a:r>
              <a:rPr lang="en-US" sz="100" dirty="0"/>
              <a:t> </a:t>
            </a:r>
            <a:r>
              <a:rPr lang="en-US" sz="1800" dirty="0"/>
              <a:t>M)</a:t>
            </a:r>
          </a:p>
          <a:p>
            <a:pPr marL="236538" indent="-236538"/>
            <a:r>
              <a:rPr lang="en-US" sz="1800" dirty="0"/>
              <a:t>f. Statement of Ethical Professional Practice</a:t>
            </a:r>
          </a:p>
          <a:p>
            <a:r>
              <a:rPr lang="en-US" sz="1800" dirty="0"/>
              <a:t>g. Value chain</a:t>
            </a:r>
          </a:p>
        </p:txBody>
      </p:sp>
      <p:sp>
        <p:nvSpPr>
          <p:cNvPr id="6" name="Slide Number Placeholder 5">
            <a:extLst>
              <a:ext uri="{FF2B5EF4-FFF2-40B4-BE49-F238E27FC236}">
                <a16:creationId xmlns:a16="http://schemas.microsoft.com/office/drawing/2014/main" id="{76FA374A-B6AD-4D87-8F1C-02AFDA3499A9}"/>
              </a:ext>
            </a:extLst>
          </p:cNvPr>
          <p:cNvSpPr>
            <a:spLocks noGrp="1"/>
          </p:cNvSpPr>
          <p:nvPr>
            <p:ph type="sldNum" sz="quarter" idx="10"/>
          </p:nvPr>
        </p:nvSpPr>
        <p:spPr/>
        <p:txBody>
          <a:bodyPr/>
          <a:lstStyle/>
          <a:p>
            <a:fld id="{67B19427-F580-D146-B60E-4CADEE75497F}" type="slidenum">
              <a:rPr lang="en-US" smtClean="0"/>
              <a:pPr/>
              <a:t>47</a:t>
            </a:fld>
            <a:endParaRPr lang="en-US" dirty="0"/>
          </a:p>
        </p:txBody>
      </p:sp>
      <p:sp>
        <p:nvSpPr>
          <p:cNvPr id="7" name="Footer Placeholder 6">
            <a:extLst>
              <a:ext uri="{FF2B5EF4-FFF2-40B4-BE49-F238E27FC236}">
                <a16:creationId xmlns:a16="http://schemas.microsoft.com/office/drawing/2014/main" id="{76DD938A-209E-4994-97CE-A7C803CB0A2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5853185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1999"/>
          </a:xfrm>
        </p:spPr>
        <p:txBody>
          <a:bodyPr/>
          <a:lstStyle/>
          <a:p>
            <a:r>
              <a:rPr lang="en-US" b="1" dirty="0"/>
              <a:t>Copyright</a:t>
            </a:r>
          </a:p>
        </p:txBody>
      </p:sp>
      <p:sp>
        <p:nvSpPr>
          <p:cNvPr id="3" name="Content Placeholder 2"/>
          <p:cNvSpPr>
            <a:spLocks noGrp="1"/>
          </p:cNvSpPr>
          <p:nvPr>
            <p:ph sz="quarter" idx="16"/>
          </p:nvPr>
        </p:nvSpPr>
        <p:spPr>
          <a:xfrm>
            <a:off x="304800" y="1752600"/>
            <a:ext cx="8534400" cy="3657600"/>
          </a:xfrm>
        </p:spPr>
        <p:txBody>
          <a:bodyPr/>
          <a:lstStyle/>
          <a:p>
            <a:r>
              <a:rPr lang="en-US" sz="2400" b="1" dirty="0"/>
              <a:t>Copyright © 2018 John Wiley &amp; Sons, Inc.</a:t>
            </a:r>
          </a:p>
          <a:p>
            <a:pPr>
              <a:lnSpc>
                <a:spcPct val="150000"/>
              </a:lnSpc>
            </a:pPr>
            <a:r>
              <a:rPr lang="en-US" sz="1800" dirty="0"/>
              <a:t>All rights reserved. Reproduction or translation of this work beyond that permitted in Section 117 of the 19</a:t>
            </a:r>
            <a:r>
              <a:rPr lang="en-US" sz="100" dirty="0"/>
              <a:t> </a:t>
            </a:r>
            <a:r>
              <a:rPr lang="en-US" sz="1800" dirty="0"/>
              <a:t>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48</a:t>
            </a:fld>
            <a:endParaRPr lang="en-US" dirty="0"/>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364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ADA4-5E24-4117-BDD0-85C3741D7A64}"/>
              </a:ext>
            </a:extLst>
          </p:cNvPr>
          <p:cNvSpPr>
            <a:spLocks noGrp="1"/>
          </p:cNvSpPr>
          <p:nvPr>
            <p:ph type="title"/>
          </p:nvPr>
        </p:nvSpPr>
        <p:spPr>
          <a:xfrm>
            <a:off x="304800" y="762001"/>
            <a:ext cx="8534400" cy="730248"/>
          </a:xfrm>
        </p:spPr>
        <p:txBody>
          <a:bodyPr/>
          <a:lstStyle/>
          <a:p>
            <a:r>
              <a:rPr lang="en-US" b="1" dirty="0">
                <a:latin typeface="Calibri" panose="020F0502020204030204" pitchFamily="34" charset="0"/>
                <a:ea typeface="Source Sans Pro" charset="0"/>
                <a:cs typeface="Calibri" panose="020F0502020204030204" pitchFamily="34" charset="0"/>
              </a:rPr>
              <a:t>Management Functions</a:t>
            </a:r>
            <a:endParaRPr lang="en-US" dirty="0"/>
          </a:p>
        </p:txBody>
      </p:sp>
      <p:sp>
        <p:nvSpPr>
          <p:cNvPr id="3" name="Content Placeholder 2">
            <a:extLst>
              <a:ext uri="{FF2B5EF4-FFF2-40B4-BE49-F238E27FC236}">
                <a16:creationId xmlns:a16="http://schemas.microsoft.com/office/drawing/2014/main" id="{6A8E5697-5E3F-4AB4-8EBF-8F33FAA7AA4F}"/>
              </a:ext>
            </a:extLst>
          </p:cNvPr>
          <p:cNvSpPr>
            <a:spLocks noGrp="1"/>
          </p:cNvSpPr>
          <p:nvPr>
            <p:ph sz="quarter" idx="16"/>
          </p:nvPr>
        </p:nvSpPr>
        <p:spPr>
          <a:xfrm>
            <a:off x="304800" y="1828800"/>
            <a:ext cx="2258485" cy="3962400"/>
          </a:xfrm>
        </p:spPr>
        <p:txBody>
          <a:bodyPr/>
          <a:lstStyle/>
          <a:p>
            <a:pPr algn="ctr"/>
            <a:r>
              <a:rPr lang="en-US" altLang="en-US" sz="2200" b="1" dirty="0"/>
              <a:t>Planning</a:t>
            </a:r>
          </a:p>
          <a:p>
            <a:pPr marL="292608" indent="-292608">
              <a:buClr>
                <a:srgbClr val="990000"/>
              </a:buClr>
              <a:buSzPct val="100000"/>
              <a:buFont typeface="Arial" panose="020B0604020202020204" pitchFamily="34" charset="0"/>
              <a:buChar char="•"/>
            </a:pPr>
            <a:r>
              <a:rPr lang="en-US" altLang="en-US" sz="2200" dirty="0"/>
              <a:t>Maximize short-term profit and market share</a:t>
            </a:r>
          </a:p>
          <a:p>
            <a:pPr marL="292608" indent="-292608">
              <a:buClr>
                <a:srgbClr val="990000"/>
              </a:buClr>
              <a:buSzPct val="100000"/>
              <a:buFont typeface="Arial" panose="020B0604020202020204" pitchFamily="34" charset="0"/>
              <a:buChar char="•"/>
            </a:pPr>
            <a:r>
              <a:rPr lang="en-US" altLang="en-US" sz="2200" dirty="0"/>
              <a:t>Commit to environmental protection and social programs</a:t>
            </a:r>
          </a:p>
          <a:p>
            <a:pPr marL="292608" indent="-292608">
              <a:buClr>
                <a:srgbClr val="990000"/>
              </a:buClr>
              <a:buSzPct val="100000"/>
              <a:buFont typeface="Arial" panose="020B0604020202020204" pitchFamily="34" charset="0"/>
              <a:buChar char="•"/>
            </a:pPr>
            <a:r>
              <a:rPr lang="en-US" altLang="en-US" sz="2200" dirty="0"/>
              <a:t>Add value to the business</a:t>
            </a:r>
          </a:p>
        </p:txBody>
      </p:sp>
      <p:sp>
        <p:nvSpPr>
          <p:cNvPr id="4" name="Content Placeholder 3">
            <a:extLst>
              <a:ext uri="{FF2B5EF4-FFF2-40B4-BE49-F238E27FC236}">
                <a16:creationId xmlns:a16="http://schemas.microsoft.com/office/drawing/2014/main" id="{651F0C03-E389-4F95-9C62-ABE272ECEBE4}"/>
              </a:ext>
            </a:extLst>
          </p:cNvPr>
          <p:cNvSpPr>
            <a:spLocks noGrp="1"/>
          </p:cNvSpPr>
          <p:nvPr>
            <p:ph sz="quarter" idx="17"/>
          </p:nvPr>
        </p:nvSpPr>
        <p:spPr>
          <a:xfrm>
            <a:off x="2677586" y="1752601"/>
            <a:ext cx="3342214" cy="4343398"/>
          </a:xfrm>
        </p:spPr>
        <p:txBody>
          <a:bodyPr/>
          <a:lstStyle/>
          <a:p>
            <a:pPr algn="ctr"/>
            <a:r>
              <a:rPr lang="en-US" altLang="en-US" sz="2200" b="1" dirty="0"/>
              <a:t>Directing</a:t>
            </a:r>
          </a:p>
          <a:p>
            <a:pPr marL="285750" indent="-285750">
              <a:lnSpc>
                <a:spcPct val="95000"/>
              </a:lnSpc>
              <a:spcBef>
                <a:spcPts val="1200"/>
              </a:spcBef>
              <a:buClr>
                <a:srgbClr val="990000"/>
              </a:buClr>
              <a:buSzPct val="100000"/>
              <a:buFont typeface="Arial" panose="020B0604020202020204" pitchFamily="34" charset="0"/>
              <a:buChar char="•"/>
            </a:pPr>
            <a:r>
              <a:rPr lang="en-US" altLang="en-US" sz="2200" dirty="0"/>
              <a:t>Coordinate diverse activities and human resources</a:t>
            </a:r>
          </a:p>
          <a:p>
            <a:pPr marL="285750" indent="-285750">
              <a:lnSpc>
                <a:spcPct val="95000"/>
              </a:lnSpc>
              <a:spcBef>
                <a:spcPts val="1200"/>
              </a:spcBef>
              <a:buClr>
                <a:srgbClr val="990000"/>
              </a:buClr>
              <a:buSzPct val="100000"/>
              <a:buFont typeface="Arial" panose="020B0604020202020204" pitchFamily="34" charset="0"/>
              <a:buChar char="•"/>
            </a:pPr>
            <a:r>
              <a:rPr lang="en-US" altLang="en-US" sz="2200" dirty="0"/>
              <a:t>Implement planned objectives</a:t>
            </a:r>
          </a:p>
          <a:p>
            <a:pPr marL="285750" indent="-285750">
              <a:lnSpc>
                <a:spcPct val="95000"/>
              </a:lnSpc>
              <a:spcBef>
                <a:spcPts val="1200"/>
              </a:spcBef>
              <a:buClr>
                <a:srgbClr val="990000"/>
              </a:buClr>
              <a:buSzPct val="100000"/>
              <a:buFont typeface="Arial" panose="020B0604020202020204" pitchFamily="34" charset="0"/>
              <a:buChar char="•"/>
            </a:pPr>
            <a:r>
              <a:rPr lang="en-US" altLang="en-US" sz="2200" dirty="0"/>
              <a:t>Provide incentives to motivate employees</a:t>
            </a:r>
          </a:p>
          <a:p>
            <a:pPr marL="285750" indent="-285750">
              <a:lnSpc>
                <a:spcPct val="95000"/>
              </a:lnSpc>
              <a:spcBef>
                <a:spcPts val="1200"/>
              </a:spcBef>
              <a:buClr>
                <a:srgbClr val="990000"/>
              </a:buClr>
              <a:buSzPct val="100000"/>
              <a:buFont typeface="Arial" panose="020B0604020202020204" pitchFamily="34" charset="0"/>
              <a:buChar char="•"/>
            </a:pPr>
            <a:r>
              <a:rPr lang="en-US" altLang="en-US" sz="2200" dirty="0"/>
              <a:t>Hire and train employees</a:t>
            </a:r>
          </a:p>
          <a:p>
            <a:pPr marL="285750" indent="-285750">
              <a:lnSpc>
                <a:spcPct val="95000"/>
              </a:lnSpc>
              <a:spcBef>
                <a:spcPts val="1200"/>
              </a:spcBef>
              <a:buClr>
                <a:srgbClr val="990000"/>
              </a:buClr>
              <a:buSzPct val="100000"/>
              <a:buFont typeface="Arial" panose="020B0604020202020204" pitchFamily="34" charset="0"/>
              <a:buChar char="•"/>
            </a:pPr>
            <a:r>
              <a:rPr lang="en-US" altLang="en-US" sz="2200" dirty="0"/>
              <a:t>Produce a smooth-running operation</a:t>
            </a:r>
          </a:p>
        </p:txBody>
      </p:sp>
      <p:sp>
        <p:nvSpPr>
          <p:cNvPr id="5" name="Content Placeholder 4">
            <a:extLst>
              <a:ext uri="{FF2B5EF4-FFF2-40B4-BE49-F238E27FC236}">
                <a16:creationId xmlns:a16="http://schemas.microsoft.com/office/drawing/2014/main" id="{C3222D7B-20EB-4D6B-AA00-2E9B232E097D}"/>
              </a:ext>
            </a:extLst>
          </p:cNvPr>
          <p:cNvSpPr>
            <a:spLocks noGrp="1"/>
          </p:cNvSpPr>
          <p:nvPr>
            <p:ph sz="quarter" idx="18"/>
          </p:nvPr>
        </p:nvSpPr>
        <p:spPr>
          <a:xfrm>
            <a:off x="6134101" y="1828799"/>
            <a:ext cx="2713565" cy="4267199"/>
          </a:xfrm>
        </p:spPr>
        <p:txBody>
          <a:bodyPr/>
          <a:lstStyle/>
          <a:p>
            <a:pPr algn="ctr"/>
            <a:r>
              <a:rPr lang="en-US" altLang="en-US" sz="2200" b="1" dirty="0"/>
              <a:t>Controlling</a:t>
            </a:r>
          </a:p>
          <a:p>
            <a:pPr marL="292608" indent="-292608">
              <a:buClr>
                <a:srgbClr val="990000"/>
              </a:buClr>
              <a:buSzPct val="100000"/>
              <a:buFont typeface="Arial" panose="020B0604020202020204" pitchFamily="34" charset="0"/>
              <a:buChar char="•"/>
            </a:pPr>
            <a:r>
              <a:rPr lang="en-US" altLang="en-US" sz="2200" dirty="0"/>
              <a:t>Keeping activities on track</a:t>
            </a:r>
          </a:p>
          <a:p>
            <a:pPr marL="292608" indent="-292608">
              <a:buClr>
                <a:srgbClr val="990000"/>
              </a:buClr>
              <a:buSzPct val="100000"/>
              <a:buFont typeface="Arial" panose="020B0604020202020204" pitchFamily="34" charset="0"/>
              <a:buChar char="•"/>
            </a:pPr>
            <a:r>
              <a:rPr lang="en-US" altLang="en-US" sz="2200" dirty="0"/>
              <a:t>Determine whether goals are met</a:t>
            </a:r>
          </a:p>
          <a:p>
            <a:pPr marL="292608" indent="-292608">
              <a:buClr>
                <a:srgbClr val="990000"/>
              </a:buClr>
              <a:buSzPct val="100000"/>
              <a:buFont typeface="Arial" panose="020B0604020202020204" pitchFamily="34" charset="0"/>
              <a:buChar char="•"/>
            </a:pPr>
            <a:r>
              <a:rPr lang="en-US" altLang="en-US" sz="2200" dirty="0"/>
              <a:t>Decide what changes needed to get back on track</a:t>
            </a:r>
          </a:p>
          <a:p>
            <a:pPr marL="292608" indent="-292608">
              <a:buClr>
                <a:srgbClr val="990000"/>
              </a:buClr>
              <a:buSzPct val="100000"/>
              <a:buFont typeface="Arial" panose="020B0604020202020204" pitchFamily="34" charset="0"/>
              <a:buChar char="•"/>
            </a:pPr>
            <a:r>
              <a:rPr lang="en-US" altLang="en-US" sz="2200" dirty="0"/>
              <a:t>May use an informal or formal system of evaluations</a:t>
            </a:r>
          </a:p>
        </p:txBody>
      </p:sp>
      <p:sp>
        <p:nvSpPr>
          <p:cNvPr id="6" name="Slide Number Placeholder 5">
            <a:extLst>
              <a:ext uri="{FF2B5EF4-FFF2-40B4-BE49-F238E27FC236}">
                <a16:creationId xmlns:a16="http://schemas.microsoft.com/office/drawing/2014/main" id="{0B6FA730-0D72-419E-8D73-A7BC9EED9BBE}"/>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7" name="Footer Placeholder 6">
            <a:extLst>
              <a:ext uri="{FF2B5EF4-FFF2-40B4-BE49-F238E27FC236}">
                <a16:creationId xmlns:a16="http://schemas.microsoft.com/office/drawing/2014/main" id="{CD494AA6-AC4D-4648-89B5-03C12BE82C0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2593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B2DC-7691-4EA3-A089-D61BCEEE204E}"/>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Organizational Structure</a:t>
            </a:r>
            <a:endParaRPr lang="en-US" dirty="0"/>
          </a:p>
        </p:txBody>
      </p:sp>
      <p:pic>
        <p:nvPicPr>
          <p:cNvPr id="7" name="Content Placeholder 6" descr="A corporate organizational chart has the stockholders on the top level. The board of directors occupies the next level, and the chief executive officer and president come under the board of directors. The chief executive and president have the following under them: general counsel or secretary, vice president marketing, vice president finance or chief financial officer, vice president operations, and vice president human resources. The treasurer and controller come under the vice president finance or chief financial officer.">
            <a:extLst>
              <a:ext uri="{FF2B5EF4-FFF2-40B4-BE49-F238E27FC236}">
                <a16:creationId xmlns:a16="http://schemas.microsoft.com/office/drawing/2014/main" id="{E1ED0099-4DDF-4FF2-9434-DAEAEA713A3C}"/>
              </a:ext>
            </a:extLst>
          </p:cNvPr>
          <p:cNvPicPr>
            <a:picLocks noGrp="1" noChangeAspect="1"/>
          </p:cNvPicPr>
          <p:nvPr>
            <p:ph sz="quarter" idx="17"/>
          </p:nvPr>
        </p:nvPicPr>
        <p:blipFill>
          <a:blip r:embed="rId2"/>
          <a:stretch>
            <a:fillRect/>
          </a:stretch>
        </p:blipFill>
        <p:spPr>
          <a:xfrm>
            <a:off x="1566025" y="1828800"/>
            <a:ext cx="6024479" cy="3563836"/>
          </a:xfrm>
          <a:prstGeom prst="rect">
            <a:avLst/>
          </a:prstGeom>
          <a:ln w="12700">
            <a:solidFill>
              <a:schemeClr val="tx1"/>
            </a:solidFill>
          </a:ln>
        </p:spPr>
      </p:pic>
      <p:sp>
        <p:nvSpPr>
          <p:cNvPr id="3" name="Content Placeholder 2">
            <a:extLst>
              <a:ext uri="{FF2B5EF4-FFF2-40B4-BE49-F238E27FC236}">
                <a16:creationId xmlns:a16="http://schemas.microsoft.com/office/drawing/2014/main" id="{EF6E5FA5-68BF-4FFA-BB4A-0ACDE3A01050}"/>
              </a:ext>
            </a:extLst>
          </p:cNvPr>
          <p:cNvSpPr>
            <a:spLocks noGrp="1"/>
          </p:cNvSpPr>
          <p:nvPr>
            <p:ph sz="quarter" idx="16"/>
          </p:nvPr>
        </p:nvSpPr>
        <p:spPr>
          <a:xfrm>
            <a:off x="304800" y="5519264"/>
            <a:ext cx="8534400" cy="699585"/>
          </a:xfrm>
        </p:spPr>
        <p:txBody>
          <a:bodyPr/>
          <a:lstStyle/>
          <a:p>
            <a:r>
              <a:rPr lang="en-US" altLang="en-US" sz="2400" b="1" dirty="0"/>
              <a:t>Organization charts </a:t>
            </a:r>
            <a:r>
              <a:rPr lang="en-US" altLang="en-US" sz="2400" dirty="0"/>
              <a:t>show the interrelationships of activities and the delegation of authority and responsibility within the company.</a:t>
            </a:r>
          </a:p>
        </p:txBody>
      </p:sp>
      <p:sp>
        <p:nvSpPr>
          <p:cNvPr id="5" name="Slide Number Placeholder 4">
            <a:extLst>
              <a:ext uri="{FF2B5EF4-FFF2-40B4-BE49-F238E27FC236}">
                <a16:creationId xmlns:a16="http://schemas.microsoft.com/office/drawing/2014/main" id="{8156BF23-9ABD-47D4-9099-2F96D4E4483C}"/>
              </a:ext>
            </a:extLst>
          </p:cNvPr>
          <p:cNvSpPr>
            <a:spLocks noGrp="1"/>
          </p:cNvSpPr>
          <p:nvPr>
            <p:ph type="sldNum" sz="quarter" idx="10"/>
          </p:nvPr>
        </p:nvSpPr>
        <p:spPr/>
        <p:txBody>
          <a:bodyPr/>
          <a:lstStyle/>
          <a:p>
            <a:fld id="{67B19427-F580-D146-B60E-4CADEE75497F}" type="slidenum">
              <a:rPr lang="en-US" smtClean="0"/>
              <a:pPr/>
              <a:t>6</a:t>
            </a:fld>
            <a:endParaRPr lang="en-US" dirty="0"/>
          </a:p>
        </p:txBody>
      </p:sp>
      <p:sp>
        <p:nvSpPr>
          <p:cNvPr id="6" name="Footer Placeholder 5">
            <a:extLst>
              <a:ext uri="{FF2B5EF4-FFF2-40B4-BE49-F238E27FC236}">
                <a16:creationId xmlns:a16="http://schemas.microsoft.com/office/drawing/2014/main" id="{CC160AAC-2DD6-4E9D-A2F7-5B10645B544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4033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FFCB-4460-4BAF-8E0F-BA6CCF76FF91}"/>
              </a:ext>
            </a:extLst>
          </p:cNvPr>
          <p:cNvSpPr>
            <a:spLocks noGrp="1"/>
          </p:cNvSpPr>
          <p:nvPr>
            <p:ph type="title"/>
          </p:nvPr>
        </p:nvSpPr>
        <p:spPr>
          <a:xfrm>
            <a:off x="304800" y="762001"/>
            <a:ext cx="8534400" cy="761999"/>
          </a:xfrm>
        </p:spPr>
        <p:txBody>
          <a:bodyPr>
            <a:normAutofit/>
          </a:bodyPr>
          <a:lstStyle/>
          <a:p>
            <a:r>
              <a:rPr lang="en-US" b="1" dirty="0">
                <a:ea typeface="Source Sans Pro" charset="0"/>
              </a:rPr>
              <a:t>Do It! 1: </a:t>
            </a:r>
            <a:r>
              <a:rPr lang="en-US" b="1" dirty="0">
                <a:solidFill>
                  <a:srgbClr val="196E78"/>
                </a:solidFill>
                <a:ea typeface="Source Sans Pro" charset="0"/>
              </a:rPr>
              <a:t>Managerial Accounting </a:t>
            </a:r>
            <a:r>
              <a:rPr lang="en-US" sz="2400" dirty="0">
                <a:solidFill>
                  <a:srgbClr val="196E78"/>
                </a:solidFill>
                <a:ea typeface="Source Sans Pro" charset="0"/>
              </a:rPr>
              <a:t>(1 of 4)</a:t>
            </a:r>
            <a:endParaRPr lang="en-US" sz="2400" dirty="0"/>
          </a:p>
        </p:txBody>
      </p:sp>
      <p:sp>
        <p:nvSpPr>
          <p:cNvPr id="3" name="Content Placeholder 2">
            <a:extLst>
              <a:ext uri="{FF2B5EF4-FFF2-40B4-BE49-F238E27FC236}">
                <a16:creationId xmlns:a16="http://schemas.microsoft.com/office/drawing/2014/main" id="{9E55141B-3BD6-42EA-AF9C-801C4E486A6E}"/>
              </a:ext>
            </a:extLst>
          </p:cNvPr>
          <p:cNvSpPr>
            <a:spLocks noGrp="1"/>
          </p:cNvSpPr>
          <p:nvPr>
            <p:ph sz="quarter" idx="16"/>
          </p:nvPr>
        </p:nvSpPr>
        <p:spPr>
          <a:xfrm>
            <a:off x="304800" y="1600200"/>
            <a:ext cx="8534400" cy="4038600"/>
          </a:xfrm>
        </p:spPr>
        <p:txBody>
          <a:bodyPr/>
          <a:lstStyle/>
          <a:p>
            <a:r>
              <a:rPr lang="en-US" dirty="0"/>
              <a:t>Indicate whether the following statements are </a:t>
            </a:r>
            <a:r>
              <a:rPr lang="en-US" b="1" dirty="0"/>
              <a:t>true</a:t>
            </a:r>
            <a:r>
              <a:rPr lang="en-US" dirty="0"/>
              <a:t> or </a:t>
            </a:r>
            <a:r>
              <a:rPr lang="en-US" b="1" dirty="0"/>
              <a:t>false</a:t>
            </a:r>
            <a:r>
              <a:rPr lang="en-US" dirty="0"/>
              <a:t>. If </a:t>
            </a:r>
            <a:r>
              <a:rPr lang="en-US" b="1" dirty="0"/>
              <a:t>false</a:t>
            </a:r>
            <a:r>
              <a:rPr lang="en-US" dirty="0"/>
              <a:t>, explain why.</a:t>
            </a:r>
          </a:p>
          <a:p>
            <a:pPr>
              <a:tabLst>
                <a:tab pos="1371600" algn="l"/>
                <a:tab pos="1828800" algn="l"/>
              </a:tabLst>
            </a:pPr>
            <a:r>
              <a:rPr lang="en-US" dirty="0"/>
              <a:t>_______ </a:t>
            </a:r>
            <a:r>
              <a:rPr lang="en-US" dirty="0">
                <a:solidFill>
                  <a:schemeClr val="accent2"/>
                </a:solidFill>
              </a:rPr>
              <a:t>1. </a:t>
            </a:r>
            <a:r>
              <a:rPr lang="en-US" dirty="0"/>
              <a:t>Managerial accountants have a single role within an organization: collecting and reporting costs to management.</a:t>
            </a:r>
          </a:p>
          <a:p>
            <a:pPr>
              <a:tabLst>
                <a:tab pos="1371600" algn="l"/>
                <a:tab pos="1828800" algn="l"/>
              </a:tabLst>
            </a:pPr>
            <a:r>
              <a:rPr lang="en-US" dirty="0"/>
              <a:t>_______ </a:t>
            </a:r>
            <a:r>
              <a:rPr lang="en-US" dirty="0">
                <a:solidFill>
                  <a:schemeClr val="accent2"/>
                </a:solidFill>
              </a:rPr>
              <a:t>2. </a:t>
            </a:r>
            <a:r>
              <a:rPr lang="en-US" dirty="0"/>
              <a:t>Financial accounting reports are general-purpose and intended for external users.</a:t>
            </a:r>
          </a:p>
          <a:p>
            <a:pPr>
              <a:tabLst>
                <a:tab pos="1371600" algn="l"/>
                <a:tab pos="1828800" algn="l"/>
              </a:tabLst>
            </a:pPr>
            <a:r>
              <a:rPr lang="en-US" dirty="0"/>
              <a:t>_______</a:t>
            </a:r>
            <a:r>
              <a:rPr lang="en-US" dirty="0">
                <a:solidFill>
                  <a:schemeClr val="accent2"/>
                </a:solidFill>
              </a:rPr>
              <a:t> 3. </a:t>
            </a:r>
            <a:r>
              <a:rPr lang="en-US" dirty="0"/>
              <a:t>Managerial accounting reports are special-purpose and issued as frequently as needed.</a:t>
            </a:r>
            <a:endParaRPr lang="en-US" altLang="en-US" dirty="0"/>
          </a:p>
        </p:txBody>
      </p:sp>
      <p:sp>
        <p:nvSpPr>
          <p:cNvPr id="4" name="Slide Number Placeholder 3">
            <a:extLst>
              <a:ext uri="{FF2B5EF4-FFF2-40B4-BE49-F238E27FC236}">
                <a16:creationId xmlns:a16="http://schemas.microsoft.com/office/drawing/2014/main" id="{7F99F16A-85DD-4741-AC7A-EF13A6E62334}"/>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5" name="Footer Placeholder 4">
            <a:extLst>
              <a:ext uri="{FF2B5EF4-FFF2-40B4-BE49-F238E27FC236}">
                <a16:creationId xmlns:a16="http://schemas.microsoft.com/office/drawing/2014/main" id="{A01E4C32-6E00-4C61-A287-D8859479AF9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11599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FFCB-4460-4BAF-8E0F-BA6CCF76FF91}"/>
              </a:ext>
            </a:extLst>
          </p:cNvPr>
          <p:cNvSpPr>
            <a:spLocks noGrp="1"/>
          </p:cNvSpPr>
          <p:nvPr>
            <p:ph type="title"/>
          </p:nvPr>
        </p:nvSpPr>
        <p:spPr>
          <a:xfrm>
            <a:off x="304800" y="762001"/>
            <a:ext cx="8534400" cy="761999"/>
          </a:xfrm>
        </p:spPr>
        <p:txBody>
          <a:bodyPr>
            <a:normAutofit/>
          </a:bodyPr>
          <a:lstStyle/>
          <a:p>
            <a:r>
              <a:rPr lang="en-US" b="1" dirty="0">
                <a:ea typeface="Source Sans Pro" charset="0"/>
              </a:rPr>
              <a:t>Do It! 1: </a:t>
            </a:r>
            <a:r>
              <a:rPr lang="en-US" b="1" dirty="0">
                <a:solidFill>
                  <a:srgbClr val="196E78"/>
                </a:solidFill>
                <a:ea typeface="Source Sans Pro" charset="0"/>
              </a:rPr>
              <a:t>Managerial Accounting </a:t>
            </a:r>
            <a:r>
              <a:rPr lang="en-US" sz="2400" dirty="0">
                <a:solidFill>
                  <a:srgbClr val="196E78"/>
                </a:solidFill>
                <a:ea typeface="Source Sans Pro" charset="0"/>
              </a:rPr>
              <a:t>(2 of 4)</a:t>
            </a:r>
            <a:endParaRPr lang="en-US" sz="2400" dirty="0"/>
          </a:p>
        </p:txBody>
      </p:sp>
      <p:sp>
        <p:nvSpPr>
          <p:cNvPr id="3" name="Content Placeholder 2">
            <a:extLst>
              <a:ext uri="{FF2B5EF4-FFF2-40B4-BE49-F238E27FC236}">
                <a16:creationId xmlns:a16="http://schemas.microsoft.com/office/drawing/2014/main" id="{9E55141B-3BD6-42EA-AF9C-801C4E486A6E}"/>
              </a:ext>
            </a:extLst>
          </p:cNvPr>
          <p:cNvSpPr>
            <a:spLocks noGrp="1"/>
          </p:cNvSpPr>
          <p:nvPr>
            <p:ph sz="quarter" idx="16"/>
          </p:nvPr>
        </p:nvSpPr>
        <p:spPr>
          <a:xfrm>
            <a:off x="304800" y="1600200"/>
            <a:ext cx="8534400" cy="4648200"/>
          </a:xfrm>
        </p:spPr>
        <p:txBody>
          <a:bodyPr/>
          <a:lstStyle/>
          <a:p>
            <a:r>
              <a:rPr lang="en-US" dirty="0"/>
              <a:t>Indicate whether the following statements are </a:t>
            </a:r>
            <a:r>
              <a:rPr lang="en-US" b="1" dirty="0"/>
              <a:t>true</a:t>
            </a:r>
            <a:r>
              <a:rPr lang="en-US" dirty="0"/>
              <a:t> or </a:t>
            </a:r>
            <a:r>
              <a:rPr lang="en-US" b="1" dirty="0"/>
              <a:t>false</a:t>
            </a:r>
            <a:r>
              <a:rPr lang="en-US" dirty="0"/>
              <a:t>. If </a:t>
            </a:r>
            <a:r>
              <a:rPr lang="en-US" b="1" dirty="0"/>
              <a:t>false</a:t>
            </a:r>
            <a:r>
              <a:rPr lang="en-US" dirty="0"/>
              <a:t>, explain why.</a:t>
            </a:r>
          </a:p>
          <a:p>
            <a:pPr marL="403200" indent="-403200">
              <a:buClr>
                <a:srgbClr val="990000"/>
              </a:buClr>
              <a:buAutoNum type="arabicPeriod"/>
            </a:pPr>
            <a:r>
              <a:rPr lang="en-US" b="1" dirty="0"/>
              <a:t>False.</a:t>
            </a:r>
            <a:r>
              <a:rPr lang="en-US" dirty="0">
                <a:solidFill>
                  <a:schemeClr val="accent2"/>
                </a:solidFill>
              </a:rPr>
              <a:t> </a:t>
            </a:r>
            <a:r>
              <a:rPr lang="en-IN" dirty="0"/>
              <a:t>Managerial accountants do determine product costs, but they are also responsible for evaluating how well the company employs its resources. As a result, when the company makes critical strategic decisions, managerial accountants serve as team members alongside personnel from production, marketing, and engineering.</a:t>
            </a:r>
          </a:p>
          <a:p>
            <a:pPr marL="403200" indent="-403200">
              <a:buClr>
                <a:srgbClr val="990000"/>
              </a:buClr>
              <a:buAutoNum type="arabicPeriod"/>
            </a:pPr>
            <a:r>
              <a:rPr lang="en-IN" b="1" dirty="0"/>
              <a:t>True.</a:t>
            </a:r>
          </a:p>
          <a:p>
            <a:pPr marL="403200" indent="-403200">
              <a:buClr>
                <a:srgbClr val="990000"/>
              </a:buClr>
              <a:buAutoNum type="arabicPeriod"/>
            </a:pPr>
            <a:r>
              <a:rPr lang="en-IN" b="1" dirty="0"/>
              <a:t>True.</a:t>
            </a:r>
            <a:endParaRPr lang="en-US" b="1" dirty="0"/>
          </a:p>
        </p:txBody>
      </p:sp>
      <p:sp>
        <p:nvSpPr>
          <p:cNvPr id="4" name="Slide Number Placeholder 3">
            <a:extLst>
              <a:ext uri="{FF2B5EF4-FFF2-40B4-BE49-F238E27FC236}">
                <a16:creationId xmlns:a16="http://schemas.microsoft.com/office/drawing/2014/main" id="{7F99F16A-85DD-4741-AC7A-EF13A6E62334}"/>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5" name="Footer Placeholder 4">
            <a:extLst>
              <a:ext uri="{FF2B5EF4-FFF2-40B4-BE49-F238E27FC236}">
                <a16:creationId xmlns:a16="http://schemas.microsoft.com/office/drawing/2014/main" id="{A01E4C32-6E00-4C61-A287-D8859479AF9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802307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FFCB-4460-4BAF-8E0F-BA6CCF76FF91}"/>
              </a:ext>
            </a:extLst>
          </p:cNvPr>
          <p:cNvSpPr>
            <a:spLocks noGrp="1"/>
          </p:cNvSpPr>
          <p:nvPr>
            <p:ph type="title"/>
          </p:nvPr>
        </p:nvSpPr>
        <p:spPr>
          <a:xfrm>
            <a:off x="304800" y="762001"/>
            <a:ext cx="8534400" cy="761999"/>
          </a:xfrm>
        </p:spPr>
        <p:txBody>
          <a:bodyPr/>
          <a:lstStyle/>
          <a:p>
            <a:r>
              <a:rPr lang="en-US" b="1" dirty="0">
                <a:ea typeface="Source Sans Pro" charset="0"/>
              </a:rPr>
              <a:t>Do It! 1: </a:t>
            </a:r>
            <a:r>
              <a:rPr lang="en-US" b="1" dirty="0">
                <a:solidFill>
                  <a:srgbClr val="196E78"/>
                </a:solidFill>
                <a:ea typeface="Source Sans Pro" charset="0"/>
              </a:rPr>
              <a:t>Managerial Accounting </a:t>
            </a:r>
            <a:r>
              <a:rPr lang="en-US" sz="2400" dirty="0">
                <a:solidFill>
                  <a:srgbClr val="196E78"/>
                </a:solidFill>
                <a:ea typeface="Source Sans Pro" charset="0"/>
              </a:rPr>
              <a:t>(3 of 4)</a:t>
            </a:r>
            <a:endParaRPr lang="en-US" dirty="0"/>
          </a:p>
        </p:txBody>
      </p:sp>
      <p:sp>
        <p:nvSpPr>
          <p:cNvPr id="3" name="Content Placeholder 2">
            <a:extLst>
              <a:ext uri="{FF2B5EF4-FFF2-40B4-BE49-F238E27FC236}">
                <a16:creationId xmlns:a16="http://schemas.microsoft.com/office/drawing/2014/main" id="{9E55141B-3BD6-42EA-AF9C-801C4E486A6E}"/>
              </a:ext>
            </a:extLst>
          </p:cNvPr>
          <p:cNvSpPr>
            <a:spLocks noGrp="1"/>
          </p:cNvSpPr>
          <p:nvPr>
            <p:ph sz="quarter" idx="16"/>
          </p:nvPr>
        </p:nvSpPr>
        <p:spPr>
          <a:xfrm>
            <a:off x="304800" y="1600200"/>
            <a:ext cx="8229600" cy="3505200"/>
          </a:xfrm>
        </p:spPr>
        <p:txBody>
          <a:bodyPr/>
          <a:lstStyle/>
          <a:p>
            <a:r>
              <a:rPr lang="en-US" dirty="0"/>
              <a:t>Indicate whether the following statements are </a:t>
            </a:r>
            <a:r>
              <a:rPr lang="en-US" b="1" dirty="0"/>
              <a:t>true</a:t>
            </a:r>
            <a:r>
              <a:rPr lang="en-US" dirty="0"/>
              <a:t> or </a:t>
            </a:r>
            <a:r>
              <a:rPr lang="en-US" b="1" dirty="0"/>
              <a:t>false</a:t>
            </a:r>
            <a:r>
              <a:rPr lang="en-US" dirty="0"/>
              <a:t>. If </a:t>
            </a:r>
            <a:r>
              <a:rPr lang="en-US" b="1" dirty="0"/>
              <a:t>false</a:t>
            </a:r>
            <a:r>
              <a:rPr lang="en-US" dirty="0"/>
              <a:t>, explain why.</a:t>
            </a:r>
          </a:p>
          <a:p>
            <a:pPr>
              <a:tabLst>
                <a:tab pos="1371600" algn="l"/>
                <a:tab pos="1828800" algn="l"/>
              </a:tabLst>
            </a:pPr>
            <a:r>
              <a:rPr lang="en-US" dirty="0"/>
              <a:t>______ </a:t>
            </a:r>
            <a:r>
              <a:rPr lang="en-US" dirty="0">
                <a:solidFill>
                  <a:schemeClr val="accent2"/>
                </a:solidFill>
              </a:rPr>
              <a:t>4. </a:t>
            </a:r>
            <a:r>
              <a:rPr lang="en-US" dirty="0"/>
              <a:t>Managers’ activities and responsibilities can be classified into three broad functions: cost accounting, budgeting, and internal control.</a:t>
            </a:r>
          </a:p>
          <a:p>
            <a:pPr>
              <a:tabLst>
                <a:tab pos="1371600" algn="l"/>
                <a:tab pos="1828800" algn="l"/>
              </a:tabLst>
            </a:pPr>
            <a:r>
              <a:rPr lang="en-US" dirty="0"/>
              <a:t>______</a:t>
            </a:r>
            <a:r>
              <a:rPr lang="en-US" dirty="0">
                <a:solidFill>
                  <a:schemeClr val="accent2"/>
                </a:solidFill>
              </a:rPr>
              <a:t> 5. </a:t>
            </a:r>
            <a:r>
              <a:rPr lang="en-US" dirty="0"/>
              <a:t>Managerial accounting reports must now comply with generally accepted accounting principles (G</a:t>
            </a:r>
            <a:r>
              <a:rPr lang="en-US" sz="100" dirty="0"/>
              <a:t> </a:t>
            </a:r>
            <a:r>
              <a:rPr lang="en-US" dirty="0"/>
              <a:t>A</a:t>
            </a:r>
            <a:r>
              <a:rPr lang="en-US" sz="100" dirty="0"/>
              <a:t> </a:t>
            </a:r>
            <a:r>
              <a:rPr lang="en-US" dirty="0"/>
              <a:t>A</a:t>
            </a:r>
            <a:r>
              <a:rPr lang="en-US" sz="100" dirty="0"/>
              <a:t> </a:t>
            </a:r>
            <a:r>
              <a:rPr lang="en-US" dirty="0"/>
              <a:t>P).</a:t>
            </a:r>
          </a:p>
        </p:txBody>
      </p:sp>
      <p:sp>
        <p:nvSpPr>
          <p:cNvPr id="4" name="Slide Number Placeholder 3">
            <a:extLst>
              <a:ext uri="{FF2B5EF4-FFF2-40B4-BE49-F238E27FC236}">
                <a16:creationId xmlns:a16="http://schemas.microsoft.com/office/drawing/2014/main" id="{7F99F16A-85DD-4741-AC7A-EF13A6E62334}"/>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5" name="Footer Placeholder 4">
            <a:extLst>
              <a:ext uri="{FF2B5EF4-FFF2-40B4-BE49-F238E27FC236}">
                <a16:creationId xmlns:a16="http://schemas.microsoft.com/office/drawing/2014/main" id="{A01E4C32-6E00-4C61-A287-D8859479AF9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11907099"/>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59d0560e39f12cef339de385b95781a9">
  <xsd:schema xmlns:xsd="http://www.w3.org/2001/XMLSchema" xmlns:xs="http://www.w3.org/2001/XMLSchema" xmlns:p="http://schemas.microsoft.com/office/2006/metadata/properties" xmlns:ns2="d2759a66-45ac-4dcc-97a7-1d1447a6f8ca" targetNamespace="http://schemas.microsoft.com/office/2006/metadata/properties" ma:root="true" ma:fieldsID="9108f46eeb2257c471bc6d348b8541f4"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1C71EB-81EB-430C-AADD-7391148CA650}">
  <ds:schemaRefs>
    <ds:schemaRef ds:uri="7a71b9a5-dc42-4723-8d0f-e8d6ba5fbeb6"/>
    <ds:schemaRef ds:uri="991c6ba3-1c6f-40a9-b60d-1b3170aa9e50"/>
    <ds:schemaRef ds:uri="http://schemas.microsoft.com/office/2006/documentManagement/types"/>
    <ds:schemaRef ds:uri="http://www.w3.org/XML/1998/namespace"/>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A2F98C68-BB2E-43CF-A0C9-C1A7BB6DD50E}"/>
</file>

<file path=customXml/itemProps3.xml><?xml version="1.0" encoding="utf-8"?>
<ds:datastoreItem xmlns:ds="http://schemas.openxmlformats.org/officeDocument/2006/customXml" ds:itemID="{288F1D47-4251-47E8-ACDB-2528FF86B6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16201</TotalTime>
  <Words>3282</Words>
  <Application>Microsoft Office PowerPoint</Application>
  <PresentationFormat>On-screen Show (4:3)</PresentationFormat>
  <Paragraphs>444</Paragraphs>
  <Slides>48</Slides>
  <Notes>2</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48</vt:i4>
      </vt:variant>
    </vt:vector>
  </HeadingPairs>
  <TitlesOfParts>
    <vt:vector size="61" baseType="lpstr">
      <vt:lpstr>Arial</vt:lpstr>
      <vt:lpstr>Calibri</vt:lpstr>
      <vt:lpstr>Calibri </vt:lpstr>
      <vt:lpstr>Calibri Light</vt:lpstr>
      <vt:lpstr>Courier New</vt:lpstr>
      <vt:lpstr>Source Sans Pro</vt:lpstr>
      <vt:lpstr>Opener</vt:lpstr>
      <vt:lpstr>Chapter Outline</vt:lpstr>
      <vt:lpstr>Learning Objectives</vt:lpstr>
      <vt:lpstr>Concept Check Question</vt:lpstr>
      <vt:lpstr>Key Term</vt:lpstr>
      <vt:lpstr>Section</vt:lpstr>
      <vt:lpstr>Image Slide Master</vt:lpstr>
      <vt:lpstr>Accounting Principles</vt:lpstr>
      <vt:lpstr>Chapter Outline</vt:lpstr>
      <vt:lpstr>Managerial Accounting Basics</vt:lpstr>
      <vt:lpstr>Comparing Managerial and Financial</vt:lpstr>
      <vt:lpstr>Management Functions</vt:lpstr>
      <vt:lpstr>Organizational Structure</vt:lpstr>
      <vt:lpstr>Do It! 1: Managerial Accounting (1 of 4)</vt:lpstr>
      <vt:lpstr>Do It! 1: Managerial Accounting (2 of 4)</vt:lpstr>
      <vt:lpstr>Do It! 1: Managerial Accounting (3 of 4)</vt:lpstr>
      <vt:lpstr>Do It! 1: Managerial Accounting (4 of 4)</vt:lpstr>
      <vt:lpstr>Managerial Cost Concepts</vt:lpstr>
      <vt:lpstr>Manufacturing Costs (1 of 5)</vt:lpstr>
      <vt:lpstr>Manufacturing Costs (2 of 5)</vt:lpstr>
      <vt:lpstr>Manufacturing Costs (3 of 5)</vt:lpstr>
      <vt:lpstr>Manufacturing Costs (4 of 5)</vt:lpstr>
      <vt:lpstr>Manufacturing Costs (5 of 5)</vt:lpstr>
      <vt:lpstr>Product Versus Period Costs (1 of 3)</vt:lpstr>
      <vt:lpstr>Product Versus Period Costs (2 of 3)</vt:lpstr>
      <vt:lpstr>Product Versus Period Costs (3 of 3)</vt:lpstr>
      <vt:lpstr>Illustration of Cost Concepts (1 of 3)</vt:lpstr>
      <vt:lpstr>Illustration of Cost Concepts (2 of 3)</vt:lpstr>
      <vt:lpstr>Illustration of Cost Concepts (3 of 3)</vt:lpstr>
      <vt:lpstr>Do It! 2: Managerial Cost Concepts</vt:lpstr>
      <vt:lpstr>Manufacturing Costs in Financial Statements</vt:lpstr>
      <vt:lpstr>Income Statement (1 of 2)</vt:lpstr>
      <vt:lpstr>Income Statement (2 of 2)</vt:lpstr>
      <vt:lpstr>Cost of Goods Manufactured (1 of 2)</vt:lpstr>
      <vt:lpstr>Cost of Goods Manufactured (2 of 2)</vt:lpstr>
      <vt:lpstr>Balance Sheet (1 of 2)</vt:lpstr>
      <vt:lpstr>Balance Sheet (2 of 2)</vt:lpstr>
      <vt:lpstr>Do It! 3: Cost of Goods Manufactured (1 of 2)</vt:lpstr>
      <vt:lpstr>Do It! 3: Cost of Goods Manufactured (2 of 2)</vt:lpstr>
      <vt:lpstr>Managerial Accounting Today</vt:lpstr>
      <vt:lpstr>Focus on the Value Chain (1 of 4)</vt:lpstr>
      <vt:lpstr>Focus on the Value Chain (2 of 4)</vt:lpstr>
      <vt:lpstr>Focus on the Value Chain (3 of 4)</vt:lpstr>
      <vt:lpstr>Focus on the Value Chain (4 of 4)</vt:lpstr>
      <vt:lpstr>Balanced Scorecard</vt:lpstr>
      <vt:lpstr>Business Ethics (1 of 2)</vt:lpstr>
      <vt:lpstr>Business Ethics (2 of 2)</vt:lpstr>
      <vt:lpstr>Corporate Social Responsibility</vt:lpstr>
      <vt:lpstr>Do It! 4: Trends in Managerial Accounting (1 of 6)</vt:lpstr>
      <vt:lpstr>Do It! 4: Trends in Managerial Accounting (2 of 6)</vt:lpstr>
      <vt:lpstr>Do It! 4: Trends in Managerial Accounting (3 of 6)</vt:lpstr>
      <vt:lpstr>Do It! 4: Trends in Managerial Accounting (4 of 6)</vt:lpstr>
      <vt:lpstr>Do It! 4: Trends in Managerial Accounting (5 of 6)</vt:lpstr>
      <vt:lpstr>Do It! 4: Trends in Managerial Accounting (6 of 6)</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Principles, 13e</dc:title>
  <dc:subject>Accounts</dc:subject>
  <dc:creator>Weygandt/Kimmel/Kieso</dc:creator>
  <cp:lastModifiedBy>R, Nithiyanandhan</cp:lastModifiedBy>
  <cp:revision>1500</cp:revision>
  <cp:lastPrinted>2017-04-26T13:25:47Z</cp:lastPrinted>
  <dcterms:created xsi:type="dcterms:W3CDTF">2017-04-21T14:49:46Z</dcterms:created>
  <dcterms:modified xsi:type="dcterms:W3CDTF">2020-04-05T04:49:35Z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